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mp4" ContentType="video/mp4"/>
  <Default Extension="jpg" ContentType="image/jpeg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31646757bab84d99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1c1f8485bcd943df" /><Relationship Type="http://schemas.openxmlformats.org/officeDocument/2006/relationships/custom-properties" Target="/docProps/custom.xml" Id="Re4370e8b2759472c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7.png" Id="rId2" /><Relationship Type="http://schemas.openxmlformats.org/officeDocument/2006/relationships/image" Target="/ppt/media/image18.png" Id="rId3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9.png" Id="rId2" /><Relationship Type="http://schemas.openxmlformats.org/officeDocument/2006/relationships/image" Target="/ppt/media/image20.png" Id="rId3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21.png" Id="rId2" /><Relationship Type="http://schemas.openxmlformats.org/officeDocument/2006/relationships/image" Target="/ppt/media/image22.png" Id="rId3" /><Relationship Type="http://schemas.openxmlformats.org/officeDocument/2006/relationships/image" Target="/ppt/media/image23.png" Id="rId4" /><Relationship Type="http://schemas.openxmlformats.org/officeDocument/2006/relationships/image" Target="/ppt/media/image24.png" Id="rId5" /><Relationship Type="http://schemas.openxmlformats.org/officeDocument/2006/relationships/image" Target="/ppt/media/image25.png" Id="rId6" /><Relationship Type="http://schemas.openxmlformats.org/officeDocument/2006/relationships/image" Target="/ppt/media/image26.png" Id="rId7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3.jpg" Id="rId2" /><Relationship Type="http://schemas.openxmlformats.org/officeDocument/2006/relationships/image" Target="/ppt/media/image27.png" Id="rId3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28.png" Id="rId2" /><Relationship Type="http://schemas.openxmlformats.org/officeDocument/2006/relationships/image" Target="/ppt/media/image29.png" Id="rId3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30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31.png" Id="rId2" /><Relationship Type="http://schemas.openxmlformats.org/officeDocument/2006/relationships/image" Target="/ppt/media/image32.png" Id="rId3" /><Relationship Type="http://schemas.openxmlformats.org/officeDocument/2006/relationships/image" Target="/ppt/media/image33.png" Id="rId4" /><Relationship Type="http://schemas.openxmlformats.org/officeDocument/2006/relationships/image" Target="/ppt/media/image34.png" Id="rId5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Relationship Type="http://schemas.openxmlformats.org/officeDocument/2006/relationships/image" Target="/ppt/media/image4.png" Id="rId3" /><Relationship Type="http://schemas.openxmlformats.org/officeDocument/2006/relationships/image" Target="/ppt/media/image5.png" Id="rId4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6.png" Id="rId2" /><Relationship Type="http://schemas.openxmlformats.org/officeDocument/2006/relationships/image" Target="/ppt/media/image7.png" Id="rId3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8.png" Id="rId4" /><Relationship Type="http://schemas.openxmlformats.org/officeDocument/2006/relationships/video" Target="/media/mediadata.mp4" Id="rId3" /><Relationship Type="http://schemas.microsoft.com/office/2007/relationships/media" Target="/media/mediadata.mp4" Id="rId2" /><Relationship Type="http://schemas.openxmlformats.org/officeDocument/2006/relationships/image" Target="/ppt/media/image9.png" Id="rId5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video" Target="/media/mediadata2.mp4" Id="rId3" /><Relationship Type="http://schemas.microsoft.com/office/2007/relationships/media" Target="/media/mediadata2.mp4" Id="rId2" /><Relationship Type="http://schemas.openxmlformats.org/officeDocument/2006/relationships/image" Target="/ppt/media/image10.png" Id="rId5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.jpg" Id="rId2" /><Relationship Type="http://schemas.openxmlformats.org/officeDocument/2006/relationships/image" Target="/ppt/media/image11.png" Id="rId3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12.png" Id="rId2" /><Relationship Type="http://schemas.openxmlformats.org/officeDocument/2006/relationships/image" Target="/ppt/media/image13.png" Id="rId3" /><Relationship Type="http://schemas.openxmlformats.org/officeDocument/2006/relationships/image" Target="/ppt/media/image14.png" Id="rId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15.png" Id="rId2" /><Relationship Type="http://schemas.openxmlformats.org/officeDocument/2006/relationships/image" Target="/ppt/media/image2.jpg" Id="rId3" /><Relationship Type="http://schemas.openxmlformats.org/officeDocument/2006/relationships/image" Target="/ppt/media/image16.png" Id="rId4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19075" y="228600"/>
            <a:ext cx="9911572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统编版（2024）·三年级道德与法治下册·第一单元</a:t>
            </a:r>
          </a:p>
        </p:txBody>
      </p:sp>
      <p:sp>
        <p:nvSpPr>
          <p:cNvPr id="3" name="形状1"/>
          <p:cNvSpPr txBox="1"/>
          <p:nvPr/>
        </p:nvSpPr>
        <p:spPr>
          <a:xfrm>
            <a:off x="1252538" y="1190625"/>
            <a:ext cx="9687878" cy="4476750"/>
          </a:xfrm>
          <a:custGeom>
            <a:avLst/>
            <a:gdLst>
              <a:gd name="connsiteX0" fmla="*/ 746125 w 9687878"/>
              <a:gd name="connsiteY0" fmla="*/ 0 h 4476750"/>
              <a:gd name="connsiteX1" fmla="*/ 8941752 w 9687878"/>
              <a:gd name="connsiteY1" fmla="*/ 0 h 4476750"/>
              <a:gd name="connsiteX2" fmla="*/ 9353826 w 9687878"/>
              <a:gd name="connsiteY2" fmla="*/ 0 h 4476750"/>
              <a:gd name="connsiteX3" fmla="*/ 9687877 w 9687878"/>
              <a:gd name="connsiteY3" fmla="*/ 3730625 h 4476750"/>
              <a:gd name="connsiteX4" fmla="*/ 9687877 w 9687878"/>
              <a:gd name="connsiteY4" fmla="*/ 4142698 h 4476750"/>
              <a:gd name="connsiteX5" fmla="*/ 746125 w 9687878"/>
              <a:gd name="connsiteY5" fmla="*/ 4476750 h 4476750"/>
              <a:gd name="connsiteX6" fmla="*/ 548240 w 9687878"/>
              <a:gd name="connsiteY6" fmla="*/ 4476750 h 4476750"/>
              <a:gd name="connsiteX7" fmla="*/ 78609 w 9687878"/>
              <a:gd name="connsiteY7" fmla="*/ 4118289 h 4476750"/>
              <a:gd name="connsiteX8" fmla="*/ 0 w 9687878"/>
              <a:gd name="connsiteY8" fmla="*/ 746125 h 4476750"/>
              <a:gd name="connsiteX9" fmla="*/ 0 w 9687878"/>
              <a:gd name="connsiteY9" fmla="*/ 334051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87877" h="4476750">
                <a:moveTo>
                  <a:pt x="746125" y="0"/>
                </a:moveTo>
                <a:lnTo>
                  <a:pt x="8941752" y="0"/>
                </a:lnTo>
                <a:cubicBezTo>
                  <a:pt x="9353826" y="0"/>
                  <a:pt x="9687877" y="334052"/>
                  <a:pt x="9687877" y="746125"/>
                </a:cubicBezTo>
                <a:lnTo>
                  <a:pt x="9687877" y="3730625"/>
                </a:lnTo>
                <a:cubicBezTo>
                  <a:pt x="9687877" y="4142698"/>
                  <a:pt x="9353826" y="4476750"/>
                  <a:pt x="8941752" y="4476750"/>
                </a:cubicBezTo>
                <a:lnTo>
                  <a:pt x="746125" y="4476750"/>
                </a:lnTo>
                <a:cubicBezTo>
                  <a:pt x="548240" y="4476750"/>
                  <a:pt x="358460" y="4398141"/>
                  <a:pt x="218535" y="4258215"/>
                </a:cubicBezTo>
                <a:cubicBezTo>
                  <a:pt x="78609" y="4118289"/>
                  <a:pt x="0" y="3928509"/>
                  <a:pt x="0" y="3730625"/>
                </a:cubicBezTo>
                <a:lnTo>
                  <a:pt x="0" y="746125"/>
                </a:lnTo>
                <a:cubicBezTo>
                  <a:pt x="0" y="334051"/>
                  <a:pt x="334052" y="0"/>
                  <a:pt x="746125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2"/>
          <p:cNvSpPr txBox="1"/>
          <p:nvPr/>
        </p:nvSpPr>
        <p:spPr>
          <a:xfrm>
            <a:off x="1025842" y="1085850"/>
            <a:ext cx="10323195" cy="4450806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8300"/>
              </a:lnSpc>
            </a:pPr>
            <a:r>
              <a:rPr lang="zh-CN" altLang="en-US" sz="4299" b="1" i="0" dirty="0">
                <a:solidFill>
                  <a:srgbClr val="006FFF">
                    <a:alpha val="100000"/>
                  </a:srgbClr>
                </a:solidFill>
                <a:latin typeface="宋体"/>
                <a:ea typeface="宋体"/>
              </a:rPr>
              <a:t>第2课  幸福生活是奋斗出来的</a:t>
            </a:r>
            <a:r>
              <a:rPr lang="zh-CN" altLang="en-US" sz="4299" b="0" i="0" dirty="0">
                <a:solidFill>
                  <a:srgbClr val="006FFF">
                    <a:alpha val="100000"/>
                  </a:srgbClr>
                </a:solidFill>
                <a:latin typeface="宋体"/>
                <a:ea typeface="宋体"/>
              </a:rPr>
              <a:t/>
            </a:r>
          </a:p>
          <a:p>
            <a:pPr marL="0" algn="ctr">
              <a:lnSpc>
                <a:spcPts val="7700"/>
              </a:lnSpc>
            </a:pPr>
            <a:r>
              <a:rPr lang="zh-CN" altLang="en-US" sz="3999" b="0" i="0" dirty="0">
                <a:solidFill>
                  <a:srgbClr val="006FFF">
                    <a:alpha val="100000"/>
                  </a:srgbClr>
                </a:solidFill>
                <a:latin typeface="楷体"/>
                <a:ea typeface="楷体"/>
              </a:rPr>
              <a:t>（第二课时 奋斗传薪火，冲锋永不止）</a:t>
            </a:r>
          </a:p>
          <a:p>
            <a:pPr marL="0" algn="ctr">
              <a:lnSpc>
                <a:spcPts val="5800"/>
              </a:lnSpc>
            </a:pPr>
            <a:r>
              <a:rPr lang="zh-CN" altLang="en-US" sz="2999" b="0" i="0" dirty="0">
                <a:solidFill>
                  <a:srgbClr val="006FFF">
                    <a:alpha val="100000"/>
                  </a:srgbClr>
                </a:solidFill>
                <a:latin typeface="楷体"/>
                <a:ea typeface="楷体"/>
              </a:rPr>
              <a:t>—争做永州奋斗解码员</a:t>
            </a:r>
          </a:p>
          <a:p>
            <a:pPr marL="0" algn="ctr">
              <a:lnSpc>
                <a:spcPts val="3800"/>
              </a:lnSpc>
            </a:pPr>
            <a:r>
              <a:rPr lang="zh-CN" altLang="en-US" sz="2000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授课教师：唐亦恬    永州市冷水滩区春江小学</a:t>
            </a:r>
          </a:p>
          <a:p>
            <a:pPr marL="0" algn="ctr">
              <a:lnSpc>
                <a:spcPts val="3800"/>
              </a:lnSpc>
            </a:pPr>
            <a:r>
              <a:rPr lang="zh-CN" altLang="en-US" sz="2000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指导老师：唐英      永州市冷水滩区春江小学</a:t>
            </a:r>
          </a:p>
          <a:p>
            <a:pPr marL="0" algn="ctr">
              <a:lnSpc>
                <a:spcPts val="3800"/>
              </a:lnSpc>
            </a:pPr>
            <a:r>
              <a:rPr lang="zh-CN" altLang="en-US" sz="2000" b="0" i="0" dirty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指导老师：文扩展    永州市冷水滩区春江小学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552450"/>
            <a:ext cx="10881360" cy="612077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71752" y="145761"/>
            <a:ext cx="4568019" cy="1026222"/>
            <a:chOff x="0" y="0"/>
            <a:chExt cx="4568019" cy="1026222"/>
          </a:xfrm>
        </p:grpSpPr>
        <p:sp>
          <p:nvSpPr>
            <p:cNvPr id="4" name="形状1"/>
            <p:cNvSpPr txBox="1"/>
            <p:nvPr/>
          </p:nvSpPr>
          <p:spPr>
            <a:xfrm>
              <a:off x="31984" y="0"/>
              <a:ext cx="3509327" cy="826069"/>
            </a:xfrm>
            <a:custGeom>
              <a:avLst/>
              <a:gdLst>
                <a:gd name="connsiteX0" fmla="*/ 137678 w 3509327"/>
                <a:gd name="connsiteY0" fmla="*/ 0 h 826069"/>
                <a:gd name="connsiteX1" fmla="*/ 3371649 w 3509327"/>
                <a:gd name="connsiteY1" fmla="*/ 0 h 826069"/>
                <a:gd name="connsiteX2" fmla="*/ 3408163 w 3509327"/>
                <a:gd name="connsiteY2" fmla="*/ 0 h 826069"/>
                <a:gd name="connsiteX3" fmla="*/ 3494821 w 3509327"/>
                <a:gd name="connsiteY3" fmla="*/ 66145 h 826069"/>
                <a:gd name="connsiteX4" fmla="*/ 3509327 w 3509327"/>
                <a:gd name="connsiteY4" fmla="*/ 688391 h 826069"/>
                <a:gd name="connsiteX5" fmla="*/ 3509327 w 3509327"/>
                <a:gd name="connsiteY5" fmla="*/ 724905 h 826069"/>
                <a:gd name="connsiteX6" fmla="*/ 3443182 w 3509327"/>
                <a:gd name="connsiteY6" fmla="*/ 811563 h 826069"/>
                <a:gd name="connsiteX7" fmla="*/ 137678 w 3509327"/>
                <a:gd name="connsiteY7" fmla="*/ 826069 h 826069"/>
                <a:gd name="connsiteX8" fmla="*/ 101164 w 3509327"/>
                <a:gd name="connsiteY8" fmla="*/ 826069 h 826069"/>
                <a:gd name="connsiteX9" fmla="*/ 14505 w 3509327"/>
                <a:gd name="connsiteY9" fmla="*/ 759924 h 826069"/>
                <a:gd name="connsiteX10" fmla="*/ 0 w 3509327"/>
                <a:gd name="connsiteY10" fmla="*/ 137678 h 826069"/>
                <a:gd name="connsiteX11" fmla="*/ 0 w 3509327"/>
                <a:gd name="connsiteY11" fmla="*/ 61641 h 826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9327" h="826069">
                  <a:moveTo>
                    <a:pt x="137678" y="0"/>
                  </a:moveTo>
                  <a:lnTo>
                    <a:pt x="3371649" y="0"/>
                  </a:lnTo>
                  <a:cubicBezTo>
                    <a:pt x="3408163" y="0"/>
                    <a:pt x="3443182" y="14505"/>
                    <a:pt x="3469002" y="40325"/>
                  </a:cubicBezTo>
                  <a:cubicBezTo>
                    <a:pt x="3494821" y="66145"/>
                    <a:pt x="3509327" y="101164"/>
                    <a:pt x="3509327" y="137678"/>
                  </a:cubicBezTo>
                  <a:lnTo>
                    <a:pt x="3509327" y="688391"/>
                  </a:lnTo>
                  <a:cubicBezTo>
                    <a:pt x="3509327" y="724905"/>
                    <a:pt x="3494821" y="759924"/>
                    <a:pt x="3469002" y="785744"/>
                  </a:cubicBezTo>
                  <a:cubicBezTo>
                    <a:pt x="3443182" y="811563"/>
                    <a:pt x="3408163" y="826069"/>
                    <a:pt x="3371649" y="826069"/>
                  </a:cubicBezTo>
                  <a:lnTo>
                    <a:pt x="137678" y="826069"/>
                  </a:lnTo>
                  <a:cubicBezTo>
                    <a:pt x="101164" y="826069"/>
                    <a:pt x="66145" y="811563"/>
                    <a:pt x="40325" y="785744"/>
                  </a:cubicBezTo>
                  <a:cubicBezTo>
                    <a:pt x="14505" y="759924"/>
                    <a:pt x="0" y="724905"/>
                    <a:pt x="0" y="688391"/>
                  </a:cubicBezTo>
                  <a:lnTo>
                    <a:pt x="0" y="137678"/>
                  </a:lnTo>
                  <a:cubicBezTo>
                    <a:pt x="0" y="61641"/>
                    <a:pt x="61641" y="0"/>
                    <a:pt x="137678" y="0"/>
                  </a:cubicBezTo>
                  <a:close/>
                </a:path>
              </a:pathLst>
            </a:custGeom>
            <a:solidFill>
              <a:srgbClr val="FFE1C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2"/>
            <p:cNvSpPr txBox="1"/>
            <p:nvPr/>
          </p:nvSpPr>
          <p:spPr>
            <a:xfrm>
              <a:off x="0" y="122406"/>
              <a:ext cx="4568019" cy="90381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399" b="1" i="0" dirty="0">
                  <a:solidFill>
                    <a:srgbClr val="660A0A">
                      <a:alpha val="100000"/>
                    </a:srgbClr>
                  </a:solidFill>
                  <a:latin typeface="黑体"/>
                  <a:ea typeface="黑体"/>
                </a:rPr>
                <a:t>第三关：做一做奋斗事情</a:t>
              </a:r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2733675" y="1943100"/>
            <a:ext cx="6585585" cy="40319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0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小组讨论：</a:t>
            </a:r>
          </a:p>
          <a:p>
            <a:pPr marL="0" algn="l"/>
            <a:r>
              <a:rPr lang="zh-CN" altLang="en-US" sz="40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     作为三年级的小学生，我们现在需要“冲锋”吗？我们的“战场”在哪里？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438400" y="2095500"/>
            <a:ext cx="7581900" cy="229343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8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讨论：</a:t>
            </a:r>
          </a:p>
          <a:p>
            <a:pPr marL="0" algn="l"/>
            <a:r>
              <a:rPr lang="zh-CN" altLang="en-US" sz="48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    永冲锋精神带给我们现在的永州哪些幸福？</a:t>
            </a:r>
          </a:p>
        </p:txBody>
      </p:sp>
      <p:pic>
        <p:nvPicPr>
          <p:cNvPr id="4" name="音频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9810750" y="5676900"/>
            <a:ext cx="105727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247650"/>
            <a:ext cx="4974540" cy="5890308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33" y="361950"/>
            <a:ext cx="4531467" cy="5981700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50" y="397192"/>
            <a:ext cx="4482256" cy="6063615"/>
          </a:xfrm>
          <a:prstGeom prst="rect">
            <a:avLst/>
          </a:prstGeom>
        </p:spPr>
      </p:pic>
      <p:pic>
        <p:nvPicPr>
          <p:cNvPr id="5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895350"/>
            <a:ext cx="7402830" cy="5321665"/>
          </a:xfrm>
          <a:prstGeom prst="rect">
            <a:avLst/>
          </a:prstGeom>
        </p:spPr>
      </p:pic>
      <p:pic>
        <p:nvPicPr>
          <p:cNvPr id="6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275" y="946785"/>
            <a:ext cx="6958756" cy="521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" grpId="1" animBg="1"/>
      <p:bldP spid="4" grpId="0" animBg="1"/>
      <p:bldP spid="5" grpId="0" animBg="1"/>
      <p:bldP spid="4" grpId="1" animBg="1"/>
      <p:bldP spid="3" grpId="1" animBg="1"/>
      <p:bldP spid="6" grpId="0" animBg="1"/>
    </p:bldLst>
  </p:timing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370524" y="2148316"/>
            <a:ext cx="7289797" cy="22304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2799" b="0" i="0" dirty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     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1033129" y="3920881"/>
            <a:ext cx="10515600" cy="1668097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5800"/>
              </a:lnSpc>
            </a:pPr>
            <a:r>
              <a:rPr lang="zh-CN" altLang="en-US" sz="3000" b="0" i="0" dirty="0">
                <a:solidFill>
                  <a:srgbClr val="191D26">
                    <a:alpha val="100000"/>
                  </a:srgbClr>
                </a:solidFill>
                <a:latin typeface="楷体"/>
                <a:ea typeface="楷体"/>
              </a:rPr>
              <a:t>比如：每天早起10分钟、坚持练字一页、主动帮妈妈做一件家务......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53" t="70400" r="20390" b="17478"/>
          <a:stretch>
            <a:fillRect/>
          </a:stretch>
        </p:blipFill>
        <p:spPr>
          <a:xfrm>
            <a:off x="2479986" y="1183786"/>
            <a:ext cx="7031190" cy="21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3946027" y="2424855"/>
            <a:ext cx="7086600" cy="285750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050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</a:t>
            </a:r>
            <a:r>
              <a:rPr lang="zh-CN" altLang="en-US" sz="35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家庭任务：</a:t>
            </a:r>
          </a:p>
          <a:p>
            <a:pPr marL="0" algn="l"/>
            <a:r>
              <a:rPr lang="zh-CN" altLang="en-US" sz="3599" b="0" i="0" dirty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 和家人分享湘超冠军故事，一起做一件“坚持到底”的小事。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1" y="958205"/>
            <a:ext cx="345948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381125" y="476250"/>
            <a:ext cx="10254996" cy="13493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1" i="0" dirty="0">
                <a:solidFill>
                  <a:srgbClr val="FFFFFF">
                    <a:alpha val="100000"/>
                  </a:srgbClr>
                </a:solidFill>
                <a:latin typeface="华文仿宋"/>
                <a:ea typeface="华文仿宋"/>
              </a:rPr>
              <a:t>       让我们把“永冲锋”精神记心里，向着未来永冲锋！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072" y="3776443"/>
            <a:ext cx="1925955" cy="2899848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1962150"/>
            <a:ext cx="3723322" cy="3723322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994" y="2494207"/>
            <a:ext cx="7147560" cy="120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414588" y="1352550"/>
            <a:ext cx="7737158" cy="438245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0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小组活动要求：</a:t>
            </a:r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/>
            </a:r>
          </a:p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/>
            </a:r>
          </a:p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      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1、小组内声音让小组同学听得到即可，同学发言时，其他同学认真倾听；</a:t>
            </a:r>
          </a:p>
          <a:p>
            <a:pPr marL="0" algn="l"/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     2、轮流发言，人人要说；</a:t>
            </a:r>
          </a:p>
          <a:p>
            <a:pPr marL="0" algn="l"/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     3、分享同学声音洪亮，站如松。</a:t>
            </a:r>
          </a:p>
        </p:txBody>
      </p:sp>
      <p:grpSp>
        <p:nvGrpSpPr>
          <p:cNvPr id="3" name="组合1"/>
          <p:cNvGrpSpPr/>
          <p:nvPr/>
        </p:nvGrpSpPr>
        <p:grpSpPr>
          <a:xfrm>
            <a:off x="704850" y="447675"/>
            <a:ext cx="1961197" cy="639127"/>
            <a:chOff x="0" y="0"/>
            <a:chExt cx="1961197" cy="639127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768792" cy="639127"/>
            </a:xfrm>
            <a:custGeom>
              <a:avLst/>
              <a:gdLst>
                <a:gd name="connsiteX0" fmla="*/ 106521 w 1768792"/>
                <a:gd name="connsiteY0" fmla="*/ 0 h 639127"/>
                <a:gd name="connsiteX1" fmla="*/ 1662271 w 1768792"/>
                <a:gd name="connsiteY1" fmla="*/ 0 h 639127"/>
                <a:gd name="connsiteX2" fmla="*/ 1721101 w 1768792"/>
                <a:gd name="connsiteY2" fmla="*/ 0 h 639127"/>
                <a:gd name="connsiteX3" fmla="*/ 1768792 w 1768792"/>
                <a:gd name="connsiteY3" fmla="*/ 532606 h 639127"/>
                <a:gd name="connsiteX4" fmla="*/ 1768793 w 1768792"/>
                <a:gd name="connsiteY4" fmla="*/ 591436 h 639127"/>
                <a:gd name="connsiteX5" fmla="*/ 106521 w 1768792"/>
                <a:gd name="connsiteY5" fmla="*/ 639127 h 639127"/>
                <a:gd name="connsiteX6" fmla="*/ 47691 w 1768792"/>
                <a:gd name="connsiteY6" fmla="*/ 639127 h 639127"/>
                <a:gd name="connsiteX7" fmla="*/ 0 w 1768792"/>
                <a:gd name="connsiteY7" fmla="*/ 106521 h 639127"/>
                <a:gd name="connsiteX8" fmla="*/ 0 w 1768792"/>
                <a:gd name="connsiteY8" fmla="*/ 47691 h 639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8792" h="639127">
                  <a:moveTo>
                    <a:pt x="106521" y="0"/>
                  </a:moveTo>
                  <a:lnTo>
                    <a:pt x="1662271" y="0"/>
                  </a:lnTo>
                  <a:cubicBezTo>
                    <a:pt x="1721101" y="0"/>
                    <a:pt x="1768793" y="47691"/>
                    <a:pt x="1768792" y="106521"/>
                  </a:cubicBezTo>
                  <a:lnTo>
                    <a:pt x="1768792" y="532606"/>
                  </a:lnTo>
                  <a:cubicBezTo>
                    <a:pt x="1768793" y="591436"/>
                    <a:pt x="1721101" y="639127"/>
                    <a:pt x="1662271" y="639127"/>
                  </a:cubicBezTo>
                  <a:lnTo>
                    <a:pt x="106521" y="639127"/>
                  </a:lnTo>
                  <a:cubicBezTo>
                    <a:pt x="47691" y="639127"/>
                    <a:pt x="0" y="591436"/>
                    <a:pt x="0" y="532606"/>
                  </a:cubicBezTo>
                  <a:lnTo>
                    <a:pt x="0" y="106521"/>
                  </a:lnTo>
                  <a:cubicBezTo>
                    <a:pt x="0" y="47691"/>
                    <a:pt x="47691" y="0"/>
                    <a:pt x="106521" y="0"/>
                  </a:cubicBezTo>
                  <a:close/>
                </a:path>
              </a:pathLst>
            </a:custGeom>
            <a:solidFill>
              <a:srgbClr val="FFE1C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2"/>
            <p:cNvSpPr txBox="1"/>
            <p:nvPr/>
          </p:nvSpPr>
          <p:spPr>
            <a:xfrm>
              <a:off x="0" y="16193"/>
              <a:ext cx="1961197" cy="53816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399" b="1" i="0" dirty="0">
                  <a:solidFill>
                    <a:srgbClr val="660A0A">
                      <a:alpha val="100000"/>
                    </a:srgbClr>
                  </a:solidFill>
                  <a:latin typeface="黑体"/>
                  <a:ea typeface="黑体"/>
                </a:rPr>
                <a:t>课堂小约定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762000" y="504825"/>
            <a:ext cx="3655696" cy="1026153"/>
            <a:chOff x="0" y="0"/>
            <a:chExt cx="3655696" cy="1026153"/>
          </a:xfrm>
        </p:grpSpPr>
        <p:sp>
          <p:nvSpPr>
            <p:cNvPr id="3" name="形状2"/>
            <p:cNvSpPr txBox="1"/>
            <p:nvPr/>
          </p:nvSpPr>
          <p:spPr>
            <a:xfrm>
              <a:off x="0" y="0"/>
              <a:ext cx="3462338" cy="812483"/>
            </a:xfrm>
            <a:custGeom>
              <a:avLst/>
              <a:gdLst>
                <a:gd name="connsiteX0" fmla="*/ 135414 w 3462338"/>
                <a:gd name="connsiteY0" fmla="*/ 0 h 812483"/>
                <a:gd name="connsiteX1" fmla="*/ 3326924 w 3462338"/>
                <a:gd name="connsiteY1" fmla="*/ 0 h 812483"/>
                <a:gd name="connsiteX2" fmla="*/ 3362837 w 3462338"/>
                <a:gd name="connsiteY2" fmla="*/ 0 h 812483"/>
                <a:gd name="connsiteX3" fmla="*/ 3448071 w 3462338"/>
                <a:gd name="connsiteY3" fmla="*/ 65057 h 812483"/>
                <a:gd name="connsiteX4" fmla="*/ 3462338 w 3462338"/>
                <a:gd name="connsiteY4" fmla="*/ 677069 h 812483"/>
                <a:gd name="connsiteX5" fmla="*/ 3462338 w 3462338"/>
                <a:gd name="connsiteY5" fmla="*/ 712983 h 812483"/>
                <a:gd name="connsiteX6" fmla="*/ 3397281 w 3462338"/>
                <a:gd name="connsiteY6" fmla="*/ 798216 h 812483"/>
                <a:gd name="connsiteX7" fmla="*/ 135414 w 3462338"/>
                <a:gd name="connsiteY7" fmla="*/ 812483 h 812483"/>
                <a:gd name="connsiteX8" fmla="*/ 99500 w 3462338"/>
                <a:gd name="connsiteY8" fmla="*/ 812483 h 812483"/>
                <a:gd name="connsiteX9" fmla="*/ 14267 w 3462338"/>
                <a:gd name="connsiteY9" fmla="*/ 747426 h 812483"/>
                <a:gd name="connsiteX10" fmla="*/ 0 w 3462338"/>
                <a:gd name="connsiteY10" fmla="*/ 135414 h 812483"/>
                <a:gd name="connsiteX11" fmla="*/ 0 w 3462338"/>
                <a:gd name="connsiteY11" fmla="*/ 60627 h 81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2338" h="812483">
                  <a:moveTo>
                    <a:pt x="135414" y="0"/>
                  </a:moveTo>
                  <a:lnTo>
                    <a:pt x="3326924" y="0"/>
                  </a:lnTo>
                  <a:cubicBezTo>
                    <a:pt x="3362837" y="0"/>
                    <a:pt x="3397281" y="14267"/>
                    <a:pt x="3422676" y="39662"/>
                  </a:cubicBezTo>
                  <a:cubicBezTo>
                    <a:pt x="3448071" y="65057"/>
                    <a:pt x="3462338" y="99500"/>
                    <a:pt x="3462338" y="135414"/>
                  </a:cubicBezTo>
                  <a:lnTo>
                    <a:pt x="3462338" y="677069"/>
                  </a:lnTo>
                  <a:cubicBezTo>
                    <a:pt x="3462338" y="712983"/>
                    <a:pt x="3448071" y="747426"/>
                    <a:pt x="3422676" y="772821"/>
                  </a:cubicBezTo>
                  <a:cubicBezTo>
                    <a:pt x="3397281" y="798216"/>
                    <a:pt x="3362837" y="812483"/>
                    <a:pt x="3326924" y="812483"/>
                  </a:cubicBezTo>
                  <a:lnTo>
                    <a:pt x="135414" y="812483"/>
                  </a:lnTo>
                  <a:cubicBezTo>
                    <a:pt x="99500" y="812483"/>
                    <a:pt x="65057" y="798216"/>
                    <a:pt x="39662" y="772821"/>
                  </a:cubicBezTo>
                  <a:cubicBezTo>
                    <a:pt x="14267" y="747426"/>
                    <a:pt x="0" y="712983"/>
                    <a:pt x="0" y="677069"/>
                  </a:cubicBezTo>
                  <a:lnTo>
                    <a:pt x="0" y="135414"/>
                  </a:lnTo>
                  <a:cubicBezTo>
                    <a:pt x="0" y="60627"/>
                    <a:pt x="60627" y="0"/>
                    <a:pt x="135414" y="0"/>
                  </a:cubicBezTo>
                  <a:close/>
                </a:path>
              </a:pathLst>
            </a:custGeom>
            <a:solidFill>
              <a:srgbClr val="FFE1C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189548" y="140018"/>
              <a:ext cx="3466148" cy="8861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399" b="1" i="0" dirty="0">
                  <a:solidFill>
                    <a:srgbClr val="660A0A">
                      <a:alpha val="100000"/>
                    </a:srgbClr>
                  </a:solidFill>
                  <a:latin typeface="黑体"/>
                  <a:ea typeface="黑体"/>
                </a:rPr>
                <a:t>3分钟合作叠纸塔游戏</a:t>
              </a:r>
            </a:p>
          </p:txBody>
        </p:sp>
      </p:grpSp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" y="3854177"/>
            <a:ext cx="2571750" cy="2571750"/>
          </a:xfrm>
          <a:prstGeom prst="rect">
            <a:avLst/>
          </a:prstGeom>
        </p:spPr>
      </p:pic>
      <p:pic>
        <p:nvPicPr>
          <p:cNvPr id="6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931" y="624145"/>
            <a:ext cx="4196715" cy="5749290"/>
          </a:xfrm>
          <a:prstGeom prst="rect">
            <a:avLst/>
          </a:prstGeom>
        </p:spPr>
      </p:pic>
      <p:sp>
        <p:nvSpPr>
          <p:cNvPr id="7" name="形状1"/>
          <p:cNvSpPr txBox="1"/>
          <p:nvPr/>
        </p:nvSpPr>
        <p:spPr>
          <a:xfrm>
            <a:off x="1340167" y="1778318"/>
            <a:ext cx="4501515" cy="2691765"/>
          </a:xfrm>
          <a:custGeom>
            <a:avLst/>
            <a:gdLst>
              <a:gd name="connsiteX0" fmla="*/ 448627 w 4501515"/>
              <a:gd name="connsiteY0" fmla="*/ 0 h 2691765"/>
              <a:gd name="connsiteX1" fmla="*/ 4052888 w 4501515"/>
              <a:gd name="connsiteY1" fmla="*/ 0 h 2691765"/>
              <a:gd name="connsiteX2" fmla="*/ 4171871 w 4501515"/>
              <a:gd name="connsiteY2" fmla="*/ 0 h 2691765"/>
              <a:gd name="connsiteX3" fmla="*/ 4454249 w 4501515"/>
              <a:gd name="connsiteY3" fmla="*/ 215534 h 2691765"/>
              <a:gd name="connsiteX4" fmla="*/ 4501515 w 4501515"/>
              <a:gd name="connsiteY4" fmla="*/ 2243138 h 2691765"/>
              <a:gd name="connsiteX5" fmla="*/ 4501515 w 4501515"/>
              <a:gd name="connsiteY5" fmla="*/ 2362121 h 2691765"/>
              <a:gd name="connsiteX6" fmla="*/ 4285981 w 4501515"/>
              <a:gd name="connsiteY6" fmla="*/ 2644499 h 2691765"/>
              <a:gd name="connsiteX7" fmla="*/ 2196711 w 4501515"/>
              <a:gd name="connsiteY7" fmla="*/ 2691765 h 2691765"/>
              <a:gd name="connsiteX8" fmla="*/ 1139124 w 4501515"/>
              <a:gd name="connsiteY8" fmla="*/ 3691787 h 2691765"/>
              <a:gd name="connsiteX9" fmla="*/ 1210919 w 4501515"/>
              <a:gd name="connsiteY9" fmla="*/ 2691765 h 2691765"/>
              <a:gd name="connsiteX10" fmla="*/ 448627 w 4501515"/>
              <a:gd name="connsiteY10" fmla="*/ 2691765 h 2691765"/>
              <a:gd name="connsiteX11" fmla="*/ 329644 w 4501515"/>
              <a:gd name="connsiteY11" fmla="*/ 2691765 h 2691765"/>
              <a:gd name="connsiteX12" fmla="*/ 47266 w 4501515"/>
              <a:gd name="connsiteY12" fmla="*/ 2476231 h 2691765"/>
              <a:gd name="connsiteX13" fmla="*/ 0 w 4501515"/>
              <a:gd name="connsiteY13" fmla="*/ 448627 h 2691765"/>
              <a:gd name="connsiteX14" fmla="*/ 0 w 4501515"/>
              <a:gd name="connsiteY14" fmla="*/ 200857 h 269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01515" h="3691787">
                <a:moveTo>
                  <a:pt x="448627" y="0"/>
                </a:moveTo>
                <a:lnTo>
                  <a:pt x="4052888" y="0"/>
                </a:lnTo>
                <a:cubicBezTo>
                  <a:pt x="4171871" y="0"/>
                  <a:pt x="4285981" y="47266"/>
                  <a:pt x="4370115" y="131400"/>
                </a:cubicBezTo>
                <a:cubicBezTo>
                  <a:pt x="4454249" y="215534"/>
                  <a:pt x="4501515" y="329644"/>
                  <a:pt x="4501515" y="448627"/>
                </a:cubicBezTo>
                <a:lnTo>
                  <a:pt x="4501515" y="2243138"/>
                </a:lnTo>
                <a:cubicBezTo>
                  <a:pt x="4501515" y="2362121"/>
                  <a:pt x="4454249" y="2476231"/>
                  <a:pt x="4370115" y="2560365"/>
                </a:cubicBezTo>
                <a:cubicBezTo>
                  <a:pt x="4285981" y="2644499"/>
                  <a:pt x="4171871" y="2691765"/>
                  <a:pt x="4052888" y="2691765"/>
                </a:cubicBezTo>
                <a:lnTo>
                  <a:pt x="2196711" y="2691765"/>
                </a:lnTo>
                <a:lnTo>
                  <a:pt x="1139124" y="3691787"/>
                </a:lnTo>
                <a:lnTo>
                  <a:pt x="1210919" y="2691765"/>
                </a:lnTo>
                <a:lnTo>
                  <a:pt x="448627" y="2691765"/>
                </a:lnTo>
                <a:cubicBezTo>
                  <a:pt x="329644" y="2691765"/>
                  <a:pt x="215534" y="2644499"/>
                  <a:pt x="131400" y="2560365"/>
                </a:cubicBezTo>
                <a:cubicBezTo>
                  <a:pt x="47266" y="2476231"/>
                  <a:pt x="0" y="2362121"/>
                  <a:pt x="0" y="2243138"/>
                </a:cubicBezTo>
                <a:lnTo>
                  <a:pt x="0" y="448627"/>
                </a:lnTo>
                <a:cubicBezTo>
                  <a:pt x="0" y="200857"/>
                  <a:pt x="200857" y="0"/>
                  <a:pt x="448627" y="0"/>
                </a:cubicBezTo>
                <a:close/>
              </a:path>
            </a:pathLst>
          </a:custGeom>
          <a:solidFill>
            <a:srgbClr val="FFE1C2">
              <a:alpha val="58000"/>
            </a:srgbClr>
          </a:solidFill>
          <a:ln w="19050">
            <a:solidFill>
              <a:srgbClr val="FFE1C2">
                <a:alpha val="100000"/>
              </a:srgbClr>
            </a:solidFill>
            <a:prstDash val="dash"/>
          </a:ln>
        </p:spPr>
        <p:txBody>
          <a:bodyPr anchor="ctr"/>
          <a:lstStyle/>
          <a:p>
            <a:pPr marL="0" algn="l">
              <a:lnSpc>
                <a:spcPts val="4600"/>
              </a:lnSpc>
            </a:pPr>
            <a:r>
              <a:rPr lang="zh-CN" altLang="en-US" sz="2400" b="0" i="0" dirty="0">
                <a:solidFill>
                  <a:srgbClr val="660A0A">
                    <a:alpha val="100000"/>
                  </a:srgbClr>
                </a:solidFill>
                <a:latin typeface="楷体"/>
                <a:ea typeface="楷体"/>
              </a:rPr>
              <a:t>游戏规则：每组一副扑克牌，不借助任何工具，只靠折叠、摆放，看哪一组能在3分钟牌叠得的最高。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-303847"/>
            <a:ext cx="10915650" cy="71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45866" y="266700"/>
            <a:ext cx="3724685" cy="822455"/>
            <a:chOff x="0" y="0"/>
            <a:chExt cx="3724685" cy="822455"/>
          </a:xfrm>
        </p:grpSpPr>
        <p:sp>
          <p:nvSpPr>
            <p:cNvPr id="3" name="形状1"/>
            <p:cNvSpPr txBox="1"/>
            <p:nvPr/>
          </p:nvSpPr>
          <p:spPr>
            <a:xfrm>
              <a:off x="54159" y="0"/>
              <a:ext cx="3482340" cy="726154"/>
            </a:xfrm>
            <a:custGeom>
              <a:avLst/>
              <a:gdLst>
                <a:gd name="connsiteX0" fmla="*/ 121026 w 3482340"/>
                <a:gd name="connsiteY0" fmla="*/ 0 h 726154"/>
                <a:gd name="connsiteX1" fmla="*/ 3361314 w 3482340"/>
                <a:gd name="connsiteY1" fmla="*/ 0 h 726154"/>
                <a:gd name="connsiteX2" fmla="*/ 3428155 w 3482340"/>
                <a:gd name="connsiteY2" fmla="*/ 0 h 726154"/>
                <a:gd name="connsiteX3" fmla="*/ 3482340 w 3482340"/>
                <a:gd name="connsiteY3" fmla="*/ 605129 h 726154"/>
                <a:gd name="connsiteX4" fmla="*/ 3482340 w 3482340"/>
                <a:gd name="connsiteY4" fmla="*/ 637227 h 726154"/>
                <a:gd name="connsiteX5" fmla="*/ 3424196 w 3482340"/>
                <a:gd name="connsiteY5" fmla="*/ 713404 h 726154"/>
                <a:gd name="connsiteX6" fmla="*/ 121026 w 3482340"/>
                <a:gd name="connsiteY6" fmla="*/ 726154 h 726154"/>
                <a:gd name="connsiteX7" fmla="*/ 88928 w 3482340"/>
                <a:gd name="connsiteY7" fmla="*/ 726154 h 726154"/>
                <a:gd name="connsiteX8" fmla="*/ 12751 w 3482340"/>
                <a:gd name="connsiteY8" fmla="*/ 668010 h 726154"/>
                <a:gd name="connsiteX9" fmla="*/ 0 w 3482340"/>
                <a:gd name="connsiteY9" fmla="*/ 121026 h 726154"/>
                <a:gd name="connsiteX10" fmla="*/ 0 w 3482340"/>
                <a:gd name="connsiteY10" fmla="*/ 54185 h 72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82340" h="726154">
                  <a:moveTo>
                    <a:pt x="121026" y="0"/>
                  </a:moveTo>
                  <a:lnTo>
                    <a:pt x="3361314" y="0"/>
                  </a:lnTo>
                  <a:cubicBezTo>
                    <a:pt x="3428155" y="0"/>
                    <a:pt x="3482340" y="54185"/>
                    <a:pt x="3482340" y="121026"/>
                  </a:cubicBezTo>
                  <a:lnTo>
                    <a:pt x="3482340" y="605129"/>
                  </a:lnTo>
                  <a:cubicBezTo>
                    <a:pt x="3482340" y="637227"/>
                    <a:pt x="3469589" y="668010"/>
                    <a:pt x="3446893" y="690707"/>
                  </a:cubicBezTo>
                  <a:cubicBezTo>
                    <a:pt x="3424196" y="713404"/>
                    <a:pt x="3393412" y="726154"/>
                    <a:pt x="3361314" y="726154"/>
                  </a:cubicBezTo>
                  <a:lnTo>
                    <a:pt x="121026" y="726154"/>
                  </a:lnTo>
                  <a:cubicBezTo>
                    <a:pt x="88928" y="726154"/>
                    <a:pt x="58144" y="713404"/>
                    <a:pt x="35448" y="690707"/>
                  </a:cubicBezTo>
                  <a:cubicBezTo>
                    <a:pt x="12751" y="668010"/>
                    <a:pt x="0" y="637227"/>
                    <a:pt x="0" y="605129"/>
                  </a:cubicBezTo>
                  <a:lnTo>
                    <a:pt x="0" y="121026"/>
                  </a:lnTo>
                  <a:cubicBezTo>
                    <a:pt x="0" y="54185"/>
                    <a:pt x="54185" y="0"/>
                    <a:pt x="121026" y="0"/>
                  </a:cubicBezTo>
                  <a:close/>
                </a:path>
              </a:pathLst>
            </a:custGeom>
            <a:solidFill>
              <a:srgbClr val="FFE1C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3"/>
            <p:cNvSpPr txBox="1"/>
            <p:nvPr/>
          </p:nvSpPr>
          <p:spPr>
            <a:xfrm>
              <a:off x="0" y="89030"/>
              <a:ext cx="3724685" cy="73342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399" b="1" i="0" dirty="0">
                  <a:solidFill>
                    <a:srgbClr val="660A0A">
                      <a:alpha val="100000"/>
                    </a:srgbClr>
                  </a:solidFill>
                  <a:latin typeface="黑体"/>
                  <a:ea typeface="黑体"/>
                </a:rPr>
                <a:t>第一关：讲一讲奋斗故事</a:t>
              </a:r>
            </a:p>
          </p:txBody>
        </p:sp>
      </p:grpSp>
      <p:pic>
        <p:nvPicPr>
          <p:cNvPr id="5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325" y="1089155"/>
            <a:ext cx="10350818" cy="5485176"/>
          </a:xfrm>
          <a:prstGeom prst="rect">
            <a:avLst/>
          </a:prstGeom>
        </p:spPr>
      </p:pic>
      <p:sp>
        <p:nvSpPr>
          <p:cNvPr id="6" name="文本1"/>
          <p:cNvSpPr txBox="1"/>
          <p:nvPr/>
        </p:nvSpPr>
        <p:spPr>
          <a:xfrm>
            <a:off x="4165282" y="609600"/>
            <a:ext cx="190500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</a:p>
        </p:txBody>
      </p:sp>
      <p:sp>
        <p:nvSpPr>
          <p:cNvPr id="7" name="文本2"/>
          <p:cNvSpPr txBox="1"/>
          <p:nvPr/>
        </p:nvSpPr>
        <p:spPr>
          <a:xfrm>
            <a:off x="5179695" y="363855"/>
            <a:ext cx="1831658" cy="62865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古代厅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6810"/>
            <a:ext cx="12192000" cy="69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27806" y="209550"/>
            <a:ext cx="3735695" cy="904804"/>
            <a:chOff x="0" y="0"/>
            <a:chExt cx="3735695" cy="904804"/>
          </a:xfrm>
        </p:grpSpPr>
        <p:sp>
          <p:nvSpPr>
            <p:cNvPr id="3" name="形状1"/>
            <p:cNvSpPr txBox="1"/>
            <p:nvPr/>
          </p:nvSpPr>
          <p:spPr>
            <a:xfrm>
              <a:off x="72219" y="0"/>
              <a:ext cx="3463290" cy="904804"/>
            </a:xfrm>
            <a:custGeom>
              <a:avLst/>
              <a:gdLst>
                <a:gd name="connsiteX0" fmla="*/ 150801 w 3463290"/>
                <a:gd name="connsiteY0" fmla="*/ 0 h 904804"/>
                <a:gd name="connsiteX1" fmla="*/ 3312489 w 3463290"/>
                <a:gd name="connsiteY1" fmla="*/ 0 h 904804"/>
                <a:gd name="connsiteX2" fmla="*/ 3352484 w 3463290"/>
                <a:gd name="connsiteY2" fmla="*/ 0 h 904804"/>
                <a:gd name="connsiteX3" fmla="*/ 3447402 w 3463290"/>
                <a:gd name="connsiteY3" fmla="*/ 72449 h 904804"/>
                <a:gd name="connsiteX4" fmla="*/ 3463290 w 3463290"/>
                <a:gd name="connsiteY4" fmla="*/ 754003 h 904804"/>
                <a:gd name="connsiteX5" fmla="*/ 3463290 w 3463290"/>
                <a:gd name="connsiteY5" fmla="*/ 793998 h 904804"/>
                <a:gd name="connsiteX6" fmla="*/ 3390841 w 3463290"/>
                <a:gd name="connsiteY6" fmla="*/ 888916 h 904804"/>
                <a:gd name="connsiteX7" fmla="*/ 150801 w 3463290"/>
                <a:gd name="connsiteY7" fmla="*/ 904804 h 904804"/>
                <a:gd name="connsiteX8" fmla="*/ 110806 w 3463290"/>
                <a:gd name="connsiteY8" fmla="*/ 904804 h 904804"/>
                <a:gd name="connsiteX9" fmla="*/ 15888 w 3463290"/>
                <a:gd name="connsiteY9" fmla="*/ 832355 h 904804"/>
                <a:gd name="connsiteX10" fmla="*/ 0 w 3463290"/>
                <a:gd name="connsiteY10" fmla="*/ 150801 h 904804"/>
                <a:gd name="connsiteX11" fmla="*/ 0 w 3463290"/>
                <a:gd name="connsiteY11" fmla="*/ 67516 h 90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3290" h="904804">
                  <a:moveTo>
                    <a:pt x="150801" y="0"/>
                  </a:moveTo>
                  <a:lnTo>
                    <a:pt x="3312489" y="0"/>
                  </a:lnTo>
                  <a:cubicBezTo>
                    <a:pt x="3352484" y="0"/>
                    <a:pt x="3390841" y="15888"/>
                    <a:pt x="3419122" y="44168"/>
                  </a:cubicBezTo>
                  <a:cubicBezTo>
                    <a:pt x="3447402" y="72449"/>
                    <a:pt x="3463290" y="110806"/>
                    <a:pt x="3463290" y="150801"/>
                  </a:cubicBezTo>
                  <a:lnTo>
                    <a:pt x="3463290" y="754003"/>
                  </a:lnTo>
                  <a:cubicBezTo>
                    <a:pt x="3463290" y="793998"/>
                    <a:pt x="3447402" y="832355"/>
                    <a:pt x="3419122" y="860635"/>
                  </a:cubicBezTo>
                  <a:cubicBezTo>
                    <a:pt x="3390841" y="888916"/>
                    <a:pt x="3352484" y="904804"/>
                    <a:pt x="3312489" y="904804"/>
                  </a:cubicBezTo>
                  <a:lnTo>
                    <a:pt x="150801" y="904804"/>
                  </a:lnTo>
                  <a:cubicBezTo>
                    <a:pt x="110806" y="904804"/>
                    <a:pt x="72449" y="888916"/>
                    <a:pt x="44168" y="860635"/>
                  </a:cubicBezTo>
                  <a:cubicBezTo>
                    <a:pt x="15888" y="832355"/>
                    <a:pt x="0" y="793998"/>
                    <a:pt x="0" y="754003"/>
                  </a:cubicBezTo>
                  <a:lnTo>
                    <a:pt x="0" y="150801"/>
                  </a:lnTo>
                  <a:cubicBezTo>
                    <a:pt x="0" y="67516"/>
                    <a:pt x="67516" y="0"/>
                    <a:pt x="150801" y="0"/>
                  </a:cubicBezTo>
                  <a:close/>
                </a:path>
              </a:pathLst>
            </a:custGeom>
            <a:solidFill>
              <a:srgbClr val="FFE1C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2"/>
            <p:cNvSpPr txBox="1"/>
            <p:nvPr/>
          </p:nvSpPr>
          <p:spPr>
            <a:xfrm>
              <a:off x="0" y="149666"/>
              <a:ext cx="3735695" cy="67627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399" b="1" i="0" dirty="0">
                  <a:solidFill>
                    <a:srgbClr val="660A0A">
                      <a:alpha val="100000"/>
                    </a:srgbClr>
                  </a:solidFill>
                  <a:latin typeface="黑体"/>
                  <a:ea typeface="黑体"/>
                </a:rPr>
                <a:t>第二关：说一说奋斗精神</a:t>
              </a:r>
            </a:p>
          </p:txBody>
        </p:sp>
      </p:grpSp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85" y="1343025"/>
            <a:ext cx="7632382" cy="5033962"/>
          </a:xfrm>
          <a:prstGeom prst="rect">
            <a:avLst/>
          </a:prstGeom>
        </p:spPr>
      </p:pic>
      <p:sp>
        <p:nvSpPr>
          <p:cNvPr id="6" name="文本1"/>
          <p:cNvSpPr txBox="1"/>
          <p:nvPr/>
        </p:nvSpPr>
        <p:spPr>
          <a:xfrm>
            <a:off x="5524500" y="347662"/>
            <a:ext cx="2369820" cy="62865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近现代厅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71450"/>
            <a:ext cx="6298882" cy="6298882"/>
          </a:xfrm>
          <a:prstGeom prst="rect">
            <a:avLst/>
          </a:prstGeom>
        </p:spPr>
      </p:pic>
      <p:pic>
        <p:nvPicPr>
          <p:cNvPr id="4" name="音频1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9696450" y="5772150"/>
            <a:ext cx="105727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638" y="1828800"/>
            <a:ext cx="4998862" cy="3330488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8800"/>
            <a:ext cx="5208270" cy="33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希沃测试账号</dc:creator>
  <dc:title>第2课 幸福生活是奋斗出来的 ，奋斗传薪火，冲锋永不止</dc:title>
  <revision>1</revision>
  <dcterms:created xsi:type="dcterms:W3CDTF">2026-03-30T10:40:37.3383299Z</dcterms:created>
  <dcterms:modified xsi:type="dcterms:W3CDTF">2026-03-30T10:40:37.3383357Z</dcterms:modified>
  <lastModifiedBy>希沃测试账号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5.2.4.8979</vt:lpwstr>
  </op:property>
  <op:property fmtid="{D5CDD505-2E9C-101B-9397-08002B2CF9AE}" pid="4" name="EasiNoteCoursewareInfo">
    <vt:lpwstr/>
  </op:property>
  <op:property fmtid="{D5CDD505-2E9C-101B-9397-08002B2CF9AE}" pid="5" name="EasiNoteDocumentName">
    <vt:lpwstr>第2课 幸福生活是奋斗出来的 ，奋斗传薪火，冲锋永不止</vt:lpwstr>
  </op:property>
  <op:property fmtid="{D5CDD505-2E9C-101B-9397-08002B2CF9AE}" pid="6" name="EasiNoteAuthor">
    <vt:lpwstr>qoomoprqouuntpimkpzzii223233ss91</vt:lpwstr>
  </op:property>
</op:Properties>
</file>