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1" r:id="rId4"/>
    <p:sldId id="285" r:id="rId5"/>
    <p:sldId id="284" r:id="rId6"/>
    <p:sldId id="283" r:id="rId7"/>
    <p:sldId id="258" r:id="rId8"/>
    <p:sldId id="286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5" r:id="rId19"/>
    <p:sldId id="290" r:id="rId20"/>
    <p:sldId id="294" r:id="rId21"/>
    <p:sldId id="293" r:id="rId22"/>
    <p:sldId id="292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6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tags" Target="../tags/tag15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4595" cy="6858000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5541645" y="549910"/>
            <a:ext cx="6257290" cy="5878195"/>
          </a:xfrm>
          <a:custGeom>
            <a:avLst/>
            <a:gdLst>
              <a:gd name="connsiteX0" fmla="*/ 999613 w 11405419"/>
              <a:gd name="connsiteY0" fmla="*/ 0 h 5997677"/>
              <a:gd name="connsiteX1" fmla="*/ 10405807 w 11405419"/>
              <a:gd name="connsiteY1" fmla="*/ 0 h 5997677"/>
              <a:gd name="connsiteX2" fmla="*/ 10957878 w 11405419"/>
              <a:gd name="connsiteY2" fmla="*/ 0 h 5997677"/>
              <a:gd name="connsiteX3" fmla="*/ 11405419 w 11405419"/>
              <a:gd name="connsiteY3" fmla="*/ 4998065 h 5997677"/>
              <a:gd name="connsiteX4" fmla="*/ 11405420 w 11405419"/>
              <a:gd name="connsiteY4" fmla="*/ 5550136 h 5997677"/>
              <a:gd name="connsiteX5" fmla="*/ 999613 w 11405419"/>
              <a:gd name="connsiteY5" fmla="*/ 5997678 h 5997677"/>
              <a:gd name="connsiteX6" fmla="*/ 447542 w 11405419"/>
              <a:gd name="connsiteY6" fmla="*/ 5997678 h 5997677"/>
              <a:gd name="connsiteX7" fmla="*/ 0 w 11405419"/>
              <a:gd name="connsiteY7" fmla="*/ 999613 h 5997677"/>
              <a:gd name="connsiteX8" fmla="*/ 0 w 11405419"/>
              <a:gd name="connsiteY8" fmla="*/ 447542 h 59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05419" h="5997678">
                <a:moveTo>
                  <a:pt x="999613" y="0"/>
                </a:moveTo>
                <a:lnTo>
                  <a:pt x="10405807" y="0"/>
                </a:lnTo>
                <a:cubicBezTo>
                  <a:pt x="10957878" y="0"/>
                  <a:pt x="11405420" y="447542"/>
                  <a:pt x="11405419" y="999613"/>
                </a:cubicBezTo>
                <a:lnTo>
                  <a:pt x="11405419" y="4998065"/>
                </a:lnTo>
                <a:cubicBezTo>
                  <a:pt x="11405420" y="5550136"/>
                  <a:pt x="10957878" y="5997677"/>
                  <a:pt x="10405807" y="5997678"/>
                </a:cubicBezTo>
                <a:lnTo>
                  <a:pt x="999613" y="5997678"/>
                </a:lnTo>
                <a:cubicBezTo>
                  <a:pt x="447542" y="5997678"/>
                  <a:pt x="0" y="5550136"/>
                  <a:pt x="0" y="4998065"/>
                </a:cubicBezTo>
                <a:lnTo>
                  <a:pt x="0" y="999613"/>
                </a:lnTo>
                <a:cubicBezTo>
                  <a:pt x="0" y="447542"/>
                  <a:pt x="447542" y="0"/>
                  <a:pt x="999613" y="0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p>
            <a:pPr marL="0" algn="ctr"/>
          </a:p>
        </p:txBody>
      </p:sp>
      <p:sp>
        <p:nvSpPr>
          <p:cNvPr id="8" name="形状3"/>
          <p:cNvSpPr txBox="1"/>
          <p:nvPr/>
        </p:nvSpPr>
        <p:spPr>
          <a:xfrm>
            <a:off x="1992690" y="5856237"/>
            <a:ext cx="3021781" cy="904568"/>
          </a:xfrm>
          <a:custGeom>
            <a:avLst/>
            <a:gdLst>
              <a:gd name="connsiteX0" fmla="*/ 1510890 w 3021781"/>
              <a:gd name="connsiteY0" fmla="*/ 0 h 904568"/>
              <a:gd name="connsiteX1" fmla="*/ 2345332 w 3021781"/>
              <a:gd name="connsiteY1" fmla="*/ 0 h 904568"/>
              <a:gd name="connsiteX2" fmla="*/ 3021781 w 3021781"/>
              <a:gd name="connsiteY2" fmla="*/ 702073 h 904568"/>
              <a:gd name="connsiteX3" fmla="*/ 676449 w 3021781"/>
              <a:gd name="connsiteY3" fmla="*/ 904568 h 904568"/>
              <a:gd name="connsiteX4" fmla="*/ 0 w 3021781"/>
              <a:gd name="connsiteY4" fmla="*/ 202494 h 9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781" h="904568">
                <a:moveTo>
                  <a:pt x="1510890" y="0"/>
                </a:moveTo>
                <a:cubicBezTo>
                  <a:pt x="2345332" y="0"/>
                  <a:pt x="3021781" y="202494"/>
                  <a:pt x="3021781" y="452284"/>
                </a:cubicBezTo>
                <a:cubicBezTo>
                  <a:pt x="3021781" y="702073"/>
                  <a:pt x="2345332" y="904568"/>
                  <a:pt x="1510890" y="904568"/>
                </a:cubicBezTo>
                <a:cubicBezTo>
                  <a:pt x="676449" y="904568"/>
                  <a:pt x="0" y="702073"/>
                  <a:pt x="0" y="452284"/>
                </a:cubicBezTo>
                <a:cubicBezTo>
                  <a:pt x="0" y="202494"/>
                  <a:pt x="676449" y="0"/>
                  <a:pt x="151089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571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p>
            <a:pPr marL="0" algn="ctr"/>
          </a:p>
        </p:txBody>
      </p:sp>
      <p:sp>
        <p:nvSpPr>
          <p:cNvPr id="6" name="文本框 5"/>
          <p:cNvSpPr txBox="1"/>
          <p:nvPr/>
        </p:nvSpPr>
        <p:spPr>
          <a:xfrm>
            <a:off x="6725920" y="11150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习作单元语文要素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6409690" y="2312670"/>
            <a:ext cx="4064000" cy="886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algn="ctr">
              <a:lnSpc>
                <a:spcPts val="6200"/>
              </a:lnSpc>
            </a:pPr>
            <a:r>
              <a:rPr lang="zh-CN" altLang="en-US" sz="2400" b="1" dirty="0">
                <a:solidFill>
                  <a:srgbClr val="000000">
                    <a:alpha val="100000"/>
                  </a:srgbClr>
                </a:solidFill>
                <a:latin typeface="方正黑体简体"/>
                <a:ea typeface="方正黑体简体"/>
                <a:sym typeface="+mn-ea"/>
              </a:rPr>
              <a:t>看清目标</a:t>
            </a:r>
            <a:endParaRPr lang="zh-CN" altLang="en-US" sz="2400" b="1" dirty="0">
              <a:solidFill>
                <a:srgbClr val="000000">
                  <a:alpha val="100000"/>
                </a:srgbClr>
              </a:solidFill>
              <a:latin typeface="方正黑体简体"/>
              <a:ea typeface="方正黑体简体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38290" y="34290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0000">
                    <a:alpha val="100000"/>
                  </a:srgbClr>
                </a:solidFill>
                <a:latin typeface="方正黑体简体"/>
                <a:ea typeface="方正黑体简体"/>
                <a:sym typeface="+mn-ea"/>
              </a:rPr>
              <a:t>了解作者怎样把事情</a:t>
            </a:r>
            <a:r>
              <a:rPr lang="zh-CN" altLang="en-US" sz="2400" b="1" dirty="0">
                <a:solidFill>
                  <a:srgbClr val="FF0000">
                    <a:alpha val="100000"/>
                  </a:srgbClr>
                </a:solidFill>
                <a:latin typeface="方正黑体简体"/>
                <a:ea typeface="方正黑体简体"/>
                <a:sym typeface="+mn-ea"/>
              </a:rPr>
              <a:t>写清楚</a:t>
            </a:r>
            <a:r>
              <a:rPr lang="zh-CN" altLang="en-US" sz="2400" b="1" dirty="0">
                <a:solidFill>
                  <a:srgbClr val="000000">
                    <a:alpha val="100000"/>
                  </a:srgbClr>
                </a:solidFill>
                <a:latin typeface="方正黑体简体"/>
                <a:ea typeface="方正黑体简体"/>
                <a:sym typeface="+mn-ea"/>
              </a:rPr>
              <a:t>。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8" grpId="0" animBg="1"/>
      <p:bldP spid="8" grpId="1" animBg="1"/>
      <p:bldP spid="4" grpId="0" animBg="1"/>
      <p:bldP spid="4" grpId="1" animBg="1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70359"/>
          <a:stretch>
            <a:fillRect/>
          </a:stretch>
        </p:blipFill>
        <p:spPr>
          <a:xfrm>
            <a:off x="983615" y="1902460"/>
            <a:ext cx="9708515" cy="43834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94175" y="697865"/>
            <a:ext cx="27724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《肥皂泡》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90235" y="3396615"/>
            <a:ext cx="841375" cy="5473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733675" y="4594860"/>
            <a:ext cx="441325" cy="5162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7718" r="15041" b="28605"/>
          <a:stretch>
            <a:fillRect/>
          </a:stretch>
        </p:blipFill>
        <p:spPr>
          <a:xfrm>
            <a:off x="4965065" y="325120"/>
            <a:ext cx="6380480" cy="57721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7110" y="1897380"/>
            <a:ext cx="27724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《花钟》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289165" y="1976755"/>
            <a:ext cx="3964940" cy="3639185"/>
            <a:chOff x="11479" y="3113"/>
            <a:chExt cx="6244" cy="5731"/>
          </a:xfrm>
        </p:grpSpPr>
        <p:sp>
          <p:nvSpPr>
            <p:cNvPr id="4" name="矩形 3"/>
            <p:cNvSpPr/>
            <p:nvPr/>
          </p:nvSpPr>
          <p:spPr>
            <a:xfrm>
              <a:off x="11479" y="3113"/>
              <a:ext cx="1888" cy="5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2257" y="3825"/>
              <a:ext cx="1888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2257" y="4487"/>
              <a:ext cx="1258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1578" y="5067"/>
              <a:ext cx="2136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65" y="5067"/>
              <a:ext cx="1258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5338" y="5713"/>
              <a:ext cx="1721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6465" y="6359"/>
              <a:ext cx="1258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578" y="7651"/>
              <a:ext cx="977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041" y="8314"/>
              <a:ext cx="1573" cy="5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48310" y="224790"/>
            <a:ext cx="11269345" cy="5906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我站在天都峰脚下抬头望：啊，峰顶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这么高，在云彩上面哩！我爬得上去吗？再看看笔陡的石级，石级边上的铁链，似乎是从天上挂下来的，叫人腿直发颤！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忽然听到背后有人叫我：“小朋友，你也来爬天都峰？”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我回头一看，是一位白发苍苍的老爷爷，年纪比我爷爷还大哩！我点点头，仰起脸，问：“老爷爷，您也来爬天都峰？”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老爷爷也点点头，说：“对，咱们一起爬吧！”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我奋力向峰顶爬去，一会儿攀着铁链上，一会儿手脚并 用向上爬，像小猴子一样……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爬呀爬，我和老爷爷，还有爸爸，终于都爬上了天都峰顶。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3130" y="365760"/>
            <a:ext cx="42481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2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13130" y="1953895"/>
            <a:ext cx="42481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3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913130" y="2608580"/>
            <a:ext cx="42481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4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75995" y="3755390"/>
            <a:ext cx="424815" cy="1671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5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975995" y="4323715"/>
            <a:ext cx="42481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6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955675" y="5351145"/>
            <a:ext cx="42481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r>
              <a:rPr lang="en-US" altLang="zh-CN" sz="3600">
                <a:solidFill>
                  <a:srgbClr val="FF0000"/>
                </a:solidFill>
                <a:latin typeface="方正姚体" panose="02010601030101010101" charset="-122"/>
                <a:ea typeface="方正姚体" panose="02010601030101010101" charset="-122"/>
              </a:rPr>
              <a:t>7</a:t>
            </a:r>
            <a:endParaRPr lang="en-US" altLang="zh-CN" sz="3600">
              <a:solidFill>
                <a:srgbClr val="FF0000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" y="0"/>
            <a:ext cx="5667375" cy="671131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751830" y="0"/>
            <a:ext cx="6336665" cy="67119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我站在天都峰脚下抬头望：啊，峰顶那么高，在云彩上面哩！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我爬得上去吗？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再看看笔陡的石级，石级边上的铁链，似乎是从天上挂下来的，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真叫人发颤！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忽然听到背后有人叫我：“小朋友，你也来爬天都峰？”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我回头一看，是一位白发苍苍的老爷爷，年纪比我爷爷还大哩！我点点头，仰起脸，问：“老爷爷，您也来爬天都峰？”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老爷爷也点点头，说：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“对，咱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们一起爬吧！” </a:t>
            </a:r>
            <a:r>
              <a:rPr lang="en-US" altLang="zh-CN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我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奋力向峰顶爬去，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一会儿攀着铁链上，一会儿手脚并 用向上爬，像小猴子一样……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爬呀爬，我和老爷爷，还有爸爸，终于都爬上了天都峰顶。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2"/>
          <a:srcRect l="403" b="7386"/>
        </p:blipFill>
        <p:spPr>
          <a:xfrm>
            <a:off x="157480" y="3954780"/>
            <a:ext cx="11808460" cy="243903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5940" y="65405"/>
            <a:ext cx="1132205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我站在天都峰脚下抬头望：啊，峰顶那么高，在云彩上面哩！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我爬得上去吗？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再看看笔陡的石级，石级边上的铁链，似乎是从天上挂下来的，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真叫人发颤！</a:t>
            </a:r>
            <a:endParaRPr lang="zh-CN" altLang="en-US" sz="40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天都峰高的视频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71410" y="244475"/>
            <a:ext cx="4108450" cy="59588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8620" y="244475"/>
            <a:ext cx="686308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我站在天都峰脚下抬头望：啊，峰顶那么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，在云彩上面哩！我爬得上去吗？再看看笔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陡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的石级，石级边上的铁链，似乎是从天上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挂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下来的，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真叫人发颤！</a:t>
            </a:r>
            <a:endParaRPr lang="zh-CN" altLang="en-US" sz="40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2"/>
          <a:srcRect l="403" b="7386"/>
        </p:blipFill>
        <p:spPr>
          <a:xfrm>
            <a:off x="157480" y="3954780"/>
            <a:ext cx="11808460" cy="243903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3060" y="238125"/>
            <a:ext cx="11322050" cy="391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忽然听到背后有人叫我：“小朋友，你也来爬天都峰？”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我回头一看，是一位白发苍苍的老爷爷，年纪比我爷爷还大哩！我点点头，仰起脸，问：“老爷爷，您也来爬天都峰？”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老爷爷也点点头，说：</a:t>
            </a:r>
            <a:r>
              <a:rPr lang="en-US" altLang="zh-CN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“对，咱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们一起爬吧！” </a:t>
            </a:r>
            <a:r>
              <a:rPr lang="en-US" altLang="zh-CN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3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2"/>
          <a:srcRect l="403" b="7386"/>
        </p:blipFill>
        <p:spPr>
          <a:xfrm>
            <a:off x="157480" y="3954780"/>
            <a:ext cx="11808460" cy="243903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3060" y="492125"/>
            <a:ext cx="11322050" cy="37331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我奋力向峰顶爬去，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一会儿攀着铁链上，一会儿手脚并用向上爬，像小猴子一样……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algn="l">
              <a:lnSpc>
                <a:spcPts val="7000"/>
              </a:lnSpc>
            </a:pP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爬呀爬，我和老爷爷，还有爸爸</a:t>
            </a:r>
            <a:r>
              <a:rPr lang="zh-CN" altLang="en-US" sz="4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终于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都爬上了天都峰</a:t>
            </a: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顶。</a:t>
            </a:r>
            <a:endParaRPr lang="zh-CN" altLang="en-US" sz="40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1"/>
          <p:cNvSpPr txBox="1"/>
          <p:nvPr/>
        </p:nvSpPr>
        <p:spPr>
          <a:xfrm>
            <a:off x="748030" y="1835150"/>
            <a:ext cx="7562850" cy="4031615"/>
          </a:xfrm>
          <a:prstGeom prst="rect">
            <a:avLst/>
          </a:prstGeom>
          <a:noFill/>
        </p:spPr>
        <p:txBody>
          <a:bodyPr anchor="t"/>
          <a:p>
            <a:pPr marL="0" algn="l"/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在鲫鱼背前，爸爸给我和老爷爷照了一张相，留作纪念。老爷爷拉拉我的小辫子，笑呵呵地说：</a:t>
            </a:r>
            <a:r>
              <a:rPr lang="zh-CN" altLang="en-US" sz="3000" b="1" i="0" dirty="0">
                <a:solidFill>
                  <a:srgbClr val="1A5CB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“谢谢你啦，小朋友。要不是你的勇气鼓舞我，我还下不了决心哩！现在居然爬上来了！”</a:t>
            </a:r>
            <a:endParaRPr lang="zh-CN" altLang="en-US" sz="3000" b="1" i="0" dirty="0">
              <a:solidFill>
                <a:srgbClr val="1A5CB3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000" b="1" i="0" dirty="0">
                <a:solidFill>
                  <a:srgbClr val="1A5CB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“不，老爷爷，我是看您也要爬天都峰，才有勇气向上爬的！我应该谢谢您！”</a:t>
            </a:r>
            <a:endParaRPr lang="zh-CN" altLang="en-US" sz="3000" b="1" i="0" dirty="0">
              <a:solidFill>
                <a:srgbClr val="1A5CB3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爸爸听了，笑着说：</a:t>
            </a:r>
            <a:r>
              <a:rPr lang="zh-CN" altLang="en-US" sz="3000" b="1" i="0" dirty="0">
                <a:solidFill>
                  <a:srgbClr val="1A5CB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“你们这一老一小真有意思，都会从别人身上汲取力量！</a:t>
            </a:r>
            <a:endParaRPr lang="zh-CN" altLang="en-US" sz="3000" b="1" i="0" dirty="0">
              <a:solidFill>
                <a:srgbClr val="1A5CB3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435" y="451485"/>
            <a:ext cx="74974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zh-CN" altLang="en-US" sz="2800" b="1">
                <a:solidFill>
                  <a:srgbClr val="FF0000"/>
                </a:solidFill>
                <a:sym typeface="+mn-ea"/>
              </a:rPr>
              <a:t>思考：</a:t>
            </a:r>
            <a:endParaRPr lang="en-US" altLang="zh-CN" sz="28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sz="2800" b="1">
                <a:solidFill>
                  <a:srgbClr val="FF0000"/>
                </a:solidFill>
                <a:sym typeface="+mn-ea"/>
              </a:rPr>
              <a:t>作者想通过爬天都峰这件事跟读者传递什么？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8" name="图片 7" descr="老爷爷拉小辫子图_20260330015010"/>
          <p:cNvPicPr>
            <a:picLocks noChangeAspect="1"/>
          </p:cNvPicPr>
          <p:nvPr/>
        </p:nvPicPr>
        <p:blipFill>
          <a:blip r:embed="rId2"/>
          <a:srcRect b="6909"/>
          <a:stretch>
            <a:fillRect/>
          </a:stretch>
        </p:blipFill>
        <p:spPr>
          <a:xfrm>
            <a:off x="8310880" y="2436495"/>
            <a:ext cx="3593465" cy="2943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8990" y="838200"/>
            <a:ext cx="10574020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algn="l">
              <a:lnSpc>
                <a:spcPts val="5800"/>
              </a:lnSpc>
              <a:buFont typeface="Arial" panose="020B0604020202020204"/>
              <a:buChar char=" "/>
            </a:pPr>
            <a:r>
              <a:rPr lang="en-US" altLang="zh-CN" sz="4000" b="1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4000" b="1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“</a:t>
            </a:r>
            <a:r>
              <a:rPr lang="zh-CN" altLang="en-US" sz="4000" b="1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你们这一老一小真有意思，都会从别人身上</a:t>
            </a:r>
            <a:r>
              <a:rPr lang="zh-CN" altLang="en-US" sz="4000" b="1" dirty="0">
                <a:solidFill>
                  <a:schemeClr val="tx1">
                    <a:alpha val="10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汲取</a:t>
            </a:r>
            <a:r>
              <a:rPr lang="zh-CN" altLang="en-US" sz="4000" b="1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力量</a:t>
            </a:r>
            <a:r>
              <a:rPr lang="zh-CN" altLang="en-US" sz="4000" b="1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！”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2418" y="2299062"/>
            <a:ext cx="5534025" cy="3043714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本框 8"/>
          <p:cNvSpPr txBox="1"/>
          <p:nvPr/>
        </p:nvSpPr>
        <p:spPr>
          <a:xfrm>
            <a:off x="808990" y="2903220"/>
            <a:ext cx="4183380" cy="2014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ts val="5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要有战胜困难的勇气和信心；</a:t>
            </a:r>
            <a:endParaRPr lang="zh-CN" altLang="en-US" sz="2000" b="1" dirty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342900" indent="-342900" algn="l">
              <a:lnSpc>
                <a:spcPts val="5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在与人相处的过程中，要善于互相学习、互相鼓励、共同进步。</a:t>
            </a:r>
            <a:endParaRPr lang="zh-CN" altLang="en-US" sz="2000" b="1" dirty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851150" y="1198880"/>
            <a:ext cx="6489700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8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17  </a:t>
            </a:r>
            <a:r>
              <a:rPr lang="zh-CN" altLang="en-US" sz="8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爬天都峰</a:t>
            </a:r>
            <a:endParaRPr lang="zh-CN" altLang="en-US" sz="8000" b="1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" name="图片 2" descr="珍珠校徽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990" y="235585"/>
            <a:ext cx="822960" cy="822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23950" y="504825"/>
            <a:ext cx="6091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永冲锋</a:t>
            </a:r>
            <a:r>
              <a:rPr lang="en-US" altLang="zh-CN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精神小学语文学科融合思政优质课例</a:t>
            </a:r>
            <a:endParaRPr lang="zh-CN" altLang="en-US" sz="20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4150" y="3039110"/>
            <a:ext cx="3870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执教：冷水滩区珍珠小学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陈莎莎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指导：廖艳玲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李萍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8"/>
          <p:cNvPicPr>
            <a:picLocks noChangeAspect="1"/>
          </p:cNvPicPr>
          <p:nvPr>
            <p:ph idx="1"/>
          </p:nvPr>
        </p:nvPicPr>
        <p:blipFill>
          <a:blip r:embed="rId1"/>
          <a:srcRect l="2439" t="1858" r="2439" b="1486"/>
          <a:stretch>
            <a:fillRect/>
          </a:stretch>
        </p:blipFill>
        <p:spPr>
          <a:xfrm>
            <a:off x="3812540" y="1084580"/>
            <a:ext cx="6621145" cy="4351655"/>
          </a:xfrm>
          <a:prstGeom prst="roundRect">
            <a:avLst>
              <a:gd name="adj" fmla="val 4615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90500" dist="76200" dir="2700000" algn="tl" rotWithShape="0">
              <a:srgbClr val="F97316">
                <a:alpha val="2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021205" y="1281430"/>
            <a:ext cx="736600" cy="3465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3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永冲锋</a:t>
            </a:r>
            <a:r>
              <a:rPr lang="en-US" altLang="zh-CN" sz="3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3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精神</a:t>
            </a:r>
            <a:endParaRPr lang="zh-CN" altLang="en-US" sz="3600" b="1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00430" y="434340"/>
            <a:ext cx="2209165" cy="673100"/>
            <a:chOff x="1137" y="612"/>
            <a:chExt cx="3479" cy="1060"/>
          </a:xfrm>
        </p:grpSpPr>
        <p:sp>
          <p:nvSpPr>
            <p:cNvPr id="9" name="五边形 8"/>
            <p:cNvSpPr/>
            <p:nvPr/>
          </p:nvSpPr>
          <p:spPr>
            <a:xfrm>
              <a:off x="1137" y="612"/>
              <a:ext cx="3479" cy="1060"/>
            </a:xfrm>
            <a:prstGeom prst="homePlat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37" y="656"/>
              <a:ext cx="325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6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课后作业</a:t>
              </a:r>
              <a:endParaRPr lang="zh-CN" altLang="en-US" sz="36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0430" y="1522730"/>
            <a:ext cx="7048500" cy="3344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1.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抄写文中体现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互相鼓励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的对话，在旁边写上你的感受。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按顺序写一段你生活中经历过的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冲锋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小故事。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3.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阅读课外书《爬天都峰》，感受登山的勇气与坚持。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2" name="图片 11" descr="天都峰整本书阅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1980" y="1181100"/>
            <a:ext cx="3185160" cy="368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1" y="503291"/>
            <a:ext cx="3943350" cy="5915025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82" y="503291"/>
            <a:ext cx="3327197" cy="5915025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588" y="503339"/>
            <a:ext cx="3857625" cy="5915025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7" y="432949"/>
            <a:ext cx="10761450" cy="5993549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 b="1" dirty="0">
                <a:solidFill>
                  <a:srgbClr val="C00000">
                    <a:alpha val="100000"/>
                  </a:srgbClr>
                </a:solidFill>
                <a:latin typeface="张海山锐线体简"/>
                <a:ea typeface="张海山锐线体简"/>
                <a:sym typeface="+mn-ea"/>
              </a:rPr>
              <a:t>借助图片说感受</a:t>
            </a:r>
            <a:endParaRPr lang="zh-CN" altLang="en-US" sz="2800" b="1" dirty="0">
              <a:solidFill>
                <a:srgbClr val="C00000">
                  <a:alpha val="100000"/>
                </a:srgbClr>
              </a:solidFill>
              <a:latin typeface="张海山锐线体简"/>
              <a:ea typeface="张海山锐线体简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p>
            <a:pPr marL="0" indent="0"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1.如果是你爬了天都峰，会写什么内容？</a:t>
            </a:r>
            <a:endParaRPr lang="zh-CN" altLang="en-US" sz="3200" b="1" i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endParaRPr lang="zh-CN" altLang="en-US" sz="32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2.要写清楚会按照什么顺序写？</a:t>
            </a:r>
            <a:endParaRPr lang="zh-CN" altLang="en-US" sz="32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endParaRPr lang="zh-CN" altLang="en-US" sz="3200" b="1" i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清晰、明白、有条理、按一定的顺序</a:t>
            </a:r>
            <a:endParaRPr lang="zh-CN" altLang="en-US" sz="3200" b="1" i="0" dirty="0">
              <a:ln w="4762">
                <a:solidFill>
                  <a:srgbClr val="236BAD">
                    <a:alpha val="100000"/>
                  </a:srgbClr>
                </a:solidFill>
              </a:ln>
              <a:solidFill>
                <a:schemeClr val="accent6">
                  <a:alpha val="100000"/>
                </a:schemeClr>
              </a:solidFill>
              <a:effectLst>
                <a:glow rad="38100">
                  <a:srgbClr val="81C4FF">
                    <a:alpha val="100000"/>
                  </a:srgbClr>
                </a:glow>
                <a:outerShdw blurRad="9525" dir="13500000" sy="23000" kx="1200000" algn="br" rotWithShape="0">
                  <a:srgbClr val="236BAD">
                    <a:alpha val="100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endParaRPr lang="zh-CN" altLang="en-US" sz="3200" b="0" i="0" dirty="0">
              <a:ln w="15875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  <a:solidFill>
                <a:schemeClr val="accent6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3200" b="0" i="0" dirty="0">
              <a:ln w="15875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  <a:solidFill>
                <a:schemeClr val="accent6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73025" y="209550"/>
            <a:ext cx="11775440" cy="6648450"/>
            <a:chOff x="115" y="330"/>
            <a:chExt cx="18544" cy="10470"/>
          </a:xfrm>
        </p:grpSpPr>
        <p:sp>
          <p:nvSpPr>
            <p:cNvPr id="8" name="矩形 7"/>
            <p:cNvSpPr/>
            <p:nvPr/>
          </p:nvSpPr>
          <p:spPr>
            <a:xfrm>
              <a:off x="372" y="330"/>
              <a:ext cx="18287" cy="10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alphaModFix amt="42000"/>
            </a:blip>
            <a:stretch>
              <a:fillRect/>
            </a:stretch>
          </p:blipFill>
          <p:spPr>
            <a:xfrm flipH="1">
              <a:off x="115" y="5141"/>
              <a:ext cx="11509" cy="565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395605" y="360680"/>
            <a:ext cx="2209165" cy="673100"/>
            <a:chOff x="1137" y="612"/>
            <a:chExt cx="3479" cy="1060"/>
          </a:xfrm>
        </p:grpSpPr>
        <p:sp>
          <p:nvSpPr>
            <p:cNvPr id="9" name="五边形 8"/>
            <p:cNvSpPr/>
            <p:nvPr/>
          </p:nvSpPr>
          <p:spPr>
            <a:xfrm>
              <a:off x="1137" y="612"/>
              <a:ext cx="3479" cy="1060"/>
            </a:xfrm>
            <a:prstGeom prst="homePlat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37" y="656"/>
              <a:ext cx="325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600" b="1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学习要求</a:t>
              </a:r>
              <a:endParaRPr lang="zh-CN" altLang="en-US" sz="36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3121025" y="1129030"/>
            <a:ext cx="78835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快速朗读，读准字音，读通句子，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难读的句子多读几遍。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51045" y="3264535"/>
            <a:ext cx="71062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作者是按照什么顺序把爬天都</a:t>
            </a: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峰这件事写清楚的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？</a:t>
            </a:r>
            <a:endParaRPr lang="en-US" altLang="zh-CN" sz="36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6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1339215" y="1492885"/>
            <a:ext cx="779780" cy="2696845"/>
            <a:chOff x="2109" y="2351"/>
            <a:chExt cx="1228" cy="4247"/>
          </a:xfrm>
        </p:grpSpPr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2109" y="5571"/>
              <a:ext cx="1228" cy="1027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sz="360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➊</a:t>
              </a:r>
              <a:endParaRPr lang="zh-CN" altLang="en-US" sz="36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>
              <a:off x="2562" y="2351"/>
              <a:ext cx="51" cy="341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3310890" y="3386455"/>
            <a:ext cx="653415" cy="2123440"/>
            <a:chOff x="4915" y="4341"/>
            <a:chExt cx="1029" cy="3344"/>
          </a:xfrm>
        </p:grpSpPr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4915" y="6742"/>
              <a:ext cx="1029" cy="943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p>
              <a:r>
                <a:rPr lang="zh-CN" altLang="en-US" sz="360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</a:rPr>
                <a:t>➋</a:t>
              </a:r>
              <a:endParaRPr lang="zh-CN" altLang="en-US" sz="36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0"/>
              </p:custDataLst>
            </p:nvPr>
          </p:nvCxnSpPr>
          <p:spPr>
            <a:xfrm>
              <a:off x="5393" y="4341"/>
              <a:ext cx="53" cy="25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1743710" y="1313180"/>
            <a:ext cx="995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solidFill>
                  <a:srgbClr val="00B05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读</a:t>
            </a:r>
            <a:endParaRPr lang="zh-CN" altLang="en-US" sz="4800">
              <a:solidFill>
                <a:srgbClr val="00B05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19195" y="3265805"/>
            <a:ext cx="9956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solidFill>
                  <a:srgbClr val="00B05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思</a:t>
            </a:r>
            <a:endParaRPr lang="zh-CN" altLang="en-US" sz="4800">
              <a:solidFill>
                <a:srgbClr val="00B05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1"/>
          <p:cNvGrpSpPr/>
          <p:nvPr/>
        </p:nvGrpSpPr>
        <p:grpSpPr>
          <a:xfrm>
            <a:off x="623392" y="133469"/>
            <a:ext cx="11248067" cy="6627964"/>
            <a:chOff x="0" y="0"/>
            <a:chExt cx="11248067" cy="6627964"/>
          </a:xfrm>
        </p:grpSpPr>
        <p:pic>
          <p:nvPicPr>
            <p:cNvPr id="5" name="图片2"/>
            <p:cNvPicPr>
              <a:picLocks noChangeAspect="1"/>
            </p:cNvPicPr>
            <p:nvPr/>
          </p:nvPicPr>
          <p:blipFill>
            <a:blip r:embed="rId2"/>
            <a:srcRect l="6499" t="5219" r="6585" b="28956"/>
            <a:stretch>
              <a:fillRect/>
            </a:stretch>
          </p:blipFill>
          <p:spPr>
            <a:xfrm>
              <a:off x="0" y="3228"/>
              <a:ext cx="5560842" cy="6624736"/>
            </a:xfrm>
            <a:prstGeom prst="rect">
              <a:avLst/>
            </a:prstGeom>
          </p:spPr>
        </p:pic>
        <p:pic>
          <p:nvPicPr>
            <p:cNvPr id="6" name="图片3"/>
            <p:cNvPicPr>
              <a:picLocks noChangeAspect="1"/>
            </p:cNvPicPr>
            <p:nvPr/>
          </p:nvPicPr>
          <p:blipFill>
            <a:blip r:embed="rId3"/>
            <a:srcRect l="3986" t="3791" r="7105" b="61813"/>
            <a:stretch>
              <a:fillRect/>
            </a:stretch>
          </p:blipFill>
          <p:spPr>
            <a:xfrm>
              <a:off x="5560842" y="0"/>
              <a:ext cx="5687225" cy="3461257"/>
            </a:xfrm>
            <a:prstGeom prst="rect">
              <a:avLst/>
            </a:prstGeom>
          </p:spPr>
        </p:pic>
      </p:grpSp>
      <p:sp>
        <p:nvSpPr>
          <p:cNvPr id="16" name="文本1"/>
          <p:cNvSpPr txBox="1"/>
          <p:nvPr/>
        </p:nvSpPr>
        <p:spPr>
          <a:xfrm>
            <a:off x="853421" y="1520217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2"/>
          <p:cNvSpPr txBox="1"/>
          <p:nvPr/>
        </p:nvSpPr>
        <p:spPr>
          <a:xfrm>
            <a:off x="853639" y="1957599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3"/>
          <p:cNvSpPr txBox="1"/>
          <p:nvPr/>
        </p:nvSpPr>
        <p:spPr>
          <a:xfrm>
            <a:off x="854075" y="3128645"/>
            <a:ext cx="721995" cy="5746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4"/>
          <p:cNvSpPr txBox="1"/>
          <p:nvPr/>
        </p:nvSpPr>
        <p:spPr>
          <a:xfrm>
            <a:off x="854205" y="3517391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5"/>
          <p:cNvSpPr txBox="1"/>
          <p:nvPr/>
        </p:nvSpPr>
        <p:spPr>
          <a:xfrm>
            <a:off x="854668" y="4660814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6"/>
          <p:cNvSpPr txBox="1"/>
          <p:nvPr/>
        </p:nvSpPr>
        <p:spPr>
          <a:xfrm>
            <a:off x="854909" y="5077056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7"/>
          <p:cNvSpPr txBox="1"/>
          <p:nvPr/>
        </p:nvSpPr>
        <p:spPr>
          <a:xfrm>
            <a:off x="855544" y="5804760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8"/>
          <p:cNvSpPr txBox="1"/>
          <p:nvPr/>
        </p:nvSpPr>
        <p:spPr>
          <a:xfrm>
            <a:off x="6417178" y="287953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9"/>
          <p:cNvSpPr txBox="1"/>
          <p:nvPr/>
        </p:nvSpPr>
        <p:spPr>
          <a:xfrm>
            <a:off x="6417178" y="1870684"/>
            <a:ext cx="722207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10"/>
          <p:cNvSpPr txBox="1"/>
          <p:nvPr/>
        </p:nvSpPr>
        <p:spPr>
          <a:xfrm>
            <a:off x="6219441" y="2608520"/>
            <a:ext cx="1000416" cy="650875"/>
          </a:xfrm>
          <a:prstGeom prst="rect">
            <a:avLst/>
          </a:prstGeom>
          <a:noFill/>
        </p:spPr>
        <p:txBody>
          <a:bodyPr anchor="t"/>
          <a:p>
            <a:pPr marL="0" algn="ctr">
              <a:lnSpc>
                <a:spcPts val="2900"/>
              </a:lnSpc>
            </a:pPr>
            <a:r>
              <a:rPr lang="zh-CN" altLang="en-US" sz="2400" b="1" i="0" dirty="0">
                <a:solidFill>
                  <a:srgbClr val="E60012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endParaRPr lang="zh-CN" altLang="en-US" sz="2400" b="1" i="0" dirty="0">
              <a:solidFill>
                <a:srgbClr val="E60012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 descr="C:/Users/PC/Desktop/新建文件夹/图片1.png图片1"/>
          <p:cNvPicPr>
            <a:picLocks noChangeAspect="1"/>
          </p:cNvPicPr>
          <p:nvPr/>
        </p:nvPicPr>
        <p:blipFill>
          <a:blip r:embed="rId1"/>
          <a:srcRect t="7818" b="7818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aphicFrame>
        <p:nvGraphicFramePr>
          <p:cNvPr id="3" name="表格1"/>
          <p:cNvGraphicFramePr>
            <a:graphicFrameLocks noGrp="1"/>
          </p:cNvGraphicFramePr>
          <p:nvPr/>
        </p:nvGraphicFramePr>
        <p:xfrm>
          <a:off x="882651" y="1579457"/>
          <a:ext cx="10657205" cy="480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60"/>
                <a:gridCol w="7776845"/>
              </a:tblGrid>
              <a:tr h="1012190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D5F2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D5F2F0">
                        <a:alpha val="100000"/>
                      </a:srgbClr>
                    </a:solidFill>
                  </a:tcPr>
                </a:tc>
              </a:tr>
              <a:tr h="1012825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ACE5E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ACE5E1">
                        <a:alpha val="100000"/>
                      </a:srgbClr>
                    </a:solidFill>
                  </a:tcPr>
                </a:tc>
              </a:tr>
              <a:tr h="1011555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D5F2F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D5F2F0">
                        <a:alpha val="100000"/>
                      </a:srgbClr>
                    </a:solidFill>
                  </a:tcPr>
                </a:tc>
              </a:tr>
              <a:tr h="1767840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ACE5E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2300"/>
                        </a:lnSpc>
                      </a:pPr>
                    </a:p>
                    <a:p>
                      <a:pPr marL="0" algn="l">
                        <a:lnSpc>
                          <a:spcPts val="2300"/>
                        </a:lnSpc>
                      </a:pPr>
                    </a:p>
                    <a:p>
                      <a:pPr marL="0" algn="l">
                        <a:lnSpc>
                          <a:spcPts val="2300"/>
                        </a:lnSpc>
                      </a:pPr>
                    </a:p>
                    <a:p>
                      <a:pPr marL="0" algn="l">
                        <a:lnSpc>
                          <a:spcPts val="2300"/>
                        </a:lnSpc>
                      </a:pPr>
                    </a:p>
                    <a:p>
                      <a:pPr marL="0" algn="l"/>
                    </a:p>
                  </a:txBody>
                  <a:tcPr anchor="t">
                    <a:lnL w="12700" cap="flat">
                      <a:solidFill>
                        <a:srgbClr val="30C0B4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30C0B4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30C0B4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30C0B4">
                          <a:alpha val="100000"/>
                        </a:srgbClr>
                      </a:solidFill>
                    </a:lnB>
                    <a:solidFill>
                      <a:srgbClr val="ACE5E1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文本1"/>
          <p:cNvSpPr txBox="1"/>
          <p:nvPr/>
        </p:nvSpPr>
        <p:spPr>
          <a:xfrm>
            <a:off x="4271797" y="1596349"/>
            <a:ext cx="5755640" cy="12674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700"/>
              </a:lnSpc>
            </a:pPr>
            <a:r>
              <a:rPr lang="zh-CN" altLang="en-US" sz="5335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文中的关键词句</a:t>
            </a:r>
            <a:endParaRPr lang="zh-CN" altLang="en-US" sz="5335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3801533" y="2673139"/>
            <a:ext cx="8058573" cy="10699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4265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我站在天都峰脚下抬头望……</a:t>
            </a:r>
            <a:endParaRPr lang="zh-CN" altLang="en-US" sz="4265" b="1" i="0" dirty="0">
              <a:solidFill>
                <a:srgbClr val="C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3799417" y="3660564"/>
            <a:ext cx="8060689" cy="10699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4265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我奋力向峰顶爬去……</a:t>
            </a:r>
            <a:endParaRPr lang="zh-CN" altLang="en-US" sz="4265" b="1" i="0" dirty="0">
              <a:solidFill>
                <a:srgbClr val="C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3799417" y="4739852"/>
            <a:ext cx="8060689" cy="17272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600"/>
              </a:lnSpc>
            </a:pPr>
            <a:r>
              <a:rPr lang="zh-CN" altLang="en-US" sz="4265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我和老爷爷，还有爸爸，终于都爬上了天都峰顶。</a:t>
            </a:r>
            <a:endParaRPr lang="zh-CN" altLang="en-US" sz="4265" b="1" i="0" dirty="0">
              <a:solidFill>
                <a:srgbClr val="C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形状1"/>
          <p:cNvSpPr txBox="1"/>
          <p:nvPr/>
        </p:nvSpPr>
        <p:spPr>
          <a:xfrm>
            <a:off x="202565" y="252095"/>
            <a:ext cx="12711430" cy="94551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6600"/>
              </a:lnSpc>
              <a:buFont typeface="Arial" panose="020B0604020202020204"/>
              <a:buChar char=" "/>
            </a:pPr>
            <a:r>
              <a:rPr lang="zh-CN" altLang="en-US" sz="4265" b="1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借助关键词句，说说课文是按什么顺序写的呢？</a:t>
            </a:r>
            <a:endParaRPr lang="zh-CN" altLang="en-US" sz="4265" b="1" i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5"/>
          <p:cNvSpPr txBox="1"/>
          <p:nvPr/>
        </p:nvSpPr>
        <p:spPr>
          <a:xfrm>
            <a:off x="844551" y="5060951"/>
            <a:ext cx="4026323" cy="10699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4265" b="1" dirty="0">
                <a:solidFill>
                  <a:srgbClr val="01244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爬上峰顶后</a:t>
            </a:r>
            <a:endParaRPr lang="zh-CN" altLang="en-US" sz="4265" b="1" i="0" dirty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6"/>
          <p:cNvSpPr txBox="1"/>
          <p:nvPr/>
        </p:nvSpPr>
        <p:spPr>
          <a:xfrm>
            <a:off x="1378753" y="3592525"/>
            <a:ext cx="4026324" cy="10699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4265" b="1" dirty="0">
                <a:solidFill>
                  <a:srgbClr val="01244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爬山中</a:t>
            </a:r>
            <a:endParaRPr lang="zh-CN" altLang="en-US" sz="4265" b="1" i="0" dirty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7"/>
          <p:cNvSpPr txBox="1"/>
          <p:nvPr/>
        </p:nvSpPr>
        <p:spPr>
          <a:xfrm>
            <a:off x="1313392" y="2582122"/>
            <a:ext cx="4026324" cy="10699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100"/>
              </a:lnSpc>
            </a:pPr>
            <a:r>
              <a:rPr lang="zh-CN" altLang="en-US" sz="4265" b="1" dirty="0">
                <a:solidFill>
                  <a:srgbClr val="01244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爬山前</a:t>
            </a:r>
            <a:endParaRPr lang="zh-CN" altLang="en-US" sz="4265" b="1" i="0" dirty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508635"/>
            <a:ext cx="11790680" cy="2759710"/>
          </a:xfrm>
          <a:prstGeom prst="roundRect">
            <a:avLst>
              <a:gd name="adj" fmla="val 23147"/>
            </a:avLst>
          </a:prstGeom>
        </p:spPr>
      </p:pic>
      <p:sp>
        <p:nvSpPr>
          <p:cNvPr id="3" name="文本框 2"/>
          <p:cNvSpPr txBox="1"/>
          <p:nvPr/>
        </p:nvSpPr>
        <p:spPr>
          <a:xfrm>
            <a:off x="1196975" y="4084320"/>
            <a:ext cx="88830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《观潮》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潮来前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潮来时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</a:rPr>
              <a:t>潮去后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10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ags/tag11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ags/tag12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ags/tag13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ags/tag14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commondata" val="eyJoZGlkIjoiZDExMGQxNzRhZmNlZTQ3YmQwNTllZDlmMDdjNDVjYjkifQ=="/>
</p:tagLst>
</file>

<file path=ppt/tags/tag2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3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4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5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6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7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8.xml><?xml version="1.0" encoding="utf-8"?>
<p:tagLst xmlns:p="http://schemas.openxmlformats.org/presentationml/2006/main">
  <p:tag name="KSO_WM_DIAGRAM_VIRTUALLY_FRAME" val="{&quot;height&quot;:344.95,&quot;left&quot;:105.45,&quot;top&quot;:88.9,&quot;width&quot;:812.45}"/>
</p:tagLst>
</file>

<file path=ppt/tags/tag9.xml><?xml version="1.0" encoding="utf-8"?>
<p:tagLst xmlns:p="http://schemas.openxmlformats.org/presentationml/2006/main">
  <p:tag name="KSO_WM_DIAGRAM_VIRTUALLY_FRAME" val="{&quot;height&quot;:444.1,&quot;left&quot;:71.9,&quot;top&quot;:28.8,&quot;width&quot;:38.4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1629</Words>
  <Application>WPS 演示</Application>
  <PresentationFormat>宽屏</PresentationFormat>
  <Paragraphs>144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华文楷体</vt:lpstr>
      <vt:lpstr>微软雅黑</vt:lpstr>
      <vt:lpstr>方正粗黑宋简体</vt:lpstr>
      <vt:lpstr>方正姚体</vt:lpstr>
      <vt:lpstr>Arial Unicode MS</vt:lpstr>
      <vt:lpstr>Calibri</vt:lpstr>
      <vt:lpstr>方正姚体_GBK</vt:lpstr>
      <vt:lpstr>楷体</vt:lpstr>
      <vt:lpstr>Arial</vt:lpstr>
      <vt:lpstr>黑体</vt:lpstr>
      <vt:lpstr>方正黑体简体</vt:lpstr>
      <vt:lpstr>造字工房朗宋（非商用）</vt:lpstr>
      <vt:lpstr>张海山锐线体简</vt:lpstr>
      <vt:lpstr>FFont-Family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桃子</dc:creator>
  <cp:lastModifiedBy>WPS_1507884029</cp:lastModifiedBy>
  <cp:revision>70</cp:revision>
  <dcterms:created xsi:type="dcterms:W3CDTF">2023-08-09T12:44:00Z</dcterms:created>
  <dcterms:modified xsi:type="dcterms:W3CDTF">2026-03-30T02:58:12Z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61E5F44D265B45359DFF1FA466101A73_13</vt:lpwstr>
  </property>
  <property fmtid="{D5CDD505-2E9C-101B-9397-08002B2CF9AE}" pid="3" name="KSOProductBuildVer">
    <vt:lpwstr>2052-12.1.0.22529</vt:lpwstr>
  </property>
</Properties>
</file>