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7.png"/><Relationship Id="rId1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18.jpeg"/><Relationship Id="rId1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image" Target="../media/image19.jpeg"/><Relationship Id="rId1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4110038" y="5113288"/>
            <a:ext cx="3971925" cy="581025"/>
          </a:xfrm>
          <a:custGeom>
            <a:avLst/>
            <a:gdLst>
              <a:gd name="connsiteX0" fmla="*/ 290512 w 3971925"/>
              <a:gd name="connsiteY0" fmla="*/ 0 h 581025"/>
              <a:gd name="connsiteX1" fmla="*/ 3681412 w 3971925"/>
              <a:gd name="connsiteY1" fmla="*/ 0 h 581025"/>
              <a:gd name="connsiteX2" fmla="*/ 3841858 w 3971925"/>
              <a:gd name="connsiteY2" fmla="*/ 0 h 581025"/>
              <a:gd name="connsiteX3" fmla="*/ 3971925 w 3971925"/>
              <a:gd name="connsiteY3" fmla="*/ 450958 h 581025"/>
              <a:gd name="connsiteX4" fmla="*/ 290512 w 3971925"/>
              <a:gd name="connsiteY4" fmla="*/ 581025 h 581025"/>
              <a:gd name="connsiteX5" fmla="*/ 130067 w 3971925"/>
              <a:gd name="connsiteY5" fmla="*/ 581025 h 581025"/>
              <a:gd name="connsiteX6" fmla="*/ 0 w 3971925"/>
              <a:gd name="connsiteY6" fmla="*/ 130067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71925" h="581025">
                <a:moveTo>
                  <a:pt x="290512" y="0"/>
                </a:moveTo>
                <a:lnTo>
                  <a:pt x="3681412" y="0"/>
                </a:lnTo>
                <a:cubicBezTo>
                  <a:pt x="3841858" y="0"/>
                  <a:pt x="3971925" y="130067"/>
                  <a:pt x="3971925" y="290512"/>
                </a:cubicBezTo>
                <a:cubicBezTo>
                  <a:pt x="3971925" y="450958"/>
                  <a:pt x="3841858" y="581025"/>
                  <a:pt x="3681412" y="581025"/>
                </a:cubicBezTo>
                <a:lnTo>
                  <a:pt x="290512" y="581025"/>
                </a:lnTo>
                <a:cubicBezTo>
                  <a:pt x="130067" y="581025"/>
                  <a:pt x="0" y="450958"/>
                  <a:pt x="0" y="290512"/>
                </a:cubicBezTo>
                <a:cubicBezTo>
                  <a:pt x="0" y="130067"/>
                  <a:pt x="130067" y="0"/>
                  <a:pt x="290512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9050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3" name="文本1"/>
          <p:cNvSpPr txBox="1"/>
          <p:nvPr/>
        </p:nvSpPr>
        <p:spPr>
          <a:xfrm>
            <a:off x="4887367" y="5179963"/>
            <a:ext cx="1257300" cy="497173"/>
          </a:xfrm>
          <a:prstGeom prst="rect">
            <a:avLst/>
          </a:prstGeom>
          <a:noFill/>
        </p:spPr>
        <p:txBody>
          <a:bodyPr anchor="ctr"/>
          <a:lstStyle/>
          <a:p>
            <a:pPr marL="0" algn="ctr"/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创作人：</a:t>
            </a:r>
            <a:endParaRPr lang="zh-CN" altLang="en-US" sz="2100" b="0" i="0" dirty="0">
              <a:solidFill>
                <a:srgbClr val="191D26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6239917" y="5179963"/>
            <a:ext cx="1152525" cy="497173"/>
          </a:xfrm>
          <a:prstGeom prst="rect">
            <a:avLst/>
          </a:prstGeom>
          <a:noFill/>
        </p:spPr>
        <p:txBody>
          <a:bodyPr anchor="ctr"/>
          <a:lstStyle/>
          <a:p>
            <a:pPr marL="0" algn="ctr"/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 叶润涛</a:t>
            </a:r>
            <a:endParaRPr lang="zh-CN" altLang="en-US" sz="2100" b="0" i="0" dirty="0">
              <a:solidFill>
                <a:srgbClr val="191D26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</p:txBody>
      </p:sp>
      <p:pic>
        <p:nvPicPr>
          <p:cNvPr id="5" name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9417" y="5260925"/>
            <a:ext cx="285750" cy="285750"/>
          </a:xfrm>
          <a:prstGeom prst="rect">
            <a:avLst/>
          </a:prstGeom>
        </p:spPr>
      </p:pic>
      <p:sp>
        <p:nvSpPr>
          <p:cNvPr id="6" name="文本3"/>
          <p:cNvSpPr txBox="1"/>
          <p:nvPr/>
        </p:nvSpPr>
        <p:spPr>
          <a:xfrm>
            <a:off x="1047750" y="1678037"/>
            <a:ext cx="10096500" cy="1047750"/>
          </a:xfrm>
          <a:prstGeom prst="rect">
            <a:avLst/>
          </a:prstGeom>
          <a:noFill/>
        </p:spPr>
        <p:txBody>
          <a:bodyPr anchor="ctr"/>
          <a:lstStyle/>
          <a:p>
            <a:pPr marL="0" algn="ctr"/>
            <a:r>
              <a:rPr lang="zh-CN" altLang="en-US" sz="4800" b="1" i="0" dirty="0">
                <a:solidFill>
                  <a:srgbClr val="261919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永冲锋·砺斗志</a:t>
            </a:r>
            <a:endParaRPr lang="zh-CN" altLang="en-US" sz="4800" b="1" i="0" dirty="0">
              <a:solidFill>
                <a:srgbClr val="261919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7" name="文本4"/>
          <p:cNvSpPr txBox="1"/>
          <p:nvPr/>
        </p:nvSpPr>
        <p:spPr>
          <a:xfrm>
            <a:off x="1047750" y="3144887"/>
            <a:ext cx="10096500" cy="1047750"/>
          </a:xfrm>
          <a:prstGeom prst="rect">
            <a:avLst/>
          </a:prstGeom>
          <a:noFill/>
        </p:spPr>
        <p:txBody>
          <a:bodyPr anchor="ctr"/>
          <a:lstStyle/>
          <a:p>
            <a:pPr marL="0" algn="ctr"/>
            <a:r>
              <a:rPr lang="zh-CN" altLang="en-US" sz="4800" b="1" i="0" dirty="0">
                <a:solidFill>
                  <a:srgbClr val="261919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——小型足球比赛与拼搏精神实践课</a:t>
            </a:r>
            <a:endParaRPr lang="zh-CN" altLang="en-US" sz="4800" b="1" i="0" dirty="0">
              <a:solidFill>
                <a:srgbClr val="261919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8" name="文本5"/>
          <p:cNvSpPr txBox="1"/>
          <p:nvPr/>
        </p:nvSpPr>
        <p:spPr>
          <a:xfrm>
            <a:off x="1047750" y="4256038"/>
            <a:ext cx="10096500" cy="752475"/>
          </a:xfrm>
          <a:prstGeom prst="rect">
            <a:avLst/>
          </a:prstGeom>
          <a:noFill/>
        </p:spPr>
        <p:txBody>
          <a:bodyPr anchor="ctr"/>
          <a:lstStyle/>
          <a:p>
            <a:pPr marL="0" algn="ctr"/>
            <a:r>
              <a:rPr lang="zh-CN" altLang="en-US" sz="3150" b="1" i="0" dirty="0">
                <a:solidFill>
                  <a:srgbClr val="261919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足球5人制综合比赛</a:t>
            </a:r>
            <a:endParaRPr lang="zh-CN" altLang="en-US" sz="3150" b="1" i="0" dirty="0">
              <a:solidFill>
                <a:srgbClr val="261919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507950" y="385762"/>
            <a:ext cx="6210300" cy="714375"/>
          </a:xfrm>
          <a:custGeom>
            <a:avLst/>
            <a:gdLst>
              <a:gd name="connsiteX0" fmla="*/ 200025 w 6210300"/>
              <a:gd name="connsiteY0" fmla="*/ 0 h 714375"/>
              <a:gd name="connsiteX1" fmla="*/ 6010275 w 6210300"/>
              <a:gd name="connsiteY1" fmla="*/ 0 h 714375"/>
              <a:gd name="connsiteX2" fmla="*/ 6120746 w 6210300"/>
              <a:gd name="connsiteY2" fmla="*/ 0 h 714375"/>
              <a:gd name="connsiteX3" fmla="*/ 6210300 w 6210300"/>
              <a:gd name="connsiteY3" fmla="*/ 514350 h 714375"/>
              <a:gd name="connsiteX4" fmla="*/ 6210300 w 6210300"/>
              <a:gd name="connsiteY4" fmla="*/ 624821 h 714375"/>
              <a:gd name="connsiteX5" fmla="*/ 200025 w 6210300"/>
              <a:gd name="connsiteY5" fmla="*/ 714375 h 714375"/>
              <a:gd name="connsiteX6" fmla="*/ 89554 w 6210300"/>
              <a:gd name="connsiteY6" fmla="*/ 714375 h 714375"/>
              <a:gd name="connsiteX7" fmla="*/ 0 w 6210300"/>
              <a:gd name="connsiteY7" fmla="*/ 200025 h 714375"/>
              <a:gd name="connsiteX8" fmla="*/ 0 w 6210300"/>
              <a:gd name="connsiteY8" fmla="*/ 89554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10300" h="714375">
                <a:moveTo>
                  <a:pt x="200025" y="0"/>
                </a:moveTo>
                <a:lnTo>
                  <a:pt x="6010275" y="0"/>
                </a:lnTo>
                <a:cubicBezTo>
                  <a:pt x="6120746" y="0"/>
                  <a:pt x="6210300" y="89554"/>
                  <a:pt x="6210300" y="200025"/>
                </a:cubicBezTo>
                <a:lnTo>
                  <a:pt x="6210300" y="514350"/>
                </a:lnTo>
                <a:cubicBezTo>
                  <a:pt x="6210300" y="624821"/>
                  <a:pt x="6120746" y="714375"/>
                  <a:pt x="6010275" y="714375"/>
                </a:cubicBezTo>
                <a:lnTo>
                  <a:pt x="200025" y="714375"/>
                </a:lnTo>
                <a:cubicBezTo>
                  <a:pt x="89554" y="714375"/>
                  <a:pt x="0" y="624821"/>
                  <a:pt x="0" y="514350"/>
                </a:cubicBezTo>
                <a:lnTo>
                  <a:pt x="0" y="200025"/>
                </a:lnTo>
                <a:cubicBezTo>
                  <a:pt x="0" y="89554"/>
                  <a:pt x="89554" y="0"/>
                  <a:pt x="200025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76200">
            <a:solidFill>
              <a:srgbClr val="FF99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3" name="文本1"/>
          <p:cNvSpPr txBox="1"/>
          <p:nvPr/>
        </p:nvSpPr>
        <p:spPr>
          <a:xfrm>
            <a:off x="717500" y="366712"/>
            <a:ext cx="5791200" cy="752475"/>
          </a:xfrm>
          <a:prstGeom prst="rect">
            <a:avLst/>
          </a:prstGeom>
          <a:noFill/>
        </p:spPr>
        <p:txBody>
          <a:bodyPr anchor="ctr"/>
          <a:lstStyle/>
          <a:p>
            <a:pPr marL="0" algn="l"/>
            <a:r>
              <a:rPr lang="zh-CN" altLang="en-US" sz="3150" b="1" i="0" dirty="0">
                <a:solidFill>
                  <a:srgbClr val="261919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绕桩运球：稳中求进，一步一冲</a:t>
            </a:r>
            <a:endParaRPr lang="zh-CN" altLang="en-US" sz="3150" b="1" i="0" dirty="0">
              <a:solidFill>
                <a:srgbClr val="261919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565100" y="1479352"/>
            <a:ext cx="7702302" cy="2590800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★ </a:t>
            </a:r>
            <a:r>
              <a:rPr lang="zh-CN" altLang="en-US" sz="2100" b="1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技术核心</a:t>
            </a: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：</a:t>
            </a:r>
            <a:endParaRPr lang="zh-CN" altLang="en-US" sz="2100" b="0" i="0" dirty="0">
              <a:solidFill>
                <a:srgbClr val="191D26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① </a:t>
            </a:r>
            <a:r>
              <a:rPr lang="zh-CN" altLang="en-US" sz="2100" b="0" i="0" dirty="0">
                <a:solidFill>
                  <a:srgbClr val="FA7E23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低头少</a:t>
            </a: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 → 抬头观察全场，预判路线</a:t>
            </a:r>
            <a:endParaRPr lang="zh-CN" altLang="en-US" sz="2100" b="0" i="0" dirty="0">
              <a:solidFill>
                <a:srgbClr val="191D26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② </a:t>
            </a:r>
            <a:r>
              <a:rPr lang="zh-CN" altLang="en-US" sz="2100" b="0" i="0" dirty="0">
                <a:solidFill>
                  <a:srgbClr val="FA7E23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控球稳</a:t>
            </a: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 → 脚内侧轻触球面，保持球距15cm内</a:t>
            </a:r>
            <a:endParaRPr lang="zh-CN" altLang="en-US" sz="2100" b="0" i="0" dirty="0">
              <a:solidFill>
                <a:srgbClr val="191D26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③ </a:t>
            </a:r>
            <a:r>
              <a:rPr lang="zh-CN" altLang="en-US" sz="2100" b="0" i="0" dirty="0">
                <a:solidFill>
                  <a:srgbClr val="FA7E23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变向快</a:t>
            </a: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 → 身体重心压低，脚踝灵活拨球转向</a:t>
            </a:r>
            <a:endParaRPr lang="zh-CN" altLang="en-US" sz="2100" b="0" i="0" dirty="0">
              <a:solidFill>
                <a:srgbClr val="191D26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➤ 思政融合：每绕一桩，都是向目标坚定迈进；稳中求进，正是‘永冲锋’精神最踏实的落地表达！</a:t>
            </a:r>
            <a:endParaRPr lang="zh-CN" altLang="en-US" sz="2100" b="0" i="0" dirty="0">
              <a:solidFill>
                <a:srgbClr val="191D26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</p:txBody>
      </p:sp>
      <p:pic>
        <p:nvPicPr>
          <p:cNvPr id="5" name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6477" y="1681311"/>
            <a:ext cx="3045172" cy="23773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容器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50" y="2705100"/>
            <a:ext cx="2540000" cy="635000"/>
          </a:xfrm>
          <a:prstGeom prst="rect">
            <a:avLst/>
          </a:prstGeom>
        </p:spPr>
      </p:pic>
      <p:pic>
        <p:nvPicPr>
          <p:cNvPr id="3" name="容器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050" y="3517900"/>
            <a:ext cx="2540000" cy="635000"/>
          </a:xfrm>
          <a:prstGeom prst="rect">
            <a:avLst/>
          </a:prstGeom>
        </p:spPr>
      </p:pic>
      <p:pic>
        <p:nvPicPr>
          <p:cNvPr id="4" name="素材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7550" y="3143250"/>
            <a:ext cx="914400" cy="571500"/>
          </a:xfrm>
          <a:prstGeom prst="rect">
            <a:avLst/>
          </a:prstGeom>
        </p:spPr>
      </p:pic>
      <p:pic>
        <p:nvPicPr>
          <p:cNvPr id="5" name="素材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9750" y="3143250"/>
            <a:ext cx="914400" cy="571500"/>
          </a:xfrm>
          <a:prstGeom prst="rect">
            <a:avLst/>
          </a:prstGeom>
        </p:spPr>
      </p:pic>
      <p:pic>
        <p:nvPicPr>
          <p:cNvPr id="6" name="素材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1950" y="3143250"/>
            <a:ext cx="914400" cy="571500"/>
          </a:xfrm>
          <a:prstGeom prst="rect">
            <a:avLst/>
          </a:prstGeom>
        </p:spPr>
      </p:pic>
      <p:pic>
        <p:nvPicPr>
          <p:cNvPr id="7" name="素材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4150" y="3143250"/>
            <a:ext cx="914400" cy="571500"/>
          </a:xfrm>
          <a:prstGeom prst="rect">
            <a:avLst/>
          </a:prstGeom>
        </p:spPr>
      </p:pic>
      <p:pic>
        <p:nvPicPr>
          <p:cNvPr id="8" name="素材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96350" y="3143250"/>
            <a:ext cx="914400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857250"/>
            <a:ext cx="10477500" cy="5143500"/>
          </a:xfrm>
          <a:prstGeom prst="rect">
            <a:avLst/>
          </a:prstGeom>
        </p:spPr>
      </p:pic>
      <p:sp>
        <p:nvSpPr>
          <p:cNvPr id="3" name="形状1"/>
          <p:cNvSpPr txBox="1"/>
          <p:nvPr/>
        </p:nvSpPr>
        <p:spPr>
          <a:xfrm>
            <a:off x="2152650" y="3309938"/>
            <a:ext cx="1126927" cy="1126927"/>
          </a:xfrm>
          <a:custGeom>
            <a:avLst/>
            <a:gdLst>
              <a:gd name="connsiteX0" fmla="*/ 563463 w 1126927"/>
              <a:gd name="connsiteY0" fmla="*/ 0 h 1126927"/>
              <a:gd name="connsiteX1" fmla="*/ 874655 w 1126927"/>
              <a:gd name="connsiteY1" fmla="*/ 0 h 1126927"/>
              <a:gd name="connsiteX2" fmla="*/ 1126927 w 1126927"/>
              <a:gd name="connsiteY2" fmla="*/ 874655 h 1126927"/>
              <a:gd name="connsiteX3" fmla="*/ 252271 w 1126927"/>
              <a:gd name="connsiteY3" fmla="*/ 1126927 h 1126927"/>
              <a:gd name="connsiteX4" fmla="*/ 0 w 1126927"/>
              <a:gd name="connsiteY4" fmla="*/ 252271 h 112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6927" h="1126927">
                <a:moveTo>
                  <a:pt x="563463" y="0"/>
                </a:moveTo>
                <a:cubicBezTo>
                  <a:pt x="874655" y="0"/>
                  <a:pt x="1126927" y="252271"/>
                  <a:pt x="1126927" y="563463"/>
                </a:cubicBezTo>
                <a:cubicBezTo>
                  <a:pt x="1126927" y="874655"/>
                  <a:pt x="874655" y="1126927"/>
                  <a:pt x="563463" y="1126927"/>
                </a:cubicBezTo>
                <a:cubicBezTo>
                  <a:pt x="252271" y="1126927"/>
                  <a:pt x="0" y="874655"/>
                  <a:pt x="0" y="563463"/>
                </a:cubicBezTo>
                <a:cubicBezTo>
                  <a:pt x="0" y="252271"/>
                  <a:pt x="252271" y="0"/>
                  <a:pt x="563463" y="0"/>
                </a:cubicBezTo>
                <a:close/>
              </a:path>
            </a:pathLst>
          </a:custGeom>
          <a:solidFill>
            <a:srgbClr val="FF9900">
              <a:alpha val="100000"/>
            </a:srgbClr>
          </a:solidFill>
          <a:ln w="19050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4" name="文本1"/>
          <p:cNvSpPr txBox="1"/>
          <p:nvPr/>
        </p:nvSpPr>
        <p:spPr>
          <a:xfrm>
            <a:off x="2057400" y="3373338"/>
            <a:ext cx="1317427" cy="1000125"/>
          </a:xfrm>
          <a:prstGeom prst="rect">
            <a:avLst/>
          </a:prstGeom>
          <a:noFill/>
        </p:spPr>
        <p:txBody>
          <a:bodyPr anchor="ctr"/>
          <a:lstStyle/>
          <a:p>
            <a:pPr marL="0" algn="ctr"/>
            <a:r>
              <a:rPr lang="zh-CN" altLang="en-US" sz="4500" b="1" i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04</a:t>
            </a:r>
            <a:endParaRPr lang="zh-CN" altLang="en-US" sz="4500" b="1" i="0" dirty="0">
              <a:solidFill>
                <a:srgbClr val="FFFFFF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5" name="文本2"/>
          <p:cNvSpPr txBox="1"/>
          <p:nvPr/>
        </p:nvSpPr>
        <p:spPr>
          <a:xfrm>
            <a:off x="3498652" y="2530376"/>
            <a:ext cx="6635948" cy="1809750"/>
          </a:xfrm>
          <a:prstGeom prst="rect">
            <a:avLst/>
          </a:prstGeom>
          <a:noFill/>
        </p:spPr>
        <p:txBody>
          <a:bodyPr anchor="ctr"/>
          <a:lstStyle/>
          <a:p>
            <a:pPr marL="0" algn="l"/>
            <a:r>
              <a:rPr lang="zh-CN" altLang="en-US" sz="4500" b="1" i="0" dirty="0">
                <a:solidFill>
                  <a:srgbClr val="261919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5人制综合比赛与AI融合实践</a:t>
            </a:r>
            <a:endParaRPr lang="zh-CN" altLang="en-US" sz="4500" b="1" i="0" dirty="0">
              <a:solidFill>
                <a:srgbClr val="261919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6" name="文本3"/>
          <p:cNvSpPr txBox="1"/>
          <p:nvPr/>
        </p:nvSpPr>
        <p:spPr>
          <a:xfrm>
            <a:off x="3498652" y="4435376"/>
            <a:ext cx="6635948" cy="590550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626773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绿茵赛场·智能赋能</a:t>
            </a:r>
            <a:endParaRPr lang="zh-CN" altLang="en-US" sz="2100" b="0" i="0" dirty="0">
              <a:solidFill>
                <a:srgbClr val="626773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507950" y="385762"/>
            <a:ext cx="4210050" cy="714375"/>
          </a:xfrm>
          <a:custGeom>
            <a:avLst/>
            <a:gdLst>
              <a:gd name="connsiteX0" fmla="*/ 200025 w 4210050"/>
              <a:gd name="connsiteY0" fmla="*/ 0 h 714375"/>
              <a:gd name="connsiteX1" fmla="*/ 4010025 w 4210050"/>
              <a:gd name="connsiteY1" fmla="*/ 0 h 714375"/>
              <a:gd name="connsiteX2" fmla="*/ 4120496 w 4210050"/>
              <a:gd name="connsiteY2" fmla="*/ 0 h 714375"/>
              <a:gd name="connsiteX3" fmla="*/ 4210050 w 4210050"/>
              <a:gd name="connsiteY3" fmla="*/ 514350 h 714375"/>
              <a:gd name="connsiteX4" fmla="*/ 4210050 w 4210050"/>
              <a:gd name="connsiteY4" fmla="*/ 624821 h 714375"/>
              <a:gd name="connsiteX5" fmla="*/ 200025 w 4210050"/>
              <a:gd name="connsiteY5" fmla="*/ 714375 h 714375"/>
              <a:gd name="connsiteX6" fmla="*/ 89554 w 4210050"/>
              <a:gd name="connsiteY6" fmla="*/ 714375 h 714375"/>
              <a:gd name="connsiteX7" fmla="*/ 0 w 4210050"/>
              <a:gd name="connsiteY7" fmla="*/ 200025 h 714375"/>
              <a:gd name="connsiteX8" fmla="*/ 0 w 4210050"/>
              <a:gd name="connsiteY8" fmla="*/ 89554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0050" h="714375">
                <a:moveTo>
                  <a:pt x="200025" y="0"/>
                </a:moveTo>
                <a:lnTo>
                  <a:pt x="4010025" y="0"/>
                </a:lnTo>
                <a:cubicBezTo>
                  <a:pt x="4120496" y="0"/>
                  <a:pt x="4210050" y="89554"/>
                  <a:pt x="4210050" y="200025"/>
                </a:cubicBezTo>
                <a:lnTo>
                  <a:pt x="4210050" y="514350"/>
                </a:lnTo>
                <a:cubicBezTo>
                  <a:pt x="4210050" y="624821"/>
                  <a:pt x="4120496" y="714375"/>
                  <a:pt x="4010025" y="714375"/>
                </a:cubicBezTo>
                <a:lnTo>
                  <a:pt x="200025" y="714375"/>
                </a:lnTo>
                <a:cubicBezTo>
                  <a:pt x="89554" y="714375"/>
                  <a:pt x="0" y="624821"/>
                  <a:pt x="0" y="514350"/>
                </a:cubicBezTo>
                <a:lnTo>
                  <a:pt x="0" y="200025"/>
                </a:lnTo>
                <a:cubicBezTo>
                  <a:pt x="0" y="89554"/>
                  <a:pt x="89554" y="0"/>
                  <a:pt x="200025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76200">
            <a:solidFill>
              <a:srgbClr val="FF99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3" name="文本1"/>
          <p:cNvSpPr txBox="1"/>
          <p:nvPr/>
        </p:nvSpPr>
        <p:spPr>
          <a:xfrm>
            <a:off x="717500" y="366712"/>
            <a:ext cx="3790950" cy="752475"/>
          </a:xfrm>
          <a:prstGeom prst="rect">
            <a:avLst/>
          </a:prstGeom>
          <a:noFill/>
        </p:spPr>
        <p:txBody>
          <a:bodyPr anchor="ctr"/>
          <a:lstStyle/>
          <a:p>
            <a:pPr marL="0" algn="l"/>
            <a:r>
              <a:rPr lang="zh-CN" altLang="en-US" sz="3150" b="1" i="0" dirty="0">
                <a:solidFill>
                  <a:srgbClr val="261919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规则讲解与分组部署</a:t>
            </a:r>
            <a:endParaRPr lang="zh-CN" altLang="en-US" sz="3150" b="1" i="0" dirty="0">
              <a:solidFill>
                <a:srgbClr val="261919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565100" y="1479352"/>
            <a:ext cx="7702302" cy="3790950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★ </a:t>
            </a:r>
            <a:r>
              <a:rPr lang="zh-CN" altLang="en-US" sz="2100" b="1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简化规则</a:t>
            </a: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：</a:t>
            </a:r>
            <a:endParaRPr lang="zh-CN" altLang="en-US" sz="2100" b="0" i="0" dirty="0">
              <a:solidFill>
                <a:srgbClr val="191D26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→ 禁止铲球，保障安全</a:t>
            </a:r>
            <a:endParaRPr lang="zh-CN" altLang="en-US" sz="2100" b="0" i="0" dirty="0">
              <a:solidFill>
                <a:srgbClr val="191D26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→ 不能越位，鼓励进攻</a:t>
            </a:r>
            <a:endParaRPr lang="zh-CN" altLang="en-US" sz="2100" b="0" i="0" dirty="0">
              <a:solidFill>
                <a:srgbClr val="191D26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→ 尊重裁判，服从判罚</a:t>
            </a:r>
            <a:endParaRPr lang="zh-CN" altLang="en-US" sz="2100" b="0" i="0" dirty="0">
              <a:solidFill>
                <a:srgbClr val="191D26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★ </a:t>
            </a:r>
            <a:r>
              <a:rPr lang="zh-CN" altLang="en-US" sz="2100" b="1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分组策略</a:t>
            </a: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：</a:t>
            </a:r>
            <a:endParaRPr lang="zh-CN" altLang="en-US" sz="2100" b="0" i="0" dirty="0">
              <a:solidFill>
                <a:srgbClr val="191D26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→ 强弱搭配，每队5人</a:t>
            </a:r>
            <a:endParaRPr lang="zh-CN" altLang="en-US" sz="2100" b="0" i="0" dirty="0">
              <a:solidFill>
                <a:srgbClr val="191D26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→ 明确岗位：前锋突前、中场串联、后卫协防、门将守护</a:t>
            </a:r>
            <a:endParaRPr lang="zh-CN" altLang="en-US" sz="2100" b="0" i="0" dirty="0">
              <a:solidFill>
                <a:srgbClr val="191D26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★ </a:t>
            </a:r>
            <a:r>
              <a:rPr lang="zh-CN" altLang="en-US" sz="2100" b="1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口号践行</a:t>
            </a: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：</a:t>
            </a:r>
            <a:endParaRPr lang="zh-CN" altLang="en-US" sz="2100" b="0" i="0" dirty="0">
              <a:solidFill>
                <a:srgbClr val="191D26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→ 全员齐呼：</a:t>
            </a:r>
            <a:r>
              <a:rPr lang="zh-CN" altLang="en-US" sz="2100" b="0" i="0" dirty="0">
                <a:solidFill>
                  <a:srgbClr val="FA7E23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"团结协作不放弃，顽强拼搏永冲锋！"</a:t>
            </a:r>
            <a:endParaRPr lang="zh-CN" altLang="en-US" sz="2100" b="0" i="0" dirty="0">
              <a:solidFill>
                <a:srgbClr val="FA7E23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</p:txBody>
      </p:sp>
      <p:pic>
        <p:nvPicPr>
          <p:cNvPr id="5" name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6477" y="2281386"/>
            <a:ext cx="3045172" cy="23773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507950" y="385762"/>
            <a:ext cx="3409950" cy="714375"/>
          </a:xfrm>
          <a:custGeom>
            <a:avLst/>
            <a:gdLst>
              <a:gd name="connsiteX0" fmla="*/ 200025 w 3409950"/>
              <a:gd name="connsiteY0" fmla="*/ 0 h 714375"/>
              <a:gd name="connsiteX1" fmla="*/ 3209925 w 3409950"/>
              <a:gd name="connsiteY1" fmla="*/ 0 h 714375"/>
              <a:gd name="connsiteX2" fmla="*/ 3320396 w 3409950"/>
              <a:gd name="connsiteY2" fmla="*/ 0 h 714375"/>
              <a:gd name="connsiteX3" fmla="*/ 3409950 w 3409950"/>
              <a:gd name="connsiteY3" fmla="*/ 514350 h 714375"/>
              <a:gd name="connsiteX4" fmla="*/ 3409950 w 3409950"/>
              <a:gd name="connsiteY4" fmla="*/ 624821 h 714375"/>
              <a:gd name="connsiteX5" fmla="*/ 200025 w 3409950"/>
              <a:gd name="connsiteY5" fmla="*/ 714375 h 714375"/>
              <a:gd name="connsiteX6" fmla="*/ 89554 w 3409950"/>
              <a:gd name="connsiteY6" fmla="*/ 714375 h 714375"/>
              <a:gd name="connsiteX7" fmla="*/ 0 w 3409950"/>
              <a:gd name="connsiteY7" fmla="*/ 200025 h 714375"/>
              <a:gd name="connsiteX8" fmla="*/ 0 w 3409950"/>
              <a:gd name="connsiteY8" fmla="*/ 89554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09950" h="714375">
                <a:moveTo>
                  <a:pt x="200025" y="0"/>
                </a:moveTo>
                <a:lnTo>
                  <a:pt x="3209925" y="0"/>
                </a:lnTo>
                <a:cubicBezTo>
                  <a:pt x="3320396" y="0"/>
                  <a:pt x="3409950" y="89554"/>
                  <a:pt x="3409950" y="200025"/>
                </a:cubicBezTo>
                <a:lnTo>
                  <a:pt x="3409950" y="514350"/>
                </a:lnTo>
                <a:cubicBezTo>
                  <a:pt x="3409950" y="624821"/>
                  <a:pt x="3320396" y="714375"/>
                  <a:pt x="3209925" y="714375"/>
                </a:cubicBezTo>
                <a:lnTo>
                  <a:pt x="200025" y="714375"/>
                </a:lnTo>
                <a:cubicBezTo>
                  <a:pt x="89554" y="714375"/>
                  <a:pt x="0" y="624821"/>
                  <a:pt x="0" y="514350"/>
                </a:cubicBezTo>
                <a:lnTo>
                  <a:pt x="0" y="200025"/>
                </a:lnTo>
                <a:cubicBezTo>
                  <a:pt x="0" y="89554"/>
                  <a:pt x="89554" y="0"/>
                  <a:pt x="200025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76200">
            <a:solidFill>
              <a:srgbClr val="FF99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3" name="文本1"/>
          <p:cNvSpPr txBox="1"/>
          <p:nvPr/>
        </p:nvSpPr>
        <p:spPr>
          <a:xfrm>
            <a:off x="717500" y="366712"/>
            <a:ext cx="2990850" cy="752475"/>
          </a:xfrm>
          <a:prstGeom prst="rect">
            <a:avLst/>
          </a:prstGeom>
          <a:noFill/>
        </p:spPr>
        <p:txBody>
          <a:bodyPr anchor="ctr"/>
          <a:lstStyle/>
          <a:p>
            <a:pPr marL="0" algn="l"/>
            <a:r>
              <a:rPr lang="zh-CN" altLang="en-US" sz="3150" b="1" i="0" dirty="0">
                <a:solidFill>
                  <a:srgbClr val="261919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分场地实战竞赛</a:t>
            </a:r>
            <a:endParaRPr lang="zh-CN" altLang="en-US" sz="3150" b="1" i="0" dirty="0">
              <a:solidFill>
                <a:srgbClr val="261919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565100" y="1479352"/>
            <a:ext cx="7702302" cy="2990850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★ </a:t>
            </a:r>
            <a:r>
              <a:rPr lang="zh-CN" altLang="en-US" sz="2100" b="1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双场并行</a:t>
            </a: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：</a:t>
            </a:r>
            <a:endParaRPr lang="zh-CN" altLang="en-US" sz="2100" b="0" i="0" dirty="0">
              <a:solidFill>
                <a:srgbClr val="191D26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→ 两个场地同步开赛，5支队伍轮转</a:t>
            </a:r>
            <a:endParaRPr lang="zh-CN" altLang="en-US" sz="2100" b="0" i="0" dirty="0">
              <a:solidFill>
                <a:srgbClr val="191D26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→ 裁判全程执法+设备同步录制</a:t>
            </a:r>
            <a:endParaRPr lang="zh-CN" altLang="en-US" sz="2100" b="0" i="0" dirty="0">
              <a:solidFill>
                <a:srgbClr val="191D26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★ </a:t>
            </a:r>
            <a:r>
              <a:rPr lang="zh-CN" altLang="en-US" sz="2100" b="1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动态引导</a:t>
            </a: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：</a:t>
            </a:r>
            <a:endParaRPr lang="zh-CN" altLang="en-US" sz="2100" b="0" i="0" dirty="0">
              <a:solidFill>
                <a:srgbClr val="191D26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→ 落后时：</a:t>
            </a:r>
            <a:r>
              <a:rPr lang="zh-CN" altLang="en-US" sz="2100" b="0" i="0" dirty="0">
                <a:solidFill>
                  <a:srgbClr val="FA7E23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"坚持住！像永州队一样逆风冲锋！"</a:t>
            </a:r>
            <a:endParaRPr lang="zh-CN" altLang="en-US" sz="2100" b="0" i="0" dirty="0">
              <a:solidFill>
                <a:srgbClr val="FA7E23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→ 失误后：</a:t>
            </a:r>
            <a:r>
              <a:rPr lang="zh-CN" altLang="en-US" sz="2100" b="0" i="0" dirty="0">
                <a:solidFill>
                  <a:srgbClr val="FA7E23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"没关系，站起来继续拼！"</a:t>
            </a:r>
            <a:endParaRPr lang="zh-CN" altLang="en-US" sz="2100" b="0" i="0" dirty="0">
              <a:solidFill>
                <a:srgbClr val="FA7E23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→ 配合成功：</a:t>
            </a:r>
            <a:r>
              <a:rPr lang="zh-CN" altLang="en-US" sz="2100" b="0" i="0" dirty="0">
                <a:solidFill>
                  <a:srgbClr val="FA7E23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"这就是团队！这就是永冲锋！"</a:t>
            </a:r>
            <a:endParaRPr lang="zh-CN" altLang="en-US" sz="2100" b="0" i="0" dirty="0">
              <a:solidFill>
                <a:srgbClr val="FA7E23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</p:txBody>
      </p:sp>
      <p:pic>
        <p:nvPicPr>
          <p:cNvPr id="5" name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6477" y="1881336"/>
            <a:ext cx="3045172" cy="23773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507950" y="385762"/>
            <a:ext cx="4676924" cy="714375"/>
          </a:xfrm>
          <a:custGeom>
            <a:avLst/>
            <a:gdLst>
              <a:gd name="connsiteX0" fmla="*/ 200025 w 4676924"/>
              <a:gd name="connsiteY0" fmla="*/ 0 h 714375"/>
              <a:gd name="connsiteX1" fmla="*/ 4476899 w 4676924"/>
              <a:gd name="connsiteY1" fmla="*/ 0 h 714375"/>
              <a:gd name="connsiteX2" fmla="*/ 4587370 w 4676924"/>
              <a:gd name="connsiteY2" fmla="*/ 0 h 714375"/>
              <a:gd name="connsiteX3" fmla="*/ 4676924 w 4676924"/>
              <a:gd name="connsiteY3" fmla="*/ 514350 h 714375"/>
              <a:gd name="connsiteX4" fmla="*/ 4676924 w 4676924"/>
              <a:gd name="connsiteY4" fmla="*/ 624821 h 714375"/>
              <a:gd name="connsiteX5" fmla="*/ 200025 w 4676924"/>
              <a:gd name="connsiteY5" fmla="*/ 714375 h 714375"/>
              <a:gd name="connsiteX6" fmla="*/ 89554 w 4676924"/>
              <a:gd name="connsiteY6" fmla="*/ 714375 h 714375"/>
              <a:gd name="connsiteX7" fmla="*/ 0 w 4676924"/>
              <a:gd name="connsiteY7" fmla="*/ 200025 h 714375"/>
              <a:gd name="connsiteX8" fmla="*/ 0 w 4676924"/>
              <a:gd name="connsiteY8" fmla="*/ 89554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6924" h="714375">
                <a:moveTo>
                  <a:pt x="200025" y="0"/>
                </a:moveTo>
                <a:lnTo>
                  <a:pt x="4476899" y="0"/>
                </a:lnTo>
                <a:cubicBezTo>
                  <a:pt x="4587370" y="0"/>
                  <a:pt x="4676924" y="89554"/>
                  <a:pt x="4676924" y="200025"/>
                </a:cubicBezTo>
                <a:lnTo>
                  <a:pt x="4676924" y="514350"/>
                </a:lnTo>
                <a:cubicBezTo>
                  <a:pt x="4676924" y="624821"/>
                  <a:pt x="4587370" y="714375"/>
                  <a:pt x="4476899" y="714375"/>
                </a:cubicBezTo>
                <a:lnTo>
                  <a:pt x="200025" y="714375"/>
                </a:lnTo>
                <a:cubicBezTo>
                  <a:pt x="89554" y="714375"/>
                  <a:pt x="0" y="624821"/>
                  <a:pt x="0" y="514350"/>
                </a:cubicBezTo>
                <a:lnTo>
                  <a:pt x="0" y="200025"/>
                </a:lnTo>
                <a:cubicBezTo>
                  <a:pt x="0" y="89554"/>
                  <a:pt x="89554" y="0"/>
                  <a:pt x="200025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76200">
            <a:solidFill>
              <a:srgbClr val="FF99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3" name="文本1"/>
          <p:cNvSpPr txBox="1"/>
          <p:nvPr/>
        </p:nvSpPr>
        <p:spPr>
          <a:xfrm>
            <a:off x="717500" y="366712"/>
            <a:ext cx="4257824" cy="752475"/>
          </a:xfrm>
          <a:prstGeom prst="rect">
            <a:avLst/>
          </a:prstGeom>
          <a:noFill/>
        </p:spPr>
        <p:txBody>
          <a:bodyPr anchor="ctr"/>
          <a:lstStyle/>
          <a:p>
            <a:pPr marL="0" algn="l"/>
            <a:r>
              <a:rPr lang="zh-CN" altLang="en-US" sz="3150" b="1" i="0" dirty="0">
                <a:solidFill>
                  <a:srgbClr val="261919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AI视频采集全维度记录</a:t>
            </a:r>
            <a:endParaRPr lang="zh-CN" altLang="en-US" sz="3150" b="1" i="0" dirty="0">
              <a:solidFill>
                <a:srgbClr val="261919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565100" y="1479352"/>
            <a:ext cx="7702302" cy="2990850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★ </a:t>
            </a:r>
            <a:r>
              <a:rPr lang="zh-CN" altLang="en-US" sz="2100" b="1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四机协同</a:t>
            </a: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：</a:t>
            </a:r>
            <a:endParaRPr lang="zh-CN" altLang="en-US" sz="2100" b="0" i="0" dirty="0">
              <a:solidFill>
                <a:srgbClr val="191D26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→ 场地四角布设移动摄像设备</a:t>
            </a:r>
            <a:endParaRPr lang="zh-CN" altLang="en-US" sz="2100" b="0" i="0" dirty="0">
              <a:solidFill>
                <a:srgbClr val="191D26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→ 全程捕捉运球轨迹、传球落点、跑位热区、组织站位</a:t>
            </a:r>
            <a:endParaRPr lang="zh-CN" altLang="en-US" sz="2100" b="0" i="0" dirty="0">
              <a:solidFill>
                <a:srgbClr val="191D26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★ </a:t>
            </a:r>
            <a:r>
              <a:rPr lang="zh-CN" altLang="en-US" sz="2100" b="1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行为解码</a:t>
            </a: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：</a:t>
            </a:r>
            <a:endParaRPr lang="zh-CN" altLang="en-US" sz="2100" b="0" i="0" dirty="0">
              <a:solidFill>
                <a:srgbClr val="191D26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→ 个体维度：</a:t>
            </a:r>
            <a:r>
              <a:rPr lang="zh-CN" altLang="en-US" sz="2100" b="0" i="0" dirty="0">
                <a:solidFill>
                  <a:srgbClr val="FA7E23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运球稳定性、抬头观察频次、停球控制精度</a:t>
            </a:r>
            <a:endParaRPr lang="zh-CN" altLang="en-US" sz="2100" b="0" i="0" dirty="0">
              <a:solidFill>
                <a:srgbClr val="FA7E23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→ 集体维度：</a:t>
            </a:r>
            <a:r>
              <a:rPr lang="zh-CN" altLang="en-US" sz="2100" b="0" i="0" dirty="0">
                <a:solidFill>
                  <a:srgbClr val="FA7E23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无球跑动密度、攻防转换响应时长、团队阵型保持度</a:t>
            </a:r>
            <a:endParaRPr lang="zh-CN" altLang="en-US" sz="2100" b="0" i="0" dirty="0">
              <a:solidFill>
                <a:srgbClr val="FA7E23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</p:txBody>
      </p:sp>
      <p:pic>
        <p:nvPicPr>
          <p:cNvPr id="5" name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6477" y="1881336"/>
            <a:ext cx="3045172" cy="23773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857250"/>
            <a:ext cx="10477500" cy="5143500"/>
          </a:xfrm>
          <a:prstGeom prst="rect">
            <a:avLst/>
          </a:prstGeom>
        </p:spPr>
      </p:pic>
      <p:sp>
        <p:nvSpPr>
          <p:cNvPr id="3" name="文本1"/>
          <p:cNvSpPr txBox="1"/>
          <p:nvPr/>
        </p:nvSpPr>
        <p:spPr>
          <a:xfrm>
            <a:off x="2158901" y="2085975"/>
            <a:ext cx="8128099" cy="1000125"/>
          </a:xfrm>
          <a:prstGeom prst="rect">
            <a:avLst/>
          </a:prstGeom>
          <a:noFill/>
        </p:spPr>
        <p:txBody>
          <a:bodyPr anchor="ctr"/>
          <a:lstStyle/>
          <a:p>
            <a:pPr marL="0" algn="l"/>
            <a:r>
              <a:rPr lang="zh-CN" altLang="en-US" sz="4500" b="1" i="0" dirty="0">
                <a:solidFill>
                  <a:srgbClr val="FF9900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05</a:t>
            </a:r>
            <a:endParaRPr lang="zh-CN" altLang="en-US" sz="4500" b="1" i="0" dirty="0">
              <a:solidFill>
                <a:srgbClr val="FF9900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2158901" y="3181350"/>
            <a:ext cx="8128099" cy="1000125"/>
          </a:xfrm>
          <a:prstGeom prst="rect">
            <a:avLst/>
          </a:prstGeom>
          <a:noFill/>
        </p:spPr>
        <p:txBody>
          <a:bodyPr anchor="ctr"/>
          <a:lstStyle/>
          <a:p>
            <a:pPr marL="0" algn="l"/>
            <a:r>
              <a:rPr lang="zh-CN" altLang="en-US" sz="4500" b="1" i="0" dirty="0">
                <a:solidFill>
                  <a:srgbClr val="261919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放松拉伸与思政升华</a:t>
            </a:r>
            <a:endParaRPr lang="zh-CN" altLang="en-US" sz="4500" b="1" i="0" dirty="0">
              <a:solidFill>
                <a:srgbClr val="261919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5" name="文本3"/>
          <p:cNvSpPr txBox="1"/>
          <p:nvPr/>
        </p:nvSpPr>
        <p:spPr>
          <a:xfrm>
            <a:off x="2158901" y="4276725"/>
            <a:ext cx="8128099" cy="590550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626773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从绿茵场到人生赛场</a:t>
            </a:r>
            <a:endParaRPr lang="zh-CN" altLang="en-US" sz="2100" b="0" i="0" dirty="0">
              <a:solidFill>
                <a:srgbClr val="626773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507950" y="385762"/>
            <a:ext cx="7010400" cy="714375"/>
          </a:xfrm>
          <a:custGeom>
            <a:avLst/>
            <a:gdLst>
              <a:gd name="connsiteX0" fmla="*/ 200025 w 7010400"/>
              <a:gd name="connsiteY0" fmla="*/ 0 h 714375"/>
              <a:gd name="connsiteX1" fmla="*/ 6810375 w 7010400"/>
              <a:gd name="connsiteY1" fmla="*/ 0 h 714375"/>
              <a:gd name="connsiteX2" fmla="*/ 6920846 w 7010400"/>
              <a:gd name="connsiteY2" fmla="*/ 0 h 714375"/>
              <a:gd name="connsiteX3" fmla="*/ 7010400 w 7010400"/>
              <a:gd name="connsiteY3" fmla="*/ 514350 h 714375"/>
              <a:gd name="connsiteX4" fmla="*/ 7010400 w 7010400"/>
              <a:gd name="connsiteY4" fmla="*/ 624821 h 714375"/>
              <a:gd name="connsiteX5" fmla="*/ 200025 w 7010400"/>
              <a:gd name="connsiteY5" fmla="*/ 714375 h 714375"/>
              <a:gd name="connsiteX6" fmla="*/ 89554 w 7010400"/>
              <a:gd name="connsiteY6" fmla="*/ 714375 h 714375"/>
              <a:gd name="connsiteX7" fmla="*/ 0 w 7010400"/>
              <a:gd name="connsiteY7" fmla="*/ 200025 h 714375"/>
              <a:gd name="connsiteX8" fmla="*/ 0 w 7010400"/>
              <a:gd name="connsiteY8" fmla="*/ 89554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0400" h="714375">
                <a:moveTo>
                  <a:pt x="200025" y="0"/>
                </a:moveTo>
                <a:lnTo>
                  <a:pt x="6810375" y="0"/>
                </a:lnTo>
                <a:cubicBezTo>
                  <a:pt x="6920846" y="0"/>
                  <a:pt x="7010400" y="89554"/>
                  <a:pt x="7010400" y="200025"/>
                </a:cubicBezTo>
                <a:lnTo>
                  <a:pt x="7010400" y="514350"/>
                </a:lnTo>
                <a:cubicBezTo>
                  <a:pt x="7010400" y="624821"/>
                  <a:pt x="6920846" y="714375"/>
                  <a:pt x="6810375" y="714375"/>
                </a:cubicBezTo>
                <a:lnTo>
                  <a:pt x="200025" y="714375"/>
                </a:lnTo>
                <a:cubicBezTo>
                  <a:pt x="89554" y="714375"/>
                  <a:pt x="0" y="624821"/>
                  <a:pt x="0" y="514350"/>
                </a:cubicBezTo>
                <a:lnTo>
                  <a:pt x="0" y="200025"/>
                </a:lnTo>
                <a:cubicBezTo>
                  <a:pt x="0" y="89554"/>
                  <a:pt x="89554" y="0"/>
                  <a:pt x="200025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76200">
            <a:solidFill>
              <a:srgbClr val="FF99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3" name="文本1"/>
          <p:cNvSpPr txBox="1"/>
          <p:nvPr/>
        </p:nvSpPr>
        <p:spPr>
          <a:xfrm>
            <a:off x="717500" y="366712"/>
            <a:ext cx="6591300" cy="752475"/>
          </a:xfrm>
          <a:prstGeom prst="rect">
            <a:avLst/>
          </a:prstGeom>
          <a:noFill/>
        </p:spPr>
        <p:txBody>
          <a:bodyPr anchor="ctr"/>
          <a:lstStyle/>
          <a:p>
            <a:pPr marL="0" algn="l"/>
            <a:r>
              <a:rPr lang="zh-CN" altLang="en-US" sz="3150" b="1" i="0" dirty="0">
                <a:solidFill>
                  <a:srgbClr val="261919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静态放松拉伸：呼吸调节与身心平复</a:t>
            </a:r>
            <a:endParaRPr lang="zh-CN" altLang="en-US" sz="3150" b="1" i="0" dirty="0">
              <a:solidFill>
                <a:srgbClr val="261919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565100" y="1479352"/>
            <a:ext cx="7702302" cy="2590800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★ </a:t>
            </a:r>
            <a:r>
              <a:rPr lang="zh-CN" altLang="en-US" sz="2100" b="1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四步拉伸法</a:t>
            </a: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：</a:t>
            </a:r>
            <a:endParaRPr lang="zh-CN" altLang="en-US" sz="2100" b="0" i="0" dirty="0">
              <a:solidFill>
                <a:srgbClr val="191D26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① </a:t>
            </a:r>
            <a:r>
              <a:rPr lang="zh-CN" altLang="en-US" sz="2100" b="0" i="0" dirty="0">
                <a:solidFill>
                  <a:srgbClr val="FA7E23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大腿前侧</a:t>
            </a: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 → 单腿站立，手扶墙拉脚踝向臀部</a:t>
            </a:r>
            <a:endParaRPr lang="zh-CN" altLang="en-US" sz="2100" b="0" i="0" dirty="0">
              <a:solidFill>
                <a:srgbClr val="191D26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② </a:t>
            </a:r>
            <a:r>
              <a:rPr lang="zh-CN" altLang="en-US" sz="2100" b="0" i="0" dirty="0">
                <a:solidFill>
                  <a:srgbClr val="FA7E23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小腿后侧</a:t>
            </a: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 → 弓步压腿，脚跟踩地感受牵拉</a:t>
            </a:r>
            <a:endParaRPr lang="zh-CN" altLang="en-US" sz="2100" b="0" i="0" dirty="0">
              <a:solidFill>
                <a:srgbClr val="191D26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③ </a:t>
            </a:r>
            <a:r>
              <a:rPr lang="zh-CN" altLang="en-US" sz="2100" b="0" i="0" dirty="0">
                <a:solidFill>
                  <a:srgbClr val="FA7E23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腰背舒展</a:t>
            </a: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 → 坐姿猫式伸展，配合深长呼吸</a:t>
            </a:r>
            <a:endParaRPr lang="zh-CN" altLang="en-US" sz="2100" b="0" i="0" dirty="0">
              <a:solidFill>
                <a:srgbClr val="191D26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④ </a:t>
            </a:r>
            <a:r>
              <a:rPr lang="zh-CN" altLang="en-US" sz="2100" b="0" i="0" dirty="0">
                <a:solidFill>
                  <a:srgbClr val="FA7E23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肩臂放松</a:t>
            </a: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 → 双臂画圈+耸肩落肩，释放运动疲劳</a:t>
            </a:r>
            <a:endParaRPr lang="zh-CN" altLang="en-US" sz="2100" b="0" i="0" dirty="0">
              <a:solidFill>
                <a:srgbClr val="191D26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● </a:t>
            </a:r>
            <a:r>
              <a:rPr lang="zh-CN" altLang="en-US" sz="2100" b="1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呼吸口诀</a:t>
            </a: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：吸气4秒→屏息2秒→呼气6秒→重复5轮</a:t>
            </a:r>
            <a:endParaRPr lang="zh-CN" altLang="en-US" sz="2100" b="0" i="0" dirty="0">
              <a:solidFill>
                <a:srgbClr val="191D26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</p:txBody>
      </p:sp>
      <p:pic>
        <p:nvPicPr>
          <p:cNvPr id="5" name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6477" y="1681311"/>
            <a:ext cx="3045172" cy="23773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507950" y="385762"/>
            <a:ext cx="8277374" cy="714375"/>
          </a:xfrm>
          <a:custGeom>
            <a:avLst/>
            <a:gdLst>
              <a:gd name="connsiteX0" fmla="*/ 200025 w 8277374"/>
              <a:gd name="connsiteY0" fmla="*/ 0 h 714375"/>
              <a:gd name="connsiteX1" fmla="*/ 8077349 w 8277374"/>
              <a:gd name="connsiteY1" fmla="*/ 0 h 714375"/>
              <a:gd name="connsiteX2" fmla="*/ 8187819 w 8277374"/>
              <a:gd name="connsiteY2" fmla="*/ 0 h 714375"/>
              <a:gd name="connsiteX3" fmla="*/ 8277374 w 8277374"/>
              <a:gd name="connsiteY3" fmla="*/ 514350 h 714375"/>
              <a:gd name="connsiteX4" fmla="*/ 8277374 w 8277374"/>
              <a:gd name="connsiteY4" fmla="*/ 624821 h 714375"/>
              <a:gd name="connsiteX5" fmla="*/ 200025 w 8277374"/>
              <a:gd name="connsiteY5" fmla="*/ 714375 h 714375"/>
              <a:gd name="connsiteX6" fmla="*/ 89554 w 8277374"/>
              <a:gd name="connsiteY6" fmla="*/ 714375 h 714375"/>
              <a:gd name="connsiteX7" fmla="*/ 0 w 8277374"/>
              <a:gd name="connsiteY7" fmla="*/ 200025 h 714375"/>
              <a:gd name="connsiteX8" fmla="*/ 0 w 8277374"/>
              <a:gd name="connsiteY8" fmla="*/ 89554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374" h="714375">
                <a:moveTo>
                  <a:pt x="200025" y="0"/>
                </a:moveTo>
                <a:lnTo>
                  <a:pt x="8077349" y="0"/>
                </a:lnTo>
                <a:cubicBezTo>
                  <a:pt x="8187819" y="0"/>
                  <a:pt x="8277374" y="89554"/>
                  <a:pt x="8277374" y="200025"/>
                </a:cubicBezTo>
                <a:lnTo>
                  <a:pt x="8277374" y="514350"/>
                </a:lnTo>
                <a:cubicBezTo>
                  <a:pt x="8277374" y="624821"/>
                  <a:pt x="8187819" y="714375"/>
                  <a:pt x="8077349" y="714375"/>
                </a:cubicBezTo>
                <a:lnTo>
                  <a:pt x="200025" y="714375"/>
                </a:lnTo>
                <a:cubicBezTo>
                  <a:pt x="89554" y="714375"/>
                  <a:pt x="0" y="624821"/>
                  <a:pt x="0" y="514350"/>
                </a:cubicBezTo>
                <a:lnTo>
                  <a:pt x="0" y="200025"/>
                </a:lnTo>
                <a:cubicBezTo>
                  <a:pt x="0" y="89554"/>
                  <a:pt x="89554" y="0"/>
                  <a:pt x="200025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76200">
            <a:solidFill>
              <a:srgbClr val="FF99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3" name="文本1"/>
          <p:cNvSpPr txBox="1"/>
          <p:nvPr/>
        </p:nvSpPr>
        <p:spPr>
          <a:xfrm>
            <a:off x="717500" y="366712"/>
            <a:ext cx="7858274" cy="752475"/>
          </a:xfrm>
          <a:prstGeom prst="rect">
            <a:avLst/>
          </a:prstGeom>
          <a:noFill/>
        </p:spPr>
        <p:txBody>
          <a:bodyPr anchor="ctr"/>
          <a:lstStyle/>
          <a:p>
            <a:pPr marL="0" algn="l"/>
            <a:r>
              <a:rPr lang="zh-CN" altLang="en-US" sz="3150" b="1" i="0" dirty="0">
                <a:solidFill>
                  <a:srgbClr val="261919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AI分析赋能思政升华：从绿茵场到人生赛场</a:t>
            </a:r>
            <a:endParaRPr lang="zh-CN" altLang="en-US" sz="3150" b="1" i="0" dirty="0">
              <a:solidFill>
                <a:srgbClr val="261919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</p:txBody>
      </p:sp>
      <p:pic>
        <p:nvPicPr>
          <p:cNvPr id="4" name="思维导图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500" y="2004864"/>
            <a:ext cx="9286875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857250"/>
            <a:ext cx="10477500" cy="5143500"/>
          </a:xfrm>
          <a:prstGeom prst="rect">
            <a:avLst/>
          </a:prstGeom>
        </p:spPr>
      </p:pic>
      <p:sp>
        <p:nvSpPr>
          <p:cNvPr id="3" name="形状1"/>
          <p:cNvSpPr txBox="1"/>
          <p:nvPr/>
        </p:nvSpPr>
        <p:spPr>
          <a:xfrm>
            <a:off x="2152650" y="3309938"/>
            <a:ext cx="1126927" cy="1126927"/>
          </a:xfrm>
          <a:custGeom>
            <a:avLst/>
            <a:gdLst>
              <a:gd name="connsiteX0" fmla="*/ 563463 w 1126927"/>
              <a:gd name="connsiteY0" fmla="*/ 0 h 1126927"/>
              <a:gd name="connsiteX1" fmla="*/ 874655 w 1126927"/>
              <a:gd name="connsiteY1" fmla="*/ 0 h 1126927"/>
              <a:gd name="connsiteX2" fmla="*/ 1126927 w 1126927"/>
              <a:gd name="connsiteY2" fmla="*/ 874655 h 1126927"/>
              <a:gd name="connsiteX3" fmla="*/ 252271 w 1126927"/>
              <a:gd name="connsiteY3" fmla="*/ 1126927 h 1126927"/>
              <a:gd name="connsiteX4" fmla="*/ 0 w 1126927"/>
              <a:gd name="connsiteY4" fmla="*/ 252271 h 112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6927" h="1126927">
                <a:moveTo>
                  <a:pt x="563463" y="0"/>
                </a:moveTo>
                <a:cubicBezTo>
                  <a:pt x="874655" y="0"/>
                  <a:pt x="1126927" y="252271"/>
                  <a:pt x="1126927" y="563463"/>
                </a:cubicBezTo>
                <a:cubicBezTo>
                  <a:pt x="1126927" y="874655"/>
                  <a:pt x="874655" y="1126927"/>
                  <a:pt x="563463" y="1126927"/>
                </a:cubicBezTo>
                <a:cubicBezTo>
                  <a:pt x="252271" y="1126927"/>
                  <a:pt x="0" y="874655"/>
                  <a:pt x="0" y="563463"/>
                </a:cubicBezTo>
                <a:cubicBezTo>
                  <a:pt x="0" y="252271"/>
                  <a:pt x="252271" y="0"/>
                  <a:pt x="563463" y="0"/>
                </a:cubicBezTo>
                <a:close/>
              </a:path>
            </a:pathLst>
          </a:custGeom>
          <a:solidFill>
            <a:srgbClr val="FF9900">
              <a:alpha val="100000"/>
            </a:srgbClr>
          </a:solidFill>
          <a:ln w="19050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4" name="文本1"/>
          <p:cNvSpPr txBox="1"/>
          <p:nvPr/>
        </p:nvSpPr>
        <p:spPr>
          <a:xfrm>
            <a:off x="2057400" y="3373338"/>
            <a:ext cx="1317427" cy="1000125"/>
          </a:xfrm>
          <a:prstGeom prst="rect">
            <a:avLst/>
          </a:prstGeom>
          <a:noFill/>
        </p:spPr>
        <p:txBody>
          <a:bodyPr anchor="ctr"/>
          <a:lstStyle/>
          <a:p>
            <a:pPr marL="0" algn="ctr"/>
            <a:r>
              <a:rPr lang="zh-CN" altLang="en-US" sz="4500" b="1" i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06</a:t>
            </a:r>
            <a:endParaRPr lang="zh-CN" altLang="en-US" sz="4500" b="1" i="0" dirty="0">
              <a:solidFill>
                <a:srgbClr val="FFFFFF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5" name="文本2"/>
          <p:cNvSpPr txBox="1"/>
          <p:nvPr/>
        </p:nvSpPr>
        <p:spPr>
          <a:xfrm>
            <a:off x="3498652" y="2935188"/>
            <a:ext cx="6635948" cy="1000125"/>
          </a:xfrm>
          <a:prstGeom prst="rect">
            <a:avLst/>
          </a:prstGeom>
          <a:noFill/>
        </p:spPr>
        <p:txBody>
          <a:bodyPr anchor="ctr"/>
          <a:lstStyle/>
          <a:p>
            <a:pPr marL="0" algn="l"/>
            <a:r>
              <a:rPr lang="zh-CN" altLang="en-US" sz="4500" b="1" i="0" dirty="0">
                <a:solidFill>
                  <a:srgbClr val="261919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课后巩固与评价反馈</a:t>
            </a:r>
            <a:endParaRPr lang="zh-CN" altLang="en-US" sz="4500" b="1" i="0" dirty="0">
              <a:solidFill>
                <a:srgbClr val="261919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6" name="文本3"/>
          <p:cNvSpPr txBox="1"/>
          <p:nvPr/>
        </p:nvSpPr>
        <p:spPr>
          <a:xfrm>
            <a:off x="3498652" y="4030563"/>
            <a:ext cx="6635948" cy="590550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626773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知行合一·持续成长</a:t>
            </a:r>
            <a:endParaRPr lang="zh-CN" altLang="en-US" sz="2100" b="0" i="0" dirty="0">
              <a:solidFill>
                <a:srgbClr val="626773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857250"/>
            <a:ext cx="10477500" cy="5372100"/>
          </a:xfrm>
          <a:prstGeom prst="rect">
            <a:avLst/>
          </a:prstGeom>
        </p:spPr>
      </p:pic>
      <p:sp>
        <p:nvSpPr>
          <p:cNvPr id="3" name="形状1"/>
          <p:cNvSpPr txBox="1"/>
          <p:nvPr/>
        </p:nvSpPr>
        <p:spPr>
          <a:xfrm>
            <a:off x="2154287" y="3109317"/>
            <a:ext cx="1257300" cy="866775"/>
          </a:xfrm>
          <a:custGeom>
            <a:avLst/>
            <a:gdLst>
              <a:gd name="connsiteX0" fmla="*/ 78010 w 1257300"/>
              <a:gd name="connsiteY0" fmla="*/ 0 h 866775"/>
              <a:gd name="connsiteX1" fmla="*/ 1179290 w 1257300"/>
              <a:gd name="connsiteY1" fmla="*/ 0 h 866775"/>
              <a:gd name="connsiteX2" fmla="*/ 1199980 w 1257300"/>
              <a:gd name="connsiteY2" fmla="*/ 0 h 866775"/>
              <a:gd name="connsiteX3" fmla="*/ 1249081 w 1257300"/>
              <a:gd name="connsiteY3" fmla="*/ 37478 h 866775"/>
              <a:gd name="connsiteX4" fmla="*/ 1257300 w 1257300"/>
              <a:gd name="connsiteY4" fmla="*/ 788765 h 866775"/>
              <a:gd name="connsiteX5" fmla="*/ 1257300 w 1257300"/>
              <a:gd name="connsiteY5" fmla="*/ 809455 h 866775"/>
              <a:gd name="connsiteX6" fmla="*/ 1219822 w 1257300"/>
              <a:gd name="connsiteY6" fmla="*/ 858556 h 866775"/>
              <a:gd name="connsiteX7" fmla="*/ 78010 w 1257300"/>
              <a:gd name="connsiteY7" fmla="*/ 866775 h 866775"/>
              <a:gd name="connsiteX8" fmla="*/ 57320 w 1257300"/>
              <a:gd name="connsiteY8" fmla="*/ 866775 h 866775"/>
              <a:gd name="connsiteX9" fmla="*/ 8219 w 1257300"/>
              <a:gd name="connsiteY9" fmla="*/ 829297 h 866775"/>
              <a:gd name="connsiteX10" fmla="*/ 0 w 1257300"/>
              <a:gd name="connsiteY10" fmla="*/ 78010 h 866775"/>
              <a:gd name="connsiteX11" fmla="*/ 0 w 1257300"/>
              <a:gd name="connsiteY11" fmla="*/ 34926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57300" h="866775">
                <a:moveTo>
                  <a:pt x="78010" y="0"/>
                </a:moveTo>
                <a:lnTo>
                  <a:pt x="1179290" y="0"/>
                </a:lnTo>
                <a:cubicBezTo>
                  <a:pt x="1199980" y="0"/>
                  <a:pt x="1219822" y="8219"/>
                  <a:pt x="1234451" y="22849"/>
                </a:cubicBezTo>
                <a:cubicBezTo>
                  <a:pt x="1249081" y="37478"/>
                  <a:pt x="1257300" y="57320"/>
                  <a:pt x="1257300" y="78010"/>
                </a:cubicBezTo>
                <a:lnTo>
                  <a:pt x="1257300" y="788765"/>
                </a:lnTo>
                <a:cubicBezTo>
                  <a:pt x="1257300" y="809455"/>
                  <a:pt x="1249081" y="829297"/>
                  <a:pt x="1234451" y="843926"/>
                </a:cubicBezTo>
                <a:cubicBezTo>
                  <a:pt x="1219822" y="858556"/>
                  <a:pt x="1199980" y="866775"/>
                  <a:pt x="1179290" y="866775"/>
                </a:cubicBezTo>
                <a:lnTo>
                  <a:pt x="78010" y="866775"/>
                </a:lnTo>
                <a:cubicBezTo>
                  <a:pt x="57320" y="866775"/>
                  <a:pt x="37478" y="858556"/>
                  <a:pt x="22849" y="843926"/>
                </a:cubicBezTo>
                <a:cubicBezTo>
                  <a:pt x="8219" y="829297"/>
                  <a:pt x="0" y="809455"/>
                  <a:pt x="0" y="788765"/>
                </a:cubicBezTo>
                <a:lnTo>
                  <a:pt x="0" y="78010"/>
                </a:lnTo>
                <a:cubicBezTo>
                  <a:pt x="0" y="34926"/>
                  <a:pt x="34926" y="0"/>
                  <a:pt x="78010" y="0"/>
                </a:cubicBezTo>
                <a:close/>
              </a:path>
            </a:pathLst>
          </a:custGeom>
          <a:solidFill>
            <a:srgbClr val="FF9900">
              <a:alpha val="100000"/>
            </a:srgbClr>
          </a:solidFill>
          <a:ln w="19050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4" name="文本1"/>
          <p:cNvSpPr txBox="1"/>
          <p:nvPr/>
        </p:nvSpPr>
        <p:spPr>
          <a:xfrm>
            <a:off x="2287637" y="3166467"/>
            <a:ext cx="990600" cy="752475"/>
          </a:xfrm>
          <a:prstGeom prst="rect">
            <a:avLst/>
          </a:prstGeom>
          <a:noFill/>
        </p:spPr>
        <p:txBody>
          <a:bodyPr anchor="ctr"/>
          <a:lstStyle/>
          <a:p>
            <a:pPr marL="0" algn="ctr"/>
            <a:r>
              <a:rPr lang="zh-CN" altLang="en-US" sz="3150" b="1" i="0" dirty="0">
                <a:solidFill>
                  <a:srgbClr val="261919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目录</a:t>
            </a:r>
            <a:endParaRPr lang="zh-CN" altLang="en-US" sz="3150" b="1" i="0" dirty="0">
              <a:solidFill>
                <a:srgbClr val="261919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</p:txBody>
      </p:sp>
      <p:pic>
        <p:nvPicPr>
          <p:cNvPr id="5" name="图片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748" y="1479352"/>
            <a:ext cx="723900" cy="507802"/>
          </a:xfrm>
          <a:prstGeom prst="rect">
            <a:avLst/>
          </a:prstGeom>
        </p:spPr>
      </p:pic>
      <p:sp>
        <p:nvSpPr>
          <p:cNvPr id="6" name="文本2"/>
          <p:cNvSpPr txBox="1"/>
          <p:nvPr/>
        </p:nvSpPr>
        <p:spPr>
          <a:xfrm>
            <a:off x="5118348" y="1447502"/>
            <a:ext cx="5651302" cy="571500"/>
          </a:xfrm>
          <a:prstGeom prst="rect">
            <a:avLst/>
          </a:prstGeom>
          <a:noFill/>
        </p:spPr>
        <p:txBody>
          <a:bodyPr anchor="ctr"/>
          <a:lstStyle/>
          <a:p>
            <a:pPr marL="0" algn="l"/>
            <a:r>
              <a:rPr lang="zh-CN" altLang="en-US" sz="2100" b="1" i="0" dirty="0">
                <a:solidFill>
                  <a:srgbClr val="261919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课堂常规与思政导入</a:t>
            </a:r>
            <a:endParaRPr lang="zh-CN" altLang="en-US" sz="2100" b="1" i="0" dirty="0">
              <a:solidFill>
                <a:srgbClr val="261919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</p:txBody>
      </p:sp>
      <p:pic>
        <p:nvPicPr>
          <p:cNvPr id="7" name="图片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748" y="2241203"/>
            <a:ext cx="723900" cy="507802"/>
          </a:xfrm>
          <a:prstGeom prst="rect">
            <a:avLst/>
          </a:prstGeom>
        </p:spPr>
      </p:pic>
      <p:sp>
        <p:nvSpPr>
          <p:cNvPr id="8" name="文本3"/>
          <p:cNvSpPr txBox="1"/>
          <p:nvPr/>
        </p:nvSpPr>
        <p:spPr>
          <a:xfrm>
            <a:off x="5118348" y="2209354"/>
            <a:ext cx="5651302" cy="571500"/>
          </a:xfrm>
          <a:prstGeom prst="rect">
            <a:avLst/>
          </a:prstGeom>
          <a:noFill/>
        </p:spPr>
        <p:txBody>
          <a:bodyPr anchor="ctr"/>
          <a:lstStyle/>
          <a:p>
            <a:pPr marL="0" algn="l"/>
            <a:r>
              <a:rPr lang="zh-CN" altLang="en-US" sz="2100" b="1" i="0" dirty="0">
                <a:solidFill>
                  <a:srgbClr val="261919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准备活动与身心激活</a:t>
            </a:r>
            <a:endParaRPr lang="zh-CN" altLang="en-US" sz="2100" b="1" i="0" dirty="0">
              <a:solidFill>
                <a:srgbClr val="261919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</p:txBody>
      </p:sp>
      <p:pic>
        <p:nvPicPr>
          <p:cNvPr id="9" name="图片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748" y="3003054"/>
            <a:ext cx="723900" cy="507802"/>
          </a:xfrm>
          <a:prstGeom prst="rect">
            <a:avLst/>
          </a:prstGeom>
        </p:spPr>
      </p:pic>
      <p:sp>
        <p:nvSpPr>
          <p:cNvPr id="10" name="文本4"/>
          <p:cNvSpPr txBox="1"/>
          <p:nvPr/>
        </p:nvSpPr>
        <p:spPr>
          <a:xfrm>
            <a:off x="5118348" y="2971205"/>
            <a:ext cx="5651302" cy="571500"/>
          </a:xfrm>
          <a:prstGeom prst="rect">
            <a:avLst/>
          </a:prstGeom>
          <a:noFill/>
        </p:spPr>
        <p:txBody>
          <a:bodyPr anchor="ctr"/>
          <a:lstStyle/>
          <a:p>
            <a:pPr marL="0" algn="l"/>
            <a:r>
              <a:rPr lang="zh-CN" altLang="en-US" sz="2100" b="1" i="0" dirty="0">
                <a:solidFill>
                  <a:srgbClr val="261919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球性球感与传接球学练</a:t>
            </a:r>
            <a:endParaRPr lang="zh-CN" altLang="en-US" sz="2100" b="1" i="0" dirty="0">
              <a:solidFill>
                <a:srgbClr val="261919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</p:txBody>
      </p:sp>
      <p:pic>
        <p:nvPicPr>
          <p:cNvPr id="11" name="图片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748" y="3764905"/>
            <a:ext cx="723900" cy="507802"/>
          </a:xfrm>
          <a:prstGeom prst="rect">
            <a:avLst/>
          </a:prstGeom>
        </p:spPr>
      </p:pic>
      <p:sp>
        <p:nvSpPr>
          <p:cNvPr id="12" name="文本5"/>
          <p:cNvSpPr txBox="1"/>
          <p:nvPr/>
        </p:nvSpPr>
        <p:spPr>
          <a:xfrm>
            <a:off x="5118348" y="3733056"/>
            <a:ext cx="5651302" cy="571500"/>
          </a:xfrm>
          <a:prstGeom prst="rect">
            <a:avLst/>
          </a:prstGeom>
          <a:noFill/>
        </p:spPr>
        <p:txBody>
          <a:bodyPr anchor="ctr"/>
          <a:lstStyle/>
          <a:p>
            <a:pPr marL="0" algn="l"/>
            <a:r>
              <a:rPr lang="zh-CN" altLang="en-US" sz="2100" b="1" i="0" dirty="0">
                <a:solidFill>
                  <a:srgbClr val="261919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5人制综合比赛与AI融合实践</a:t>
            </a:r>
            <a:endParaRPr lang="zh-CN" altLang="en-US" sz="2100" b="1" i="0" dirty="0">
              <a:solidFill>
                <a:srgbClr val="261919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</p:txBody>
      </p:sp>
      <p:pic>
        <p:nvPicPr>
          <p:cNvPr id="13" name="图片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748" y="4526756"/>
            <a:ext cx="723900" cy="507802"/>
          </a:xfrm>
          <a:prstGeom prst="rect">
            <a:avLst/>
          </a:prstGeom>
        </p:spPr>
      </p:pic>
      <p:sp>
        <p:nvSpPr>
          <p:cNvPr id="14" name="文本6"/>
          <p:cNvSpPr txBox="1"/>
          <p:nvPr/>
        </p:nvSpPr>
        <p:spPr>
          <a:xfrm>
            <a:off x="5118348" y="4494907"/>
            <a:ext cx="5651302" cy="571500"/>
          </a:xfrm>
          <a:prstGeom prst="rect">
            <a:avLst/>
          </a:prstGeom>
          <a:noFill/>
        </p:spPr>
        <p:txBody>
          <a:bodyPr anchor="ctr"/>
          <a:lstStyle/>
          <a:p>
            <a:pPr marL="0" algn="l"/>
            <a:r>
              <a:rPr lang="zh-CN" altLang="en-US" sz="2100" b="1" i="0" dirty="0">
                <a:solidFill>
                  <a:srgbClr val="261919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放松拉伸与思政升华</a:t>
            </a:r>
            <a:endParaRPr lang="zh-CN" altLang="en-US" sz="2100" b="1" i="0" dirty="0">
              <a:solidFill>
                <a:srgbClr val="261919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</p:txBody>
      </p:sp>
      <p:pic>
        <p:nvPicPr>
          <p:cNvPr id="15" name="图片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748" y="5288607"/>
            <a:ext cx="723900" cy="507802"/>
          </a:xfrm>
          <a:prstGeom prst="rect">
            <a:avLst/>
          </a:prstGeom>
        </p:spPr>
      </p:pic>
      <p:sp>
        <p:nvSpPr>
          <p:cNvPr id="16" name="文本7"/>
          <p:cNvSpPr txBox="1"/>
          <p:nvPr/>
        </p:nvSpPr>
        <p:spPr>
          <a:xfrm>
            <a:off x="5118348" y="5256758"/>
            <a:ext cx="5651302" cy="571500"/>
          </a:xfrm>
          <a:prstGeom prst="rect">
            <a:avLst/>
          </a:prstGeom>
          <a:noFill/>
        </p:spPr>
        <p:txBody>
          <a:bodyPr anchor="ctr"/>
          <a:lstStyle/>
          <a:p>
            <a:pPr marL="0" algn="l"/>
            <a:r>
              <a:rPr lang="zh-CN" altLang="en-US" sz="2100" b="1" i="0" dirty="0">
                <a:solidFill>
                  <a:srgbClr val="261919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课后巩固与评价反馈</a:t>
            </a:r>
            <a:endParaRPr lang="zh-CN" altLang="en-US" sz="2100" b="1" i="0" dirty="0">
              <a:solidFill>
                <a:srgbClr val="261919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17" name="文本8"/>
          <p:cNvSpPr txBox="1"/>
          <p:nvPr/>
        </p:nvSpPr>
        <p:spPr>
          <a:xfrm>
            <a:off x="4459932" y="1461790"/>
            <a:ext cx="533400" cy="542925"/>
          </a:xfrm>
          <a:prstGeom prst="rect">
            <a:avLst/>
          </a:prstGeom>
          <a:noFill/>
        </p:spPr>
        <p:txBody>
          <a:bodyPr anchor="ctr"/>
          <a:lstStyle/>
          <a:p>
            <a:pPr marL="0" algn="l"/>
            <a:r>
              <a:rPr lang="zh-CN" altLang="en-US" sz="2000" b="1" i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01</a:t>
            </a:r>
            <a:endParaRPr lang="zh-CN" altLang="en-US" sz="2000" b="1" i="0" dirty="0">
              <a:solidFill>
                <a:srgbClr val="FFFFFF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18" name="文本9"/>
          <p:cNvSpPr txBox="1"/>
          <p:nvPr/>
        </p:nvSpPr>
        <p:spPr>
          <a:xfrm>
            <a:off x="4459932" y="2223641"/>
            <a:ext cx="533400" cy="542925"/>
          </a:xfrm>
          <a:prstGeom prst="rect">
            <a:avLst/>
          </a:prstGeom>
          <a:noFill/>
        </p:spPr>
        <p:txBody>
          <a:bodyPr anchor="ctr"/>
          <a:lstStyle/>
          <a:p>
            <a:pPr marL="0" algn="l"/>
            <a:r>
              <a:rPr lang="zh-CN" altLang="en-US" sz="2000" b="1" i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02</a:t>
            </a:r>
            <a:endParaRPr lang="zh-CN" altLang="en-US" sz="2000" b="1" i="0" dirty="0">
              <a:solidFill>
                <a:srgbClr val="FFFFFF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19" name="文本10"/>
          <p:cNvSpPr txBox="1"/>
          <p:nvPr/>
        </p:nvSpPr>
        <p:spPr>
          <a:xfrm>
            <a:off x="4459932" y="2985492"/>
            <a:ext cx="533400" cy="542925"/>
          </a:xfrm>
          <a:prstGeom prst="rect">
            <a:avLst/>
          </a:prstGeom>
          <a:noFill/>
        </p:spPr>
        <p:txBody>
          <a:bodyPr anchor="ctr"/>
          <a:lstStyle/>
          <a:p>
            <a:pPr marL="0" algn="l"/>
            <a:r>
              <a:rPr lang="zh-CN" altLang="en-US" sz="2000" b="1" i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03</a:t>
            </a:r>
            <a:endParaRPr lang="zh-CN" altLang="en-US" sz="2000" b="1" i="0" dirty="0">
              <a:solidFill>
                <a:srgbClr val="FFFFFF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20" name="文本11"/>
          <p:cNvSpPr txBox="1"/>
          <p:nvPr/>
        </p:nvSpPr>
        <p:spPr>
          <a:xfrm>
            <a:off x="4459932" y="3747343"/>
            <a:ext cx="533400" cy="542925"/>
          </a:xfrm>
          <a:prstGeom prst="rect">
            <a:avLst/>
          </a:prstGeom>
          <a:noFill/>
        </p:spPr>
        <p:txBody>
          <a:bodyPr anchor="ctr"/>
          <a:lstStyle/>
          <a:p>
            <a:pPr marL="0" algn="l"/>
            <a:r>
              <a:rPr lang="zh-CN" altLang="en-US" sz="2000" b="1" i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04</a:t>
            </a:r>
            <a:endParaRPr lang="zh-CN" altLang="en-US" sz="2000" b="1" i="0" dirty="0">
              <a:solidFill>
                <a:srgbClr val="FFFFFF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21" name="文本12"/>
          <p:cNvSpPr txBox="1"/>
          <p:nvPr/>
        </p:nvSpPr>
        <p:spPr>
          <a:xfrm>
            <a:off x="4459932" y="4509195"/>
            <a:ext cx="533400" cy="542925"/>
          </a:xfrm>
          <a:prstGeom prst="rect">
            <a:avLst/>
          </a:prstGeom>
          <a:noFill/>
        </p:spPr>
        <p:txBody>
          <a:bodyPr anchor="ctr"/>
          <a:lstStyle/>
          <a:p>
            <a:pPr marL="0" algn="l"/>
            <a:r>
              <a:rPr lang="zh-CN" altLang="en-US" sz="2000" b="1" i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05</a:t>
            </a:r>
            <a:endParaRPr lang="zh-CN" altLang="en-US" sz="2000" b="1" i="0" dirty="0">
              <a:solidFill>
                <a:srgbClr val="FFFFFF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22" name="文本13"/>
          <p:cNvSpPr txBox="1"/>
          <p:nvPr/>
        </p:nvSpPr>
        <p:spPr>
          <a:xfrm>
            <a:off x="4459932" y="5271046"/>
            <a:ext cx="533400" cy="542925"/>
          </a:xfrm>
          <a:prstGeom prst="rect">
            <a:avLst/>
          </a:prstGeom>
          <a:noFill/>
        </p:spPr>
        <p:txBody>
          <a:bodyPr anchor="ctr"/>
          <a:lstStyle/>
          <a:p>
            <a:pPr marL="0" algn="l"/>
            <a:r>
              <a:rPr lang="zh-CN" altLang="en-US" sz="2000" b="1" i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06</a:t>
            </a:r>
            <a:endParaRPr lang="zh-CN" altLang="en-US" sz="2000" b="1" i="0" dirty="0">
              <a:solidFill>
                <a:srgbClr val="FFFFFF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507950" y="385762"/>
            <a:ext cx="7010400" cy="714375"/>
          </a:xfrm>
          <a:custGeom>
            <a:avLst/>
            <a:gdLst>
              <a:gd name="connsiteX0" fmla="*/ 200025 w 7010400"/>
              <a:gd name="connsiteY0" fmla="*/ 0 h 714375"/>
              <a:gd name="connsiteX1" fmla="*/ 6810375 w 7010400"/>
              <a:gd name="connsiteY1" fmla="*/ 0 h 714375"/>
              <a:gd name="connsiteX2" fmla="*/ 6920846 w 7010400"/>
              <a:gd name="connsiteY2" fmla="*/ 0 h 714375"/>
              <a:gd name="connsiteX3" fmla="*/ 7010400 w 7010400"/>
              <a:gd name="connsiteY3" fmla="*/ 514350 h 714375"/>
              <a:gd name="connsiteX4" fmla="*/ 7010400 w 7010400"/>
              <a:gd name="connsiteY4" fmla="*/ 624821 h 714375"/>
              <a:gd name="connsiteX5" fmla="*/ 200025 w 7010400"/>
              <a:gd name="connsiteY5" fmla="*/ 714375 h 714375"/>
              <a:gd name="connsiteX6" fmla="*/ 89554 w 7010400"/>
              <a:gd name="connsiteY6" fmla="*/ 714375 h 714375"/>
              <a:gd name="connsiteX7" fmla="*/ 0 w 7010400"/>
              <a:gd name="connsiteY7" fmla="*/ 200025 h 714375"/>
              <a:gd name="connsiteX8" fmla="*/ 0 w 7010400"/>
              <a:gd name="connsiteY8" fmla="*/ 89554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0400" h="714375">
                <a:moveTo>
                  <a:pt x="200025" y="0"/>
                </a:moveTo>
                <a:lnTo>
                  <a:pt x="6810375" y="0"/>
                </a:lnTo>
                <a:cubicBezTo>
                  <a:pt x="6920846" y="0"/>
                  <a:pt x="7010400" y="89554"/>
                  <a:pt x="7010400" y="200025"/>
                </a:cubicBezTo>
                <a:lnTo>
                  <a:pt x="7010400" y="514350"/>
                </a:lnTo>
                <a:cubicBezTo>
                  <a:pt x="7010400" y="624821"/>
                  <a:pt x="6920846" y="714375"/>
                  <a:pt x="6810375" y="714375"/>
                </a:cubicBezTo>
                <a:lnTo>
                  <a:pt x="200025" y="714375"/>
                </a:lnTo>
                <a:cubicBezTo>
                  <a:pt x="89554" y="714375"/>
                  <a:pt x="0" y="624821"/>
                  <a:pt x="0" y="514350"/>
                </a:cubicBezTo>
                <a:lnTo>
                  <a:pt x="0" y="200025"/>
                </a:lnTo>
                <a:cubicBezTo>
                  <a:pt x="0" y="89554"/>
                  <a:pt x="89554" y="0"/>
                  <a:pt x="200025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76200">
            <a:solidFill>
              <a:srgbClr val="FF99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3" name="文本1"/>
          <p:cNvSpPr txBox="1"/>
          <p:nvPr/>
        </p:nvSpPr>
        <p:spPr>
          <a:xfrm>
            <a:off x="717500" y="366712"/>
            <a:ext cx="6591300" cy="752475"/>
          </a:xfrm>
          <a:prstGeom prst="rect">
            <a:avLst/>
          </a:prstGeom>
          <a:noFill/>
        </p:spPr>
        <p:txBody>
          <a:bodyPr anchor="ctr"/>
          <a:lstStyle/>
          <a:p>
            <a:pPr marL="0" algn="l"/>
            <a:r>
              <a:rPr lang="zh-CN" altLang="en-US" sz="3150" b="1" i="0" dirty="0">
                <a:solidFill>
                  <a:srgbClr val="261919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每日球性练习：夯实基础，养成习惯</a:t>
            </a:r>
            <a:endParaRPr lang="zh-CN" altLang="en-US" sz="3150" b="1" i="0" dirty="0">
              <a:solidFill>
                <a:srgbClr val="261919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565100" y="1479352"/>
            <a:ext cx="7702302" cy="2590800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★ </a:t>
            </a:r>
            <a:r>
              <a:rPr lang="zh-CN" altLang="en-US" sz="2100" b="1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坚持30分钟</a:t>
            </a: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：绕桩运球、脚内侧传接、颠球控球三类基础练习交替进行</a:t>
            </a:r>
            <a:endParaRPr lang="zh-CN" altLang="en-US" sz="2100" b="0" i="0" dirty="0">
              <a:solidFill>
                <a:srgbClr val="191D26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● </a:t>
            </a:r>
            <a:r>
              <a:rPr lang="zh-CN" altLang="en-US" sz="2100" b="1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循序渐进</a:t>
            </a: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：从慢速稳定起步，逐步提升节奏与变向难度</a:t>
            </a:r>
            <a:endParaRPr lang="zh-CN" altLang="en-US" sz="2100" b="0" i="0" dirty="0">
              <a:solidFill>
                <a:srgbClr val="191D26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◇ </a:t>
            </a:r>
            <a:r>
              <a:rPr lang="zh-CN" altLang="en-US" sz="2100" b="1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记录成长</a:t>
            </a: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：每日自评控球稳定性、失误次数、专注时长</a:t>
            </a:r>
            <a:endParaRPr lang="zh-CN" altLang="en-US" sz="2100" b="0" i="0" dirty="0">
              <a:solidFill>
                <a:srgbClr val="191D26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➤ </a:t>
            </a:r>
            <a:r>
              <a:rPr lang="zh-CN" altLang="en-US" sz="2100" b="1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永冲锋在日常</a:t>
            </a: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：不因天气/疲惫中断，把‘一步一冲’化为行动自觉——</a:t>
            </a:r>
            <a:r>
              <a:rPr lang="zh-CN" altLang="en-US" sz="2100" b="0" i="0" dirty="0">
                <a:solidFill>
                  <a:srgbClr val="FA7E23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今日不松懈，明日更从容</a:t>
            </a: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！</a:t>
            </a:r>
            <a:endParaRPr lang="zh-CN" altLang="en-US" sz="2100" b="0" i="0" dirty="0">
              <a:solidFill>
                <a:srgbClr val="191D26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5" name="形状2"/>
          <p:cNvSpPr txBox="1"/>
          <p:nvPr/>
        </p:nvSpPr>
        <p:spPr>
          <a:xfrm>
            <a:off x="9858821" y="2719685"/>
            <a:ext cx="300484" cy="1191"/>
          </a:xfrm>
          <a:prstGeom prst="line">
            <a:avLst/>
          </a:prstGeom>
          <a:solidFill>
            <a:srgbClr val="000000">
              <a:alpha val="100000"/>
            </a:srgbClr>
          </a:solidFill>
          <a:ln w="76200">
            <a:solidFill>
              <a:srgbClr val="FFFFFF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6" name="形状3"/>
          <p:cNvSpPr txBox="1"/>
          <p:nvPr/>
        </p:nvSpPr>
        <p:spPr>
          <a:xfrm>
            <a:off x="10159305" y="2719685"/>
            <a:ext cx="1191" cy="300484"/>
          </a:xfrm>
          <a:prstGeom prst="line">
            <a:avLst/>
          </a:prstGeom>
          <a:solidFill>
            <a:srgbClr val="000000">
              <a:alpha val="100000"/>
            </a:srgbClr>
          </a:solidFill>
          <a:ln w="76200">
            <a:solidFill>
              <a:srgbClr val="FFFFFF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7" name="形状4"/>
          <p:cNvSpPr txBox="1"/>
          <p:nvPr/>
        </p:nvSpPr>
        <p:spPr>
          <a:xfrm>
            <a:off x="9858821" y="3020169"/>
            <a:ext cx="300484" cy="1191"/>
          </a:xfrm>
          <a:prstGeom prst="line">
            <a:avLst/>
          </a:prstGeom>
          <a:solidFill>
            <a:srgbClr val="000000">
              <a:alpha val="100000"/>
            </a:srgbClr>
          </a:solidFill>
          <a:ln w="76200">
            <a:solidFill>
              <a:srgbClr val="FFFFFF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8" name="形状5"/>
          <p:cNvSpPr txBox="1"/>
          <p:nvPr/>
        </p:nvSpPr>
        <p:spPr>
          <a:xfrm>
            <a:off x="9858821" y="2719685"/>
            <a:ext cx="1191" cy="300484"/>
          </a:xfrm>
          <a:prstGeom prst="line">
            <a:avLst/>
          </a:prstGeom>
          <a:solidFill>
            <a:srgbClr val="000000">
              <a:alpha val="100000"/>
            </a:srgbClr>
          </a:solidFill>
          <a:ln w="76200">
            <a:solidFill>
              <a:srgbClr val="FFFFFF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pic>
        <p:nvPicPr>
          <p:cNvPr id="9" name="图片1"/>
          <p:cNvPicPr>
            <a:picLocks noChangeAspect="1"/>
          </p:cNvPicPr>
          <p:nvPr/>
        </p:nvPicPr>
        <p:blipFill>
          <a:blip r:embed="rId2"/>
          <a:srcRect t="82478" r="90144"/>
          <a:stretch>
            <a:fillRect/>
          </a:stretch>
        </p:blipFill>
        <p:spPr>
          <a:xfrm>
            <a:off x="9935021" y="2795882"/>
            <a:ext cx="148084" cy="14790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507950" y="385762"/>
            <a:ext cx="7477274" cy="714375"/>
          </a:xfrm>
          <a:custGeom>
            <a:avLst/>
            <a:gdLst>
              <a:gd name="connsiteX0" fmla="*/ 200025 w 7477274"/>
              <a:gd name="connsiteY0" fmla="*/ 0 h 714375"/>
              <a:gd name="connsiteX1" fmla="*/ 7277249 w 7477274"/>
              <a:gd name="connsiteY1" fmla="*/ 0 h 714375"/>
              <a:gd name="connsiteX2" fmla="*/ 7387719 w 7477274"/>
              <a:gd name="connsiteY2" fmla="*/ 0 h 714375"/>
              <a:gd name="connsiteX3" fmla="*/ 7477274 w 7477274"/>
              <a:gd name="connsiteY3" fmla="*/ 514350 h 714375"/>
              <a:gd name="connsiteX4" fmla="*/ 7477274 w 7477274"/>
              <a:gd name="connsiteY4" fmla="*/ 624821 h 714375"/>
              <a:gd name="connsiteX5" fmla="*/ 200025 w 7477274"/>
              <a:gd name="connsiteY5" fmla="*/ 714375 h 714375"/>
              <a:gd name="connsiteX6" fmla="*/ 89554 w 7477274"/>
              <a:gd name="connsiteY6" fmla="*/ 714375 h 714375"/>
              <a:gd name="connsiteX7" fmla="*/ 0 w 7477274"/>
              <a:gd name="connsiteY7" fmla="*/ 200025 h 714375"/>
              <a:gd name="connsiteX8" fmla="*/ 0 w 7477274"/>
              <a:gd name="connsiteY8" fmla="*/ 89554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77274" h="714375">
                <a:moveTo>
                  <a:pt x="200025" y="0"/>
                </a:moveTo>
                <a:lnTo>
                  <a:pt x="7277249" y="0"/>
                </a:lnTo>
                <a:cubicBezTo>
                  <a:pt x="7387719" y="0"/>
                  <a:pt x="7477274" y="89554"/>
                  <a:pt x="7477274" y="200025"/>
                </a:cubicBezTo>
                <a:lnTo>
                  <a:pt x="7477274" y="514350"/>
                </a:lnTo>
                <a:cubicBezTo>
                  <a:pt x="7477274" y="624821"/>
                  <a:pt x="7387719" y="714375"/>
                  <a:pt x="7277249" y="714375"/>
                </a:cubicBezTo>
                <a:lnTo>
                  <a:pt x="200025" y="714375"/>
                </a:lnTo>
                <a:cubicBezTo>
                  <a:pt x="89554" y="714375"/>
                  <a:pt x="0" y="624821"/>
                  <a:pt x="0" y="514350"/>
                </a:cubicBezTo>
                <a:lnTo>
                  <a:pt x="0" y="200025"/>
                </a:lnTo>
                <a:cubicBezTo>
                  <a:pt x="0" y="89554"/>
                  <a:pt x="89554" y="0"/>
                  <a:pt x="200025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76200">
            <a:solidFill>
              <a:srgbClr val="FF99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3" name="文本1"/>
          <p:cNvSpPr txBox="1"/>
          <p:nvPr/>
        </p:nvSpPr>
        <p:spPr>
          <a:xfrm>
            <a:off x="717500" y="366712"/>
            <a:ext cx="7058174" cy="752475"/>
          </a:xfrm>
          <a:prstGeom prst="rect">
            <a:avLst/>
          </a:prstGeom>
          <a:noFill/>
        </p:spPr>
        <p:txBody>
          <a:bodyPr anchor="ctr"/>
          <a:lstStyle/>
          <a:p>
            <a:pPr marL="0" algn="l"/>
            <a:r>
              <a:rPr lang="zh-CN" altLang="en-US" sz="3150" b="1" i="0" dirty="0">
                <a:solidFill>
                  <a:srgbClr val="261919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AI精准复盘：从赛场数据到下一课提升</a:t>
            </a:r>
            <a:endParaRPr lang="zh-CN" altLang="en-US" sz="3150" b="1" i="0" dirty="0">
              <a:solidFill>
                <a:srgbClr val="261919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565100" y="1479352"/>
            <a:ext cx="7702302" cy="2590800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★ </a:t>
            </a:r>
            <a:r>
              <a:rPr lang="zh-CN" altLang="en-US" sz="2100" b="1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AI热力图解析</a:t>
            </a: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：展示你全场跑动轨迹与高频活动区域</a:t>
            </a:r>
            <a:endParaRPr lang="zh-CN" altLang="en-US" sz="2100" b="0" i="0" dirty="0">
              <a:solidFill>
                <a:srgbClr val="191D26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● </a:t>
            </a:r>
            <a:r>
              <a:rPr lang="zh-CN" altLang="en-US" sz="2100" b="1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动作帧对比</a:t>
            </a: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：你的传球触球点 vs 标准动作模型（足弓中心发力）</a:t>
            </a:r>
            <a:endParaRPr lang="zh-CN" altLang="en-US" sz="2100" b="0" i="0" dirty="0">
              <a:solidFill>
                <a:srgbClr val="191D26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◇ </a:t>
            </a:r>
            <a:r>
              <a:rPr lang="zh-CN" altLang="en-US" sz="2100" b="1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关键指标反馈</a:t>
            </a: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：抬头观察频次、无球跑动距离、传接成功率</a:t>
            </a:r>
            <a:endParaRPr lang="zh-CN" altLang="en-US" sz="2100" b="0" i="0" dirty="0">
              <a:solidFill>
                <a:srgbClr val="191D26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➤ </a:t>
            </a:r>
            <a:r>
              <a:rPr lang="zh-CN" altLang="en-US" sz="2100" b="1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靶向提升计划</a:t>
            </a: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：依据AI报告定制训练——</a:t>
            </a:r>
            <a:r>
              <a:rPr lang="zh-CN" altLang="en-US" sz="2100" b="0" i="0" dirty="0">
                <a:solidFill>
                  <a:srgbClr val="FA7E23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短板即起点，数据指方向</a:t>
            </a: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！</a:t>
            </a:r>
            <a:endParaRPr lang="zh-CN" altLang="en-US" sz="2100" b="0" i="0" dirty="0">
              <a:solidFill>
                <a:srgbClr val="191D26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5" name="形状2"/>
          <p:cNvSpPr txBox="1"/>
          <p:nvPr/>
        </p:nvSpPr>
        <p:spPr>
          <a:xfrm>
            <a:off x="9858821" y="2719685"/>
            <a:ext cx="300484" cy="1191"/>
          </a:xfrm>
          <a:prstGeom prst="line">
            <a:avLst/>
          </a:prstGeom>
          <a:solidFill>
            <a:srgbClr val="000000">
              <a:alpha val="100000"/>
            </a:srgbClr>
          </a:solidFill>
          <a:ln w="76200">
            <a:solidFill>
              <a:srgbClr val="FFFFFF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6" name="形状3"/>
          <p:cNvSpPr txBox="1"/>
          <p:nvPr/>
        </p:nvSpPr>
        <p:spPr>
          <a:xfrm>
            <a:off x="10159305" y="2719685"/>
            <a:ext cx="1191" cy="300484"/>
          </a:xfrm>
          <a:prstGeom prst="line">
            <a:avLst/>
          </a:prstGeom>
          <a:solidFill>
            <a:srgbClr val="000000">
              <a:alpha val="100000"/>
            </a:srgbClr>
          </a:solidFill>
          <a:ln w="76200">
            <a:solidFill>
              <a:srgbClr val="FFFFFF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7" name="形状4"/>
          <p:cNvSpPr txBox="1"/>
          <p:nvPr/>
        </p:nvSpPr>
        <p:spPr>
          <a:xfrm>
            <a:off x="9858821" y="3020169"/>
            <a:ext cx="300484" cy="1191"/>
          </a:xfrm>
          <a:prstGeom prst="line">
            <a:avLst/>
          </a:prstGeom>
          <a:solidFill>
            <a:srgbClr val="000000">
              <a:alpha val="100000"/>
            </a:srgbClr>
          </a:solidFill>
          <a:ln w="76200">
            <a:solidFill>
              <a:srgbClr val="FFFFFF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8" name="形状5"/>
          <p:cNvSpPr txBox="1"/>
          <p:nvPr/>
        </p:nvSpPr>
        <p:spPr>
          <a:xfrm>
            <a:off x="9858821" y="2719685"/>
            <a:ext cx="1191" cy="300484"/>
          </a:xfrm>
          <a:prstGeom prst="line">
            <a:avLst/>
          </a:prstGeom>
          <a:solidFill>
            <a:srgbClr val="000000">
              <a:alpha val="100000"/>
            </a:srgbClr>
          </a:solidFill>
          <a:ln w="76200">
            <a:solidFill>
              <a:srgbClr val="FFFFFF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pic>
        <p:nvPicPr>
          <p:cNvPr id="9" name="图片1"/>
          <p:cNvPicPr>
            <a:picLocks noChangeAspect="1"/>
          </p:cNvPicPr>
          <p:nvPr/>
        </p:nvPicPr>
        <p:blipFill>
          <a:blip r:embed="rId2"/>
          <a:srcRect t="86865" r="90149"/>
          <a:stretch>
            <a:fillRect/>
          </a:stretch>
        </p:blipFill>
        <p:spPr>
          <a:xfrm>
            <a:off x="9935021" y="2795888"/>
            <a:ext cx="148084" cy="14803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857250" y="857250"/>
            <a:ext cx="10477500" cy="5143500"/>
          </a:xfrm>
          <a:custGeom>
            <a:avLst/>
            <a:gdLst>
              <a:gd name="connsiteX0" fmla="*/ 205740 w 10477500"/>
              <a:gd name="connsiteY0" fmla="*/ 0 h 5143500"/>
              <a:gd name="connsiteX1" fmla="*/ 10271760 w 10477500"/>
              <a:gd name="connsiteY1" fmla="*/ 0 h 5143500"/>
              <a:gd name="connsiteX2" fmla="*/ 10385386 w 10477500"/>
              <a:gd name="connsiteY2" fmla="*/ 0 h 5143500"/>
              <a:gd name="connsiteX3" fmla="*/ 10477500 w 10477500"/>
              <a:gd name="connsiteY3" fmla="*/ 4937760 h 5143500"/>
              <a:gd name="connsiteX4" fmla="*/ 10477499 w 10477500"/>
              <a:gd name="connsiteY4" fmla="*/ 5051388 h 5143500"/>
              <a:gd name="connsiteX5" fmla="*/ 205740 w 10477500"/>
              <a:gd name="connsiteY5" fmla="*/ 5143500 h 5143500"/>
              <a:gd name="connsiteX6" fmla="*/ 92113 w 10477500"/>
              <a:gd name="connsiteY6" fmla="*/ 5143500 h 5143500"/>
              <a:gd name="connsiteX7" fmla="*/ 0 w 10477500"/>
              <a:gd name="connsiteY7" fmla="*/ 205740 h 5143500"/>
              <a:gd name="connsiteX8" fmla="*/ 0 w 10477500"/>
              <a:gd name="connsiteY8" fmla="*/ 92113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77500" h="5143500">
                <a:moveTo>
                  <a:pt x="205740" y="0"/>
                </a:moveTo>
                <a:lnTo>
                  <a:pt x="10271760" y="0"/>
                </a:lnTo>
                <a:cubicBezTo>
                  <a:pt x="10385386" y="0"/>
                  <a:pt x="10477499" y="92113"/>
                  <a:pt x="10477500" y="205740"/>
                </a:cubicBezTo>
                <a:lnTo>
                  <a:pt x="10477500" y="4937760"/>
                </a:lnTo>
                <a:cubicBezTo>
                  <a:pt x="10477499" y="5051388"/>
                  <a:pt x="10385386" y="5143500"/>
                  <a:pt x="10271760" y="5143500"/>
                </a:cubicBezTo>
                <a:lnTo>
                  <a:pt x="205740" y="5143500"/>
                </a:lnTo>
                <a:cubicBezTo>
                  <a:pt x="92113" y="5143500"/>
                  <a:pt x="0" y="5051388"/>
                  <a:pt x="0" y="4937760"/>
                </a:cubicBezTo>
                <a:lnTo>
                  <a:pt x="0" y="205740"/>
                </a:lnTo>
                <a:cubicBezTo>
                  <a:pt x="0" y="92113"/>
                  <a:pt x="92113" y="0"/>
                  <a:pt x="205740" y="0"/>
                </a:cubicBezTo>
                <a:close/>
              </a:path>
            </a:pathLst>
          </a:custGeom>
          <a:solidFill>
            <a:srgbClr val="FFFFFF">
              <a:alpha val="90000"/>
            </a:srgbClr>
          </a:solidFill>
          <a:ln w="19050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3" name="文本1"/>
          <p:cNvSpPr txBox="1"/>
          <p:nvPr/>
        </p:nvSpPr>
        <p:spPr>
          <a:xfrm>
            <a:off x="4071620" y="2752725"/>
            <a:ext cx="4048760" cy="1352550"/>
          </a:xfrm>
          <a:prstGeom prst="rect">
            <a:avLst/>
          </a:prstGeom>
          <a:noFill/>
        </p:spPr>
        <p:txBody>
          <a:bodyPr anchor="ctr"/>
          <a:lstStyle/>
          <a:p>
            <a:pPr marL="0" algn="ctr"/>
            <a:r>
              <a:rPr lang="zh-CN" altLang="en-US" sz="6450" b="1" i="0" dirty="0">
                <a:solidFill>
                  <a:srgbClr val="261919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谢谢大家</a:t>
            </a:r>
            <a:endParaRPr lang="zh-CN" altLang="en-US" sz="6450" b="1" i="0" dirty="0">
              <a:solidFill>
                <a:srgbClr val="261919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857250"/>
            <a:ext cx="10477500" cy="5143500"/>
          </a:xfrm>
          <a:prstGeom prst="rect">
            <a:avLst/>
          </a:prstGeom>
        </p:spPr>
      </p:pic>
      <p:sp>
        <p:nvSpPr>
          <p:cNvPr id="3" name="文本1"/>
          <p:cNvSpPr txBox="1"/>
          <p:nvPr/>
        </p:nvSpPr>
        <p:spPr>
          <a:xfrm>
            <a:off x="2158901" y="2085975"/>
            <a:ext cx="8128099" cy="1000125"/>
          </a:xfrm>
          <a:prstGeom prst="rect">
            <a:avLst/>
          </a:prstGeom>
          <a:noFill/>
        </p:spPr>
        <p:txBody>
          <a:bodyPr anchor="ctr"/>
          <a:lstStyle/>
          <a:p>
            <a:pPr marL="0" algn="l"/>
            <a:r>
              <a:rPr lang="zh-CN" altLang="en-US" sz="4500" b="1" i="0" dirty="0">
                <a:solidFill>
                  <a:srgbClr val="FF9900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01</a:t>
            </a:r>
            <a:endParaRPr lang="zh-CN" altLang="en-US" sz="4500" b="1" i="0" dirty="0">
              <a:solidFill>
                <a:srgbClr val="FF9900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2158901" y="3181350"/>
            <a:ext cx="8128099" cy="1000125"/>
          </a:xfrm>
          <a:prstGeom prst="rect">
            <a:avLst/>
          </a:prstGeom>
          <a:noFill/>
        </p:spPr>
        <p:txBody>
          <a:bodyPr anchor="ctr"/>
          <a:lstStyle/>
          <a:p>
            <a:pPr marL="0" algn="l"/>
            <a:r>
              <a:rPr lang="zh-CN" altLang="en-US" sz="4500" b="1" i="0" dirty="0">
                <a:solidFill>
                  <a:srgbClr val="261919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课堂常规与思政导入</a:t>
            </a:r>
            <a:endParaRPr lang="zh-CN" altLang="en-US" sz="4500" b="1" i="0" dirty="0">
              <a:solidFill>
                <a:srgbClr val="261919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5" name="文本3"/>
          <p:cNvSpPr txBox="1"/>
          <p:nvPr/>
        </p:nvSpPr>
        <p:spPr>
          <a:xfrm>
            <a:off x="2158901" y="4276725"/>
            <a:ext cx="8128099" cy="590550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626773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立规矩·树信念·启征程</a:t>
            </a:r>
            <a:endParaRPr lang="zh-CN" altLang="en-US" sz="2100" b="0" i="0" dirty="0">
              <a:solidFill>
                <a:srgbClr val="626773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507950" y="385762"/>
            <a:ext cx="6210300" cy="714375"/>
          </a:xfrm>
          <a:custGeom>
            <a:avLst/>
            <a:gdLst>
              <a:gd name="connsiteX0" fmla="*/ 200025 w 6210300"/>
              <a:gd name="connsiteY0" fmla="*/ 0 h 714375"/>
              <a:gd name="connsiteX1" fmla="*/ 6010275 w 6210300"/>
              <a:gd name="connsiteY1" fmla="*/ 0 h 714375"/>
              <a:gd name="connsiteX2" fmla="*/ 6120746 w 6210300"/>
              <a:gd name="connsiteY2" fmla="*/ 0 h 714375"/>
              <a:gd name="connsiteX3" fmla="*/ 6210300 w 6210300"/>
              <a:gd name="connsiteY3" fmla="*/ 514350 h 714375"/>
              <a:gd name="connsiteX4" fmla="*/ 6210300 w 6210300"/>
              <a:gd name="connsiteY4" fmla="*/ 624821 h 714375"/>
              <a:gd name="connsiteX5" fmla="*/ 200025 w 6210300"/>
              <a:gd name="connsiteY5" fmla="*/ 714375 h 714375"/>
              <a:gd name="connsiteX6" fmla="*/ 89554 w 6210300"/>
              <a:gd name="connsiteY6" fmla="*/ 714375 h 714375"/>
              <a:gd name="connsiteX7" fmla="*/ 0 w 6210300"/>
              <a:gd name="connsiteY7" fmla="*/ 200025 h 714375"/>
              <a:gd name="connsiteX8" fmla="*/ 0 w 6210300"/>
              <a:gd name="connsiteY8" fmla="*/ 89554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10300" h="714375">
                <a:moveTo>
                  <a:pt x="200025" y="0"/>
                </a:moveTo>
                <a:lnTo>
                  <a:pt x="6010275" y="0"/>
                </a:lnTo>
                <a:cubicBezTo>
                  <a:pt x="6120746" y="0"/>
                  <a:pt x="6210300" y="89554"/>
                  <a:pt x="6210300" y="200025"/>
                </a:cubicBezTo>
                <a:lnTo>
                  <a:pt x="6210300" y="514350"/>
                </a:lnTo>
                <a:cubicBezTo>
                  <a:pt x="6210300" y="624821"/>
                  <a:pt x="6120746" y="714375"/>
                  <a:pt x="6010275" y="714375"/>
                </a:cubicBezTo>
                <a:lnTo>
                  <a:pt x="200025" y="714375"/>
                </a:lnTo>
                <a:cubicBezTo>
                  <a:pt x="89554" y="714375"/>
                  <a:pt x="0" y="624821"/>
                  <a:pt x="0" y="514350"/>
                </a:cubicBezTo>
                <a:lnTo>
                  <a:pt x="0" y="200025"/>
                </a:lnTo>
                <a:cubicBezTo>
                  <a:pt x="0" y="89554"/>
                  <a:pt x="89554" y="0"/>
                  <a:pt x="200025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76200">
            <a:solidFill>
              <a:srgbClr val="FF99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3" name="文本1"/>
          <p:cNvSpPr txBox="1"/>
          <p:nvPr/>
        </p:nvSpPr>
        <p:spPr>
          <a:xfrm>
            <a:off x="717500" y="366712"/>
            <a:ext cx="5791200" cy="752475"/>
          </a:xfrm>
          <a:prstGeom prst="rect">
            <a:avLst/>
          </a:prstGeom>
          <a:noFill/>
        </p:spPr>
        <p:txBody>
          <a:bodyPr anchor="ctr"/>
          <a:lstStyle/>
          <a:p>
            <a:pPr marL="0" algn="l"/>
            <a:r>
              <a:rPr lang="zh-CN" altLang="en-US" sz="3150" b="1" i="0" dirty="0">
                <a:solidFill>
                  <a:srgbClr val="261919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课堂常规：整队问好与安全规范</a:t>
            </a:r>
            <a:endParaRPr lang="zh-CN" altLang="en-US" sz="3150" b="1" i="0" dirty="0">
              <a:solidFill>
                <a:srgbClr val="261919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565100" y="1479352"/>
            <a:ext cx="7702302" cy="4191000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★ </a:t>
            </a:r>
            <a:r>
              <a:rPr lang="zh-CN" altLang="en-US" sz="2100" b="1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集合整队</a:t>
            </a: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：班长口令‘集合→稍息→立正→向右看齐→报数’，队伍横平竖直、精神抖擞</a:t>
            </a:r>
            <a:endParaRPr lang="zh-CN" altLang="en-US" sz="2100" b="0" i="0" dirty="0">
              <a:solidFill>
                <a:srgbClr val="191D26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★ </a:t>
            </a:r>
            <a:r>
              <a:rPr lang="zh-CN" altLang="en-US" sz="2100" b="1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师生问好</a:t>
            </a: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：全体挺胸收腹，响亮回应‘老师好！’，展现青春朝气与课堂风貌</a:t>
            </a:r>
            <a:endParaRPr lang="zh-CN" altLang="en-US" sz="2100" b="0" i="0" dirty="0">
              <a:solidFill>
                <a:srgbClr val="191D26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★ </a:t>
            </a:r>
            <a:r>
              <a:rPr lang="zh-CN" altLang="en-US" sz="2100" b="1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安全三查</a:t>
            </a: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：一查服装是否合身无挂饰，二查鞋带是否系牢，三查场地有无障碍物与湿滑点</a:t>
            </a:r>
            <a:endParaRPr lang="zh-CN" altLang="en-US" sz="2100" b="0" i="0" dirty="0">
              <a:solidFill>
                <a:srgbClr val="191D26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★ </a:t>
            </a:r>
            <a:r>
              <a:rPr lang="zh-CN" altLang="en-US" sz="2100" b="1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见习安排</a:t>
            </a: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：身体不适同学担任裁判助理或视频记录员，全程参与不脱离课堂</a:t>
            </a:r>
            <a:endParaRPr lang="zh-CN" altLang="en-US" sz="2100" b="0" i="0" dirty="0">
              <a:solidFill>
                <a:srgbClr val="191D26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★ </a:t>
            </a:r>
            <a:r>
              <a:rPr lang="zh-CN" altLang="en-US" sz="2100" b="1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课堂四要</a:t>
            </a: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：遵守规则、服从指挥、安全第一、文明竞赛 → 每一条都是绿茵场上的冲锋守则</a:t>
            </a:r>
            <a:endParaRPr lang="zh-CN" altLang="en-US" sz="2100" b="0" i="0" dirty="0">
              <a:solidFill>
                <a:srgbClr val="191D26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</p:txBody>
      </p:sp>
      <p:pic>
        <p:nvPicPr>
          <p:cNvPr id="5" name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6477" y="2481411"/>
            <a:ext cx="3045172" cy="23773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507950" y="385762"/>
            <a:ext cx="7632799" cy="714375"/>
          </a:xfrm>
          <a:custGeom>
            <a:avLst/>
            <a:gdLst>
              <a:gd name="connsiteX0" fmla="*/ 200025 w 7632799"/>
              <a:gd name="connsiteY0" fmla="*/ 0 h 714375"/>
              <a:gd name="connsiteX1" fmla="*/ 7432774 w 7632799"/>
              <a:gd name="connsiteY1" fmla="*/ 0 h 714375"/>
              <a:gd name="connsiteX2" fmla="*/ 7543245 w 7632799"/>
              <a:gd name="connsiteY2" fmla="*/ 0 h 714375"/>
              <a:gd name="connsiteX3" fmla="*/ 7632799 w 7632799"/>
              <a:gd name="connsiteY3" fmla="*/ 514350 h 714375"/>
              <a:gd name="connsiteX4" fmla="*/ 7632799 w 7632799"/>
              <a:gd name="connsiteY4" fmla="*/ 624821 h 714375"/>
              <a:gd name="connsiteX5" fmla="*/ 200025 w 7632799"/>
              <a:gd name="connsiteY5" fmla="*/ 714375 h 714375"/>
              <a:gd name="connsiteX6" fmla="*/ 89554 w 7632799"/>
              <a:gd name="connsiteY6" fmla="*/ 714375 h 714375"/>
              <a:gd name="connsiteX7" fmla="*/ 0 w 7632799"/>
              <a:gd name="connsiteY7" fmla="*/ 200025 h 714375"/>
              <a:gd name="connsiteX8" fmla="*/ 0 w 7632799"/>
              <a:gd name="connsiteY8" fmla="*/ 89554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32799" h="714375">
                <a:moveTo>
                  <a:pt x="200025" y="0"/>
                </a:moveTo>
                <a:lnTo>
                  <a:pt x="7432774" y="0"/>
                </a:lnTo>
                <a:cubicBezTo>
                  <a:pt x="7543245" y="0"/>
                  <a:pt x="7632799" y="89554"/>
                  <a:pt x="7632799" y="200025"/>
                </a:cubicBezTo>
                <a:lnTo>
                  <a:pt x="7632799" y="514350"/>
                </a:lnTo>
                <a:cubicBezTo>
                  <a:pt x="7632799" y="624821"/>
                  <a:pt x="7543245" y="714375"/>
                  <a:pt x="7432774" y="714375"/>
                </a:cubicBezTo>
                <a:lnTo>
                  <a:pt x="200025" y="714375"/>
                </a:lnTo>
                <a:cubicBezTo>
                  <a:pt x="89554" y="714375"/>
                  <a:pt x="0" y="624821"/>
                  <a:pt x="0" y="514350"/>
                </a:cubicBezTo>
                <a:lnTo>
                  <a:pt x="0" y="200025"/>
                </a:lnTo>
                <a:cubicBezTo>
                  <a:pt x="0" y="89554"/>
                  <a:pt x="89554" y="0"/>
                  <a:pt x="200025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76200">
            <a:solidFill>
              <a:srgbClr val="FF99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3" name="文本1"/>
          <p:cNvSpPr txBox="1"/>
          <p:nvPr/>
        </p:nvSpPr>
        <p:spPr>
          <a:xfrm>
            <a:off x="717500" y="366712"/>
            <a:ext cx="7213699" cy="752475"/>
          </a:xfrm>
          <a:prstGeom prst="rect">
            <a:avLst/>
          </a:prstGeom>
          <a:noFill/>
        </p:spPr>
        <p:txBody>
          <a:bodyPr anchor="ctr"/>
          <a:lstStyle/>
          <a:p>
            <a:pPr marL="0" algn="l"/>
            <a:r>
              <a:rPr lang="zh-CN" altLang="en-US" sz="3150" b="1" i="0" dirty="0">
                <a:solidFill>
                  <a:srgbClr val="261919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思政导入：湘超永州队‘永冲锋’精神引领</a:t>
            </a:r>
            <a:endParaRPr lang="zh-CN" altLang="en-US" sz="3150" b="1" i="0" dirty="0">
              <a:solidFill>
                <a:srgbClr val="261919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565100" y="1479352"/>
            <a:ext cx="7702302" cy="4191000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★ </a:t>
            </a:r>
            <a:r>
              <a:rPr lang="zh-CN" altLang="en-US" sz="2100" b="1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湘超永州队</a:t>
            </a: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：湘南绿茵劲旅，面对强敌比分落后不气馁、体力透支不退缩、拼到最后一秒不放弃</a:t>
            </a:r>
            <a:endParaRPr lang="zh-CN" altLang="en-US" sz="2100" b="0" i="0" dirty="0">
              <a:solidFill>
                <a:srgbClr val="191D26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★ </a:t>
            </a:r>
            <a:r>
              <a:rPr lang="zh-CN" altLang="en-US" sz="2100" b="1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四大精神内核</a:t>
            </a: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：</a:t>
            </a:r>
            <a:endParaRPr lang="zh-CN" altLang="en-US" sz="2100" b="0" i="0" dirty="0">
              <a:solidFill>
                <a:srgbClr val="191D26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① </a:t>
            </a:r>
            <a:r>
              <a:rPr lang="zh-CN" altLang="en-US" sz="2100" b="0" i="0" dirty="0">
                <a:solidFill>
                  <a:srgbClr val="FA7E23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团结协作</a:t>
            </a: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 → 全队围圈击掌，战术呼应零失误</a:t>
            </a:r>
            <a:endParaRPr lang="zh-CN" altLang="en-US" sz="2100" b="0" i="0" dirty="0">
              <a:solidFill>
                <a:srgbClr val="191D26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② </a:t>
            </a:r>
            <a:r>
              <a:rPr lang="zh-CN" altLang="en-US" sz="2100" b="0" i="0" dirty="0">
                <a:solidFill>
                  <a:srgbClr val="FA7E23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顽强拼搏</a:t>
            </a: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 → 倒地铲球救险，膝盖渗血仍起身冲刺</a:t>
            </a:r>
            <a:endParaRPr lang="zh-CN" altLang="en-US" sz="2100" b="0" i="0" dirty="0">
              <a:solidFill>
                <a:srgbClr val="191D26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③ </a:t>
            </a:r>
            <a:r>
              <a:rPr lang="zh-CN" altLang="en-US" sz="2100" b="0" i="0" dirty="0">
                <a:solidFill>
                  <a:srgbClr val="FA7E23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永不言弃</a:t>
            </a: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 → 终场前30秒连追两球逆转取胜</a:t>
            </a:r>
            <a:endParaRPr lang="zh-CN" altLang="en-US" sz="2100" b="0" i="0" dirty="0">
              <a:solidFill>
                <a:srgbClr val="191D26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④ </a:t>
            </a:r>
            <a:r>
              <a:rPr lang="zh-CN" altLang="en-US" sz="2100" b="0" i="0" dirty="0">
                <a:solidFill>
                  <a:srgbClr val="FA7E23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胜不骄败不馁</a:t>
            </a: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 → 赢球后谦逊致谢对手，输球后集体鞠躬致歉球迷</a:t>
            </a:r>
            <a:endParaRPr lang="zh-CN" altLang="en-US" sz="2100" b="0" i="0" dirty="0">
              <a:solidFill>
                <a:srgbClr val="191D26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★ 今天起，我们就是‘小永州队员’ → 用奔跑致敬榜样，用团结赢得尊重</a:t>
            </a:r>
            <a:endParaRPr lang="zh-CN" altLang="en-US" sz="2100" b="0" i="0" dirty="0">
              <a:solidFill>
                <a:srgbClr val="191D26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</p:txBody>
      </p:sp>
      <p:pic>
        <p:nvPicPr>
          <p:cNvPr id="5" name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6477" y="2481411"/>
            <a:ext cx="3045172" cy="23773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857250"/>
            <a:ext cx="10477500" cy="5143500"/>
          </a:xfrm>
          <a:prstGeom prst="rect">
            <a:avLst/>
          </a:prstGeom>
        </p:spPr>
      </p:pic>
      <p:sp>
        <p:nvSpPr>
          <p:cNvPr id="3" name="文本1"/>
          <p:cNvSpPr txBox="1"/>
          <p:nvPr/>
        </p:nvSpPr>
        <p:spPr>
          <a:xfrm>
            <a:off x="2158901" y="2085975"/>
            <a:ext cx="8128099" cy="1000125"/>
          </a:xfrm>
          <a:prstGeom prst="rect">
            <a:avLst/>
          </a:prstGeom>
          <a:noFill/>
        </p:spPr>
        <p:txBody>
          <a:bodyPr anchor="ctr"/>
          <a:lstStyle/>
          <a:p>
            <a:pPr marL="0" algn="l"/>
            <a:r>
              <a:rPr lang="zh-CN" altLang="en-US" sz="4500" b="1" i="0" dirty="0">
                <a:solidFill>
                  <a:srgbClr val="FF9900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02</a:t>
            </a:r>
            <a:endParaRPr lang="zh-CN" altLang="en-US" sz="4500" b="1" i="0" dirty="0">
              <a:solidFill>
                <a:srgbClr val="FF9900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2158901" y="3181350"/>
            <a:ext cx="8128099" cy="1000125"/>
          </a:xfrm>
          <a:prstGeom prst="rect">
            <a:avLst/>
          </a:prstGeom>
          <a:noFill/>
        </p:spPr>
        <p:txBody>
          <a:bodyPr anchor="ctr"/>
          <a:lstStyle/>
          <a:p>
            <a:pPr marL="0" algn="l"/>
            <a:r>
              <a:rPr lang="zh-CN" altLang="en-US" sz="4500" b="1" i="0" dirty="0">
                <a:solidFill>
                  <a:srgbClr val="261919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准备活动与精神激活</a:t>
            </a:r>
            <a:endParaRPr lang="zh-CN" altLang="en-US" sz="4500" b="1" i="0" dirty="0">
              <a:solidFill>
                <a:srgbClr val="261919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5" name="文本3"/>
          <p:cNvSpPr txBox="1"/>
          <p:nvPr/>
        </p:nvSpPr>
        <p:spPr>
          <a:xfrm>
            <a:off x="2158901" y="4276725"/>
            <a:ext cx="8128099" cy="590550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626773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动起来·燃起来·冲起来</a:t>
            </a:r>
            <a:endParaRPr lang="zh-CN" altLang="en-US" sz="2100" b="0" i="0" dirty="0">
              <a:solidFill>
                <a:srgbClr val="626773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507950" y="385762"/>
            <a:ext cx="6032599" cy="714375"/>
          </a:xfrm>
          <a:custGeom>
            <a:avLst/>
            <a:gdLst>
              <a:gd name="connsiteX0" fmla="*/ 200025 w 6032599"/>
              <a:gd name="connsiteY0" fmla="*/ 0 h 714375"/>
              <a:gd name="connsiteX1" fmla="*/ 5832574 w 6032599"/>
              <a:gd name="connsiteY1" fmla="*/ 0 h 714375"/>
              <a:gd name="connsiteX2" fmla="*/ 5943045 w 6032599"/>
              <a:gd name="connsiteY2" fmla="*/ 0 h 714375"/>
              <a:gd name="connsiteX3" fmla="*/ 6032599 w 6032599"/>
              <a:gd name="connsiteY3" fmla="*/ 514350 h 714375"/>
              <a:gd name="connsiteX4" fmla="*/ 6032599 w 6032599"/>
              <a:gd name="connsiteY4" fmla="*/ 624821 h 714375"/>
              <a:gd name="connsiteX5" fmla="*/ 200025 w 6032599"/>
              <a:gd name="connsiteY5" fmla="*/ 714375 h 714375"/>
              <a:gd name="connsiteX6" fmla="*/ 89554 w 6032599"/>
              <a:gd name="connsiteY6" fmla="*/ 714375 h 714375"/>
              <a:gd name="connsiteX7" fmla="*/ 0 w 6032599"/>
              <a:gd name="connsiteY7" fmla="*/ 200025 h 714375"/>
              <a:gd name="connsiteX8" fmla="*/ 0 w 6032599"/>
              <a:gd name="connsiteY8" fmla="*/ 89554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32599" h="714375">
                <a:moveTo>
                  <a:pt x="200025" y="0"/>
                </a:moveTo>
                <a:lnTo>
                  <a:pt x="5832574" y="0"/>
                </a:lnTo>
                <a:cubicBezTo>
                  <a:pt x="5943045" y="0"/>
                  <a:pt x="6032599" y="89554"/>
                  <a:pt x="6032599" y="200025"/>
                </a:cubicBezTo>
                <a:lnTo>
                  <a:pt x="6032599" y="514350"/>
                </a:lnTo>
                <a:cubicBezTo>
                  <a:pt x="6032599" y="624821"/>
                  <a:pt x="5943045" y="714375"/>
                  <a:pt x="5832574" y="714375"/>
                </a:cubicBezTo>
                <a:lnTo>
                  <a:pt x="200025" y="714375"/>
                </a:lnTo>
                <a:cubicBezTo>
                  <a:pt x="89554" y="714375"/>
                  <a:pt x="0" y="624821"/>
                  <a:pt x="0" y="514350"/>
                </a:cubicBezTo>
                <a:lnTo>
                  <a:pt x="0" y="200025"/>
                </a:lnTo>
                <a:cubicBezTo>
                  <a:pt x="0" y="89554"/>
                  <a:pt x="89554" y="0"/>
                  <a:pt x="200025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76200">
            <a:solidFill>
              <a:srgbClr val="FF99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3" name="文本1"/>
          <p:cNvSpPr txBox="1"/>
          <p:nvPr/>
        </p:nvSpPr>
        <p:spPr>
          <a:xfrm>
            <a:off x="717500" y="366712"/>
            <a:ext cx="5613499" cy="752475"/>
          </a:xfrm>
          <a:prstGeom prst="rect">
            <a:avLst/>
          </a:prstGeom>
          <a:noFill/>
        </p:spPr>
        <p:txBody>
          <a:bodyPr anchor="ctr"/>
          <a:lstStyle/>
          <a:p>
            <a:pPr marL="0" algn="l"/>
            <a:r>
              <a:rPr lang="zh-CN" altLang="en-US" sz="3150" b="1" i="0" dirty="0">
                <a:solidFill>
                  <a:srgbClr val="261919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绕场慢跑与‘永冲锋’韵律热身操</a:t>
            </a:r>
            <a:endParaRPr lang="zh-CN" altLang="en-US" sz="3150" b="1" i="0" dirty="0">
              <a:solidFill>
                <a:srgbClr val="261919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565100" y="1479352"/>
            <a:ext cx="7702302" cy="3790950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★ </a:t>
            </a:r>
            <a:r>
              <a:rPr lang="zh-CN" altLang="en-US" sz="2100" b="1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第一阶段：绕场慢跑</a:t>
            </a:r>
            <a:endParaRPr lang="zh-CN" altLang="en-US" sz="2100" b="1" i="0" dirty="0">
              <a:solidFill>
                <a:srgbClr val="191D26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→ 沿标准足球场边线匀速慢跑1圈，调整呼吸节奏，保持队形整齐</a:t>
            </a:r>
            <a:endParaRPr lang="zh-CN" altLang="en-US" sz="2100" b="0" i="0" dirty="0">
              <a:solidFill>
                <a:srgbClr val="191D26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★ </a:t>
            </a:r>
            <a:r>
              <a:rPr lang="zh-CN" altLang="en-US" sz="2100" b="1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第二阶段：韵律热身操</a:t>
            </a:r>
            <a:endParaRPr lang="zh-CN" altLang="en-US" sz="2100" b="1" i="0" dirty="0">
              <a:solidFill>
                <a:srgbClr val="191D26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→ 跟随音乐完成8节组合动作：弓步冲拳、侧滑步击掌、原地高抬腿、集体踏步转身</a:t>
            </a:r>
            <a:endParaRPr lang="zh-CN" altLang="en-US" sz="2100" b="0" i="0" dirty="0">
              <a:solidFill>
                <a:srgbClr val="191D26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★ </a:t>
            </a:r>
            <a:r>
              <a:rPr lang="zh-CN" altLang="en-US" sz="2100" b="1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第三阶段：精神口号</a:t>
            </a:r>
            <a:endParaRPr lang="zh-CN" altLang="en-US" sz="2100" b="1" i="0" dirty="0">
              <a:solidFill>
                <a:srgbClr val="191D26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→ 全体齐声呐喊：</a:t>
            </a:r>
            <a:r>
              <a:rPr lang="zh-CN" altLang="en-US" sz="2100" b="0" i="0" dirty="0">
                <a:solidFill>
                  <a:srgbClr val="FA7E23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"团结一心、永冲锋！"</a:t>
            </a:r>
            <a:endParaRPr lang="zh-CN" altLang="en-US" sz="2100" b="0" i="0" dirty="0">
              <a:solidFill>
                <a:srgbClr val="FA7E23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→ 接续高呼：</a:t>
            </a:r>
            <a:r>
              <a:rPr lang="zh-CN" altLang="en-US" sz="2100" b="0" i="0" dirty="0">
                <a:solidFill>
                  <a:srgbClr val="FA7E23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"顽强拼搏、我能行！"</a:t>
            </a:r>
            <a:endParaRPr lang="zh-CN" altLang="en-US" sz="2100" b="0" i="0" dirty="0">
              <a:solidFill>
                <a:srgbClr val="FA7E23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</p:txBody>
      </p:sp>
      <p:pic>
        <p:nvPicPr>
          <p:cNvPr id="5" name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6477" y="2281386"/>
            <a:ext cx="3045172" cy="23773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507950" y="385762"/>
            <a:ext cx="6610350" cy="714375"/>
          </a:xfrm>
          <a:custGeom>
            <a:avLst/>
            <a:gdLst>
              <a:gd name="connsiteX0" fmla="*/ 200025 w 6610350"/>
              <a:gd name="connsiteY0" fmla="*/ 0 h 714375"/>
              <a:gd name="connsiteX1" fmla="*/ 6410325 w 6610350"/>
              <a:gd name="connsiteY1" fmla="*/ 0 h 714375"/>
              <a:gd name="connsiteX2" fmla="*/ 6520796 w 6610350"/>
              <a:gd name="connsiteY2" fmla="*/ 0 h 714375"/>
              <a:gd name="connsiteX3" fmla="*/ 6610350 w 6610350"/>
              <a:gd name="connsiteY3" fmla="*/ 514350 h 714375"/>
              <a:gd name="connsiteX4" fmla="*/ 6610350 w 6610350"/>
              <a:gd name="connsiteY4" fmla="*/ 624821 h 714375"/>
              <a:gd name="connsiteX5" fmla="*/ 200025 w 6610350"/>
              <a:gd name="connsiteY5" fmla="*/ 714375 h 714375"/>
              <a:gd name="connsiteX6" fmla="*/ 89554 w 6610350"/>
              <a:gd name="connsiteY6" fmla="*/ 714375 h 714375"/>
              <a:gd name="connsiteX7" fmla="*/ 0 w 6610350"/>
              <a:gd name="connsiteY7" fmla="*/ 200025 h 714375"/>
              <a:gd name="connsiteX8" fmla="*/ 0 w 6610350"/>
              <a:gd name="connsiteY8" fmla="*/ 89554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10350" h="714375">
                <a:moveTo>
                  <a:pt x="200025" y="0"/>
                </a:moveTo>
                <a:lnTo>
                  <a:pt x="6410325" y="0"/>
                </a:lnTo>
                <a:cubicBezTo>
                  <a:pt x="6520796" y="0"/>
                  <a:pt x="6610350" y="89554"/>
                  <a:pt x="6610350" y="200025"/>
                </a:cubicBezTo>
                <a:lnTo>
                  <a:pt x="6610350" y="514350"/>
                </a:lnTo>
                <a:cubicBezTo>
                  <a:pt x="6610350" y="624821"/>
                  <a:pt x="6520796" y="714375"/>
                  <a:pt x="6410325" y="714375"/>
                </a:cubicBezTo>
                <a:lnTo>
                  <a:pt x="200025" y="714375"/>
                </a:lnTo>
                <a:cubicBezTo>
                  <a:pt x="89554" y="714375"/>
                  <a:pt x="0" y="624821"/>
                  <a:pt x="0" y="514350"/>
                </a:cubicBezTo>
                <a:lnTo>
                  <a:pt x="0" y="200025"/>
                </a:lnTo>
                <a:cubicBezTo>
                  <a:pt x="0" y="89554"/>
                  <a:pt x="89554" y="0"/>
                  <a:pt x="200025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76200">
            <a:solidFill>
              <a:srgbClr val="FF99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3" name="文本1"/>
          <p:cNvSpPr txBox="1"/>
          <p:nvPr/>
        </p:nvSpPr>
        <p:spPr>
          <a:xfrm>
            <a:off x="717500" y="366712"/>
            <a:ext cx="6191250" cy="752475"/>
          </a:xfrm>
          <a:prstGeom prst="rect">
            <a:avLst/>
          </a:prstGeom>
          <a:noFill/>
        </p:spPr>
        <p:txBody>
          <a:bodyPr anchor="ctr"/>
          <a:lstStyle/>
          <a:p>
            <a:pPr marL="0" algn="l"/>
            <a:r>
              <a:rPr lang="zh-CN" altLang="en-US" sz="3150" b="1" i="0" dirty="0">
                <a:solidFill>
                  <a:srgbClr val="261919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动作整齐有力，展现团队冲锋姿态</a:t>
            </a:r>
            <a:endParaRPr lang="zh-CN" altLang="en-US" sz="3150" b="1" i="0" dirty="0">
              <a:solidFill>
                <a:srgbClr val="261919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565100" y="1479352"/>
            <a:ext cx="7702302" cy="2990850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● </a:t>
            </a:r>
            <a:r>
              <a:rPr lang="zh-CN" altLang="en-US" sz="2100" b="1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整齐即纪律</a:t>
            </a:r>
            <a:endParaRPr lang="zh-CN" altLang="en-US" sz="2100" b="1" i="0" dirty="0">
              <a:solidFill>
                <a:srgbClr val="191D26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→ 所有同学同频踏步、同步挥臂，体现高度服从与集体意识</a:t>
            </a:r>
            <a:endParaRPr lang="zh-CN" altLang="en-US" sz="2100" b="0" i="0" dirty="0">
              <a:solidFill>
                <a:srgbClr val="191D26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● </a:t>
            </a:r>
            <a:r>
              <a:rPr lang="zh-CN" altLang="en-US" sz="2100" b="1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有力即信念</a:t>
            </a:r>
            <a:endParaRPr lang="zh-CN" altLang="en-US" sz="2100" b="1" i="0" dirty="0">
              <a:solidFill>
                <a:srgbClr val="191D26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→ 弓步冲拳沉肩坠肘、发力短促，象征咬牙坚持的拼搏意志</a:t>
            </a:r>
            <a:endParaRPr lang="zh-CN" altLang="en-US" sz="2100" b="0" i="0" dirty="0">
              <a:solidFill>
                <a:srgbClr val="191D26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● </a:t>
            </a:r>
            <a:r>
              <a:rPr lang="zh-CN" altLang="en-US" sz="2100" b="1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昂扬即冲锋</a:t>
            </a:r>
            <a:endParaRPr lang="zh-CN" altLang="en-US" sz="2100" b="1" i="0" dirty="0">
              <a:solidFill>
                <a:srgbClr val="191D26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→ 头部上顶、目光坚毅、胸膛挺起，外化</a:t>
            </a:r>
            <a:r>
              <a:rPr lang="zh-CN" altLang="en-US" sz="2100" b="0" i="0" dirty="0">
                <a:solidFill>
                  <a:srgbClr val="FA7E23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"永冲锋"</a:t>
            </a: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的战斗姿态</a:t>
            </a:r>
            <a:endParaRPr lang="zh-CN" altLang="en-US" sz="2100" b="0" i="0" dirty="0">
              <a:solidFill>
                <a:srgbClr val="191D26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★ </a:t>
            </a:r>
            <a:r>
              <a:rPr lang="zh-CN" altLang="en-US" sz="2100" b="1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全员达标口诀</a:t>
            </a:r>
            <a:r>
              <a:rPr lang="zh-CN" altLang="en-US" sz="2100" b="0" i="0" dirty="0">
                <a:solidFill>
                  <a:srgbClr val="191D26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：</a:t>
            </a:r>
            <a:r>
              <a:rPr lang="zh-CN" altLang="en-US" sz="2100" b="0" i="0" dirty="0">
                <a:solidFill>
                  <a:srgbClr val="FA7E23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"脚跟落地稳、手臂摆到位、眼神向前冲"</a:t>
            </a:r>
            <a:endParaRPr lang="zh-CN" altLang="en-US" sz="2100" b="0" i="0" dirty="0">
              <a:solidFill>
                <a:srgbClr val="FA7E23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</p:txBody>
      </p:sp>
      <p:pic>
        <p:nvPicPr>
          <p:cNvPr id="5" name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6477" y="1881336"/>
            <a:ext cx="3045172" cy="23773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857250"/>
            <a:ext cx="10477500" cy="5143500"/>
          </a:xfrm>
          <a:prstGeom prst="rect">
            <a:avLst/>
          </a:prstGeom>
        </p:spPr>
      </p:pic>
      <p:sp>
        <p:nvSpPr>
          <p:cNvPr id="3" name="形状1"/>
          <p:cNvSpPr txBox="1"/>
          <p:nvPr/>
        </p:nvSpPr>
        <p:spPr>
          <a:xfrm>
            <a:off x="2152650" y="3309938"/>
            <a:ext cx="1126927" cy="1126927"/>
          </a:xfrm>
          <a:custGeom>
            <a:avLst/>
            <a:gdLst>
              <a:gd name="connsiteX0" fmla="*/ 563463 w 1126927"/>
              <a:gd name="connsiteY0" fmla="*/ 0 h 1126927"/>
              <a:gd name="connsiteX1" fmla="*/ 874655 w 1126927"/>
              <a:gd name="connsiteY1" fmla="*/ 0 h 1126927"/>
              <a:gd name="connsiteX2" fmla="*/ 1126927 w 1126927"/>
              <a:gd name="connsiteY2" fmla="*/ 874655 h 1126927"/>
              <a:gd name="connsiteX3" fmla="*/ 252271 w 1126927"/>
              <a:gd name="connsiteY3" fmla="*/ 1126927 h 1126927"/>
              <a:gd name="connsiteX4" fmla="*/ 0 w 1126927"/>
              <a:gd name="connsiteY4" fmla="*/ 252271 h 112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6927" h="1126927">
                <a:moveTo>
                  <a:pt x="563463" y="0"/>
                </a:moveTo>
                <a:cubicBezTo>
                  <a:pt x="874655" y="0"/>
                  <a:pt x="1126927" y="252271"/>
                  <a:pt x="1126927" y="563463"/>
                </a:cubicBezTo>
                <a:cubicBezTo>
                  <a:pt x="1126927" y="874655"/>
                  <a:pt x="874655" y="1126927"/>
                  <a:pt x="563463" y="1126927"/>
                </a:cubicBezTo>
                <a:cubicBezTo>
                  <a:pt x="252271" y="1126927"/>
                  <a:pt x="0" y="874655"/>
                  <a:pt x="0" y="563463"/>
                </a:cubicBezTo>
                <a:cubicBezTo>
                  <a:pt x="0" y="252271"/>
                  <a:pt x="252271" y="0"/>
                  <a:pt x="563463" y="0"/>
                </a:cubicBezTo>
                <a:close/>
              </a:path>
            </a:pathLst>
          </a:custGeom>
          <a:solidFill>
            <a:srgbClr val="FF9900">
              <a:alpha val="100000"/>
            </a:srgbClr>
          </a:solidFill>
          <a:ln w="19050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4" name="文本1"/>
          <p:cNvSpPr txBox="1"/>
          <p:nvPr/>
        </p:nvSpPr>
        <p:spPr>
          <a:xfrm>
            <a:off x="2057400" y="3373338"/>
            <a:ext cx="1317427" cy="1000125"/>
          </a:xfrm>
          <a:prstGeom prst="rect">
            <a:avLst/>
          </a:prstGeom>
          <a:noFill/>
        </p:spPr>
        <p:txBody>
          <a:bodyPr anchor="ctr"/>
          <a:lstStyle/>
          <a:p>
            <a:pPr marL="0" algn="ctr"/>
            <a:r>
              <a:rPr lang="zh-CN" altLang="en-US" sz="4500" b="1" i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03</a:t>
            </a:r>
            <a:endParaRPr lang="zh-CN" altLang="en-US" sz="4500" b="1" i="0" dirty="0">
              <a:solidFill>
                <a:srgbClr val="FFFFFF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5" name="文本2"/>
          <p:cNvSpPr txBox="1"/>
          <p:nvPr/>
        </p:nvSpPr>
        <p:spPr>
          <a:xfrm>
            <a:off x="3498652" y="2935188"/>
            <a:ext cx="6635948" cy="1000125"/>
          </a:xfrm>
          <a:prstGeom prst="rect">
            <a:avLst/>
          </a:prstGeom>
          <a:noFill/>
        </p:spPr>
        <p:txBody>
          <a:bodyPr anchor="ctr"/>
          <a:lstStyle/>
          <a:p>
            <a:pPr marL="0" algn="l"/>
            <a:r>
              <a:rPr lang="zh-CN" altLang="en-US" sz="4500" b="1" i="0" dirty="0">
                <a:solidFill>
                  <a:srgbClr val="261919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球性球感与传接球学练</a:t>
            </a:r>
            <a:endParaRPr lang="zh-CN" altLang="en-US" sz="4500" b="1" i="0" dirty="0">
              <a:solidFill>
                <a:srgbClr val="261919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6" name="文本3"/>
          <p:cNvSpPr txBox="1"/>
          <p:nvPr/>
        </p:nvSpPr>
        <p:spPr>
          <a:xfrm>
            <a:off x="3498652" y="4030563"/>
            <a:ext cx="6635948" cy="590550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3100"/>
              </a:lnSpc>
            </a:pPr>
            <a:r>
              <a:rPr lang="zh-CN" altLang="en-US" sz="2100" b="0" i="0" dirty="0">
                <a:solidFill>
                  <a:srgbClr val="626773">
                    <a:alpha val="100000"/>
                  </a:srgbClr>
                </a:solidFill>
                <a:latin typeface="Arial" panose="020B0604020202020204"/>
                <a:ea typeface="Arial" panose="020B0604020202020204"/>
              </a:rPr>
              <a:t>稳控球感 · 信任传递</a:t>
            </a:r>
            <a:endParaRPr lang="zh-CN" altLang="en-US" sz="2100" b="0" i="0" dirty="0">
              <a:solidFill>
                <a:srgbClr val="626773">
                  <a:alpha val="100000"/>
                </a:srgbClr>
              </a:solidFill>
              <a:latin typeface="Arial" panose="020B0604020202020204"/>
              <a:ea typeface="Arial" panose="020B060402020202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1915</Words>
  <Application>WPS 演示</Application>
  <PresentationFormat>宽屏</PresentationFormat>
  <Paragraphs>176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Arial</vt:lpstr>
      <vt:lpstr>宋体</vt:lpstr>
      <vt:lpstr>Wingdings</vt:lpstr>
      <vt:lpstr>Arial</vt:lpstr>
      <vt:lpstr>等线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永冲锋·砺斗志——小型足球比赛与拼搏精神实践课【春江小学叶润涛2026.3.21】</dc:title>
  <dc:creator>周敏</dc:creator>
  <cp:lastModifiedBy>恩宠之子</cp:lastModifiedBy>
  <cp:revision>2</cp:revision>
  <dcterms:created xsi:type="dcterms:W3CDTF">2026-03-31T07:56:00Z</dcterms:created>
  <dcterms:modified xsi:type="dcterms:W3CDTF">2026-03-31T08:00:13Z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licationName">
    <vt:lpwstr>EasiNote5</vt:lpwstr>
  </property>
  <property fmtid="{D5CDD505-2E9C-101B-9397-08002B2CF9AE}" pid="3" name="ApplicationVersion">
    <vt:lpwstr>5.2.4.9158</vt:lpwstr>
  </property>
  <property fmtid="{D5CDD505-2E9C-101B-9397-08002B2CF9AE}" pid="4" name="EasiNoteCoursewareInfo">
    <vt:lpwstr>01f1ef6f-aa5c-47eb-9dfd-122def82f73e:1</vt:lpwstr>
  </property>
  <property fmtid="{D5CDD505-2E9C-101B-9397-08002B2CF9AE}" pid="5" name="EasiNoteDocumentName">
    <vt:lpwstr>永冲锋·砺斗志——小型足球比赛与拼搏精神实践课【春江小学叶润涛2026.3.21】</vt:lpwstr>
  </property>
  <property fmtid="{D5CDD505-2E9C-101B-9397-08002B2CF9AE}" pid="6" name="EasiNoteAuthor">
    <vt:lpwstr>lijlmhojuythrljyxkhghm2r61412911</vt:lpwstr>
  </property>
  <property fmtid="{D5CDD505-2E9C-101B-9397-08002B2CF9AE}" pid="7" name="ICV">
    <vt:lpwstr>32E1F9DB123549618CBC941D4CD777FB_12</vt:lpwstr>
  </property>
  <property fmtid="{D5CDD505-2E9C-101B-9397-08002B2CF9AE}" pid="8" name="KSOProductBuildVer">
    <vt:lpwstr>2052-12.1.0.25225</vt:lpwstr>
  </property>
</Properties>
</file>