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94" r:id="rId3"/>
    <p:sldId id="280" r:id="rId4"/>
    <p:sldId id="283" r:id="rId5"/>
    <p:sldId id="289" r:id="rId6"/>
    <p:sldId id="293" r:id="rId7"/>
    <p:sldId id="257" r:id="rId8"/>
    <p:sldId id="258" r:id="rId9"/>
    <p:sldId id="259" r:id="rId10"/>
    <p:sldId id="261" r:id="rId11"/>
    <p:sldId id="264" r:id="rId12"/>
    <p:sldId id="265" r:id="rId13"/>
    <p:sldId id="266" r:id="rId14"/>
    <p:sldId id="295" r:id="rId15"/>
    <p:sldId id="296" r:id="rId16"/>
    <p:sldId id="269" r:id="rId17"/>
    <p:sldId id="270" r:id="rId18"/>
    <p:sldId id="271" r:id="rId19"/>
    <p:sldId id="272" r:id="rId20"/>
    <p:sldId id="290" r:id="rId21"/>
    <p:sldId id="291" r:id="rId22"/>
    <p:sldId id="274" r:id="rId23"/>
    <p:sldId id="275" r:id="rId24"/>
    <p:sldId id="297"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00000"/>
    <a:srgbClr val="F6F6F6"/>
    <a:srgbClr val="1E9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2" autoAdjust="0"/>
    <p:restoredTop sz="94660"/>
  </p:normalViewPr>
  <p:slideViewPr>
    <p:cSldViewPr snapToGrid="0">
      <p:cViewPr varScale="1">
        <p:scale>
          <a:sx n="71" d="100"/>
          <a:sy n="71" d="100"/>
        </p:scale>
        <p:origin x="60"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26A54-4191-45C6-9A42-2B3DD1C14350}" type="datetimeFigureOut">
              <a:rPr lang="zh-CN" altLang="en-US"/>
              <a:t>2022/11/12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399F2-3EB0-44A2-A1B6-97D555FC87DD}" type="slidenum">
              <a:rPr lang="zh-CN" altLang="en-US"/>
              <a:t>‹#›</a:t>
            </a:fld>
            <a:endParaRPr lang="zh-CN" altLang="en-US"/>
          </a:p>
        </p:txBody>
      </p:sp>
    </p:spTree>
    <p:extLst>
      <p:ext uri="{BB962C8B-B14F-4D97-AF65-F5344CB8AC3E}">
        <p14:creationId xmlns:p14="http://schemas.microsoft.com/office/powerpoint/2010/main" val="78641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2399F2-3EB0-44A2-A1B6-97D555FC87DD}" type="slidenum">
              <a:rPr lang="zh-CN" altLang="en-US"/>
              <a:t>1</a:t>
            </a:fld>
            <a:endParaRPr lang="zh-CN" altLang="en-US"/>
          </a:p>
        </p:txBody>
      </p:sp>
    </p:spTree>
    <p:extLst>
      <p:ext uri="{BB962C8B-B14F-4D97-AF65-F5344CB8AC3E}">
        <p14:creationId xmlns:p14="http://schemas.microsoft.com/office/powerpoint/2010/main" val="209573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2399F2-3EB0-44A2-A1B6-97D555FC87DD}" type="slidenum">
              <a:rPr lang="zh-CN" altLang="en-US" smtClean="0"/>
              <a:t>4</a:t>
            </a:fld>
            <a:endParaRPr lang="zh-CN" altLang="en-US"/>
          </a:p>
        </p:txBody>
      </p:sp>
    </p:spTree>
    <p:extLst>
      <p:ext uri="{BB962C8B-B14F-4D97-AF65-F5344CB8AC3E}">
        <p14:creationId xmlns:p14="http://schemas.microsoft.com/office/powerpoint/2010/main" val="307773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B1A0268-6879-415A-9E8B-68519B9FA1B0}" type="datetimeFigureOut">
              <a:rPr lang="zh-CN" altLang="en-US"/>
              <a:t>2022/11/12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42271165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B1A0268-6879-415A-9E8B-68519B9FA1B0}" type="datetimeFigureOut">
              <a:rPr lang="zh-CN" altLang="en-US"/>
              <a:t>2022/11/12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34818435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B1A0268-6879-415A-9E8B-68519B9FA1B0}" type="datetimeFigureOut">
              <a:rPr lang="zh-CN" altLang="en-US"/>
              <a:t>2022/11/12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269695663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7B1A0268-6879-415A-9E8B-68519B9FA1B0}" type="datetimeFigureOut">
              <a:rPr lang="zh-CN" altLang="en-US"/>
              <a:t>2022/11/12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513411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B1A0268-6879-415A-9E8B-68519B9FA1B0}" type="datetimeFigureOut">
              <a:rPr lang="zh-CN" altLang="en-US"/>
              <a:t>2022/11/12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180120475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7B1A0268-6879-415A-9E8B-68519B9FA1B0}" type="datetimeFigureOut">
              <a:rPr lang="zh-CN" altLang="en-US"/>
              <a:t>2022/11/12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139534228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7B1A0268-6879-415A-9E8B-68519B9FA1B0}" type="datetimeFigureOut">
              <a:rPr lang="zh-CN" altLang="en-US"/>
              <a:t>2022/11/12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4264806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B1A0268-6879-415A-9E8B-68519B9FA1B0}" type="datetimeFigureOut">
              <a:rPr lang="zh-CN" altLang="en-US"/>
              <a:t>2022/11/12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31650235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B1A0268-6879-415A-9E8B-68519B9FA1B0}" type="datetimeFigureOut">
              <a:rPr lang="zh-CN" altLang="en-US"/>
              <a:t>2022/11/12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55946445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B1A0268-6879-415A-9E8B-68519B9FA1B0}" type="datetimeFigureOut">
              <a:rPr lang="zh-CN" altLang="en-US"/>
              <a:t>2022/11/12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298254748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B1A0268-6879-415A-9E8B-68519B9FA1B0}" type="datetimeFigureOut">
              <a:rPr lang="zh-CN" altLang="en-US"/>
              <a:t>2022/11/12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216446019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25000" b="-2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1A0268-6879-415A-9E8B-68519B9FA1B0}" type="datetimeFigureOut">
              <a:rPr lang="zh-CN" altLang="en-US"/>
              <a:t>2022/11/12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4EB5C-543B-44BE-A57B-7C2E15EDE138}" type="slidenum">
              <a:rPr lang="zh-CN" altLang="en-US"/>
              <a:t>‹#›</a:t>
            </a:fld>
            <a:endParaRPr lang="zh-CN" altLang="en-US"/>
          </a:p>
        </p:txBody>
      </p:sp>
    </p:spTree>
    <p:extLst>
      <p:ext uri="{BB962C8B-B14F-4D97-AF65-F5344CB8AC3E}">
        <p14:creationId xmlns:p14="http://schemas.microsoft.com/office/powerpoint/2010/main" val="2837234708"/>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50" r:id="rId10"/>
    <p:sldLayoutId id="214748365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baike.baidu.com/pic/9%C2%B75%E6%B3%B8%E5%AE%9A%E5%9C%B0%E9%9C%87/61955532/0/6d81800a19d8bc3eb135553dacdeb11ea8d3fc1fefb5?fr=lemma&amp;fromModule=lemma_content-image&amp;ct=single" TargetMode="External"/><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hyperlink" Target="https://baike.baidu.com/pic/9%C2%B75%E6%B3%B8%E5%AE%9A%E5%9C%B0%E9%9C%87/61955532/0/32fa828ba61ea8d3fd1f2af3b95f274e251f94caf2b5?fr=lemma&amp;fromModule=lemma_content-image&amp;ct=single" TargetMode="External"/><Relationship Id="rId1" Type="http://schemas.openxmlformats.org/officeDocument/2006/relationships/slideLayout" Target="../slideLayouts/slideLayout7.xml"/><Relationship Id="rId6" Type="http://schemas.openxmlformats.org/officeDocument/2006/relationships/hyperlink" Target="https://baike.baidu.com/pic/9%C2%B75%E6%B3%B8%E5%AE%9A%E5%9C%B0%E9%9C%87/61955532/0/9d82d158ccbf6c81800a7a1f926ba63533fa838beab5?fr=lemma&amp;fromModule=lemma_content-image&amp;ct=single" TargetMode="External"/><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hyperlink" Target="https://baike.baidu.com/pic/9%C2%B75%E6%B3%B8%E5%AE%9A%E5%9C%B0%E9%9C%87/61955532/0/cdbf6c81800a19d8bc3ed4f21daf958ba61ea9d3e8b5?fr=lemma&amp;fromModule=lemma_content-image&amp;ct=single" TargetMode="External"/><Relationship Id="rId9"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组合 46"/>
          <p:cNvGrpSpPr/>
          <p:nvPr/>
        </p:nvGrpSpPr>
        <p:grpSpPr>
          <a:xfrm>
            <a:off x="-601671" y="-1097280"/>
            <a:ext cx="13395342" cy="9052560"/>
            <a:chOff x="-5715000" y="-6019800"/>
            <a:chExt cx="25031700" cy="16916400"/>
          </a:xfrm>
        </p:grpSpPr>
        <p:grpSp>
          <p:nvGrpSpPr>
            <p:cNvPr id="48" name="组合 47"/>
            <p:cNvGrpSpPr/>
            <p:nvPr/>
          </p:nvGrpSpPr>
          <p:grpSpPr>
            <a:xfrm>
              <a:off x="-5715000" y="-6019800"/>
              <a:ext cx="419100" cy="16916400"/>
              <a:chOff x="-5715000" y="-6019800"/>
              <a:chExt cx="419100" cy="16916400"/>
            </a:xfrm>
          </p:grpSpPr>
          <p:sp>
            <p:nvSpPr>
              <p:cNvPr id="52" name="椭圆 51"/>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53" name="椭圆 52"/>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grpSp>
          <p:nvGrpSpPr>
            <p:cNvPr id="49" name="组合 48"/>
            <p:cNvGrpSpPr/>
            <p:nvPr/>
          </p:nvGrpSpPr>
          <p:grpSpPr>
            <a:xfrm>
              <a:off x="18897600" y="-6019800"/>
              <a:ext cx="419100" cy="16916400"/>
              <a:chOff x="-5715000" y="-6019800"/>
              <a:chExt cx="419100" cy="16916400"/>
            </a:xfrm>
          </p:grpSpPr>
          <p:sp>
            <p:nvSpPr>
              <p:cNvPr id="50" name="椭圆 49"/>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51" name="椭圆 50"/>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grpSp>
      <p:sp>
        <p:nvSpPr>
          <p:cNvPr id="54" name="矩形 53"/>
          <p:cNvSpPr/>
          <p:nvPr/>
        </p:nvSpPr>
        <p:spPr>
          <a:xfrm>
            <a:off x="8495818" y="0"/>
            <a:ext cx="3696182" cy="6858000"/>
          </a:xfrm>
          <a:prstGeom prst="rect">
            <a:avLst/>
          </a:prstGeom>
          <a:solidFill>
            <a:srgbClr val="306B97">
              <a:alpha val="47059"/>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pic>
        <p:nvPicPr>
          <p:cNvPr id="4" name="图片 3"/>
          <p:cNvPicPr/>
          <p:nvPr/>
        </p:nvPicPr>
        <p:blipFill>
          <a:blip r:embed="rId3">
            <a:extLst>
              <a:ext uri="{28A0092B-C50C-407E-A947-70E740481C1C}">
                <a14:useLocalDpi xmlns:a14="http://schemas.microsoft.com/office/drawing/2010/main" val="0"/>
              </a:ext>
            </a:extLst>
          </a:blip>
          <a:srcRect/>
          <a:stretch/>
        </p:blipFill>
        <p:spPr>
          <a:xfrm>
            <a:off x="6009300" y="1244841"/>
            <a:ext cx="5306881" cy="4507214"/>
          </a:xfrm>
          <a:prstGeom prst="rect">
            <a:avLst/>
          </a:prstGeom>
        </p:spPr>
      </p:pic>
      <p:sp>
        <p:nvSpPr>
          <p:cNvPr id="58" name="矩形 57"/>
          <p:cNvSpPr/>
          <p:nvPr/>
        </p:nvSpPr>
        <p:spPr>
          <a:xfrm>
            <a:off x="514777" y="4431984"/>
            <a:ext cx="4560699" cy="76200"/>
          </a:xfrm>
          <a:prstGeom prst="rect">
            <a:avLst/>
          </a:prstGeom>
          <a:solidFill>
            <a:srgbClr val="306B97">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59" name="文本框 58"/>
          <p:cNvSpPr txBox="1"/>
          <p:nvPr/>
        </p:nvSpPr>
        <p:spPr>
          <a:xfrm>
            <a:off x="440337" y="1996751"/>
            <a:ext cx="4683388" cy="2308501"/>
          </a:xfrm>
          <a:prstGeom prst="rect">
            <a:avLst/>
          </a:prstGeom>
          <a:noFill/>
        </p:spPr>
        <p:txBody>
          <a:bodyPr wrap="square" anchor="ctr">
            <a:normAutofit fontScale="97500" lnSpcReduction="10000"/>
          </a:bodyPr>
          <a:lstStyle/>
          <a:p>
            <a:r>
              <a:rPr lang="zh-CN" altLang="en-US" sz="8000" spc="300" dirty="0">
                <a:latin typeface="思源黑体 CN Normal"/>
                <a:ea typeface="思源黑体 CN Normal" panose="020B0400000000000000" pitchFamily="34" charset="-122"/>
              </a:rPr>
              <a:t>防震减灾知识科普</a:t>
            </a:r>
            <a:endParaRPr lang="en-US" altLang="zh-CN" sz="8000" spc="300" dirty="0">
              <a:latin typeface="思源黑体 CN Normal"/>
              <a:ea typeface="思源黑体 CN Normal" panose="020B0400000000000000" pitchFamily="34" charset="-122"/>
            </a:endParaRPr>
          </a:p>
        </p:txBody>
      </p:sp>
      <p:cxnSp>
        <p:nvCxnSpPr>
          <p:cNvPr id="64" name="直接连接符 63"/>
          <p:cNvCxnSpPr/>
          <p:nvPr/>
        </p:nvCxnSpPr>
        <p:spPr>
          <a:xfrm>
            <a:off x="486137" y="6354501"/>
            <a:ext cx="4282633" cy="0"/>
          </a:xfrm>
          <a:prstGeom prst="line">
            <a:avLst/>
          </a:prstGeom>
        </p:spPr>
        <p:style>
          <a:lnRef idx="1">
            <a:schemeClr val="accent3"/>
          </a:lnRef>
          <a:fillRef idx="0">
            <a:schemeClr val="accent3"/>
          </a:fillRef>
          <a:effectRef idx="0">
            <a:schemeClr val="accent3"/>
          </a:effectRef>
          <a:fontRef idx="minor">
            <a:schemeClr val="tx1"/>
          </a:fontRef>
        </p:style>
      </p:cxnSp>
      <p:sp>
        <p:nvSpPr>
          <p:cNvPr id="66" name="文本框 65"/>
          <p:cNvSpPr txBox="1"/>
          <p:nvPr/>
        </p:nvSpPr>
        <p:spPr>
          <a:xfrm>
            <a:off x="502839" y="596350"/>
            <a:ext cx="4541520" cy="338554"/>
          </a:xfrm>
          <a:prstGeom prst="rect">
            <a:avLst/>
          </a:prstGeom>
          <a:noFill/>
        </p:spPr>
        <p:txBody>
          <a:bodyPr wrap="square">
            <a:spAutoFit/>
          </a:bodyPr>
          <a:lstStyle/>
          <a:p>
            <a:r>
              <a:rPr lang="en-US" altLang="zh-CN" sz="1600" spc="300" dirty="0">
                <a:latin typeface="思源黑体 CN Normal"/>
                <a:ea typeface="思源黑体 CN Normal" panose="020B0400000000000000" pitchFamily="34" charset="-122"/>
              </a:rPr>
              <a:t>2022/11/03</a:t>
            </a:r>
            <a:endParaRPr lang="zh-CN" altLang="en-US" sz="1600" spc="300" dirty="0">
              <a:latin typeface="思源等宽 N"/>
              <a:ea typeface="思源黑体 CN Normal" panose="020B0400000000000000" pitchFamily="34" charset="-122"/>
            </a:endParaRPr>
          </a:p>
        </p:txBody>
      </p:sp>
      <p:sp>
        <p:nvSpPr>
          <p:cNvPr id="67" name="文本框 66"/>
          <p:cNvSpPr txBox="1"/>
          <p:nvPr/>
        </p:nvSpPr>
        <p:spPr>
          <a:xfrm>
            <a:off x="440337" y="5536797"/>
            <a:ext cx="1914445" cy="369332"/>
          </a:xfrm>
          <a:prstGeom prst="rect">
            <a:avLst/>
          </a:prstGeom>
          <a:noFill/>
        </p:spPr>
        <p:txBody>
          <a:bodyPr wrap="square">
            <a:spAutoFit/>
          </a:bodyPr>
          <a:lstStyle/>
          <a:p>
            <a:r>
              <a:rPr lang="zh-CN" altLang="en-US" dirty="0">
                <a:solidFill>
                  <a:srgbClr val="306B97"/>
                </a:solidFill>
                <a:latin typeface="思源等宽 N"/>
                <a:ea typeface="思源黑体 CN Normal" panose="020B0400000000000000" pitchFamily="34" charset="-122"/>
              </a:rPr>
              <a:t>主讲人：洪雅雯</a:t>
            </a:r>
          </a:p>
        </p:txBody>
      </p:sp>
      <p:sp>
        <p:nvSpPr>
          <p:cNvPr id="68" name="文本框 67"/>
          <p:cNvSpPr txBox="1"/>
          <p:nvPr/>
        </p:nvSpPr>
        <p:spPr>
          <a:xfrm>
            <a:off x="2354782" y="5527323"/>
            <a:ext cx="1547213" cy="369332"/>
          </a:xfrm>
          <a:prstGeom prst="rect">
            <a:avLst/>
          </a:prstGeom>
          <a:noFill/>
        </p:spPr>
        <p:txBody>
          <a:bodyPr wrap="square">
            <a:spAutoFit/>
          </a:bodyPr>
          <a:lstStyle/>
          <a:p>
            <a:r>
              <a:rPr lang="zh-CN" altLang="en-US" dirty="0">
                <a:solidFill>
                  <a:srgbClr val="306B97"/>
                </a:solidFill>
                <a:latin typeface="思源等宽 N"/>
                <a:ea typeface="思源黑体 CN Normal" panose="020B0400000000000000" pitchFamily="34" charset="-122"/>
              </a:rPr>
              <a:t>时间：</a:t>
            </a:r>
            <a:r>
              <a:rPr lang="en-US" altLang="zh-CN" dirty="0">
                <a:solidFill>
                  <a:srgbClr val="306B97"/>
                </a:solidFill>
                <a:latin typeface="思源等宽 N"/>
                <a:ea typeface="思源黑体 CN Normal" panose="020B0400000000000000" pitchFamily="34" charset="-122"/>
              </a:rPr>
              <a:t>11/03</a:t>
            </a:r>
            <a:endParaRPr lang="zh-CN" altLang="en-US" dirty="0">
              <a:solidFill>
                <a:srgbClr val="306B97"/>
              </a:solidFill>
              <a:latin typeface="思源等宽 N"/>
              <a:ea typeface="思源黑体 CN Normal" panose="020B0400000000000000" pitchFamily="34" charset="-122"/>
            </a:endParaRPr>
          </a:p>
        </p:txBody>
      </p:sp>
    </p:spTree>
    <p:extLst>
      <p:ext uri="{BB962C8B-B14F-4D97-AF65-F5344CB8AC3E}">
        <p14:creationId xmlns:p14="http://schemas.microsoft.com/office/powerpoint/2010/main" val="13380196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rLst="">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7" nodeType="click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additive="base">
                                        <p:cTn id="12" dur="500"/>
                                        <p:tgtEl>
                                          <p:spTgt spid="66"/>
                                        </p:tgtEl>
                                        <p:attrNameLst>
                                          <p:attrName>ppt_y</p:attrName>
                                        </p:attrNameLst>
                                      </p:cBhvr>
                                      <p:tavLst>
                                        <p:tav tm="0">
                                          <p:val>
                                            <p:strVal val="#ppt_y+#ppt_h*1.125000"/>
                                          </p:val>
                                        </p:tav>
                                        <p:tav tm="100000">
                                          <p:val>
                                            <p:strVal val="#ppt_y"/>
                                          </p:val>
                                        </p:tav>
                                      </p:tavLst>
                                    </p:anim>
                                    <p:animEffect transition="in" filter="wipe(up)" prLst="">
                                      <p:cBhvr>
                                        <p:cTn id="13" dur="500"/>
                                        <p:tgtEl>
                                          <p:spTgt spid="66"/>
                                        </p:tgtEl>
                                      </p:cBhvr>
                                    </p:animEffect>
                                  </p:childTnLst>
                                </p:cTn>
                              </p:par>
                              <p:par>
                                <p:cTn id="14" presetID="12" presetClass="entr" presetSubtype="4"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 calcmode="lin" valueType="num">
                                      <p:cBhvr additive="base">
                                        <p:cTn id="16" dur="500"/>
                                        <p:tgtEl>
                                          <p:spTgt spid="64"/>
                                        </p:tgtEl>
                                        <p:attrNameLst>
                                          <p:attrName>ppt_y</p:attrName>
                                        </p:attrNameLst>
                                      </p:cBhvr>
                                      <p:tavLst>
                                        <p:tav tm="0">
                                          <p:val>
                                            <p:strVal val="#ppt_y+#ppt_h*1.125000"/>
                                          </p:val>
                                        </p:tav>
                                        <p:tav tm="100000">
                                          <p:val>
                                            <p:strVal val="#ppt_y"/>
                                          </p:val>
                                        </p:tav>
                                      </p:tavLst>
                                    </p:anim>
                                    <p:animEffect transition="in" filter="wipe(up)" prLst="">
                                      <p:cBhvr>
                                        <p:cTn id="17" dur="500"/>
                                        <p:tgtEl>
                                          <p:spTgt spid="64"/>
                                        </p:tgtEl>
                                      </p:cBhvr>
                                    </p:animEffect>
                                  </p:childTnLst>
                                </p:cTn>
                              </p:par>
                            </p:childTnLst>
                          </p:cTn>
                        </p:par>
                        <p:par>
                          <p:cTn id="18" fill="hold">
                            <p:stCondLst>
                              <p:cond delay="500"/>
                            </p:stCondLst>
                            <p:childTnLst>
                              <p:par>
                                <p:cTn id="19" presetID="22" presetClass="entr" presetSubtype="8" fill="hold" grpId="4"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rLst="">
                                      <p:cBhvr>
                                        <p:cTn id="21" dur="500"/>
                                        <p:tgtEl>
                                          <p:spTgt spid="59"/>
                                        </p:tgtEl>
                                      </p:cBhvr>
                                    </p:animEffect>
                                  </p:childTnLst>
                                </p:cTn>
                              </p:par>
                            </p:childTnLst>
                          </p:cTn>
                        </p:par>
                        <p:par>
                          <p:cTn id="22" fill="hold">
                            <p:stCondLst>
                              <p:cond delay="1000"/>
                            </p:stCondLst>
                            <p:childTnLst>
                              <p:par>
                                <p:cTn id="23" presetID="22" presetClass="entr" presetSubtype="8" fill="hold" grpId="3"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rLst="">
                                      <p:cBhvr>
                                        <p:cTn id="25" dur="500"/>
                                        <p:tgtEl>
                                          <p:spTgt spid="5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8" nodeType="click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rLst="">
                                      <p:cBhvr>
                                        <p:cTn id="30" dur="1000"/>
                                        <p:tgtEl>
                                          <p:spTgt spid="67"/>
                                        </p:tgtEl>
                                      </p:cBhvr>
                                    </p:animEffect>
                                    <p:anim calcmode="lin" valueType="num">
                                      <p:cBhvr>
                                        <p:cTn id="31" dur="1000" fill="hold"/>
                                        <p:tgtEl>
                                          <p:spTgt spid="67"/>
                                        </p:tgtEl>
                                        <p:attrNameLst>
                                          <p:attrName>ppt_x</p:attrName>
                                        </p:attrNameLst>
                                      </p:cBhvr>
                                      <p:tavLst>
                                        <p:tav tm="0">
                                          <p:val>
                                            <p:strVal val="#ppt_x"/>
                                          </p:val>
                                        </p:tav>
                                        <p:tav tm="100000">
                                          <p:val>
                                            <p:strVal val="#ppt_x"/>
                                          </p:val>
                                        </p:tav>
                                      </p:tavLst>
                                    </p:anim>
                                    <p:anim calcmode="lin" valueType="num">
                                      <p:cBhvr>
                                        <p:cTn id="32" dur="1000" fill="hold"/>
                                        <p:tgtEl>
                                          <p:spTgt spid="67"/>
                                        </p:tgtEl>
                                        <p:attrNameLst>
                                          <p:attrName>ppt_y</p:attrName>
                                        </p:attrNameLst>
                                      </p:cBhvr>
                                      <p:tavLst>
                                        <p:tav tm="0">
                                          <p:val>
                                            <p:strVal val="#ppt_y+.1"/>
                                          </p:val>
                                        </p:tav>
                                        <p:tav tm="100000">
                                          <p:val>
                                            <p:strVal val="#ppt_y"/>
                                          </p:val>
                                        </p:tav>
                                      </p:tavLst>
                                    </p:anim>
                                  </p:childTnLst>
                                </p:cTn>
                              </p:par>
                              <p:par>
                                <p:cTn id="33" presetID="42" presetClass="entr" presetSubtype="0" fill="hold" grpId="9" nodeType="with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rLst="">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8" grpId="3" animBg="1"/>
      <p:bldP spid="59" grpId="4"/>
      <p:bldP spid="66" grpId="7"/>
      <p:bldP spid="67" grpId="8"/>
      <p:bldP spid="68" grpId="9"/>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t="-12000" b="-12000"/>
          </a:stretch>
        </a:blipFill>
        <a:effectLst/>
      </p:bgPr>
    </p:bg>
    <p:spTree>
      <p:nvGrpSpPr>
        <p:cNvPr id="1" name=""/>
        <p:cNvGrpSpPr/>
        <p:nvPr/>
      </p:nvGrpSpPr>
      <p:grpSpPr>
        <a:xfrm>
          <a:off x="0" y="0"/>
          <a:ext cx="0" cy="0"/>
          <a:chOff x="0" y="0"/>
          <a:chExt cx="0" cy="0"/>
        </a:xfrm>
      </p:grpSpPr>
      <p:sp>
        <p:nvSpPr>
          <p:cNvPr id="24" name="Freeform 5"/>
          <p:cNvSpPr/>
          <p:nvPr/>
        </p:nvSpPr>
        <p:spPr>
          <a:xfrm>
            <a:off x="915204" y="1280626"/>
            <a:ext cx="9641029" cy="1394066"/>
          </a:xfrm>
          <a:custGeom>
            <a:avLst/>
            <a:gdLst>
              <a:gd name="T0" fmla="*/ 3175 w 3442"/>
              <a:gd name="T1" fmla="*/ 0 h 533"/>
              <a:gd name="T2" fmla="*/ 2985 w 3442"/>
              <a:gd name="T3" fmla="*/ 0 h 533"/>
              <a:gd name="T4" fmla="*/ 2871 w 3442"/>
              <a:gd name="T5" fmla="*/ 0 h 533"/>
              <a:gd name="T6" fmla="*/ 2680 w 3442"/>
              <a:gd name="T7" fmla="*/ 0 h 533"/>
              <a:gd name="T8" fmla="*/ 2321 w 3442"/>
              <a:gd name="T9" fmla="*/ 0 h 533"/>
              <a:gd name="T10" fmla="*/ 2017 w 3442"/>
              <a:gd name="T11" fmla="*/ 0 h 533"/>
              <a:gd name="T12" fmla="*/ 1425 w 3442"/>
              <a:gd name="T13" fmla="*/ 0 h 533"/>
              <a:gd name="T14" fmla="*/ 1121 w 3442"/>
              <a:gd name="T15" fmla="*/ 0 h 533"/>
              <a:gd name="T16" fmla="*/ 868 w 3442"/>
              <a:gd name="T17" fmla="*/ 0 h 533"/>
              <a:gd name="T18" fmla="*/ 571 w 3442"/>
              <a:gd name="T19" fmla="*/ 0 h 533"/>
              <a:gd name="T20" fmla="*/ 563 w 3442"/>
              <a:gd name="T21" fmla="*/ 0 h 533"/>
              <a:gd name="T22" fmla="*/ 267 w 3442"/>
              <a:gd name="T23" fmla="*/ 0 h 533"/>
              <a:gd name="T24" fmla="*/ 0 w 3442"/>
              <a:gd name="T25" fmla="*/ 267 h 533"/>
              <a:gd name="T26" fmla="*/ 267 w 3442"/>
              <a:gd name="T27" fmla="*/ 533 h 533"/>
              <a:gd name="T28" fmla="*/ 563 w 3442"/>
              <a:gd name="T29" fmla="*/ 533 h 533"/>
              <a:gd name="T30" fmla="*/ 571 w 3442"/>
              <a:gd name="T31" fmla="*/ 533 h 533"/>
              <a:gd name="T32" fmla="*/ 868 w 3442"/>
              <a:gd name="T33" fmla="*/ 533 h 533"/>
              <a:gd name="T34" fmla="*/ 1121 w 3442"/>
              <a:gd name="T35" fmla="*/ 533 h 533"/>
              <a:gd name="T36" fmla="*/ 1425 w 3442"/>
              <a:gd name="T37" fmla="*/ 533 h 533"/>
              <a:gd name="T38" fmla="*/ 2017 w 3442"/>
              <a:gd name="T39" fmla="*/ 533 h 533"/>
              <a:gd name="T40" fmla="*/ 2321 w 3442"/>
              <a:gd name="T41" fmla="*/ 533 h 533"/>
              <a:gd name="T42" fmla="*/ 2680 w 3442"/>
              <a:gd name="T43" fmla="*/ 533 h 533"/>
              <a:gd name="T44" fmla="*/ 2871 w 3442"/>
              <a:gd name="T45" fmla="*/ 533 h 533"/>
              <a:gd name="T46" fmla="*/ 2985 w 3442"/>
              <a:gd name="T47" fmla="*/ 533 h 533"/>
              <a:gd name="T48" fmla="*/ 3175 w 3442"/>
              <a:gd name="T49" fmla="*/ 533 h 533"/>
              <a:gd name="T50" fmla="*/ 3442 w 3442"/>
              <a:gd name="T51" fmla="*/ 267 h 533"/>
              <a:gd name="T52" fmla="*/ 3175 w 3442"/>
              <a:gd name="T53"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42" h="533">
                <a:moveTo>
                  <a:pt x="3175" y="0"/>
                </a:moveTo>
                <a:cubicBezTo>
                  <a:pt x="2985" y="0"/>
                  <a:pt x="2985" y="0"/>
                  <a:pt x="2985" y="0"/>
                </a:cubicBezTo>
                <a:cubicBezTo>
                  <a:pt x="2871" y="0"/>
                  <a:pt x="2871" y="0"/>
                  <a:pt x="2871" y="0"/>
                </a:cubicBezTo>
                <a:cubicBezTo>
                  <a:pt x="2680" y="0"/>
                  <a:pt x="2680" y="0"/>
                  <a:pt x="2680" y="0"/>
                </a:cubicBezTo>
                <a:cubicBezTo>
                  <a:pt x="2321" y="0"/>
                  <a:pt x="2321" y="0"/>
                  <a:pt x="2321" y="0"/>
                </a:cubicBezTo>
                <a:cubicBezTo>
                  <a:pt x="2017" y="0"/>
                  <a:pt x="2017" y="0"/>
                  <a:pt x="2017" y="0"/>
                </a:cubicBezTo>
                <a:cubicBezTo>
                  <a:pt x="1425" y="0"/>
                  <a:pt x="1425" y="0"/>
                  <a:pt x="1425" y="0"/>
                </a:cubicBezTo>
                <a:cubicBezTo>
                  <a:pt x="1121" y="0"/>
                  <a:pt x="1121" y="0"/>
                  <a:pt x="1121" y="0"/>
                </a:cubicBezTo>
                <a:cubicBezTo>
                  <a:pt x="868" y="0"/>
                  <a:pt x="868" y="0"/>
                  <a:pt x="868" y="0"/>
                </a:cubicBezTo>
                <a:cubicBezTo>
                  <a:pt x="571" y="0"/>
                  <a:pt x="571" y="0"/>
                  <a:pt x="571" y="0"/>
                </a:cubicBezTo>
                <a:cubicBezTo>
                  <a:pt x="563" y="0"/>
                  <a:pt x="563" y="0"/>
                  <a:pt x="563" y="0"/>
                </a:cubicBezTo>
                <a:cubicBezTo>
                  <a:pt x="267" y="0"/>
                  <a:pt x="267" y="0"/>
                  <a:pt x="267" y="0"/>
                </a:cubicBezTo>
                <a:cubicBezTo>
                  <a:pt x="120" y="0"/>
                  <a:pt x="0" y="120"/>
                  <a:pt x="0" y="267"/>
                </a:cubicBezTo>
                <a:cubicBezTo>
                  <a:pt x="0" y="414"/>
                  <a:pt x="120" y="533"/>
                  <a:pt x="267" y="533"/>
                </a:cubicBezTo>
                <a:cubicBezTo>
                  <a:pt x="563" y="533"/>
                  <a:pt x="563" y="533"/>
                  <a:pt x="563" y="533"/>
                </a:cubicBezTo>
                <a:cubicBezTo>
                  <a:pt x="571" y="533"/>
                  <a:pt x="571" y="533"/>
                  <a:pt x="571" y="533"/>
                </a:cubicBezTo>
                <a:cubicBezTo>
                  <a:pt x="868" y="533"/>
                  <a:pt x="868" y="533"/>
                  <a:pt x="868" y="533"/>
                </a:cubicBezTo>
                <a:cubicBezTo>
                  <a:pt x="1121" y="533"/>
                  <a:pt x="1121" y="533"/>
                  <a:pt x="1121" y="533"/>
                </a:cubicBezTo>
                <a:cubicBezTo>
                  <a:pt x="1425" y="533"/>
                  <a:pt x="1425" y="533"/>
                  <a:pt x="1425" y="533"/>
                </a:cubicBezTo>
                <a:cubicBezTo>
                  <a:pt x="2017" y="533"/>
                  <a:pt x="2017" y="533"/>
                  <a:pt x="2017" y="533"/>
                </a:cubicBezTo>
                <a:cubicBezTo>
                  <a:pt x="2321" y="533"/>
                  <a:pt x="2321" y="533"/>
                  <a:pt x="2321" y="533"/>
                </a:cubicBezTo>
                <a:cubicBezTo>
                  <a:pt x="2680" y="533"/>
                  <a:pt x="2680" y="533"/>
                  <a:pt x="2680" y="533"/>
                </a:cubicBezTo>
                <a:cubicBezTo>
                  <a:pt x="2871" y="533"/>
                  <a:pt x="2871" y="533"/>
                  <a:pt x="2871" y="533"/>
                </a:cubicBezTo>
                <a:cubicBezTo>
                  <a:pt x="2985" y="533"/>
                  <a:pt x="2985" y="533"/>
                  <a:pt x="2985" y="533"/>
                </a:cubicBezTo>
                <a:cubicBezTo>
                  <a:pt x="3175" y="533"/>
                  <a:pt x="3175" y="533"/>
                  <a:pt x="3175" y="533"/>
                </a:cubicBezTo>
                <a:cubicBezTo>
                  <a:pt x="3323" y="533"/>
                  <a:pt x="3442" y="414"/>
                  <a:pt x="3442" y="267"/>
                </a:cubicBezTo>
                <a:cubicBezTo>
                  <a:pt x="3442" y="120"/>
                  <a:pt x="3323" y="0"/>
                  <a:pt x="3175" y="0"/>
                </a:cubicBezTo>
                <a:close/>
              </a:path>
            </a:pathLst>
          </a:custGeom>
          <a:noFill/>
          <a:ln w="25400" cap="flat">
            <a:solidFill>
              <a:srgbClr val="306B97"/>
            </a:solidFill>
            <a:miter lim="400000"/>
          </a:ln>
          <a:effectLst>
            <a:outerShdw blurRad="190500" dist="127000" dir="5400000" rotWithShape="0">
              <a:srgbClr val="000000">
                <a:alpha val="20000"/>
              </a:srgbClr>
            </a:outerShdw>
          </a:effectLst>
        </p:spPr>
        <p:txBody>
          <a:bodyPr wrap="square" lIns="0" tIns="0" rIns="0" bIns="0" numCol="1" anchor="ctr">
            <a:noAutofit/>
          </a:bodyPr>
          <a:lstStyle/>
          <a:p>
            <a:endParaRPr/>
          </a:p>
        </p:txBody>
      </p:sp>
      <p:sp>
        <p:nvSpPr>
          <p:cNvPr id="27" name="Subtitle 2"/>
          <p:cNvSpPr txBox="1"/>
          <p:nvPr/>
        </p:nvSpPr>
        <p:spPr>
          <a:xfrm>
            <a:off x="1148274" y="1467118"/>
            <a:ext cx="9567081" cy="1021083"/>
          </a:xfrm>
          <a:prstGeom prst="rect">
            <a:avLst/>
          </a:prstGeom>
        </p:spPr>
        <p:txBody>
          <a:bodyPr vert="horz" wrap="square" lIns="108745" tIns="54373" rIns="108745" bIns="54373"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50000"/>
              </a:lnSpc>
            </a:pPr>
            <a:r>
              <a:rPr lang="zh-CN" altLang="en-US" sz="1800" dirty="0">
                <a:latin typeface="思源黑体 CN Normal"/>
                <a:ea typeface="汉仪中圆简" panose="02010609000101010101" pitchFamily="49" charset="-122"/>
                <a:cs typeface="Open Sans" panose="020B0606030504020204" pitchFamily="34" charset="0"/>
              </a:rPr>
              <a:t>构造地震形成的原因：地下深处岩石破裂、错动把长期积累起来的能量急剧释放出来，以地震波的形式向四面八方传播出去，到地面引起的房摇地动</a:t>
            </a:r>
            <a:r>
              <a:rPr lang="zh-CN" altLang="en-US" dirty="0"/>
              <a:t>。</a:t>
            </a:r>
            <a:endParaRPr lang="en-US" altLang="zh-CN" sz="1800" dirty="0">
              <a:latin typeface="思源黑体 CN Normal"/>
              <a:ea typeface="汉仪中圆简" panose="02010609000101010101" pitchFamily="49" charset="-122"/>
              <a:cs typeface="Open Sans" panose="020B0606030504020204" pitchFamily="34" charset="0"/>
              <a:sym typeface="微软雅黑" panose="020B0503020204020204" pitchFamily="34" charset="-122"/>
            </a:endParaRPr>
          </a:p>
        </p:txBody>
      </p:sp>
      <p:sp>
        <p:nvSpPr>
          <p:cNvPr id="40" name="文本框 4"/>
          <p:cNvSpPr txBox="1"/>
          <p:nvPr/>
        </p:nvSpPr>
        <p:spPr>
          <a:xfrm>
            <a:off x="355001" y="659341"/>
            <a:ext cx="11153628" cy="335615"/>
          </a:xfrm>
          <a:prstGeom prst="rect">
            <a:avLst/>
          </a:prstGeom>
          <a:noFill/>
        </p:spPr>
        <p:txBody>
          <a:bodyPr wrap="square">
            <a:spAutoFit/>
          </a:bodyPr>
          <a:lstStyle/>
          <a:p>
            <a:r>
              <a:rPr lang="zh-CN" altLang="en-US" sz="1600" spc="300" dirty="0">
                <a:latin typeface="思源黑体 CN Normal"/>
                <a:ea typeface="思源黑体 CN Normal" panose="020B0400000000000000" pitchFamily="34" charset="-122"/>
              </a:rPr>
              <a:t>地震</a:t>
            </a:r>
            <a:r>
              <a:rPr lang="en-US" altLang="zh-CN" sz="1600" spc="300" dirty="0" err="1">
                <a:latin typeface="思源黑体 CN Normal"/>
                <a:ea typeface="思源黑体 CN Normal" panose="020B0400000000000000" pitchFamily="34" charset="-122"/>
              </a:rPr>
              <a:t>基本概述</a:t>
            </a:r>
            <a:r>
              <a:rPr lang="en-US" altLang="zh-CN" sz="1600" spc="300" dirty="0">
                <a:latin typeface="思源黑体 CN Normal"/>
                <a:ea typeface="思源黑体 CN Normal" panose="020B0400000000000000" pitchFamily="34" charset="-122"/>
              </a:rPr>
              <a:t> </a:t>
            </a:r>
          </a:p>
        </p:txBody>
      </p:sp>
      <p:sp>
        <p:nvSpPr>
          <p:cNvPr id="41" name="文本框 5"/>
          <p:cNvSpPr txBox="1"/>
          <p:nvPr/>
        </p:nvSpPr>
        <p:spPr>
          <a:xfrm>
            <a:off x="366147" y="333904"/>
            <a:ext cx="2900812" cy="335615"/>
          </a:xfrm>
          <a:prstGeom prst="rect">
            <a:avLst/>
          </a:prstGeom>
          <a:noFill/>
        </p:spPr>
        <p:txBody>
          <a:bodyPr wrap="square">
            <a:spAutoFit/>
          </a:bodyPr>
          <a:lstStyle/>
          <a:p>
            <a:r>
              <a:rPr lang="en-US" altLang="zh-CN" sz="1600" spc="300">
                <a:solidFill>
                  <a:srgbClr val="306B97"/>
                </a:solidFill>
                <a:latin typeface="思源黑体 CN Normal"/>
                <a:ea typeface="思源黑体 CN Normal" panose="020B0400000000000000" pitchFamily="34" charset="-122"/>
              </a:rPr>
              <a:t>Part -1</a:t>
            </a:r>
          </a:p>
        </p:txBody>
      </p:sp>
      <p:cxnSp>
        <p:nvCxnSpPr>
          <p:cNvPr id="42" name="直接连接符 8"/>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sp>
        <p:nvSpPr>
          <p:cNvPr id="43" name="矩形 9"/>
          <p:cNvSpPr/>
          <p:nvPr/>
        </p:nvSpPr>
        <p:spPr>
          <a:xfrm>
            <a:off x="9664861" y="6524515"/>
            <a:ext cx="2527139" cy="333485"/>
          </a:xfrm>
          <a:prstGeom prst="rect">
            <a:avLst/>
          </a:prstGeom>
          <a:solidFill>
            <a:srgbClr val="306B97">
              <a:alpha val="3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5" name="文本框 4">
            <a:extLst>
              <a:ext uri="{FF2B5EF4-FFF2-40B4-BE49-F238E27FC236}">
                <a16:creationId xmlns:a16="http://schemas.microsoft.com/office/drawing/2014/main" id="{BC2189D0-7CCC-113A-E89D-E6B9648E5C38}"/>
              </a:ext>
            </a:extLst>
          </p:cNvPr>
          <p:cNvSpPr txBox="1"/>
          <p:nvPr/>
        </p:nvSpPr>
        <p:spPr>
          <a:xfrm>
            <a:off x="1350865" y="3669991"/>
            <a:ext cx="8379008" cy="1294200"/>
          </a:xfrm>
          <a:prstGeom prst="rect">
            <a:avLst/>
          </a:prstGeom>
          <a:noFill/>
        </p:spPr>
        <p:txBody>
          <a:bodyPr wrap="square">
            <a:spAutoFit/>
          </a:bodyPr>
          <a:lstStyle/>
          <a:p>
            <a:pPr>
              <a:lnSpc>
                <a:spcPct val="125000"/>
              </a:lnSpc>
            </a:pPr>
            <a:r>
              <a:rPr lang="zh-CN" altLang="en-US" sz="2400" dirty="0">
                <a:solidFill>
                  <a:srgbClr val="000000"/>
                </a:solidFill>
                <a:latin typeface="思源黑体 CN Normal"/>
              </a:rPr>
              <a:t>我国地震多发的原因：</a:t>
            </a:r>
            <a:endParaRPr lang="en-US" altLang="zh-CN" sz="2400" dirty="0">
              <a:solidFill>
                <a:srgbClr val="000000"/>
              </a:solidFill>
              <a:latin typeface="思源黑体 CN Normal"/>
            </a:endParaRPr>
          </a:p>
          <a:p>
            <a:pPr>
              <a:lnSpc>
                <a:spcPct val="125000"/>
              </a:lnSpc>
            </a:pPr>
            <a:r>
              <a:rPr lang="zh-CN" altLang="en-US" sz="1800" dirty="0">
                <a:solidFill>
                  <a:srgbClr val="000000"/>
                </a:solidFill>
                <a:latin typeface="思源黑体 CN Normal"/>
              </a:rPr>
              <a:t>       </a:t>
            </a:r>
            <a:r>
              <a:rPr lang="zh-CN" altLang="en-US" sz="2000" dirty="0">
                <a:solidFill>
                  <a:srgbClr val="000000"/>
                </a:solidFill>
                <a:latin typeface="思源黑体 CN Normal"/>
              </a:rPr>
              <a:t>我国大陆处于两大地震带即环太平洋地震带和欧一亚地震带的包围之中，境内地震断裂带十分活跃，地震活动范围广、强度大、频率高；</a:t>
            </a:r>
            <a:endParaRPr lang="en-US" altLang="zh-CN" sz="2000" dirty="0">
              <a:solidFill>
                <a:srgbClr val="000000"/>
              </a:solidFill>
              <a:latin typeface="思源黑体 CN Normal"/>
            </a:endParaRPr>
          </a:p>
        </p:txBody>
      </p:sp>
    </p:spTree>
    <p:extLst>
      <p:ext uri="{BB962C8B-B14F-4D97-AF65-F5344CB8AC3E}">
        <p14:creationId xmlns:p14="http://schemas.microsoft.com/office/powerpoint/2010/main" val="35832997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3"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3"/>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flipH="1">
            <a:off x="0" y="0"/>
            <a:ext cx="3696182" cy="6858000"/>
          </a:xfrm>
          <a:prstGeom prst="rect">
            <a:avLst/>
          </a:prstGeom>
          <a:solidFill>
            <a:srgbClr val="306B97">
              <a:alpha val="3098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pic>
        <p:nvPicPr>
          <p:cNvPr id="3" name="图片 2"/>
          <p:cNvPicPr/>
          <p:nvPr/>
        </p:nvPicPr>
        <p:blipFill>
          <a:blip r:embed="rId2">
            <a:extLst>
              <a:ext uri="{28A0092B-C50C-407E-A947-70E740481C1C}">
                <a14:useLocalDpi xmlns:a14="http://schemas.microsoft.com/office/drawing/2010/main" val="0"/>
              </a:ext>
            </a:extLst>
          </a:blip>
          <a:srcRect/>
          <a:stretch/>
        </p:blipFill>
        <p:spPr>
          <a:xfrm>
            <a:off x="875818" y="1727264"/>
            <a:ext cx="5316638" cy="3542364"/>
          </a:xfrm>
          <a:prstGeom prst="rect">
            <a:avLst/>
          </a:prstGeom>
        </p:spPr>
      </p:pic>
      <p:sp>
        <p:nvSpPr>
          <p:cNvPr id="10" name="矩形 9"/>
          <p:cNvSpPr/>
          <p:nvPr/>
        </p:nvSpPr>
        <p:spPr>
          <a:xfrm flipH="1">
            <a:off x="559443" y="5231757"/>
            <a:ext cx="648182" cy="138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2" name="矩形 11"/>
          <p:cNvSpPr/>
          <p:nvPr/>
        </p:nvSpPr>
        <p:spPr>
          <a:xfrm flipH="1">
            <a:off x="5972313" y="1628966"/>
            <a:ext cx="420771" cy="1484624"/>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nvGrpSpPr>
          <p:cNvPr id="13" name="组合 12"/>
          <p:cNvGrpSpPr/>
          <p:nvPr/>
        </p:nvGrpSpPr>
        <p:grpSpPr>
          <a:xfrm>
            <a:off x="-601671" y="-1097280"/>
            <a:ext cx="13395342" cy="9052560"/>
            <a:chOff x="-5715000" y="-6019800"/>
            <a:chExt cx="25031700" cy="16916400"/>
          </a:xfrm>
        </p:grpSpPr>
        <p:grpSp>
          <p:nvGrpSpPr>
            <p:cNvPr id="14" name="组合 13"/>
            <p:cNvGrpSpPr/>
            <p:nvPr/>
          </p:nvGrpSpPr>
          <p:grpSpPr>
            <a:xfrm>
              <a:off x="-5715000" y="-6019800"/>
              <a:ext cx="419100" cy="16916400"/>
              <a:chOff x="-5715000" y="-6019800"/>
              <a:chExt cx="419100" cy="16916400"/>
            </a:xfrm>
          </p:grpSpPr>
          <p:sp>
            <p:nvSpPr>
              <p:cNvPr id="22" name="椭圆 21"/>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23" name="椭圆 22"/>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grpSp>
          <p:nvGrpSpPr>
            <p:cNvPr id="15" name="组合 14"/>
            <p:cNvGrpSpPr/>
            <p:nvPr/>
          </p:nvGrpSpPr>
          <p:grpSpPr>
            <a:xfrm>
              <a:off x="18897600" y="-6019800"/>
              <a:ext cx="419100" cy="16916400"/>
              <a:chOff x="-5715000" y="-6019800"/>
              <a:chExt cx="419100" cy="16916400"/>
            </a:xfrm>
          </p:grpSpPr>
          <p:sp>
            <p:nvSpPr>
              <p:cNvPr id="16" name="椭圆 15"/>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7" name="椭圆 16"/>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grpSp>
      <p:sp>
        <p:nvSpPr>
          <p:cNvPr id="24" name="矩形 23"/>
          <p:cNvSpPr/>
          <p:nvPr/>
        </p:nvSpPr>
        <p:spPr>
          <a:xfrm flipV="1">
            <a:off x="7121614" y="4313072"/>
            <a:ext cx="2792006" cy="99650"/>
          </a:xfrm>
          <a:prstGeom prst="rect">
            <a:avLst/>
          </a:prstGeom>
          <a:solidFill>
            <a:srgbClr val="306B9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25" name="文本框 24"/>
          <p:cNvSpPr txBox="1"/>
          <p:nvPr/>
        </p:nvSpPr>
        <p:spPr>
          <a:xfrm>
            <a:off x="6980756" y="2856740"/>
            <a:ext cx="4234727" cy="1393582"/>
          </a:xfrm>
          <a:prstGeom prst="rect">
            <a:avLst/>
          </a:prstGeom>
          <a:noFill/>
        </p:spPr>
        <p:txBody>
          <a:bodyPr wrap="square" anchor="ctr">
            <a:normAutofit/>
          </a:bodyPr>
          <a:lstStyle/>
          <a:p>
            <a:r>
              <a:rPr lang="zh-CN" altLang="en-US" sz="5400" spc="300" dirty="0">
                <a:latin typeface="思源黑体 CN Normal"/>
                <a:ea typeface="思源黑体 CN Normal" panose="020B0400000000000000" pitchFamily="34" charset="-122"/>
              </a:rPr>
              <a:t>地震</a:t>
            </a:r>
            <a:r>
              <a:rPr lang="en-US" altLang="zh-CN" sz="5400" spc="300" dirty="0">
                <a:latin typeface="思源黑体 CN Normal"/>
                <a:ea typeface="思源黑体 CN Normal" panose="020B0400000000000000" pitchFamily="34" charset="-122"/>
              </a:rPr>
              <a:t>的</a:t>
            </a:r>
            <a:r>
              <a:rPr lang="zh-CN" altLang="en-US" sz="5400" spc="300" dirty="0">
                <a:latin typeface="思源黑体 CN Normal"/>
                <a:ea typeface="思源黑体 CN Normal" panose="020B0400000000000000" pitchFamily="34" charset="-122"/>
              </a:rPr>
              <a:t>危</a:t>
            </a:r>
            <a:r>
              <a:rPr lang="en-US" altLang="zh-CN" sz="5400" spc="300" dirty="0">
                <a:latin typeface="思源黑体 CN Normal"/>
                <a:ea typeface="思源黑体 CN Normal" panose="020B0400000000000000" pitchFamily="34" charset="-122"/>
              </a:rPr>
              <a:t>害</a:t>
            </a:r>
          </a:p>
        </p:txBody>
      </p:sp>
      <p:sp>
        <p:nvSpPr>
          <p:cNvPr id="27" name="文本框 26"/>
          <p:cNvSpPr txBox="1"/>
          <p:nvPr/>
        </p:nvSpPr>
        <p:spPr>
          <a:xfrm>
            <a:off x="7015480" y="2271965"/>
            <a:ext cx="2901037" cy="579699"/>
          </a:xfrm>
          <a:prstGeom prst="rect">
            <a:avLst/>
          </a:prstGeom>
          <a:noFill/>
        </p:spPr>
        <p:txBody>
          <a:bodyPr wrap="square">
            <a:spAutoFit/>
          </a:bodyPr>
          <a:lstStyle/>
          <a:p>
            <a:r>
              <a:rPr lang="en-US" altLang="zh-CN" sz="3200" spc="300">
                <a:solidFill>
                  <a:srgbClr val="306B97"/>
                </a:solidFill>
                <a:latin typeface="思源黑体 CN Normal"/>
                <a:ea typeface="思源黑体 CN Normal" panose="020B0400000000000000" pitchFamily="34" charset="-122"/>
              </a:rPr>
              <a:t>Part-2</a:t>
            </a:r>
          </a:p>
        </p:txBody>
      </p:sp>
      <p:cxnSp>
        <p:nvCxnSpPr>
          <p:cNvPr id="30" name="直接连接符 29"/>
          <p:cNvCxnSpPr/>
          <p:nvPr/>
        </p:nvCxnSpPr>
        <p:spPr>
          <a:xfrm>
            <a:off x="6146158" y="6354501"/>
            <a:ext cx="5155826"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573064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rLst="">
                                      <p:cBhvr>
                                        <p:cTn id="7" dur="500"/>
                                        <p:tgtEl>
                                          <p:spTgt spid="8"/>
                                        </p:tgtEl>
                                      </p:cBhvr>
                                    </p:animEffect>
                                  </p:childTnLst>
                                </p:cTn>
                              </p:par>
                              <p:par>
                                <p:cTn id="8" presetID="53"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rLst="">
                                      <p:cBhvr>
                                        <p:cTn id="12" dur="500"/>
                                        <p:tgtEl>
                                          <p:spTgt spid="10"/>
                                        </p:tgtEl>
                                      </p:cBhvr>
                                    </p:animEffect>
                                  </p:childTnLst>
                                </p:cTn>
                              </p:par>
                              <p:par>
                                <p:cTn id="13" presetID="53" presetClass="entr" presetSubtype="0" fill="hold" grpId="3"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rLst="">
                                      <p:cBhvr>
                                        <p:cTn id="17" dur="500"/>
                                        <p:tgtEl>
                                          <p:spTgt spid="12"/>
                                        </p:tgtEl>
                                      </p:cBhvr>
                                    </p:animEffect>
                                  </p:childTnLst>
                                </p:cTn>
                              </p:par>
                            </p:childTnLst>
                          </p:cTn>
                        </p:par>
                        <p:par>
                          <p:cTn id="18" fill="hold">
                            <p:stCondLst>
                              <p:cond delay="500"/>
                            </p:stCondLst>
                            <p:childTnLst>
                              <p:par>
                                <p:cTn id="19" presetID="53" presetClass="entr" presetSubtype="0" fill="hold" grpId="6"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rLst="">
                                      <p:cBhvr>
                                        <p:cTn id="23" dur="500"/>
                                        <p:tgtEl>
                                          <p:spTgt spid="27"/>
                                        </p:tgtEl>
                                      </p:cBhvr>
                                    </p:animEffect>
                                  </p:childTnLst>
                                </p:cTn>
                              </p:par>
                            </p:childTnLst>
                          </p:cTn>
                        </p:par>
                        <p:par>
                          <p:cTn id="24" fill="hold">
                            <p:stCondLst>
                              <p:cond delay="1000"/>
                            </p:stCondLst>
                            <p:childTnLst>
                              <p:par>
                                <p:cTn id="25" presetID="22" presetClass="entr" presetSubtype="8" fill="hold" grpId="5"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rLst="">
                                      <p:cBhvr>
                                        <p:cTn id="27" dur="500"/>
                                        <p:tgtEl>
                                          <p:spTgt spid="25"/>
                                        </p:tgtEl>
                                      </p:cBhvr>
                                    </p:animEffect>
                                  </p:childTnLst>
                                </p:cTn>
                              </p:par>
                            </p:childTnLst>
                          </p:cTn>
                        </p:par>
                        <p:par>
                          <p:cTn id="28" fill="hold">
                            <p:stCondLst>
                              <p:cond delay="1500"/>
                            </p:stCondLst>
                            <p:childTnLst>
                              <p:par>
                                <p:cTn id="29" presetID="22" presetClass="entr" presetSubtype="8" fill="hold" grpId="4"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rLs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1" animBg="1"/>
      <p:bldP spid="12" grpId="3" animBg="1"/>
      <p:bldP spid="24" grpId="4" animBg="1"/>
      <p:bldP spid="25" grpId="5"/>
      <p:bldP spid="27" grpId="6"/>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4"/>
          <p:cNvSpPr txBox="1"/>
          <p:nvPr/>
        </p:nvSpPr>
        <p:spPr>
          <a:xfrm>
            <a:off x="1566241" y="1664160"/>
            <a:ext cx="9281361" cy="838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9pPr>
          </a:lstStyle>
          <a:p>
            <a:pPr fontAlgn="base">
              <a:lnSpc>
                <a:spcPct val="150000"/>
              </a:lnSpc>
              <a:spcBef>
                <a:spcPct val="0"/>
              </a:spcBef>
              <a:spcAft>
                <a:spcPct val="0"/>
              </a:spcAft>
              <a:defRPr/>
            </a:pPr>
            <a:r>
              <a:rPr lang="zh-CN" altLang="zh-CN" b="1" dirty="0">
                <a:solidFill>
                  <a:schemeClr val="tx1">
                    <a:lumMod val="95000"/>
                    <a:lumOff val="5000"/>
                  </a:schemeClr>
                </a:solidFill>
                <a:ea typeface="微软雅黑" panose="020B0503020204020204" pitchFamily="34" charset="-122"/>
                <a:cs typeface="+mn-ea"/>
              </a:rPr>
              <a:t>直接灾害</a:t>
            </a:r>
            <a:endParaRPr lang="en-US" altLang="zh-CN" b="1" dirty="0">
              <a:solidFill>
                <a:schemeClr val="tx1">
                  <a:lumMod val="95000"/>
                  <a:lumOff val="5000"/>
                </a:schemeClr>
              </a:solidFill>
              <a:ea typeface="微软雅黑" panose="020B0503020204020204" pitchFamily="34" charset="-122"/>
              <a:cs typeface="+mn-ea"/>
              <a:sym typeface="+mn-lt"/>
            </a:endParaRPr>
          </a:p>
          <a:p>
            <a:pPr fontAlgn="base">
              <a:lnSpc>
                <a:spcPct val="150000"/>
              </a:lnSpc>
              <a:spcBef>
                <a:spcPct val="0"/>
              </a:spcBef>
              <a:spcAft>
                <a:spcPct val="0"/>
              </a:spcAft>
              <a:defRPr/>
            </a:pPr>
            <a:r>
              <a:rPr lang="zh-CN" altLang="zh-CN" sz="1600" dirty="0">
                <a:solidFill>
                  <a:schemeClr val="tx1">
                    <a:lumMod val="95000"/>
                    <a:lumOff val="5000"/>
                  </a:schemeClr>
                </a:solidFill>
                <a:ea typeface="微软雅黑" panose="020B0503020204020204" pitchFamily="34" charset="-122"/>
                <a:cs typeface="+mn-ea"/>
              </a:rPr>
              <a:t>即直接由地 震造成建筑物倒塌、工程设施的破坏而引起人员伤亡、财产损失</a:t>
            </a:r>
            <a:r>
              <a:rPr lang="zh-CN" altLang="en-US" sz="1600" dirty="0">
                <a:solidFill>
                  <a:schemeClr val="tx1">
                    <a:lumMod val="95000"/>
                    <a:lumOff val="5000"/>
                  </a:schemeClr>
                </a:solidFill>
                <a:ea typeface="微软雅黑" panose="020B0503020204020204" pitchFamily="34" charset="-122"/>
                <a:cs typeface="+mn-ea"/>
              </a:rPr>
              <a:t>。</a:t>
            </a:r>
            <a:endParaRPr lang="en-US" altLang="zh-CN" sz="1600" dirty="0">
              <a:solidFill>
                <a:schemeClr val="tx1">
                  <a:lumMod val="95000"/>
                  <a:lumOff val="5000"/>
                </a:schemeClr>
              </a:solidFill>
              <a:latin typeface="思源黑体 CN Normal"/>
              <a:ea typeface="微软雅黑" panose="020B0503020204020204" pitchFamily="34" charset="-122"/>
              <a:cs typeface="+mn-ea"/>
              <a:sym typeface="+mn-lt"/>
            </a:endParaRPr>
          </a:p>
        </p:txBody>
      </p:sp>
      <p:sp>
        <p:nvSpPr>
          <p:cNvPr id="25" name="燕尾形 16"/>
          <p:cNvSpPr/>
          <p:nvPr/>
        </p:nvSpPr>
        <p:spPr>
          <a:xfrm>
            <a:off x="1118427" y="1711981"/>
            <a:ext cx="344487" cy="420414"/>
          </a:xfrm>
          <a:prstGeom prst="chevron">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26" name="文本框 4"/>
          <p:cNvSpPr txBox="1"/>
          <p:nvPr/>
        </p:nvSpPr>
        <p:spPr>
          <a:xfrm>
            <a:off x="1566241" y="2640483"/>
            <a:ext cx="9281361" cy="157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9pPr>
          </a:lstStyle>
          <a:p>
            <a:pPr fontAlgn="base">
              <a:lnSpc>
                <a:spcPct val="150000"/>
              </a:lnSpc>
              <a:spcBef>
                <a:spcPct val="0"/>
              </a:spcBef>
              <a:spcAft>
                <a:spcPct val="0"/>
              </a:spcAft>
              <a:defRPr/>
            </a:pPr>
            <a:r>
              <a:rPr lang="zh-CN" altLang="zh-CN" b="1" dirty="0">
                <a:solidFill>
                  <a:schemeClr val="tx1">
                    <a:lumMod val="95000"/>
                    <a:lumOff val="5000"/>
                  </a:schemeClr>
                </a:solidFill>
                <a:ea typeface="微软雅黑" panose="020B0503020204020204" pitchFamily="34" charset="-122"/>
                <a:cs typeface="+mn-ea"/>
              </a:rPr>
              <a:t>次生灾害</a:t>
            </a:r>
            <a:endParaRPr lang="en-US" altLang="zh-CN" b="1" dirty="0">
              <a:solidFill>
                <a:schemeClr val="tx1">
                  <a:lumMod val="95000"/>
                  <a:lumOff val="5000"/>
                </a:schemeClr>
              </a:solidFill>
              <a:ea typeface="微软雅黑" panose="020B0503020204020204" pitchFamily="34" charset="-122"/>
              <a:cs typeface="+mn-ea"/>
              <a:sym typeface="+mn-lt"/>
            </a:endParaRPr>
          </a:p>
          <a:p>
            <a:pPr lvl="0" defTabSz="914400" fontAlgn="base">
              <a:lnSpc>
                <a:spcPct val="150000"/>
              </a:lnSpc>
              <a:spcBef>
                <a:spcPct val="0"/>
              </a:spcBef>
              <a:spcAft>
                <a:spcPct val="0"/>
              </a:spcAft>
              <a:defRPr/>
            </a:pPr>
            <a:r>
              <a:rPr lang="zh-CN" altLang="zh-CN" sz="1600" dirty="0">
                <a:solidFill>
                  <a:schemeClr val="tx1">
                    <a:lumMod val="95000"/>
                    <a:lumOff val="5000"/>
                  </a:schemeClr>
                </a:solidFill>
                <a:ea typeface="微软雅黑" panose="020B0503020204020204" pitchFamily="34" charset="-122"/>
                <a:cs typeface="+mn-ea"/>
              </a:rPr>
              <a:t>由直接灾害派生而引起的火灾、水灾、有毒污染、煤气管道爆炸、海啸、瘟疫等造成的灾害，也叫二次灾害 </a:t>
            </a:r>
            <a:r>
              <a:rPr lang="zh-CN" altLang="en-US" sz="1600" dirty="0">
                <a:solidFill>
                  <a:schemeClr val="tx1">
                    <a:lumMod val="95000"/>
                    <a:lumOff val="5000"/>
                  </a:schemeClr>
                </a:solidFill>
                <a:ea typeface="微软雅黑" panose="020B0503020204020204" pitchFamily="34" charset="-122"/>
                <a:cs typeface="+mn-ea"/>
              </a:rPr>
              <a:t>。</a:t>
            </a:r>
            <a:r>
              <a:rPr lang="zh-CN" altLang="zh-CN" sz="1600" dirty="0">
                <a:solidFill>
                  <a:schemeClr val="tx1">
                    <a:lumMod val="95000"/>
                    <a:lumOff val="5000"/>
                  </a:schemeClr>
                </a:solidFill>
                <a:ea typeface="微软雅黑" panose="020B0503020204020204" pitchFamily="34" charset="-122"/>
                <a:cs typeface="+mn-ea"/>
              </a:rPr>
              <a:t>次生灾害中最严重的是火灾。 我国历史上最大的一次地震火灾是</a:t>
            </a:r>
            <a:r>
              <a:rPr lang="en-US" altLang="zh-CN" sz="1600" dirty="0">
                <a:solidFill>
                  <a:schemeClr val="tx1">
                    <a:lumMod val="95000"/>
                    <a:lumOff val="5000"/>
                  </a:schemeClr>
                </a:solidFill>
                <a:ea typeface="微软雅黑" panose="020B0503020204020204" pitchFamily="34" charset="-122"/>
                <a:cs typeface="+mn-ea"/>
              </a:rPr>
              <a:t> 1739</a:t>
            </a:r>
            <a:r>
              <a:rPr lang="zh-CN" altLang="zh-CN" sz="1600" dirty="0">
                <a:solidFill>
                  <a:schemeClr val="tx1">
                    <a:lumMod val="95000"/>
                    <a:lumOff val="5000"/>
                  </a:schemeClr>
                </a:solidFill>
                <a:ea typeface="微软雅黑" panose="020B0503020204020204" pitchFamily="34" charset="-122"/>
                <a:cs typeface="+mn-ea"/>
              </a:rPr>
              <a:t>年银川</a:t>
            </a:r>
            <a:r>
              <a:rPr lang="en-US" altLang="zh-CN" sz="1600" dirty="0">
                <a:solidFill>
                  <a:schemeClr val="tx1">
                    <a:lumMod val="95000"/>
                    <a:lumOff val="5000"/>
                  </a:schemeClr>
                </a:solidFill>
                <a:ea typeface="微软雅黑" panose="020B0503020204020204" pitchFamily="34" charset="-122"/>
                <a:cs typeface="+mn-ea"/>
              </a:rPr>
              <a:t>8</a:t>
            </a:r>
            <a:r>
              <a:rPr lang="zh-CN" altLang="zh-CN" sz="1600" dirty="0">
                <a:solidFill>
                  <a:schemeClr val="tx1">
                    <a:lumMod val="95000"/>
                    <a:lumOff val="5000"/>
                  </a:schemeClr>
                </a:solidFill>
                <a:ea typeface="微软雅黑" panose="020B0503020204020204" pitchFamily="34" charset="-122"/>
                <a:cs typeface="+mn-ea"/>
              </a:rPr>
              <a:t>级大地震烧了</a:t>
            </a:r>
            <a:r>
              <a:rPr lang="en-US" altLang="zh-CN" sz="1600" dirty="0">
                <a:solidFill>
                  <a:schemeClr val="tx1">
                    <a:lumMod val="95000"/>
                    <a:lumOff val="5000"/>
                  </a:schemeClr>
                </a:solidFill>
                <a:ea typeface="微软雅黑" panose="020B0503020204020204" pitchFamily="34" charset="-122"/>
                <a:cs typeface="+mn-ea"/>
              </a:rPr>
              <a:t>5</a:t>
            </a:r>
            <a:r>
              <a:rPr lang="zh-CN" altLang="zh-CN" sz="1600" dirty="0">
                <a:solidFill>
                  <a:schemeClr val="tx1">
                    <a:lumMod val="95000"/>
                    <a:lumOff val="5000"/>
                  </a:schemeClr>
                </a:solidFill>
                <a:ea typeface="微软雅黑" panose="020B0503020204020204" pitchFamily="34" charset="-122"/>
                <a:cs typeface="+mn-ea"/>
              </a:rPr>
              <a:t>天</a:t>
            </a:r>
            <a:r>
              <a:rPr lang="en-US" altLang="zh-CN" sz="1600" dirty="0">
                <a:solidFill>
                  <a:schemeClr val="tx1">
                    <a:lumMod val="95000"/>
                    <a:lumOff val="5000"/>
                  </a:schemeClr>
                </a:solidFill>
                <a:ea typeface="微软雅黑" panose="020B0503020204020204" pitchFamily="34" charset="-122"/>
                <a:cs typeface="+mn-ea"/>
              </a:rPr>
              <a:t>5</a:t>
            </a:r>
            <a:r>
              <a:rPr lang="zh-CN" altLang="zh-CN" sz="1600" dirty="0">
                <a:solidFill>
                  <a:schemeClr val="tx1">
                    <a:lumMod val="95000"/>
                    <a:lumOff val="5000"/>
                  </a:schemeClr>
                </a:solidFill>
                <a:ea typeface="微软雅黑" panose="020B0503020204020204" pitchFamily="34" charset="-122"/>
                <a:cs typeface="+mn-ea"/>
              </a:rPr>
              <a:t>夜。</a:t>
            </a:r>
            <a:endParaRPr lang="en-US" altLang="zh-CN" sz="1600" dirty="0">
              <a:solidFill>
                <a:schemeClr val="tx1">
                  <a:lumMod val="95000"/>
                  <a:lumOff val="5000"/>
                </a:schemeClr>
              </a:solidFill>
              <a:ea typeface="微软雅黑" panose="020B0503020204020204" pitchFamily="34" charset="-122"/>
              <a:cs typeface="+mn-ea"/>
              <a:sym typeface="+mn-lt"/>
            </a:endParaRPr>
          </a:p>
        </p:txBody>
      </p:sp>
      <p:sp>
        <p:nvSpPr>
          <p:cNvPr id="27" name="燕尾形 16"/>
          <p:cNvSpPr/>
          <p:nvPr/>
        </p:nvSpPr>
        <p:spPr>
          <a:xfrm>
            <a:off x="1111798" y="2756778"/>
            <a:ext cx="344487" cy="420414"/>
          </a:xfrm>
          <a:prstGeom prst="chevron">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dirty="0"/>
          </a:p>
        </p:txBody>
      </p:sp>
      <p:sp>
        <p:nvSpPr>
          <p:cNvPr id="28" name="文本框 4"/>
          <p:cNvSpPr txBox="1"/>
          <p:nvPr/>
        </p:nvSpPr>
        <p:spPr>
          <a:xfrm>
            <a:off x="1505729" y="4212526"/>
            <a:ext cx="9281361" cy="2316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等线" panose="02010600030101010101" pitchFamily="2" charset="-122"/>
                <a:ea typeface="等线" panose="02010600030101010101" pitchFamily="2" charset="-122"/>
              </a:defRPr>
            </a:lvl1pPr>
            <a:lvl2pPr>
              <a:defRPr>
                <a:solidFill>
                  <a:schemeClr val="tx1"/>
                </a:solidFill>
                <a:latin typeface="等线" panose="02010600030101010101" pitchFamily="2" charset="-122"/>
                <a:ea typeface="等线" panose="02010600030101010101" pitchFamily="2" charset="-122"/>
              </a:defRPr>
            </a:lvl2pPr>
            <a:lvl3pPr>
              <a:defRPr>
                <a:solidFill>
                  <a:schemeClr val="tx1"/>
                </a:solidFill>
                <a:latin typeface="等线" panose="02010600030101010101" pitchFamily="2" charset="-122"/>
                <a:ea typeface="等线" panose="02010600030101010101" pitchFamily="2" charset="-122"/>
              </a:defRPr>
            </a:lvl3pPr>
            <a:lvl4pPr>
              <a:defRPr>
                <a:solidFill>
                  <a:schemeClr val="tx1"/>
                </a:solidFill>
                <a:latin typeface="等线" panose="02010600030101010101" pitchFamily="2" charset="-122"/>
                <a:ea typeface="等线" panose="02010600030101010101" pitchFamily="2" charset="-122"/>
              </a:defRPr>
            </a:lvl4pPr>
            <a:lvl5pPr>
              <a:defRPr>
                <a:solidFill>
                  <a:schemeClr val="tx1"/>
                </a:solidFill>
                <a:latin typeface="等线" panose="02010600030101010101" pitchFamily="2" charset="-122"/>
                <a:ea typeface="等线"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等线" panose="02010600030101010101" pitchFamily="2" charset="-122"/>
                <a:ea typeface="等线" panose="02010600030101010101" pitchFamily="2" charset="-122"/>
              </a:defRPr>
            </a:lvl9pPr>
          </a:lstStyle>
          <a:p>
            <a:pPr fontAlgn="base">
              <a:lnSpc>
                <a:spcPct val="150000"/>
              </a:lnSpc>
              <a:spcBef>
                <a:spcPct val="0"/>
              </a:spcBef>
              <a:spcAft>
                <a:spcPct val="0"/>
              </a:spcAft>
              <a:defRPr/>
            </a:pPr>
            <a:r>
              <a:rPr lang="zh-CN" altLang="zh-CN" b="1" dirty="0">
                <a:solidFill>
                  <a:schemeClr val="tx1">
                    <a:lumMod val="95000"/>
                    <a:lumOff val="5000"/>
                  </a:schemeClr>
                </a:solidFill>
                <a:ea typeface="微软雅黑" panose="020B0503020204020204" pitchFamily="34" charset="-122"/>
                <a:cs typeface="+mn-ea"/>
              </a:rPr>
              <a:t>广义灾害</a:t>
            </a:r>
            <a:r>
              <a:rPr lang="en-US" altLang="zh-CN" b="1" dirty="0">
                <a:solidFill>
                  <a:schemeClr val="tx1">
                    <a:lumMod val="95000"/>
                    <a:lumOff val="5000"/>
                  </a:schemeClr>
                </a:solidFill>
                <a:ea typeface="微软雅黑" panose="020B0503020204020204" pitchFamily="34" charset="-122"/>
                <a:cs typeface="+mn-ea"/>
              </a:rPr>
              <a:t>(</a:t>
            </a:r>
            <a:r>
              <a:rPr lang="zh-CN" altLang="zh-CN" b="1" dirty="0">
                <a:solidFill>
                  <a:schemeClr val="tx1">
                    <a:lumMod val="95000"/>
                    <a:lumOff val="5000"/>
                  </a:schemeClr>
                </a:solidFill>
                <a:ea typeface="微软雅黑" panose="020B0503020204020204" pitchFamily="34" charset="-122"/>
                <a:cs typeface="+mn-ea"/>
              </a:rPr>
              <a:t>也叫三次灾害</a:t>
            </a:r>
            <a:r>
              <a:rPr lang="en-US" altLang="zh-CN" b="1" dirty="0">
                <a:solidFill>
                  <a:schemeClr val="tx1">
                    <a:lumMod val="95000"/>
                    <a:lumOff val="5000"/>
                  </a:schemeClr>
                </a:solidFill>
                <a:ea typeface="微软雅黑" panose="020B0503020204020204" pitchFamily="34" charset="-122"/>
                <a:cs typeface="+mn-ea"/>
              </a:rPr>
              <a:t>)</a:t>
            </a:r>
            <a:endParaRPr lang="en-US" altLang="zh-CN" b="1" dirty="0">
              <a:solidFill>
                <a:schemeClr val="tx1">
                  <a:lumMod val="95000"/>
                  <a:lumOff val="5000"/>
                </a:schemeClr>
              </a:solidFill>
              <a:ea typeface="微软雅黑" panose="020B0503020204020204" pitchFamily="34" charset="-122"/>
              <a:cs typeface="+mn-ea"/>
              <a:sym typeface="+mn-lt"/>
            </a:endParaRPr>
          </a:p>
          <a:p>
            <a:pPr lvl="0" defTabSz="914400" fontAlgn="base">
              <a:lnSpc>
                <a:spcPct val="150000"/>
              </a:lnSpc>
              <a:spcBef>
                <a:spcPct val="0"/>
              </a:spcBef>
              <a:spcAft>
                <a:spcPct val="0"/>
              </a:spcAft>
              <a:defRPr/>
            </a:pPr>
            <a:r>
              <a:rPr lang="zh-CN" altLang="zh-CN" sz="1600" dirty="0">
                <a:solidFill>
                  <a:schemeClr val="tx1">
                    <a:lumMod val="95000"/>
                    <a:lumOff val="5000"/>
                  </a:schemeClr>
                </a:solidFill>
                <a:ea typeface="微软雅黑" panose="020B0503020204020204" pitchFamily="34" charset="-122"/>
                <a:cs typeface="+mn-ea"/>
              </a:rPr>
              <a:t>由次生灾害如因防震抗震体制不健全、指挥系统失灵造成社会恐慌而加深地震灾害的灾害</a:t>
            </a:r>
            <a:r>
              <a:rPr lang="zh-CN" altLang="en-US" sz="1600" dirty="0">
                <a:solidFill>
                  <a:schemeClr val="tx1">
                    <a:lumMod val="95000"/>
                    <a:lumOff val="5000"/>
                  </a:schemeClr>
                </a:solidFill>
                <a:ea typeface="微软雅黑" panose="020B0503020204020204" pitchFamily="34" charset="-122"/>
                <a:cs typeface="+mn-ea"/>
              </a:rPr>
              <a:t>。灾难引起的恐慌情绪对人的心理刺激极大，会引起社会心理的巨大震荡，带来一系列负面效应和社会问题。从个体角度讲，恐慌会造成个体认知混乱，判断能力和反应能力降低，反而不利于有效规避风险。从社会角度来讲，恐慌轻则造成社会波动，重则造成社会骚乱。所以，消除地震恐慌心理也应当成为我们关注的焦点。</a:t>
            </a:r>
            <a:endParaRPr lang="en-US" altLang="zh-CN" sz="1600" dirty="0">
              <a:solidFill>
                <a:schemeClr val="tx1">
                  <a:lumMod val="95000"/>
                  <a:lumOff val="5000"/>
                </a:schemeClr>
              </a:solidFill>
              <a:ea typeface="微软雅黑" panose="020B0503020204020204" pitchFamily="34" charset="-122"/>
              <a:cs typeface="+mn-ea"/>
              <a:sym typeface="+mn-lt"/>
            </a:endParaRPr>
          </a:p>
        </p:txBody>
      </p:sp>
      <p:sp>
        <p:nvSpPr>
          <p:cNvPr id="29" name="燕尾形 16"/>
          <p:cNvSpPr/>
          <p:nvPr/>
        </p:nvSpPr>
        <p:spPr>
          <a:xfrm>
            <a:off x="1118427" y="4354239"/>
            <a:ext cx="344487" cy="420414"/>
          </a:xfrm>
          <a:prstGeom prst="chevron">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30" name="文本框 4"/>
          <p:cNvSpPr txBox="1"/>
          <p:nvPr/>
        </p:nvSpPr>
        <p:spPr>
          <a:xfrm>
            <a:off x="366146" y="672458"/>
            <a:ext cx="11153628" cy="335615"/>
          </a:xfrm>
          <a:prstGeom prst="rect">
            <a:avLst/>
          </a:prstGeom>
          <a:noFill/>
        </p:spPr>
        <p:txBody>
          <a:bodyPr wrap="square">
            <a:spAutoFit/>
          </a:bodyPr>
          <a:lstStyle/>
          <a:p>
            <a:r>
              <a:rPr lang="zh-CN" altLang="en-US" sz="1600" spc="300" dirty="0">
                <a:latin typeface="思源黑体 CN Normal"/>
                <a:ea typeface="思源黑体 CN Normal" panose="020B0400000000000000" pitchFamily="34" charset="-122"/>
              </a:rPr>
              <a:t>地震</a:t>
            </a:r>
            <a:r>
              <a:rPr lang="en-US" altLang="zh-CN" sz="1600" spc="300" dirty="0">
                <a:latin typeface="思源黑体 CN Normal"/>
                <a:ea typeface="思源黑体 CN Normal" panose="020B0400000000000000" pitchFamily="34" charset="-122"/>
              </a:rPr>
              <a:t>的</a:t>
            </a:r>
            <a:r>
              <a:rPr lang="zh-CN" altLang="en-US" sz="1600" spc="300" dirty="0">
                <a:latin typeface="思源黑体 CN Normal"/>
                <a:ea typeface="思源黑体 CN Normal" panose="020B0400000000000000" pitchFamily="34" charset="-122"/>
              </a:rPr>
              <a:t>灾</a:t>
            </a:r>
            <a:r>
              <a:rPr lang="en-US" altLang="zh-CN" sz="1600" spc="300" dirty="0">
                <a:latin typeface="思源黑体 CN Normal"/>
                <a:ea typeface="思源黑体 CN Normal" panose="020B0400000000000000" pitchFamily="34" charset="-122"/>
              </a:rPr>
              <a:t>害</a:t>
            </a:r>
          </a:p>
        </p:txBody>
      </p:sp>
      <p:sp>
        <p:nvSpPr>
          <p:cNvPr id="31" name="文本框 5"/>
          <p:cNvSpPr txBox="1"/>
          <p:nvPr/>
        </p:nvSpPr>
        <p:spPr>
          <a:xfrm>
            <a:off x="366147" y="333904"/>
            <a:ext cx="2900812" cy="335615"/>
          </a:xfrm>
          <a:prstGeom prst="rect">
            <a:avLst/>
          </a:prstGeom>
          <a:noFill/>
        </p:spPr>
        <p:txBody>
          <a:bodyPr wrap="square">
            <a:spAutoFit/>
          </a:bodyPr>
          <a:lstStyle/>
          <a:p>
            <a:r>
              <a:rPr lang="en-US" altLang="zh-CN" sz="1600" spc="300" dirty="0">
                <a:solidFill>
                  <a:srgbClr val="306B97"/>
                </a:solidFill>
                <a:latin typeface="思源黑体 CN Normal"/>
                <a:ea typeface="思源黑体 CN Normal" panose="020B0400000000000000" pitchFamily="34" charset="-122"/>
              </a:rPr>
              <a:t>Part -2</a:t>
            </a:r>
          </a:p>
        </p:txBody>
      </p:sp>
      <p:cxnSp>
        <p:nvCxnSpPr>
          <p:cNvPr id="32" name="直接连接符 8"/>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矩形 9"/>
          <p:cNvSpPr/>
          <p:nvPr/>
        </p:nvSpPr>
        <p:spPr>
          <a:xfrm>
            <a:off x="9664861" y="6524515"/>
            <a:ext cx="2527139" cy="333485"/>
          </a:xfrm>
          <a:prstGeom prst="rect">
            <a:avLst/>
          </a:prstGeom>
          <a:solidFill>
            <a:srgbClr val="306B97">
              <a:alpha val="3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Tree>
    <p:extLst>
      <p:ext uri="{BB962C8B-B14F-4D97-AF65-F5344CB8AC3E}">
        <p14:creationId xmlns:p14="http://schemas.microsoft.com/office/powerpoint/2010/main" val="240317775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flipH="1">
            <a:off x="0" y="0"/>
            <a:ext cx="3696182" cy="6858000"/>
          </a:xfrm>
          <a:prstGeom prst="rect">
            <a:avLst/>
          </a:prstGeom>
          <a:solidFill>
            <a:srgbClr val="306B97">
              <a:alpha val="3098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pic>
        <p:nvPicPr>
          <p:cNvPr id="3" name="图片 2"/>
          <p:cNvPicPr/>
          <p:nvPr/>
        </p:nvPicPr>
        <p:blipFill>
          <a:blip r:embed="rId2">
            <a:extLst>
              <a:ext uri="{28A0092B-C50C-407E-A947-70E740481C1C}">
                <a14:useLocalDpi xmlns:a14="http://schemas.microsoft.com/office/drawing/2010/main" val="0"/>
              </a:ext>
            </a:extLst>
          </a:blip>
          <a:srcRect/>
          <a:stretch/>
        </p:blipFill>
        <p:spPr>
          <a:xfrm>
            <a:off x="875818" y="1727264"/>
            <a:ext cx="5316638" cy="3542364"/>
          </a:xfrm>
          <a:prstGeom prst="rect">
            <a:avLst/>
          </a:prstGeom>
        </p:spPr>
      </p:pic>
      <p:sp>
        <p:nvSpPr>
          <p:cNvPr id="10" name="矩形 9"/>
          <p:cNvSpPr/>
          <p:nvPr/>
        </p:nvSpPr>
        <p:spPr>
          <a:xfrm flipH="1">
            <a:off x="559443" y="5231757"/>
            <a:ext cx="648182" cy="138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2" name="矩形 11"/>
          <p:cNvSpPr/>
          <p:nvPr/>
        </p:nvSpPr>
        <p:spPr>
          <a:xfrm flipH="1">
            <a:off x="5972313" y="1628966"/>
            <a:ext cx="420771" cy="1484624"/>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nvGrpSpPr>
          <p:cNvPr id="13" name="组合 12"/>
          <p:cNvGrpSpPr/>
          <p:nvPr/>
        </p:nvGrpSpPr>
        <p:grpSpPr>
          <a:xfrm>
            <a:off x="-601671" y="-1097280"/>
            <a:ext cx="13395342" cy="9052560"/>
            <a:chOff x="-5715000" y="-6019800"/>
            <a:chExt cx="25031700" cy="16916400"/>
          </a:xfrm>
        </p:grpSpPr>
        <p:grpSp>
          <p:nvGrpSpPr>
            <p:cNvPr id="14" name="组合 13"/>
            <p:cNvGrpSpPr/>
            <p:nvPr/>
          </p:nvGrpSpPr>
          <p:grpSpPr>
            <a:xfrm>
              <a:off x="-5715000" y="-6019800"/>
              <a:ext cx="419100" cy="16916400"/>
              <a:chOff x="-5715000" y="-6019800"/>
              <a:chExt cx="419100" cy="16916400"/>
            </a:xfrm>
          </p:grpSpPr>
          <p:sp>
            <p:nvSpPr>
              <p:cNvPr id="22" name="椭圆 21"/>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23" name="椭圆 22"/>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grpSp>
          <p:nvGrpSpPr>
            <p:cNvPr id="15" name="组合 14"/>
            <p:cNvGrpSpPr/>
            <p:nvPr/>
          </p:nvGrpSpPr>
          <p:grpSpPr>
            <a:xfrm>
              <a:off x="18897600" y="-6019800"/>
              <a:ext cx="419100" cy="16916400"/>
              <a:chOff x="-5715000" y="-6019800"/>
              <a:chExt cx="419100" cy="16916400"/>
            </a:xfrm>
          </p:grpSpPr>
          <p:sp>
            <p:nvSpPr>
              <p:cNvPr id="16" name="椭圆 15"/>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7" name="椭圆 16"/>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grpSp>
      <p:sp>
        <p:nvSpPr>
          <p:cNvPr id="24" name="矩形 23"/>
          <p:cNvSpPr/>
          <p:nvPr/>
        </p:nvSpPr>
        <p:spPr>
          <a:xfrm flipV="1">
            <a:off x="7121614" y="4313072"/>
            <a:ext cx="2792006" cy="99650"/>
          </a:xfrm>
          <a:prstGeom prst="rect">
            <a:avLst/>
          </a:prstGeom>
          <a:solidFill>
            <a:srgbClr val="306B9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25" name="文本框 24"/>
          <p:cNvSpPr txBox="1"/>
          <p:nvPr/>
        </p:nvSpPr>
        <p:spPr>
          <a:xfrm>
            <a:off x="6980756" y="2856740"/>
            <a:ext cx="4234727" cy="1393582"/>
          </a:xfrm>
          <a:prstGeom prst="rect">
            <a:avLst/>
          </a:prstGeom>
          <a:noFill/>
        </p:spPr>
        <p:txBody>
          <a:bodyPr wrap="square" anchor="ctr">
            <a:normAutofit fontScale="92500" lnSpcReduction="20000"/>
          </a:bodyPr>
          <a:lstStyle/>
          <a:p>
            <a:r>
              <a:rPr lang="zh-CN" altLang="en-US" sz="5400" spc="300" dirty="0">
                <a:latin typeface="思源黑体 CN Normal"/>
                <a:ea typeface="思源黑体 CN Normal" panose="020B0400000000000000" pitchFamily="34" charset="-122"/>
              </a:rPr>
              <a:t>防震减灾的有效措施</a:t>
            </a:r>
            <a:endParaRPr lang="en-US" altLang="zh-CN" sz="5400" spc="300" dirty="0">
              <a:latin typeface="思源黑体 CN Normal"/>
              <a:ea typeface="思源黑体 CN Normal" panose="020B0400000000000000" pitchFamily="34" charset="-122"/>
            </a:endParaRPr>
          </a:p>
        </p:txBody>
      </p:sp>
      <p:sp>
        <p:nvSpPr>
          <p:cNvPr id="27" name="文本框 26"/>
          <p:cNvSpPr txBox="1"/>
          <p:nvPr/>
        </p:nvSpPr>
        <p:spPr>
          <a:xfrm>
            <a:off x="7015480" y="2271965"/>
            <a:ext cx="2901037" cy="579699"/>
          </a:xfrm>
          <a:prstGeom prst="rect">
            <a:avLst/>
          </a:prstGeom>
          <a:noFill/>
        </p:spPr>
        <p:txBody>
          <a:bodyPr wrap="square">
            <a:spAutoFit/>
          </a:bodyPr>
          <a:lstStyle/>
          <a:p>
            <a:r>
              <a:rPr lang="en-US" altLang="zh-CN" sz="3200" spc="300">
                <a:solidFill>
                  <a:srgbClr val="306B97"/>
                </a:solidFill>
                <a:latin typeface="思源黑体 CN Normal"/>
                <a:ea typeface="思源黑体 CN Normal" panose="020B0400000000000000" pitchFamily="34" charset="-122"/>
              </a:rPr>
              <a:t>Part-3</a:t>
            </a:r>
          </a:p>
        </p:txBody>
      </p:sp>
      <p:cxnSp>
        <p:nvCxnSpPr>
          <p:cNvPr id="30" name="直接连接符 29"/>
          <p:cNvCxnSpPr/>
          <p:nvPr/>
        </p:nvCxnSpPr>
        <p:spPr>
          <a:xfrm>
            <a:off x="6146158" y="6354501"/>
            <a:ext cx="5155826"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573064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rLst="">
                                      <p:cBhvr>
                                        <p:cTn id="7" dur="500"/>
                                        <p:tgtEl>
                                          <p:spTgt spid="8"/>
                                        </p:tgtEl>
                                      </p:cBhvr>
                                    </p:animEffect>
                                  </p:childTnLst>
                                </p:cTn>
                              </p:par>
                              <p:par>
                                <p:cTn id="8" presetID="53"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rLst="">
                                      <p:cBhvr>
                                        <p:cTn id="12" dur="500"/>
                                        <p:tgtEl>
                                          <p:spTgt spid="10"/>
                                        </p:tgtEl>
                                      </p:cBhvr>
                                    </p:animEffect>
                                  </p:childTnLst>
                                </p:cTn>
                              </p:par>
                              <p:par>
                                <p:cTn id="13" presetID="53" presetClass="entr" presetSubtype="0" fill="hold" grpId="3"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rLst="">
                                      <p:cBhvr>
                                        <p:cTn id="17" dur="500"/>
                                        <p:tgtEl>
                                          <p:spTgt spid="12"/>
                                        </p:tgtEl>
                                      </p:cBhvr>
                                    </p:animEffect>
                                  </p:childTnLst>
                                </p:cTn>
                              </p:par>
                            </p:childTnLst>
                          </p:cTn>
                        </p:par>
                        <p:par>
                          <p:cTn id="18" fill="hold">
                            <p:stCondLst>
                              <p:cond delay="500"/>
                            </p:stCondLst>
                            <p:childTnLst>
                              <p:par>
                                <p:cTn id="19" presetID="53" presetClass="entr" presetSubtype="0" fill="hold" grpId="6"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rLst="">
                                      <p:cBhvr>
                                        <p:cTn id="23" dur="500"/>
                                        <p:tgtEl>
                                          <p:spTgt spid="27"/>
                                        </p:tgtEl>
                                      </p:cBhvr>
                                    </p:animEffect>
                                  </p:childTnLst>
                                </p:cTn>
                              </p:par>
                            </p:childTnLst>
                          </p:cTn>
                        </p:par>
                        <p:par>
                          <p:cTn id="24" fill="hold">
                            <p:stCondLst>
                              <p:cond delay="1000"/>
                            </p:stCondLst>
                            <p:childTnLst>
                              <p:par>
                                <p:cTn id="25" presetID="22" presetClass="entr" presetSubtype="8" fill="hold" grpId="5"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rLst="">
                                      <p:cBhvr>
                                        <p:cTn id="27" dur="500"/>
                                        <p:tgtEl>
                                          <p:spTgt spid="25"/>
                                        </p:tgtEl>
                                      </p:cBhvr>
                                    </p:animEffect>
                                  </p:childTnLst>
                                </p:cTn>
                              </p:par>
                            </p:childTnLst>
                          </p:cTn>
                        </p:par>
                        <p:par>
                          <p:cTn id="28" fill="hold">
                            <p:stCondLst>
                              <p:cond delay="1500"/>
                            </p:stCondLst>
                            <p:childTnLst>
                              <p:par>
                                <p:cTn id="29" presetID="22" presetClass="entr" presetSubtype="8" fill="hold" grpId="4"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rLs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1" animBg="1"/>
      <p:bldP spid="12" grpId="3" animBg="1"/>
      <p:bldP spid="24" grpId="4" animBg="1"/>
      <p:bldP spid="25" grpId="5"/>
      <p:bldP spid="27" grpId="6"/>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8F4277C-DF02-3210-A292-04792EB34F5A}"/>
              </a:ext>
            </a:extLst>
          </p:cNvPr>
          <p:cNvSpPr>
            <a:spLocks noGrp="1"/>
          </p:cNvSpPr>
          <p:nvPr>
            <p:ph idx="1"/>
          </p:nvPr>
        </p:nvSpPr>
        <p:spPr>
          <a:xfrm>
            <a:off x="900954" y="1623919"/>
            <a:ext cx="10515600" cy="3869204"/>
          </a:xfrm>
        </p:spPr>
        <p:txBody>
          <a:bodyPr>
            <a:normAutofit/>
          </a:bodyPr>
          <a:lstStyle/>
          <a:p>
            <a:pPr marL="0" indent="0">
              <a:buNone/>
            </a:pPr>
            <a:r>
              <a:rPr lang="zh-CN" altLang="en-US" b="0" i="0" dirty="0">
                <a:solidFill>
                  <a:srgbClr val="FF0000"/>
                </a:solidFill>
                <a:effectLst/>
                <a:latin typeface="Microsoft YaHei" panose="020B0503020204020204" pitchFamily="34" charset="-122"/>
                <a:ea typeface="Microsoft YaHei" panose="020B0503020204020204" pitchFamily="34" charset="-122"/>
              </a:rPr>
              <a:t>地震谣言</a:t>
            </a:r>
            <a:r>
              <a:rPr lang="zh-CN" altLang="en-US" sz="2400" b="0" i="0" dirty="0">
                <a:solidFill>
                  <a:srgbClr val="111111"/>
                </a:solidFill>
                <a:effectLst/>
                <a:latin typeface="思源等宽 N"/>
                <a:ea typeface="等线" panose="02010600030101010101" pitchFamily="2" charset="-122"/>
              </a:rPr>
              <a:t>指的是</a:t>
            </a:r>
            <a:r>
              <a:rPr lang="zh-CN" altLang="en-US" sz="2400" i="0" dirty="0">
                <a:solidFill>
                  <a:srgbClr val="111111"/>
                </a:solidFill>
                <a:effectLst/>
                <a:latin typeface="思源等宽 N"/>
                <a:ea typeface="等线" panose="02010600030101010101" pitchFamily="2" charset="-122"/>
              </a:rPr>
              <a:t>没有确切来源、毫无科学依据、传播迅速的有关地震将要发生的消息。</a:t>
            </a:r>
            <a:endParaRPr lang="en-US" altLang="zh-CN" sz="2400" i="0" dirty="0">
              <a:solidFill>
                <a:srgbClr val="111111"/>
              </a:solidFill>
              <a:effectLst/>
              <a:latin typeface="思源等宽 N"/>
              <a:ea typeface="等线" panose="02010600030101010101" pitchFamily="2" charset="-122"/>
            </a:endParaRPr>
          </a:p>
          <a:p>
            <a:pPr marL="0" indent="0">
              <a:buNone/>
            </a:pPr>
            <a:endParaRPr lang="en-US" altLang="zh-CN" sz="2400" i="0" dirty="0">
              <a:solidFill>
                <a:srgbClr val="111111"/>
              </a:solidFill>
              <a:effectLst/>
              <a:latin typeface="思源等宽 N"/>
              <a:ea typeface="等线" panose="02010600030101010101" pitchFamily="2" charset="-122"/>
            </a:endParaRPr>
          </a:p>
          <a:p>
            <a:pPr marL="0" indent="0">
              <a:buNone/>
            </a:pPr>
            <a:r>
              <a:rPr lang="zh-CN" altLang="en-US" sz="2400" dirty="0">
                <a:solidFill>
                  <a:srgbClr val="111111"/>
                </a:solidFill>
                <a:latin typeface="思源等宽 N"/>
                <a:ea typeface="等线" panose="02010600030101010101" pitchFamily="2" charset="-122"/>
              </a:rPr>
              <a:t>原因：地震谣言实际上来源于人们对于地震的恐惧心理，当人们听到关于地震的谣言，就容易无法理智地判断，信以为真，并可能伴随着谣言被扩大，对社会治安，社会经济的发展都会造成巨大的负面影响。</a:t>
            </a:r>
            <a:endParaRPr lang="en-US" altLang="zh-CN" sz="2400" dirty="0">
              <a:solidFill>
                <a:srgbClr val="111111"/>
              </a:solidFill>
              <a:latin typeface="思源等宽 N"/>
              <a:ea typeface="等线" panose="02010600030101010101" pitchFamily="2" charset="-122"/>
            </a:endParaRPr>
          </a:p>
          <a:p>
            <a:pPr marL="0" indent="0">
              <a:buNone/>
            </a:pPr>
            <a:endParaRPr lang="en-US" altLang="zh-CN" sz="2400" dirty="0">
              <a:solidFill>
                <a:srgbClr val="111111"/>
              </a:solidFill>
              <a:latin typeface="思源等宽 N"/>
              <a:ea typeface="等线" panose="02010600030101010101" pitchFamily="2" charset="-122"/>
            </a:endParaRPr>
          </a:p>
          <a:p>
            <a:pPr marL="0" indent="0">
              <a:buNone/>
            </a:pPr>
            <a:r>
              <a:rPr lang="zh-CN" altLang="en-US" sz="2400" i="0" dirty="0">
                <a:solidFill>
                  <a:srgbClr val="111111"/>
                </a:solidFill>
                <a:effectLst/>
                <a:latin typeface="思源等宽 N"/>
                <a:ea typeface="等线" panose="02010600030101010101" pitchFamily="2" charset="-122"/>
              </a:rPr>
              <a:t>地震谣言的产生在一方面表现出我国国民在有关地震方面缺乏科学的认知，另一方面也说明了人们对于地震的恐惧。</a:t>
            </a:r>
            <a:endParaRPr lang="en-US" altLang="zh-CN" sz="2400" i="0" dirty="0">
              <a:solidFill>
                <a:srgbClr val="111111"/>
              </a:solidFill>
              <a:effectLst/>
              <a:latin typeface="思源等宽 N"/>
              <a:ea typeface="等线" panose="02010600030101010101" pitchFamily="2" charset="-122"/>
            </a:endParaRPr>
          </a:p>
          <a:p>
            <a:pPr marL="0" indent="0">
              <a:buNone/>
            </a:pPr>
            <a:endParaRPr lang="zh-CN" altLang="en-US" sz="2400" dirty="0">
              <a:latin typeface="等线" panose="02010600030101010101" pitchFamily="2" charset="-122"/>
              <a:ea typeface="等线" panose="02010600030101010101" pitchFamily="2" charset="-122"/>
            </a:endParaRPr>
          </a:p>
        </p:txBody>
      </p:sp>
      <p:sp>
        <p:nvSpPr>
          <p:cNvPr id="4" name="燕尾形 16">
            <a:extLst>
              <a:ext uri="{FF2B5EF4-FFF2-40B4-BE49-F238E27FC236}">
                <a16:creationId xmlns:a16="http://schemas.microsoft.com/office/drawing/2014/main" id="{668AD7A7-798A-C425-8578-549B82B22925}"/>
              </a:ext>
            </a:extLst>
          </p:cNvPr>
          <p:cNvSpPr/>
          <p:nvPr/>
        </p:nvSpPr>
        <p:spPr>
          <a:xfrm>
            <a:off x="556467" y="1623919"/>
            <a:ext cx="344487" cy="420414"/>
          </a:xfrm>
          <a:prstGeom prst="chevron">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5" name="文本框 4">
            <a:extLst>
              <a:ext uri="{FF2B5EF4-FFF2-40B4-BE49-F238E27FC236}">
                <a16:creationId xmlns:a16="http://schemas.microsoft.com/office/drawing/2014/main" id="{559491AC-B79D-BE3B-0FEE-85D4C387BE50}"/>
              </a:ext>
            </a:extLst>
          </p:cNvPr>
          <p:cNvSpPr txBox="1"/>
          <p:nvPr/>
        </p:nvSpPr>
        <p:spPr>
          <a:xfrm>
            <a:off x="4840943" y="5681382"/>
            <a:ext cx="9796182" cy="707886"/>
          </a:xfrm>
          <a:prstGeom prst="rect">
            <a:avLst/>
          </a:prstGeom>
          <a:noFill/>
        </p:spPr>
        <p:txBody>
          <a:bodyPr wrap="square" rtlCol="0">
            <a:spAutoFit/>
          </a:bodyPr>
          <a:lstStyle/>
          <a:p>
            <a:r>
              <a:rPr lang="zh-CN" altLang="en-US" sz="4000" dirty="0">
                <a:solidFill>
                  <a:srgbClr val="0070C0"/>
                </a:solidFill>
                <a:latin typeface="Microsoft Sans Serif" panose="020B0604020202020204" pitchFamily="34" charset="0"/>
                <a:cs typeface="Microsoft Sans Serif" panose="020B0604020202020204" pitchFamily="34" charset="0"/>
              </a:rPr>
              <a:t>那么我们该如何辨别地震谣言？</a:t>
            </a:r>
          </a:p>
        </p:txBody>
      </p:sp>
    </p:spTree>
    <p:extLst>
      <p:ext uri="{BB962C8B-B14F-4D97-AF65-F5344CB8AC3E}">
        <p14:creationId xmlns:p14="http://schemas.microsoft.com/office/powerpoint/2010/main" val="1304305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89763C9A-185B-BB8C-96FB-09FFB5894438}"/>
              </a:ext>
            </a:extLst>
          </p:cNvPr>
          <p:cNvSpPr>
            <a:spLocks noGrp="1"/>
          </p:cNvSpPr>
          <p:nvPr>
            <p:ph idx="1"/>
          </p:nvPr>
        </p:nvSpPr>
        <p:spPr>
          <a:xfrm>
            <a:off x="912158" y="470830"/>
            <a:ext cx="10551459" cy="5849288"/>
          </a:xfrm>
        </p:spPr>
        <p:txBody>
          <a:bodyPr>
            <a:normAutofit fontScale="55000" lnSpcReduction="20000"/>
          </a:bodyPr>
          <a:lstStyle/>
          <a:p>
            <a:pPr marL="0" indent="0">
              <a:lnSpc>
                <a:spcPct val="120000"/>
              </a:lnSpc>
              <a:buNone/>
            </a:pPr>
            <a:r>
              <a:rPr lang="zh-CN" altLang="en-US" sz="7300" dirty="0">
                <a:solidFill>
                  <a:srgbClr val="0070C0"/>
                </a:solidFill>
                <a:latin typeface="Microsoft Sans Serif" panose="020B0604020202020204" pitchFamily="34" charset="0"/>
                <a:cs typeface="Microsoft Sans Serif" panose="020B0604020202020204" pitchFamily="34" charset="0"/>
              </a:rPr>
              <a:t>当我们听到地震谣言时要关注以下几点</a:t>
            </a:r>
            <a:r>
              <a:rPr lang="zh-CN" altLang="en-US" sz="5100" dirty="0">
                <a:solidFill>
                  <a:srgbClr val="0070C0"/>
                </a:solidFill>
                <a:latin typeface="思源等宽 N"/>
              </a:rPr>
              <a:t>：</a:t>
            </a:r>
            <a:endParaRPr lang="en-US" altLang="zh-CN" sz="5100" dirty="0">
              <a:solidFill>
                <a:srgbClr val="0070C0"/>
              </a:solidFill>
              <a:latin typeface="思源等宽 N"/>
            </a:endParaRPr>
          </a:p>
          <a:p>
            <a:pPr marL="0" indent="0">
              <a:lnSpc>
                <a:spcPct val="170000"/>
              </a:lnSpc>
              <a:buNone/>
            </a:pPr>
            <a:r>
              <a:rPr lang="en-US" altLang="zh-CN" sz="3300" dirty="0">
                <a:solidFill>
                  <a:srgbClr val="000000"/>
                </a:solidFill>
                <a:ea typeface="思源黑体 CN Normal" panose="020B0400000000000000"/>
                <a:cs typeface="宋体" panose="02010600030101010101" pitchFamily="2" charset="-122"/>
              </a:rPr>
              <a:t>    </a:t>
            </a:r>
            <a:r>
              <a:rPr lang="en-US" altLang="zh-CN" sz="3300" dirty="0">
                <a:solidFill>
                  <a:srgbClr val="000000"/>
                </a:solidFill>
                <a:latin typeface="思源黑体 CN Normal" panose="020B0400000000000000"/>
                <a:ea typeface="思源黑体 CN Normal" panose="020B0400000000000000"/>
                <a:cs typeface="宋体" panose="02010600030101010101" pitchFamily="2" charset="-122"/>
              </a:rPr>
              <a:t>1.</a:t>
            </a: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只要不是政府正式发布的地震预报，就都不要相信。国务院规定，只有县级以上人民政府才有权向社会公开发布地震的短期预报和临震预报，其它任何部门、单位和个人，都无权对外发布地震预报。</a:t>
            </a:r>
            <a:b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b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    </a:t>
            </a:r>
            <a:r>
              <a:rPr lang="en-US" altLang="zh-CN" sz="3300" dirty="0">
                <a:solidFill>
                  <a:srgbClr val="000000"/>
                </a:solidFill>
                <a:latin typeface="思源黑体 CN Normal" panose="020B0400000000000000"/>
                <a:ea typeface="思源黑体 CN Normal" panose="020B0400000000000000"/>
                <a:cs typeface="宋体" panose="02010600030101010101" pitchFamily="2" charset="-122"/>
              </a:rPr>
              <a:t>2.</a:t>
            </a: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凡是说“</a:t>
            </a:r>
            <a:r>
              <a:rPr lang="en-US" altLang="zh-CN" sz="3300" dirty="0">
                <a:solidFill>
                  <a:srgbClr val="000000"/>
                </a:solidFill>
                <a:latin typeface="思源黑体 CN Normal" panose="020B0400000000000000"/>
                <a:ea typeface="思源黑体 CN Normal" panose="020B0400000000000000"/>
                <a:cs typeface="宋体" panose="02010600030101010101" pitchFamily="2" charset="-122"/>
              </a:rPr>
              <a:t>XX</a:t>
            </a: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单位都已通知了要地震”都不可信。如要发布地震预报，政府将采用一切措施迅速通知到震区的全体民众。</a:t>
            </a:r>
            <a:b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b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    </a:t>
            </a:r>
            <a:r>
              <a:rPr lang="en-US" altLang="zh-CN" sz="3300" dirty="0">
                <a:solidFill>
                  <a:srgbClr val="000000"/>
                </a:solidFill>
                <a:latin typeface="思源黑体 CN Normal" panose="020B0400000000000000"/>
                <a:ea typeface="思源黑体 CN Normal" panose="020B0400000000000000"/>
                <a:cs typeface="宋体" panose="02010600030101010101" pitchFamily="2" charset="-122"/>
              </a:rPr>
              <a:t>3.</a:t>
            </a: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凡是将发震时间“预报”到一天以内，甚至“精确”到几点几分者，肯定都是谣言。因为目前全世界的地震预报水平都无法达到这样的精度。</a:t>
            </a:r>
            <a:b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b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    </a:t>
            </a:r>
            <a:r>
              <a:rPr lang="en-US" altLang="zh-CN" sz="3300" dirty="0">
                <a:solidFill>
                  <a:srgbClr val="000000"/>
                </a:solidFill>
                <a:latin typeface="思源黑体 CN Normal" panose="020B0400000000000000"/>
                <a:ea typeface="思源黑体 CN Normal" panose="020B0400000000000000"/>
                <a:cs typeface="宋体" panose="02010600030101010101" pitchFamily="2" charset="-122"/>
              </a:rPr>
              <a:t>4.</a:t>
            </a: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凡是将发震地点“预报”得十分具体（具体到</a:t>
            </a:r>
            <a:r>
              <a:rPr lang="en-US" altLang="zh-CN" sz="3300" dirty="0">
                <a:solidFill>
                  <a:srgbClr val="000000"/>
                </a:solidFill>
                <a:latin typeface="思源黑体 CN Normal" panose="020B0400000000000000"/>
                <a:ea typeface="思源黑体 CN Normal" panose="020B0400000000000000"/>
                <a:cs typeface="宋体" panose="02010600030101010101" pitchFamily="2" charset="-122"/>
              </a:rPr>
              <a:t>XX</a:t>
            </a: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乡或</a:t>
            </a:r>
            <a:r>
              <a:rPr lang="en-US" altLang="zh-CN" sz="3300" dirty="0">
                <a:solidFill>
                  <a:srgbClr val="000000"/>
                </a:solidFill>
                <a:latin typeface="思源黑体 CN Normal" panose="020B0400000000000000"/>
                <a:ea typeface="思源黑体 CN Normal" panose="020B0400000000000000"/>
                <a:cs typeface="宋体" panose="02010600030101010101" pitchFamily="2" charset="-122"/>
              </a:rPr>
              <a:t>XX</a:t>
            </a: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街道辖区）者，肯定都是谣言。因为目前全世界的地震预报水平都无法达到这样的精度。</a:t>
            </a:r>
            <a:b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b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    </a:t>
            </a:r>
            <a:r>
              <a:rPr lang="en-US" altLang="zh-CN" sz="3300" dirty="0">
                <a:solidFill>
                  <a:srgbClr val="000000"/>
                </a:solidFill>
                <a:latin typeface="思源黑体 CN Normal" panose="020B0400000000000000"/>
                <a:ea typeface="思源黑体 CN Normal" panose="020B0400000000000000"/>
                <a:cs typeface="宋体" panose="02010600030101010101" pitchFamily="2" charset="-122"/>
              </a:rPr>
              <a:t>5.</a:t>
            </a: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凡是贴有“洋标签”（即说国外</a:t>
            </a:r>
            <a:r>
              <a:rPr lang="en-US" altLang="zh-CN" sz="3300" dirty="0">
                <a:solidFill>
                  <a:srgbClr val="000000"/>
                </a:solidFill>
                <a:latin typeface="思源黑体 CN Normal" panose="020B0400000000000000"/>
                <a:ea typeface="思源黑体 CN Normal" panose="020B0400000000000000"/>
                <a:cs typeface="宋体" panose="02010600030101010101" pitchFamily="2" charset="-122"/>
              </a:rPr>
              <a:t>XX</a:t>
            </a: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专家已预报）的地震传言肯定都是谣言。因为不可能也不允许进行地震的“跨国预报”，也从来没有外国专家预报过中国的地震。</a:t>
            </a:r>
            <a:b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b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    </a:t>
            </a:r>
            <a:r>
              <a:rPr lang="en-US" altLang="zh-CN" sz="3300" dirty="0">
                <a:solidFill>
                  <a:srgbClr val="000000"/>
                </a:solidFill>
                <a:latin typeface="思源黑体 CN Normal" panose="020B0400000000000000"/>
                <a:ea typeface="思源黑体 CN Normal" panose="020B0400000000000000"/>
                <a:cs typeface="宋体" panose="02010600030101010101" pitchFamily="2" charset="-122"/>
              </a:rPr>
              <a:t>6.</a:t>
            </a:r>
            <a:r>
              <a:rPr lang="zh-CN" altLang="en-US" sz="3300" dirty="0">
                <a:solidFill>
                  <a:srgbClr val="000000"/>
                </a:solidFill>
                <a:latin typeface="思源黑体 CN Normal" panose="020B0400000000000000"/>
                <a:ea typeface="思源黑体 CN Normal" panose="020B0400000000000000"/>
                <a:cs typeface="宋体" panose="02010600030101010101" pitchFamily="2" charset="-122"/>
              </a:rPr>
              <a:t>凡带有迷信色彩的地震传言都是谣言</a:t>
            </a:r>
            <a:r>
              <a:rPr lang="zh-CN" altLang="en-US" sz="3300" b="0" i="0" spc="0" dirty="0">
                <a:solidFill>
                  <a:srgbClr val="333333"/>
                </a:solidFill>
                <a:effectLst/>
                <a:latin typeface="思源黑体 CN Normal" panose="020B0400000000000000"/>
                <a:ea typeface="思源黑体 CN Normal" panose="020B0400000000000000"/>
              </a:rPr>
              <a:t>。</a:t>
            </a:r>
            <a:endParaRPr lang="zh-CN" altLang="en-US" sz="3300" dirty="0">
              <a:latin typeface="思源黑体 CN Normal" panose="020B0400000000000000"/>
              <a:ea typeface="思源黑体 CN Normal" panose="020B0400000000000000"/>
            </a:endParaRPr>
          </a:p>
        </p:txBody>
      </p:sp>
      <p:sp>
        <p:nvSpPr>
          <p:cNvPr id="5" name="燕尾形 16">
            <a:extLst>
              <a:ext uri="{FF2B5EF4-FFF2-40B4-BE49-F238E27FC236}">
                <a16:creationId xmlns:a16="http://schemas.microsoft.com/office/drawing/2014/main" id="{199967DC-CF40-E25C-5F7A-CF4D5B12CAD6}"/>
              </a:ext>
            </a:extLst>
          </p:cNvPr>
          <p:cNvSpPr/>
          <p:nvPr/>
        </p:nvSpPr>
        <p:spPr>
          <a:xfrm>
            <a:off x="474119" y="653710"/>
            <a:ext cx="344487" cy="420414"/>
          </a:xfrm>
          <a:prstGeom prst="chevron">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Tree>
    <p:extLst>
      <p:ext uri="{BB962C8B-B14F-4D97-AF65-F5344CB8AC3E}">
        <p14:creationId xmlns:p14="http://schemas.microsoft.com/office/powerpoint/2010/main" val="1128990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6146" y="672458"/>
            <a:ext cx="11153628" cy="335615"/>
          </a:xfrm>
          <a:prstGeom prst="rect">
            <a:avLst/>
          </a:prstGeom>
          <a:noFill/>
        </p:spPr>
        <p:txBody>
          <a:bodyPr wrap="square">
            <a:spAutoFit/>
          </a:bodyPr>
          <a:lstStyle/>
          <a:p>
            <a:r>
              <a:rPr lang="en-US" altLang="zh-CN" sz="1600" spc="300" dirty="0" err="1">
                <a:latin typeface="思源黑体 CN Normal"/>
                <a:ea typeface="思源黑体 CN Normal" panose="020B0400000000000000" pitchFamily="34" charset="-122"/>
              </a:rPr>
              <a:t>防治常识</a:t>
            </a:r>
            <a:r>
              <a:rPr lang="en-US" altLang="zh-CN" sz="1600" spc="300" dirty="0">
                <a:latin typeface="思源黑体 CN Normal"/>
                <a:ea typeface="思源黑体 CN Normal" panose="020B0400000000000000" pitchFamily="34" charset="-122"/>
              </a:rPr>
              <a:t> &gt; </a:t>
            </a:r>
            <a:r>
              <a:rPr lang="zh-CN" altLang="en-US" sz="1600" spc="300" dirty="0">
                <a:latin typeface="思源黑体 CN Normal"/>
                <a:ea typeface="思源黑体 CN Normal" panose="020B0400000000000000" pitchFamily="34" charset="-122"/>
              </a:rPr>
              <a:t>地震来临前</a:t>
            </a:r>
            <a:endParaRPr lang="en-US" altLang="zh-CN" sz="1600" spc="300" dirty="0">
              <a:latin typeface="思源黑体 CN Normal"/>
              <a:ea typeface="思源黑体 CN Normal" panose="020B0400000000000000" pitchFamily="34" charset="-122"/>
            </a:endParaRPr>
          </a:p>
        </p:txBody>
      </p:sp>
      <p:sp>
        <p:nvSpPr>
          <p:cNvPr id="6" name="文本框 5"/>
          <p:cNvSpPr txBox="1"/>
          <p:nvPr/>
        </p:nvSpPr>
        <p:spPr>
          <a:xfrm>
            <a:off x="366147" y="333904"/>
            <a:ext cx="2900812" cy="335615"/>
          </a:xfrm>
          <a:prstGeom prst="rect">
            <a:avLst/>
          </a:prstGeom>
          <a:noFill/>
        </p:spPr>
        <p:txBody>
          <a:bodyPr wrap="square">
            <a:spAutoFit/>
          </a:bodyPr>
          <a:lstStyle/>
          <a:p>
            <a:r>
              <a:rPr lang="en-US" altLang="zh-CN" sz="1600" spc="300">
                <a:solidFill>
                  <a:srgbClr val="306B97"/>
                </a:solidFill>
                <a:latin typeface="思源黑体 CN Normal"/>
                <a:ea typeface="思源黑体 CN Normal" panose="020B0400000000000000" pitchFamily="34" charset="-122"/>
              </a:rPr>
              <a:t>Part -3</a:t>
            </a:r>
          </a:p>
        </p:txBody>
      </p:sp>
      <p:cxnSp>
        <p:nvCxnSpPr>
          <p:cNvPr id="9" name="直接连接符 8"/>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矩形 9"/>
          <p:cNvSpPr/>
          <p:nvPr/>
        </p:nvSpPr>
        <p:spPr>
          <a:xfrm>
            <a:off x="9664861" y="6524515"/>
            <a:ext cx="2527139" cy="333485"/>
          </a:xfrm>
          <a:prstGeom prst="rect">
            <a:avLst/>
          </a:prstGeom>
          <a:solidFill>
            <a:srgbClr val="306B97">
              <a:alpha val="3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1" name="New shape"/>
          <p:cNvSpPr/>
          <p:nvPr/>
        </p:nvSpPr>
        <p:spPr>
          <a:xfrm>
            <a:off x="1117600" y="2286000"/>
            <a:ext cx="9702800" cy="3810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85000" lnSpcReduction="20000"/>
          </a:bodyPr>
          <a:lstStyle/>
          <a:p>
            <a:pPr indent="0" algn="l">
              <a:lnSpc>
                <a:spcPct val="100000"/>
              </a:lnSpc>
            </a:pPr>
            <a:r>
              <a:rPr lang="zh-CN" altLang="en-US" sz="3400" b="1" dirty="0">
                <a:solidFill>
                  <a:srgbClr val="000000"/>
                </a:solidFill>
                <a:latin typeface="Microsoft Sans Serif"/>
                <a:ea typeface="思源黑体 CN Normal" panose="020B0400000000000000"/>
              </a:rPr>
              <a:t>地震</a:t>
            </a:r>
            <a:r>
              <a:rPr sz="3400" b="1" dirty="0" err="1">
                <a:solidFill>
                  <a:srgbClr val="000000"/>
                </a:solidFill>
                <a:latin typeface="Microsoft Sans Serif"/>
              </a:rPr>
              <a:t>来临前</a:t>
            </a:r>
            <a:endParaRPr sz="3400" b="1" dirty="0">
              <a:solidFill>
                <a:srgbClr val="000000"/>
              </a:solidFill>
              <a:latin typeface="Microsoft Sans Serif"/>
            </a:endParaRPr>
          </a:p>
        </p:txBody>
      </p:sp>
      <p:sp>
        <p:nvSpPr>
          <p:cNvPr id="12" name="New shape"/>
          <p:cNvSpPr/>
          <p:nvPr/>
        </p:nvSpPr>
        <p:spPr>
          <a:xfrm>
            <a:off x="1117600" y="2908300"/>
            <a:ext cx="9702800" cy="3048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87500" lnSpcReduction="20000"/>
          </a:bodyPr>
          <a:lstStyle/>
          <a:p>
            <a:pPr indent="0" algn="l">
              <a:lnSpc>
                <a:spcPct val="100000"/>
              </a:lnSpc>
            </a:pPr>
            <a:r>
              <a:rPr sz="2800" b="1" dirty="0">
                <a:solidFill>
                  <a:srgbClr val="000000"/>
                </a:solidFill>
                <a:latin typeface="Microsoft Sans Serif"/>
              </a:rPr>
              <a:t>1．准备食品物品</a:t>
            </a:r>
          </a:p>
        </p:txBody>
      </p:sp>
      <p:sp>
        <p:nvSpPr>
          <p:cNvPr id="13" name="New shape"/>
          <p:cNvSpPr/>
          <p:nvPr/>
        </p:nvSpPr>
        <p:spPr>
          <a:xfrm>
            <a:off x="1308100" y="3390900"/>
            <a:ext cx="9512300" cy="2540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t">
            <a:noAutofit/>
          </a:bodyPr>
          <a:lstStyle/>
          <a:p>
            <a:pPr indent="0" algn="l">
              <a:lnSpc>
                <a:spcPct val="125000"/>
              </a:lnSpc>
            </a:pPr>
            <a:r>
              <a:rPr dirty="0" err="1">
                <a:solidFill>
                  <a:srgbClr val="000000"/>
                </a:solidFill>
                <a:latin typeface="Microsoft Sans Serif"/>
                <a:ea typeface="思源黑体 CN Normal" panose="020B0400000000000000"/>
              </a:rPr>
              <a:t>准备必要的食物、饮用水、药品和日用品，以及蜡烛、应急灯、手电筒等应急用具</a:t>
            </a:r>
            <a:endParaRPr dirty="0">
              <a:solidFill>
                <a:srgbClr val="000000"/>
              </a:solidFill>
              <a:latin typeface="Microsoft Sans Serif"/>
              <a:ea typeface="思源黑体 CN Normal" panose="020B0400000000000000"/>
            </a:endParaRPr>
          </a:p>
        </p:txBody>
      </p:sp>
      <p:sp>
        <p:nvSpPr>
          <p:cNvPr id="14" name="New shape"/>
          <p:cNvSpPr/>
          <p:nvPr/>
        </p:nvSpPr>
        <p:spPr>
          <a:xfrm>
            <a:off x="1308100" y="3982274"/>
            <a:ext cx="9512300" cy="5080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t">
            <a:noAutofit/>
          </a:bodyPr>
          <a:lstStyle/>
          <a:p>
            <a:pPr indent="0" algn="l">
              <a:lnSpc>
                <a:spcPct val="125000"/>
              </a:lnSpc>
            </a:pPr>
            <a:r>
              <a:rPr dirty="0" err="1">
                <a:solidFill>
                  <a:srgbClr val="000000"/>
                </a:solidFill>
                <a:latin typeface="Microsoft Sans Serif"/>
                <a:ea typeface="思源黑体 CN Normal" panose="020B0400000000000000"/>
              </a:rPr>
              <a:t>食物矿泉水有备无患</a:t>
            </a:r>
            <a:r>
              <a:rPr lang="zh-CN" altLang="en-US" dirty="0">
                <a:solidFill>
                  <a:srgbClr val="000000"/>
                </a:solidFill>
                <a:latin typeface="Microsoft Sans Serif"/>
                <a:ea typeface="思源黑体 CN Normal" panose="020B0400000000000000"/>
              </a:rPr>
              <a:t>。地震</a:t>
            </a:r>
            <a:r>
              <a:rPr dirty="0" err="1">
                <a:solidFill>
                  <a:srgbClr val="000000"/>
                </a:solidFill>
                <a:latin typeface="Microsoft Sans Serif"/>
                <a:ea typeface="思源黑体 CN Normal" panose="020B0400000000000000"/>
              </a:rPr>
              <a:t>影响，很可能遇上停电停水，如果</a:t>
            </a:r>
            <a:r>
              <a:rPr lang="zh-CN" altLang="en-US" dirty="0">
                <a:solidFill>
                  <a:srgbClr val="000000"/>
                </a:solidFill>
                <a:latin typeface="Microsoft Sans Serif"/>
                <a:ea typeface="思源黑体 CN Normal" panose="020B0400000000000000"/>
              </a:rPr>
              <a:t>对外交通和通信中断</a:t>
            </a:r>
            <a:r>
              <a:rPr dirty="0">
                <a:solidFill>
                  <a:srgbClr val="000000"/>
                </a:solidFill>
                <a:latin typeface="Microsoft Sans Serif"/>
                <a:ea typeface="思源黑体 CN Normal" panose="020B0400000000000000"/>
              </a:rPr>
              <a:t>，</a:t>
            </a:r>
            <a:r>
              <a:rPr dirty="0" err="1">
                <a:solidFill>
                  <a:srgbClr val="000000"/>
                </a:solidFill>
                <a:latin typeface="Microsoft Sans Serif"/>
                <a:ea typeface="思源黑体 CN Normal" panose="020B0400000000000000"/>
              </a:rPr>
              <a:t>还可能被困上一两天，这时候，这些东西就派上用场了</a:t>
            </a:r>
            <a:endParaRPr dirty="0">
              <a:solidFill>
                <a:srgbClr val="000000"/>
              </a:solidFill>
              <a:latin typeface="Microsoft Sans Serif"/>
              <a:ea typeface="思源黑体 CN Normal" panose="020B0400000000000000"/>
            </a:endParaRPr>
          </a:p>
        </p:txBody>
      </p:sp>
      <p:sp>
        <p:nvSpPr>
          <p:cNvPr id="15" name="New shape"/>
          <p:cNvSpPr/>
          <p:nvPr/>
        </p:nvSpPr>
        <p:spPr>
          <a:xfrm>
            <a:off x="1308100" y="4865588"/>
            <a:ext cx="9512300" cy="10160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t">
            <a:normAutofit/>
          </a:bodyPr>
          <a:lstStyle/>
          <a:p>
            <a:pPr indent="0" algn="l">
              <a:lnSpc>
                <a:spcPct val="125000"/>
              </a:lnSpc>
            </a:pPr>
            <a:r>
              <a:rPr b="0" dirty="0" err="1">
                <a:solidFill>
                  <a:srgbClr val="000000"/>
                </a:solidFill>
                <a:latin typeface="Microsoft Sans Serif"/>
                <a:ea typeface="思源黑体 CN Normal" panose="020B0400000000000000"/>
              </a:rPr>
              <a:t>手电小照明能派大用场</a:t>
            </a:r>
            <a:r>
              <a:rPr lang="zh-CN" altLang="en-US" b="0" dirty="0">
                <a:solidFill>
                  <a:srgbClr val="000000"/>
                </a:solidFill>
                <a:latin typeface="Microsoft Sans Serif"/>
                <a:ea typeface="思源黑体 CN Normal" panose="020B0400000000000000"/>
              </a:rPr>
              <a:t>。</a:t>
            </a:r>
            <a:r>
              <a:rPr b="0" dirty="0">
                <a:solidFill>
                  <a:srgbClr val="000000"/>
                </a:solidFill>
                <a:latin typeface="Microsoft Sans Serif"/>
                <a:ea typeface="思源黑体 CN Normal" panose="020B0400000000000000"/>
              </a:rPr>
              <a:t>除了食品，家里最好还能准备一些诸如手电、蜡烛和蓄电的节能灯，因为万一遇上停电或是房屋进水，用电将成问题，备用的照明设施还能解决些问题。同时也可能遇到这样的情况，就是夜晚出行。</a:t>
            </a:r>
            <a:r>
              <a:rPr lang="zh-CN" altLang="en-US" b="0" dirty="0">
                <a:solidFill>
                  <a:srgbClr val="000000"/>
                </a:solidFill>
                <a:latin typeface="Microsoft Sans Serif"/>
                <a:ea typeface="思源黑体 CN Normal" panose="020B0400000000000000"/>
              </a:rPr>
              <a:t>地震过后</a:t>
            </a:r>
            <a:r>
              <a:rPr b="0" dirty="0">
                <a:solidFill>
                  <a:srgbClr val="000000"/>
                </a:solidFill>
                <a:latin typeface="Microsoft Sans Serif"/>
                <a:ea typeface="思源黑体 CN Normal" panose="020B0400000000000000"/>
              </a:rPr>
              <a:t>，</a:t>
            </a:r>
            <a:r>
              <a:rPr b="0" dirty="0" err="1">
                <a:solidFill>
                  <a:srgbClr val="000000"/>
                </a:solidFill>
                <a:latin typeface="Microsoft Sans Serif"/>
                <a:ea typeface="思源黑体 CN Normal" panose="020B0400000000000000"/>
              </a:rPr>
              <a:t>没准会有什么被吹倒的东西横在你前方</a:t>
            </a:r>
            <a:r>
              <a:rPr lang="zh-CN" altLang="en-US" b="0" dirty="0">
                <a:solidFill>
                  <a:srgbClr val="000000"/>
                </a:solidFill>
                <a:latin typeface="Microsoft Sans Serif"/>
                <a:ea typeface="思源黑体 CN Normal" panose="020B0400000000000000"/>
              </a:rPr>
              <a:t>。</a:t>
            </a:r>
            <a:endParaRPr b="0" dirty="0">
              <a:solidFill>
                <a:srgbClr val="000000"/>
              </a:solidFill>
              <a:latin typeface="Microsoft Sans Serif"/>
              <a:ea typeface="思源黑体 CN Normal" panose="020B0400000000000000"/>
            </a:endParaRPr>
          </a:p>
        </p:txBody>
      </p:sp>
      <p:grpSp>
        <p:nvGrpSpPr>
          <p:cNvPr id="2" name="组合2"/>
          <p:cNvGrpSpPr/>
          <p:nvPr/>
        </p:nvGrpSpPr>
        <p:grpSpPr>
          <a:xfrm>
            <a:off x="1117600" y="2692400"/>
            <a:ext cx="9702800" cy="63500"/>
            <a:chOff x="1117600" y="2692400"/>
            <a:chExt cx="9702800" cy="63500"/>
          </a:xfrm>
        </p:grpSpPr>
        <p:sp>
          <p:nvSpPr>
            <p:cNvPr id="16" name="New shape"/>
            <p:cNvSpPr/>
            <p:nvPr/>
          </p:nvSpPr>
          <p:spPr>
            <a:xfrm>
              <a:off x="1117600" y="2705100"/>
              <a:ext cx="9702800" cy="381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ew shape"/>
            <p:cNvSpPr/>
            <p:nvPr/>
          </p:nvSpPr>
          <p:spPr>
            <a:xfrm>
              <a:off x="1117600" y="2692400"/>
              <a:ext cx="1016000" cy="63500"/>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New shape"/>
          <p:cNvSpPr/>
          <p:nvPr/>
        </p:nvSpPr>
        <p:spPr>
          <a:xfrm>
            <a:off x="1117600" y="3238500"/>
            <a:ext cx="635000" cy="63500"/>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New shape"/>
          <p:cNvSpPr/>
          <p:nvPr/>
        </p:nvSpPr>
        <p:spPr>
          <a:xfrm>
            <a:off x="1117600" y="3492500"/>
            <a:ext cx="101600" cy="101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New shape"/>
          <p:cNvSpPr/>
          <p:nvPr/>
        </p:nvSpPr>
        <p:spPr>
          <a:xfrm>
            <a:off x="1117600" y="4083874"/>
            <a:ext cx="101600" cy="101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New shape"/>
          <p:cNvSpPr/>
          <p:nvPr/>
        </p:nvSpPr>
        <p:spPr>
          <a:xfrm>
            <a:off x="1111250" y="5001034"/>
            <a:ext cx="101600" cy="101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267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rLs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rLst="">
                                      <p:cBhvr>
                                        <p:cTn id="13" dur="500"/>
                                        <p:tgtEl>
                                          <p:spTgt spid="10"/>
                                        </p:tgtEl>
                                      </p:cBhvr>
                                    </p:animEffect>
                                  </p:childTnLst>
                                </p:cTn>
                              </p:par>
                            </p:childTnLst>
                          </p:cTn>
                        </p:par>
                        <p:par>
                          <p:cTn id="14" fill="hold">
                            <p:stCondLst>
                              <p:cond delay="500"/>
                            </p:stCondLst>
                            <p:childTnLst>
                              <p:par>
                                <p:cTn id="15" presetID="23" presetClass="entr" presetSubtype="16" fill="hold" grpId="1"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3" presetClass="entr" presetSubtype="16" fill="hold" grpId="2"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3"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23" presetClass="entr" presetSubtype="16" fill="hold" grpId="4"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2500"/>
                            </p:stCondLst>
                            <p:childTnLst>
                              <p:par>
                                <p:cTn id="35" presetID="23" presetClass="entr" presetSubtype="16" fill="hold" grpId="5"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1" animBg="1"/>
      <p:bldP spid="12" grpId="2" animBg="1"/>
      <p:bldP spid="13" grpId="3" animBg="1"/>
      <p:bldP spid="14" grpId="4" animBg="1"/>
      <p:bldP spid="15" grpId="5"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6146" y="672458"/>
            <a:ext cx="11153628" cy="335615"/>
          </a:xfrm>
          <a:prstGeom prst="rect">
            <a:avLst/>
          </a:prstGeom>
          <a:noFill/>
        </p:spPr>
        <p:txBody>
          <a:bodyPr wrap="square">
            <a:spAutoFit/>
          </a:bodyPr>
          <a:lstStyle/>
          <a:p>
            <a:r>
              <a:rPr lang="en-US" altLang="zh-CN" sz="1600" spc="300" dirty="0" err="1">
                <a:latin typeface="思源黑体 CN Normal"/>
                <a:ea typeface="思源黑体 CN Normal" panose="020B0400000000000000" pitchFamily="34" charset="-122"/>
              </a:rPr>
              <a:t>防治常识</a:t>
            </a:r>
            <a:r>
              <a:rPr lang="en-US" altLang="zh-CN" sz="1600" spc="300" dirty="0">
                <a:latin typeface="思源黑体 CN Normal"/>
                <a:ea typeface="思源黑体 CN Normal" panose="020B0400000000000000" pitchFamily="34" charset="-122"/>
              </a:rPr>
              <a:t> &gt; </a:t>
            </a:r>
            <a:r>
              <a:rPr lang="zh-CN" altLang="en-US" sz="1600" spc="300" dirty="0">
                <a:latin typeface="思源黑体 CN Normal"/>
                <a:ea typeface="思源黑体 CN Normal" panose="020B0400000000000000" pitchFamily="34" charset="-122"/>
              </a:rPr>
              <a:t>地震</a:t>
            </a:r>
            <a:r>
              <a:rPr lang="en-US" altLang="zh-CN" sz="1600" spc="300" dirty="0" err="1">
                <a:latin typeface="思源黑体 CN Normal"/>
                <a:ea typeface="思源黑体 CN Normal" panose="020B0400000000000000" pitchFamily="34" charset="-122"/>
              </a:rPr>
              <a:t>来临前</a:t>
            </a:r>
            <a:endParaRPr lang="en-US" altLang="zh-CN" sz="1600" spc="300" dirty="0">
              <a:latin typeface="思源黑体 CN Normal"/>
              <a:ea typeface="思源黑体 CN Normal" panose="020B0400000000000000" pitchFamily="34" charset="-122"/>
            </a:endParaRPr>
          </a:p>
        </p:txBody>
      </p:sp>
      <p:sp>
        <p:nvSpPr>
          <p:cNvPr id="6" name="文本框 5"/>
          <p:cNvSpPr txBox="1"/>
          <p:nvPr/>
        </p:nvSpPr>
        <p:spPr>
          <a:xfrm>
            <a:off x="366147" y="333904"/>
            <a:ext cx="2900812" cy="335615"/>
          </a:xfrm>
          <a:prstGeom prst="rect">
            <a:avLst/>
          </a:prstGeom>
          <a:noFill/>
        </p:spPr>
        <p:txBody>
          <a:bodyPr wrap="square">
            <a:spAutoFit/>
          </a:bodyPr>
          <a:lstStyle/>
          <a:p>
            <a:r>
              <a:rPr lang="en-US" altLang="zh-CN" sz="1600" spc="300">
                <a:solidFill>
                  <a:srgbClr val="306B97"/>
                </a:solidFill>
                <a:latin typeface="思源黑体 CN Normal"/>
                <a:ea typeface="思源黑体 CN Normal" panose="020B0400000000000000" pitchFamily="34" charset="-122"/>
              </a:rPr>
              <a:t>Part -3</a:t>
            </a:r>
          </a:p>
        </p:txBody>
      </p:sp>
      <p:cxnSp>
        <p:nvCxnSpPr>
          <p:cNvPr id="9" name="直接连接符 8"/>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矩形 9"/>
          <p:cNvSpPr/>
          <p:nvPr/>
        </p:nvSpPr>
        <p:spPr>
          <a:xfrm>
            <a:off x="9664861" y="6524515"/>
            <a:ext cx="2527139" cy="333485"/>
          </a:xfrm>
          <a:prstGeom prst="rect">
            <a:avLst/>
          </a:prstGeom>
          <a:solidFill>
            <a:srgbClr val="306B97">
              <a:alpha val="3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1" name="New shape"/>
          <p:cNvSpPr/>
          <p:nvPr/>
        </p:nvSpPr>
        <p:spPr>
          <a:xfrm>
            <a:off x="1117600" y="1498600"/>
            <a:ext cx="9702800" cy="3048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87500" lnSpcReduction="20000"/>
          </a:bodyPr>
          <a:lstStyle/>
          <a:p>
            <a:pPr indent="0" algn="l">
              <a:lnSpc>
                <a:spcPct val="100000"/>
              </a:lnSpc>
            </a:pPr>
            <a:r>
              <a:rPr sz="2800" b="1" dirty="0">
                <a:solidFill>
                  <a:srgbClr val="000000"/>
                </a:solidFill>
                <a:latin typeface="Microsoft Sans Serif"/>
              </a:rPr>
              <a:t>2．搬移易坠物品</a:t>
            </a:r>
          </a:p>
        </p:txBody>
      </p:sp>
      <p:sp>
        <p:nvSpPr>
          <p:cNvPr id="12" name="New shape"/>
          <p:cNvSpPr/>
          <p:nvPr/>
        </p:nvSpPr>
        <p:spPr>
          <a:xfrm>
            <a:off x="1117600" y="1917700"/>
            <a:ext cx="9702800" cy="5842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92500" lnSpcReduction="10000"/>
          </a:bodyPr>
          <a:lstStyle/>
          <a:p>
            <a:pPr>
              <a:lnSpc>
                <a:spcPct val="125000"/>
              </a:lnSpc>
            </a:pPr>
            <a:r>
              <a:rPr lang="en-US" altLang="zh-CN" dirty="0">
                <a:solidFill>
                  <a:srgbClr val="000000"/>
                </a:solidFill>
                <a:ea typeface="思源黑体 CN Normal" panose="020B0400000000000000"/>
                <a:cs typeface="宋体" panose="02010600030101010101" pitchFamily="2" charset="-122"/>
              </a:rPr>
              <a:t>       </a:t>
            </a:r>
            <a:r>
              <a:rPr lang="zh-CN" altLang="zh-CN" dirty="0">
                <a:solidFill>
                  <a:srgbClr val="000000"/>
                </a:solidFill>
                <a:ea typeface="思源黑体 CN Normal" panose="020B0400000000000000"/>
                <a:cs typeface="宋体" panose="02010600030101010101" pitchFamily="2" charset="-122"/>
              </a:rPr>
              <a:t>在餐具柜橱、窗户等的玻璃上粘上透明薄膜或胶布，以防止玻璃破碎时四处飞溅</a:t>
            </a:r>
            <a:r>
              <a:rPr lang="zh-CN" altLang="en-US" dirty="0">
                <a:solidFill>
                  <a:srgbClr val="000000"/>
                </a:solidFill>
                <a:ea typeface="思源黑体 CN Normal" panose="020B0400000000000000"/>
                <a:cs typeface="宋体" panose="02010600030101010101" pitchFamily="2" charset="-122"/>
              </a:rPr>
              <a:t>。</a:t>
            </a:r>
            <a:r>
              <a:rPr lang="zh-CN" altLang="zh-CN" dirty="0">
                <a:solidFill>
                  <a:srgbClr val="000000"/>
                </a:solidFill>
                <a:ea typeface="思源黑体 CN Normal" panose="020B0400000000000000"/>
                <a:cs typeface="宋体" panose="02010600030101010101" pitchFamily="2" charset="-122"/>
              </a:rPr>
              <a:t>不要将电视机、花瓶等放置在较高的地方</a:t>
            </a:r>
            <a:r>
              <a:rPr lang="zh-CN" altLang="en-US" dirty="0">
                <a:solidFill>
                  <a:srgbClr val="000000"/>
                </a:solidFill>
                <a:ea typeface="思源黑体 CN Normal" panose="020B0400000000000000"/>
                <a:cs typeface="宋体" panose="02010600030101010101" pitchFamily="2" charset="-122"/>
              </a:rPr>
              <a:t>。</a:t>
            </a:r>
            <a:endParaRPr sz="1700" b="0" dirty="0">
              <a:solidFill>
                <a:srgbClr val="000000"/>
              </a:solidFill>
              <a:latin typeface="Microsoft Sans Serif"/>
              <a:ea typeface="思源黑体 CN Normal" panose="020B0400000000000000"/>
            </a:endParaRPr>
          </a:p>
        </p:txBody>
      </p:sp>
      <p:sp>
        <p:nvSpPr>
          <p:cNvPr id="13" name="New shape"/>
          <p:cNvSpPr/>
          <p:nvPr/>
        </p:nvSpPr>
        <p:spPr>
          <a:xfrm>
            <a:off x="1117600" y="2692400"/>
            <a:ext cx="9702800" cy="3048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87500" lnSpcReduction="20000"/>
          </a:bodyPr>
          <a:lstStyle/>
          <a:p>
            <a:pPr indent="0" algn="l">
              <a:lnSpc>
                <a:spcPct val="100000"/>
              </a:lnSpc>
            </a:pPr>
            <a:r>
              <a:rPr sz="2800" b="1">
                <a:solidFill>
                  <a:srgbClr val="000000"/>
                </a:solidFill>
                <a:latin typeface="Microsoft Sans Serif"/>
              </a:rPr>
              <a:t>3．加固易倒设施</a:t>
            </a:r>
          </a:p>
        </p:txBody>
      </p:sp>
      <p:sp>
        <p:nvSpPr>
          <p:cNvPr id="14" name="New shape"/>
          <p:cNvSpPr/>
          <p:nvPr/>
        </p:nvSpPr>
        <p:spPr>
          <a:xfrm>
            <a:off x="1117600" y="3111500"/>
            <a:ext cx="9759666" cy="5842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90000"/>
          </a:bodyPr>
          <a:lstStyle/>
          <a:p>
            <a:pPr>
              <a:lnSpc>
                <a:spcPct val="125000"/>
              </a:lnSpc>
            </a:pPr>
            <a:r>
              <a:rPr lang="en-US" altLang="zh-CN" dirty="0">
                <a:solidFill>
                  <a:srgbClr val="000000"/>
                </a:solidFill>
                <a:ea typeface="思源黑体 CN Normal" panose="020B0400000000000000"/>
                <a:cs typeface="宋体" panose="02010600030101010101" pitchFamily="2" charset="-122"/>
              </a:rPr>
              <a:t>       </a:t>
            </a:r>
            <a:r>
              <a:rPr lang="zh-CN" altLang="zh-CN" dirty="0">
                <a:solidFill>
                  <a:srgbClr val="000000"/>
                </a:solidFill>
                <a:ea typeface="思源黑体 CN Normal" panose="020B0400000000000000"/>
                <a:cs typeface="宋体" panose="02010600030101010101" pitchFamily="2" charset="-122"/>
              </a:rPr>
              <a:t>对大衣柜、餐具柜橱、电冰箱等做好固定、防止倾倒的措施为防止因地震的晃动造成柜橱门敞开，里面的物品掉出来，在柜橱、壁橱的门上安装合页加以固定</a:t>
            </a:r>
            <a:r>
              <a:rPr lang="zh-CN" altLang="en-US" dirty="0">
                <a:solidFill>
                  <a:srgbClr val="000000"/>
                </a:solidFill>
                <a:ea typeface="思源黑体 CN Normal" panose="020B0400000000000000"/>
                <a:cs typeface="宋体" panose="02010600030101010101" pitchFamily="2" charset="-122"/>
              </a:rPr>
              <a:t>。</a:t>
            </a:r>
            <a:endParaRPr sz="1700" b="0" dirty="0">
              <a:solidFill>
                <a:srgbClr val="000000"/>
              </a:solidFill>
              <a:latin typeface="Microsoft Sans Serif"/>
              <a:ea typeface="思源黑体 CN Normal" panose="020B0400000000000000"/>
            </a:endParaRPr>
          </a:p>
        </p:txBody>
      </p:sp>
      <p:sp>
        <p:nvSpPr>
          <p:cNvPr id="15" name="New shape"/>
          <p:cNvSpPr/>
          <p:nvPr/>
        </p:nvSpPr>
        <p:spPr>
          <a:xfrm>
            <a:off x="1117600" y="4117865"/>
            <a:ext cx="9702800" cy="3048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87500" lnSpcReduction="20000"/>
          </a:bodyPr>
          <a:lstStyle/>
          <a:p>
            <a:pPr indent="0" algn="l">
              <a:lnSpc>
                <a:spcPct val="100000"/>
              </a:lnSpc>
            </a:pPr>
            <a:r>
              <a:rPr sz="2800" b="1" dirty="0">
                <a:solidFill>
                  <a:srgbClr val="000000"/>
                </a:solidFill>
                <a:latin typeface="Microsoft Sans Serif"/>
              </a:rPr>
              <a:t>4．</a:t>
            </a:r>
            <a:r>
              <a:rPr lang="zh-CN" altLang="en-US" sz="2800" b="1" dirty="0">
                <a:solidFill>
                  <a:srgbClr val="000000"/>
                </a:solidFill>
                <a:latin typeface="Microsoft Sans Serif"/>
                <a:ea typeface="思源黑体 CN Normal" panose="020B0400000000000000"/>
              </a:rPr>
              <a:t>定期进行安全检查</a:t>
            </a:r>
            <a:endParaRPr sz="2800" b="1" dirty="0">
              <a:solidFill>
                <a:srgbClr val="000000"/>
              </a:solidFill>
              <a:latin typeface="Microsoft Sans Serif"/>
              <a:ea typeface="思源黑体 CN Normal" panose="020B0400000000000000"/>
            </a:endParaRPr>
          </a:p>
        </p:txBody>
      </p:sp>
      <p:sp>
        <p:nvSpPr>
          <p:cNvPr id="16" name="New shape"/>
          <p:cNvSpPr/>
          <p:nvPr/>
        </p:nvSpPr>
        <p:spPr>
          <a:xfrm>
            <a:off x="1122907" y="3810000"/>
            <a:ext cx="9702800" cy="2339865"/>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a:bodyPr>
          <a:lstStyle/>
          <a:p>
            <a:pPr>
              <a:lnSpc>
                <a:spcPct val="125000"/>
              </a:lnSpc>
            </a:pPr>
            <a:r>
              <a:rPr lang="en-US" altLang="zh-CN" dirty="0">
                <a:solidFill>
                  <a:srgbClr val="000000"/>
                </a:solidFill>
                <a:ea typeface="思源黑体 CN Normal" panose="020B0400000000000000"/>
                <a:cs typeface="宋体" panose="02010600030101010101" pitchFamily="2" charset="-122"/>
              </a:rPr>
              <a:t>       </a:t>
            </a:r>
            <a:r>
              <a:rPr lang="zh-CN" altLang="zh-CN" dirty="0">
                <a:solidFill>
                  <a:srgbClr val="000000"/>
                </a:solidFill>
                <a:ea typeface="思源黑体 CN Normal" panose="020B0400000000000000"/>
                <a:cs typeface="宋体" panose="02010600030101010101" pitchFamily="2" charset="-122"/>
              </a:rPr>
              <a:t>充分注意煤油取暖等用火器具及危险品的管理和保管</a:t>
            </a:r>
            <a:r>
              <a:rPr lang="zh-CN" altLang="en-US" dirty="0">
                <a:solidFill>
                  <a:srgbClr val="000000"/>
                </a:solidFill>
                <a:ea typeface="思源黑体 CN Normal" panose="020B0400000000000000"/>
                <a:cs typeface="宋体" panose="02010600030101010101" pitchFamily="2" charset="-122"/>
              </a:rPr>
              <a:t>。</a:t>
            </a:r>
            <a:r>
              <a:rPr lang="zh-CN" altLang="zh-CN" dirty="0">
                <a:solidFill>
                  <a:srgbClr val="000000"/>
                </a:solidFill>
                <a:ea typeface="思源黑体 CN Normal" panose="020B0400000000000000"/>
                <a:cs typeface="宋体" panose="02010600030101010101" pitchFamily="2" charset="-122"/>
              </a:rPr>
              <a:t>做好建筑物检修、加固工作</a:t>
            </a:r>
            <a:r>
              <a:rPr lang="en-US" altLang="zh-CN" dirty="0">
                <a:solidFill>
                  <a:srgbClr val="000000"/>
                </a:solidFill>
                <a:ea typeface="思源黑体 CN Normal" panose="020B0400000000000000"/>
                <a:cs typeface="宋体" panose="02010600030101010101" pitchFamily="2" charset="-122"/>
              </a:rPr>
              <a:t>(</a:t>
            </a:r>
            <a:r>
              <a:rPr lang="zh-CN" altLang="zh-CN" dirty="0">
                <a:solidFill>
                  <a:srgbClr val="000000"/>
                </a:solidFill>
                <a:ea typeface="思源黑体 CN Normal" panose="020B0400000000000000"/>
                <a:cs typeface="宋体" panose="02010600030101010101" pitchFamily="2" charset="-122"/>
              </a:rPr>
              <a:t>尤其是地基柱子、屋顶瓦等</a:t>
            </a:r>
            <a:r>
              <a:rPr lang="zh-CN" altLang="en-US" dirty="0">
                <a:solidFill>
                  <a:srgbClr val="000000"/>
                </a:solidFill>
                <a:ea typeface="思源黑体 CN Normal" panose="020B0400000000000000"/>
                <a:cs typeface="宋体" panose="02010600030101010101" pitchFamily="2" charset="-122"/>
              </a:rPr>
              <a:t>）</a:t>
            </a:r>
            <a:r>
              <a:rPr lang="zh-CN" altLang="zh-CN" dirty="0">
                <a:solidFill>
                  <a:srgbClr val="000000"/>
                </a:solidFill>
                <a:ea typeface="思源黑体 CN Normal" panose="020B0400000000000000"/>
                <a:cs typeface="宋体" panose="02010600030101010101" pitchFamily="2" charset="-122"/>
              </a:rPr>
              <a:t>加固水泥预制板墙，使其坚固不易倒塌</a:t>
            </a:r>
            <a:r>
              <a:rPr lang="zh-CN" altLang="en-US" dirty="0">
                <a:solidFill>
                  <a:srgbClr val="000000"/>
                </a:solidFill>
                <a:ea typeface="思源黑体 CN Normal" panose="020B0400000000000000"/>
                <a:cs typeface="宋体" panose="02010600030101010101" pitchFamily="2" charset="-122"/>
              </a:rPr>
              <a:t>。</a:t>
            </a:r>
            <a:endParaRPr sz="1700" b="0" dirty="0">
              <a:solidFill>
                <a:srgbClr val="000000"/>
              </a:solidFill>
              <a:latin typeface="Microsoft Sans Serif"/>
              <a:ea typeface="思源黑体 CN Normal" panose="020B0400000000000000"/>
            </a:endParaRPr>
          </a:p>
        </p:txBody>
      </p:sp>
      <p:sp>
        <p:nvSpPr>
          <p:cNvPr id="17" name="New shape"/>
          <p:cNvSpPr/>
          <p:nvPr/>
        </p:nvSpPr>
        <p:spPr>
          <a:xfrm>
            <a:off x="1117600" y="1828800"/>
            <a:ext cx="635000" cy="63500"/>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New shape"/>
          <p:cNvSpPr/>
          <p:nvPr/>
        </p:nvSpPr>
        <p:spPr>
          <a:xfrm>
            <a:off x="1117600" y="3022600"/>
            <a:ext cx="635000" cy="63500"/>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New shape"/>
          <p:cNvSpPr/>
          <p:nvPr/>
        </p:nvSpPr>
        <p:spPr>
          <a:xfrm>
            <a:off x="1117600" y="4448065"/>
            <a:ext cx="635000" cy="63500"/>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267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rLs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rLst="">
                                      <p:cBhvr>
                                        <p:cTn id="13" dur="500"/>
                                        <p:tgtEl>
                                          <p:spTgt spid="10"/>
                                        </p:tgtEl>
                                      </p:cBhvr>
                                    </p:animEffect>
                                  </p:childTnLst>
                                </p:cTn>
                              </p:par>
                            </p:childTnLst>
                          </p:cTn>
                        </p:par>
                        <p:par>
                          <p:cTn id="14" fill="hold">
                            <p:stCondLst>
                              <p:cond delay="500"/>
                            </p:stCondLst>
                            <p:childTnLst>
                              <p:par>
                                <p:cTn id="15" presetID="23" presetClass="entr" presetSubtype="16" fill="hold" grpId="1"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3" presetClass="entr" presetSubtype="16" fill="hold" grpId="2"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3"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23" presetClass="entr" presetSubtype="16" fill="hold" grpId="4"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2500"/>
                            </p:stCondLst>
                            <p:childTnLst>
                              <p:par>
                                <p:cTn id="35" presetID="23" presetClass="entr" presetSubtype="16" fill="hold" grpId="5"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childTnLst>
                          </p:cTn>
                        </p:par>
                        <p:par>
                          <p:cTn id="39" fill="hold">
                            <p:stCondLst>
                              <p:cond delay="3000"/>
                            </p:stCondLst>
                            <p:childTnLst>
                              <p:par>
                                <p:cTn id="40" presetID="23" presetClass="entr" presetSubtype="16" fill="hold" grpId="6"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1" animBg="1"/>
      <p:bldP spid="12" grpId="2" animBg="1"/>
      <p:bldP spid="13" grpId="3" animBg="1"/>
      <p:bldP spid="14" grpId="4" animBg="1"/>
      <p:bldP spid="15" grpId="5" animBg="1"/>
      <p:bldP spid="16" grpId="6"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6146" y="672458"/>
            <a:ext cx="11153628" cy="335615"/>
          </a:xfrm>
          <a:prstGeom prst="rect">
            <a:avLst/>
          </a:prstGeom>
          <a:noFill/>
        </p:spPr>
        <p:txBody>
          <a:bodyPr wrap="square">
            <a:spAutoFit/>
          </a:bodyPr>
          <a:lstStyle/>
          <a:p>
            <a:r>
              <a:rPr lang="en-US" altLang="zh-CN" sz="1600" spc="300" dirty="0" err="1">
                <a:latin typeface="思源黑体 CN Normal"/>
                <a:ea typeface="思源黑体 CN Normal" panose="020B0400000000000000" pitchFamily="34" charset="-122"/>
              </a:rPr>
              <a:t>防治常识</a:t>
            </a:r>
            <a:r>
              <a:rPr lang="en-US" altLang="zh-CN" sz="1600" spc="300" dirty="0">
                <a:latin typeface="思源黑体 CN Normal"/>
                <a:ea typeface="思源黑体 CN Normal" panose="020B0400000000000000" pitchFamily="34" charset="-122"/>
              </a:rPr>
              <a:t> &gt; </a:t>
            </a:r>
            <a:r>
              <a:rPr lang="zh-CN" altLang="en-US" sz="1600" spc="300" dirty="0">
                <a:latin typeface="思源黑体 CN Normal"/>
                <a:ea typeface="思源黑体 CN Normal" panose="020B0400000000000000" pitchFamily="34" charset="-122"/>
              </a:rPr>
              <a:t>地震</a:t>
            </a:r>
            <a:r>
              <a:rPr lang="en-US" altLang="zh-CN" sz="1600" spc="300" dirty="0" err="1">
                <a:latin typeface="思源黑体 CN Normal"/>
                <a:ea typeface="思源黑体 CN Normal" panose="020B0400000000000000" pitchFamily="34" charset="-122"/>
              </a:rPr>
              <a:t>来临前</a:t>
            </a:r>
            <a:r>
              <a:rPr lang="en-US" altLang="zh-CN" sz="1600" spc="300" dirty="0">
                <a:latin typeface="思源黑体 CN Normal"/>
                <a:ea typeface="思源黑体 CN Normal" panose="020B0400000000000000" pitchFamily="34" charset="-122"/>
              </a:rPr>
              <a:t> </a:t>
            </a:r>
          </a:p>
        </p:txBody>
      </p:sp>
      <p:sp>
        <p:nvSpPr>
          <p:cNvPr id="6" name="文本框 5"/>
          <p:cNvSpPr txBox="1"/>
          <p:nvPr/>
        </p:nvSpPr>
        <p:spPr>
          <a:xfrm>
            <a:off x="366147" y="333904"/>
            <a:ext cx="2900812" cy="335615"/>
          </a:xfrm>
          <a:prstGeom prst="rect">
            <a:avLst/>
          </a:prstGeom>
          <a:noFill/>
        </p:spPr>
        <p:txBody>
          <a:bodyPr wrap="square">
            <a:spAutoFit/>
          </a:bodyPr>
          <a:lstStyle/>
          <a:p>
            <a:r>
              <a:rPr lang="en-US" altLang="zh-CN" sz="1600" spc="300">
                <a:solidFill>
                  <a:srgbClr val="306B97"/>
                </a:solidFill>
                <a:latin typeface="思源黑体 CN Normal"/>
                <a:ea typeface="思源黑体 CN Normal" panose="020B0400000000000000" pitchFamily="34" charset="-122"/>
              </a:rPr>
              <a:t>Part -3</a:t>
            </a:r>
          </a:p>
        </p:txBody>
      </p:sp>
      <p:cxnSp>
        <p:nvCxnSpPr>
          <p:cNvPr id="9" name="直接连接符 8"/>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矩形 9"/>
          <p:cNvSpPr/>
          <p:nvPr/>
        </p:nvSpPr>
        <p:spPr>
          <a:xfrm>
            <a:off x="9664861" y="6524515"/>
            <a:ext cx="2527139" cy="333485"/>
          </a:xfrm>
          <a:prstGeom prst="rect">
            <a:avLst/>
          </a:prstGeom>
          <a:solidFill>
            <a:srgbClr val="306B97">
              <a:alpha val="3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1" name="New shape"/>
          <p:cNvSpPr/>
          <p:nvPr/>
        </p:nvSpPr>
        <p:spPr>
          <a:xfrm>
            <a:off x="1040024" y="1968768"/>
            <a:ext cx="9702800" cy="3048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87500" lnSpcReduction="20000"/>
          </a:bodyPr>
          <a:lstStyle/>
          <a:p>
            <a:pPr indent="0" algn="l">
              <a:lnSpc>
                <a:spcPct val="100000"/>
              </a:lnSpc>
            </a:pPr>
            <a:r>
              <a:rPr sz="2800" b="1" dirty="0">
                <a:solidFill>
                  <a:srgbClr val="000000"/>
                </a:solidFill>
                <a:latin typeface="Microsoft Sans Serif"/>
              </a:rPr>
              <a:t>5．</a:t>
            </a:r>
            <a:r>
              <a:rPr lang="zh-CN" altLang="en-US" sz="2800" b="1" dirty="0">
                <a:solidFill>
                  <a:srgbClr val="000000"/>
                </a:solidFill>
                <a:latin typeface="Microsoft Sans Serif"/>
                <a:ea typeface="思源黑体 CN Normal" panose="020B0400000000000000"/>
              </a:rPr>
              <a:t>召开家庭会议</a:t>
            </a:r>
            <a:endParaRPr sz="2800" b="1" dirty="0">
              <a:solidFill>
                <a:srgbClr val="000000"/>
              </a:solidFill>
              <a:latin typeface="Microsoft Sans Serif"/>
              <a:ea typeface="思源黑体 CN Normal" panose="020B0400000000000000"/>
            </a:endParaRPr>
          </a:p>
        </p:txBody>
      </p:sp>
      <p:sp>
        <p:nvSpPr>
          <p:cNvPr id="12" name="New shape"/>
          <p:cNvSpPr/>
          <p:nvPr/>
        </p:nvSpPr>
        <p:spPr>
          <a:xfrm>
            <a:off x="1040024" y="2351612"/>
            <a:ext cx="9702800" cy="1228287"/>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a:bodyPr>
          <a:lstStyle/>
          <a:p>
            <a:pPr>
              <a:spcBef>
                <a:spcPts val="240"/>
              </a:spcBef>
              <a:spcAft>
                <a:spcPts val="240"/>
              </a:spcAft>
            </a:pPr>
            <a:r>
              <a:rPr lang="zh-CN" altLang="en-US" kern="100" dirty="0">
                <a:solidFill>
                  <a:srgbClr val="000000"/>
                </a:solidFill>
                <a:latin typeface="等线" panose="02010600030101010101" pitchFamily="2" charset="-122"/>
                <a:ea typeface="思源黑体 CN Normal" panose="020B0400000000000000"/>
                <a:cs typeface="宋体" panose="02010600030101010101" pitchFamily="2" charset="-122"/>
              </a:rPr>
              <a:t>       和家人进行</a:t>
            </a:r>
            <a:r>
              <a:rPr lang="zh-CN" altLang="zh-CN" kern="100" dirty="0">
                <a:solidFill>
                  <a:srgbClr val="000000"/>
                </a:solidFill>
                <a:latin typeface="等线" panose="02010600030101010101" pitchFamily="2" charset="-122"/>
                <a:ea typeface="思源黑体 CN Normal" panose="020B0400000000000000"/>
                <a:cs typeface="宋体" panose="02010600030101010101" pitchFamily="2" charset="-122"/>
              </a:rPr>
              <a:t>避难场所、避难道路的确认；</a:t>
            </a:r>
            <a:r>
              <a:rPr lang="en-US" altLang="zh-CN" kern="100" dirty="0">
                <a:solidFill>
                  <a:srgbClr val="000000"/>
                </a:solidFill>
                <a:latin typeface="宋体" panose="02010600030101010101" pitchFamily="2" charset="-122"/>
                <a:ea typeface="思源黑体 CN Normal" panose="020B0400000000000000"/>
                <a:cs typeface="宋体" panose="02010600030101010101" pitchFamily="2" charset="-122"/>
              </a:rPr>
              <a:t> </a:t>
            </a:r>
            <a:r>
              <a:rPr lang="zh-CN" altLang="zh-CN" kern="100" dirty="0">
                <a:solidFill>
                  <a:srgbClr val="000000"/>
                </a:solidFill>
                <a:latin typeface="等线" panose="02010600030101010101" pitchFamily="2" charset="-122"/>
                <a:ea typeface="思源黑体 CN Normal" panose="020B0400000000000000"/>
                <a:cs typeface="宋体" panose="02010600030101010101" pitchFamily="2" charset="-122"/>
              </a:rPr>
              <a:t>学习应急处置救护的知识；</a:t>
            </a:r>
            <a:r>
              <a:rPr lang="en-US" altLang="zh-CN" kern="100" dirty="0">
                <a:solidFill>
                  <a:srgbClr val="000000"/>
                </a:solidFill>
                <a:latin typeface="宋体" panose="02010600030101010101" pitchFamily="2" charset="-122"/>
                <a:ea typeface="思源黑体 CN Normal" panose="020B0400000000000000"/>
                <a:cs typeface="宋体" panose="02010600030101010101" pitchFamily="2" charset="-122"/>
              </a:rPr>
              <a:t> </a:t>
            </a:r>
            <a:r>
              <a:rPr lang="zh-CN" altLang="zh-CN" kern="100" dirty="0">
                <a:solidFill>
                  <a:srgbClr val="000000"/>
                </a:solidFill>
                <a:latin typeface="等线" panose="02010600030101010101" pitchFamily="2" charset="-122"/>
                <a:ea typeface="思源黑体 CN Normal" panose="020B0400000000000000"/>
                <a:cs typeface="宋体" panose="02010600030101010101" pitchFamily="2" charset="-122"/>
              </a:rPr>
              <a:t>万一情况下，家人的联络方法和汇合场所；</a:t>
            </a:r>
            <a:r>
              <a:rPr lang="zh-CN" altLang="zh-CN" dirty="0">
                <a:solidFill>
                  <a:srgbClr val="000000"/>
                </a:solidFill>
                <a:ea typeface="思源黑体 CN Normal" panose="020B0400000000000000"/>
                <a:cs typeface="宋体" panose="02010600030101010101" pitchFamily="2" charset="-122"/>
              </a:rPr>
              <a:t>紧急用携带袋子的检查、放置场所的确认</a:t>
            </a:r>
            <a:r>
              <a:rPr lang="zh-CN" altLang="en-US" dirty="0">
                <a:solidFill>
                  <a:srgbClr val="000000"/>
                </a:solidFill>
                <a:ea typeface="思源黑体 CN Normal" panose="020B0400000000000000"/>
                <a:cs typeface="宋体" panose="02010600030101010101" pitchFamily="2" charset="-122"/>
              </a:rPr>
              <a:t>。</a:t>
            </a:r>
            <a:endParaRPr sz="1700" b="0" dirty="0">
              <a:solidFill>
                <a:srgbClr val="000000"/>
              </a:solidFill>
              <a:latin typeface="Microsoft Sans Serif"/>
              <a:ea typeface="思源黑体 CN Normal" panose="020B0400000000000000"/>
            </a:endParaRPr>
          </a:p>
        </p:txBody>
      </p:sp>
      <p:sp>
        <p:nvSpPr>
          <p:cNvPr id="13" name="New shape"/>
          <p:cNvSpPr/>
          <p:nvPr/>
        </p:nvSpPr>
        <p:spPr>
          <a:xfrm>
            <a:off x="1040024" y="3707335"/>
            <a:ext cx="9702800" cy="3048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87500" lnSpcReduction="20000"/>
          </a:bodyPr>
          <a:lstStyle/>
          <a:p>
            <a:pPr indent="0" algn="l">
              <a:lnSpc>
                <a:spcPct val="100000"/>
              </a:lnSpc>
            </a:pPr>
            <a:r>
              <a:rPr sz="2800" b="1" dirty="0">
                <a:solidFill>
                  <a:srgbClr val="000000"/>
                </a:solidFill>
                <a:latin typeface="Microsoft Sans Serif"/>
              </a:rPr>
              <a:t>6．</a:t>
            </a:r>
            <a:r>
              <a:rPr lang="zh-CN" altLang="en-US" sz="2800" b="1" dirty="0">
                <a:solidFill>
                  <a:srgbClr val="000000"/>
                </a:solidFill>
                <a:latin typeface="Microsoft Sans Serif"/>
                <a:ea typeface="思源黑体 CN Normal" panose="020B0400000000000000"/>
              </a:rPr>
              <a:t>积极参加防震演习</a:t>
            </a:r>
            <a:endParaRPr sz="2800" b="1" dirty="0">
              <a:solidFill>
                <a:srgbClr val="000000"/>
              </a:solidFill>
              <a:latin typeface="Microsoft Sans Serif"/>
              <a:ea typeface="思源黑体 CN Normal" panose="020B0400000000000000"/>
            </a:endParaRPr>
          </a:p>
        </p:txBody>
      </p:sp>
      <p:sp>
        <p:nvSpPr>
          <p:cNvPr id="14" name="New shape"/>
          <p:cNvSpPr/>
          <p:nvPr/>
        </p:nvSpPr>
        <p:spPr>
          <a:xfrm>
            <a:off x="1040024" y="4201427"/>
            <a:ext cx="9875672" cy="1169042"/>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97500"/>
          </a:bodyPr>
          <a:lstStyle/>
          <a:p>
            <a:pPr>
              <a:spcBef>
                <a:spcPts val="240"/>
              </a:spcBef>
              <a:spcAft>
                <a:spcPts val="240"/>
              </a:spcAft>
            </a:pPr>
            <a:r>
              <a:rPr lang="en-US" altLang="zh-CN" kern="100" dirty="0">
                <a:solidFill>
                  <a:srgbClr val="000000"/>
                </a:solidFill>
                <a:latin typeface="等线" panose="02010600030101010101" pitchFamily="2" charset="-122"/>
                <a:ea typeface="思源黑体 CN Normal" panose="020B0400000000000000"/>
                <a:cs typeface="宋体" panose="02010600030101010101" pitchFamily="2" charset="-122"/>
              </a:rPr>
              <a:t>       </a:t>
            </a:r>
            <a:r>
              <a:rPr lang="zh-CN" altLang="zh-CN" kern="100" dirty="0">
                <a:solidFill>
                  <a:srgbClr val="000000"/>
                </a:solidFill>
                <a:latin typeface="等线" panose="02010600030101010101" pitchFamily="2" charset="-122"/>
                <a:ea typeface="思源黑体 CN Normal" panose="020B0400000000000000"/>
                <a:cs typeface="宋体" panose="02010600030101010101" pitchFamily="2" charset="-122"/>
              </a:rPr>
              <a:t>发生大地震后，会在很大区域内造成严重灾害，在这种情况下，消防车、救护车不可能随时到达，所以，有必要</a:t>
            </a:r>
            <a:r>
              <a:rPr lang="zh-CN" altLang="en-US" kern="100" dirty="0">
                <a:solidFill>
                  <a:srgbClr val="000000"/>
                </a:solidFill>
                <a:latin typeface="等线" panose="02010600030101010101" pitchFamily="2" charset="-122"/>
                <a:ea typeface="思源黑体 CN Normal" panose="020B0400000000000000"/>
                <a:cs typeface="宋体" panose="02010600030101010101" pitchFamily="2" charset="-122"/>
              </a:rPr>
              <a:t>参与</a:t>
            </a:r>
            <a:r>
              <a:rPr lang="zh-CN" altLang="zh-CN" kern="100" dirty="0">
                <a:solidFill>
                  <a:srgbClr val="000000"/>
                </a:solidFill>
                <a:latin typeface="等线" panose="02010600030101010101" pitchFamily="2" charset="-122"/>
                <a:ea typeface="思源黑体 CN Normal" panose="020B0400000000000000"/>
                <a:cs typeface="宋体" panose="02010600030101010101" pitchFamily="2" charset="-122"/>
              </a:rPr>
              <a:t>平时街道等组织</a:t>
            </a:r>
            <a:r>
              <a:rPr lang="zh-CN" altLang="en-US" kern="100" dirty="0">
                <a:solidFill>
                  <a:srgbClr val="000000"/>
                </a:solidFill>
                <a:latin typeface="等线" panose="02010600030101010101" pitchFamily="2" charset="-122"/>
                <a:ea typeface="思源黑体 CN Normal" panose="020B0400000000000000"/>
                <a:cs typeface="宋体" panose="02010600030101010101" pitchFamily="2" charset="-122"/>
              </a:rPr>
              <a:t>的</a:t>
            </a:r>
            <a:r>
              <a:rPr lang="zh-CN" altLang="zh-CN" kern="100" dirty="0">
                <a:solidFill>
                  <a:srgbClr val="000000"/>
                </a:solidFill>
                <a:latin typeface="等线" panose="02010600030101010101" pitchFamily="2" charset="-122"/>
                <a:ea typeface="思源黑体 CN Normal" panose="020B0400000000000000"/>
                <a:cs typeface="宋体" panose="02010600030101010101" pitchFamily="2" charset="-122"/>
              </a:rPr>
              <a:t>居民</a:t>
            </a:r>
            <a:r>
              <a:rPr lang="zh-CN" altLang="en-US" kern="100" dirty="0">
                <a:solidFill>
                  <a:srgbClr val="000000"/>
                </a:solidFill>
                <a:latin typeface="等线" panose="02010600030101010101" pitchFamily="2" charset="-122"/>
                <a:ea typeface="思源黑体 CN Normal" panose="020B0400000000000000"/>
                <a:cs typeface="宋体" panose="02010600030101010101" pitchFamily="2" charset="-122"/>
              </a:rPr>
              <a:t>防灾演习，</a:t>
            </a:r>
            <a:r>
              <a:rPr lang="zh-CN" altLang="zh-CN" kern="100" dirty="0">
                <a:solidFill>
                  <a:srgbClr val="000000"/>
                </a:solidFill>
                <a:latin typeface="等线" panose="02010600030101010101" pitchFamily="2" charset="-122"/>
                <a:ea typeface="思源黑体 CN Normal" panose="020B0400000000000000"/>
                <a:cs typeface="宋体" panose="02010600030101010101" pitchFamily="2" charset="-122"/>
              </a:rPr>
              <a:t>进行交流，建立起应对有关地震、火灾和救助伤员等互助协作体制</a:t>
            </a:r>
            <a:r>
              <a:rPr lang="zh-CN" altLang="en-US" kern="100" dirty="0">
                <a:solidFill>
                  <a:srgbClr val="000000"/>
                </a:solidFill>
                <a:latin typeface="等线" panose="02010600030101010101" pitchFamily="2" charset="-122"/>
                <a:ea typeface="思源黑体 CN Normal" panose="020B0400000000000000"/>
                <a:cs typeface="宋体" panose="02010600030101010101" pitchFamily="2" charset="-122"/>
              </a:rPr>
              <a:t>，从而提升互救能力。</a:t>
            </a:r>
            <a:endParaRPr lang="zh-CN" altLang="zh-CN" sz="2000" kern="100" dirty="0">
              <a:latin typeface="等线" panose="02010600030101010101" pitchFamily="2" charset="-122"/>
              <a:ea typeface="思源黑体 CN Normal" panose="020B0400000000000000"/>
              <a:cs typeface="Times New Roman" panose="02020603050405020304" pitchFamily="18" charset="0"/>
            </a:endParaRPr>
          </a:p>
        </p:txBody>
      </p:sp>
      <p:sp>
        <p:nvSpPr>
          <p:cNvPr id="15" name="New shape"/>
          <p:cNvSpPr/>
          <p:nvPr/>
        </p:nvSpPr>
        <p:spPr>
          <a:xfrm>
            <a:off x="1181553" y="2257715"/>
            <a:ext cx="635000" cy="63500"/>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ew shape"/>
          <p:cNvSpPr/>
          <p:nvPr/>
        </p:nvSpPr>
        <p:spPr>
          <a:xfrm>
            <a:off x="1181553" y="4050378"/>
            <a:ext cx="635000" cy="63500"/>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267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rLs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rLst="">
                                      <p:cBhvr>
                                        <p:cTn id="13" dur="500"/>
                                        <p:tgtEl>
                                          <p:spTgt spid="10"/>
                                        </p:tgtEl>
                                      </p:cBhvr>
                                    </p:animEffect>
                                  </p:childTnLst>
                                </p:cTn>
                              </p:par>
                            </p:childTnLst>
                          </p:cTn>
                        </p:par>
                        <p:par>
                          <p:cTn id="14" fill="hold">
                            <p:stCondLst>
                              <p:cond delay="500"/>
                            </p:stCondLst>
                            <p:childTnLst>
                              <p:par>
                                <p:cTn id="15" presetID="23" presetClass="entr" presetSubtype="16" fill="hold" grpId="1"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3" presetClass="entr" presetSubtype="16" fill="hold" grpId="2"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3"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23" presetClass="entr" presetSubtype="16" fill="hold" grpId="4"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1" animBg="1"/>
      <p:bldP spid="12" grpId="2" animBg="1"/>
      <p:bldP spid="13" grpId="3" animBg="1"/>
      <p:bldP spid="14" grpId="4"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6146" y="672458"/>
            <a:ext cx="11153628" cy="335615"/>
          </a:xfrm>
          <a:prstGeom prst="rect">
            <a:avLst/>
          </a:prstGeom>
          <a:noFill/>
        </p:spPr>
        <p:txBody>
          <a:bodyPr wrap="square">
            <a:spAutoFit/>
          </a:bodyPr>
          <a:lstStyle/>
          <a:p>
            <a:r>
              <a:rPr lang="en-US" altLang="zh-CN" sz="1600" spc="300" dirty="0" err="1">
                <a:latin typeface="思源黑体 CN Normal"/>
                <a:ea typeface="思源黑体 CN Normal" panose="020B0400000000000000" pitchFamily="34" charset="-122"/>
              </a:rPr>
              <a:t>防治常识</a:t>
            </a:r>
            <a:r>
              <a:rPr lang="en-US" altLang="zh-CN" sz="1600" spc="300" dirty="0">
                <a:latin typeface="思源黑体 CN Normal"/>
                <a:ea typeface="思源黑体 CN Normal" panose="020B0400000000000000" pitchFamily="34" charset="-122"/>
              </a:rPr>
              <a:t> &gt; </a:t>
            </a:r>
            <a:r>
              <a:rPr lang="zh-CN" altLang="en-US" sz="1600" spc="300" dirty="0">
                <a:latin typeface="思源黑体 CN Normal"/>
                <a:ea typeface="思源黑体 CN Normal" panose="020B0400000000000000" pitchFamily="34" charset="-122"/>
              </a:rPr>
              <a:t>地震</a:t>
            </a:r>
            <a:r>
              <a:rPr lang="en-US" altLang="zh-CN" sz="1600" spc="300" dirty="0" err="1">
                <a:latin typeface="思源黑体 CN Normal"/>
                <a:ea typeface="思源黑体 CN Normal" panose="020B0400000000000000" pitchFamily="34" charset="-122"/>
              </a:rPr>
              <a:t>来临</a:t>
            </a:r>
            <a:r>
              <a:rPr lang="zh-CN" altLang="en-US" sz="1600" spc="300" dirty="0">
                <a:latin typeface="思源黑体 CN Normal"/>
                <a:ea typeface="思源黑体 CN Normal" panose="020B0400000000000000" pitchFamily="34" charset="-122"/>
              </a:rPr>
              <a:t>时</a:t>
            </a:r>
            <a:r>
              <a:rPr lang="en-US" altLang="zh-CN" sz="1600" spc="300" dirty="0">
                <a:latin typeface="思源黑体 CN Normal"/>
                <a:ea typeface="思源黑体 CN Normal" panose="020B0400000000000000" pitchFamily="34" charset="-122"/>
              </a:rPr>
              <a:t> </a:t>
            </a:r>
          </a:p>
        </p:txBody>
      </p:sp>
      <p:sp>
        <p:nvSpPr>
          <p:cNvPr id="6" name="文本框 5"/>
          <p:cNvSpPr txBox="1"/>
          <p:nvPr/>
        </p:nvSpPr>
        <p:spPr>
          <a:xfrm>
            <a:off x="366147" y="333904"/>
            <a:ext cx="2900812" cy="335615"/>
          </a:xfrm>
          <a:prstGeom prst="rect">
            <a:avLst/>
          </a:prstGeom>
          <a:noFill/>
        </p:spPr>
        <p:txBody>
          <a:bodyPr wrap="square">
            <a:spAutoFit/>
          </a:bodyPr>
          <a:lstStyle/>
          <a:p>
            <a:r>
              <a:rPr lang="en-US" altLang="zh-CN" sz="1600" spc="300" dirty="0">
                <a:solidFill>
                  <a:srgbClr val="306B97"/>
                </a:solidFill>
                <a:latin typeface="思源黑体 CN Normal"/>
                <a:ea typeface="思源黑体 CN Normal" panose="020B0400000000000000" pitchFamily="34" charset="-122"/>
              </a:rPr>
              <a:t>Part -3</a:t>
            </a:r>
          </a:p>
        </p:txBody>
      </p:sp>
      <p:cxnSp>
        <p:nvCxnSpPr>
          <p:cNvPr id="9" name="直接连接符 8"/>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矩形 9"/>
          <p:cNvSpPr/>
          <p:nvPr/>
        </p:nvSpPr>
        <p:spPr>
          <a:xfrm>
            <a:off x="9664861" y="6524515"/>
            <a:ext cx="2527139" cy="333485"/>
          </a:xfrm>
          <a:prstGeom prst="rect">
            <a:avLst/>
          </a:prstGeom>
          <a:solidFill>
            <a:srgbClr val="306B97">
              <a:alpha val="3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pic>
        <p:nvPicPr>
          <p:cNvPr id="11" name="New picture"/>
          <p:cNvPicPr/>
          <p:nvPr/>
        </p:nvPicPr>
        <p:blipFill>
          <a:blip r:embed="rId2">
            <a:extLst>
              <a:ext uri="{28A0092B-C50C-407E-A947-70E740481C1C}">
                <a14:useLocalDpi xmlns:a14="http://schemas.microsoft.com/office/drawing/2010/main" val="0"/>
              </a:ext>
            </a:extLst>
          </a:blip>
          <a:srcRect/>
          <a:stretch/>
        </p:blipFill>
        <p:spPr>
          <a:xfrm>
            <a:off x="4423174" y="1625790"/>
            <a:ext cx="2449450" cy="412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New shape"/>
          <p:cNvSpPr/>
          <p:nvPr/>
        </p:nvSpPr>
        <p:spPr>
          <a:xfrm>
            <a:off x="1117600" y="2184400"/>
            <a:ext cx="2768600" cy="3810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85000" lnSpcReduction="20000"/>
          </a:bodyPr>
          <a:lstStyle/>
          <a:p>
            <a:pPr indent="0" algn="l">
              <a:lnSpc>
                <a:spcPct val="100000"/>
              </a:lnSpc>
            </a:pPr>
            <a:r>
              <a:rPr lang="zh-CN" altLang="en-US" sz="3400" b="1" dirty="0">
                <a:solidFill>
                  <a:srgbClr val="000000"/>
                </a:solidFill>
                <a:latin typeface="Microsoft Sans Serif"/>
                <a:ea typeface="思源黑体 CN Normal" panose="020B0400000000000000"/>
              </a:rPr>
              <a:t>地震</a:t>
            </a:r>
            <a:r>
              <a:rPr sz="3400" b="1" dirty="0" err="1">
                <a:solidFill>
                  <a:srgbClr val="000000"/>
                </a:solidFill>
                <a:latin typeface="Microsoft Sans Serif"/>
              </a:rPr>
              <a:t>来临时</a:t>
            </a:r>
            <a:endParaRPr sz="3400" b="1" dirty="0">
              <a:solidFill>
                <a:srgbClr val="000000"/>
              </a:solidFill>
              <a:latin typeface="Microsoft Sans Serif"/>
            </a:endParaRPr>
          </a:p>
        </p:txBody>
      </p:sp>
      <p:sp>
        <p:nvSpPr>
          <p:cNvPr id="13" name="New shape"/>
          <p:cNvSpPr/>
          <p:nvPr/>
        </p:nvSpPr>
        <p:spPr>
          <a:xfrm>
            <a:off x="1117600" y="2743200"/>
            <a:ext cx="2768600" cy="26289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a:bodyPr>
          <a:lstStyle/>
          <a:p>
            <a:pPr indent="0" algn="l">
              <a:lnSpc>
                <a:spcPct val="125000"/>
              </a:lnSpc>
            </a:pPr>
            <a:r>
              <a:rPr sz="1700" b="0" dirty="0">
                <a:solidFill>
                  <a:srgbClr val="000000"/>
                </a:solidFill>
                <a:latin typeface="Microsoft Sans Serif"/>
                <a:ea typeface="思源黑体 CN Normal" panose="020B0400000000000000"/>
              </a:rPr>
              <a:t>当</a:t>
            </a:r>
            <a:r>
              <a:rPr lang="zh-CN" altLang="en-US" sz="1700" dirty="0">
                <a:solidFill>
                  <a:srgbClr val="000000"/>
                </a:solidFill>
                <a:latin typeface="Microsoft Sans Serif"/>
                <a:ea typeface="思源黑体 CN Normal" panose="020B0400000000000000"/>
              </a:rPr>
              <a:t>收到地震来临预警</a:t>
            </a:r>
            <a:r>
              <a:rPr sz="1700" b="0" dirty="0" err="1">
                <a:solidFill>
                  <a:srgbClr val="000000"/>
                </a:solidFill>
                <a:latin typeface="Microsoft Sans Serif"/>
              </a:rPr>
              <a:t>时，表示</a:t>
            </a:r>
            <a:r>
              <a:rPr lang="zh-CN" altLang="en-US" sz="1700" b="0" dirty="0">
                <a:solidFill>
                  <a:srgbClr val="000000"/>
                </a:solidFill>
                <a:latin typeface="Microsoft Sans Serif"/>
                <a:ea typeface="思源黑体 CN Normal" panose="020B0400000000000000"/>
              </a:rPr>
              <a:t>地震即将到来</a:t>
            </a:r>
            <a:r>
              <a:rPr sz="1700" b="0" dirty="0">
                <a:solidFill>
                  <a:srgbClr val="000000"/>
                </a:solidFill>
                <a:latin typeface="Microsoft Sans Serif"/>
              </a:rPr>
              <a:t>。</a:t>
            </a:r>
            <a:r>
              <a:rPr sz="1700" b="0" dirty="0" err="1">
                <a:solidFill>
                  <a:srgbClr val="000000"/>
                </a:solidFill>
                <a:latin typeface="Microsoft Sans Serif"/>
              </a:rPr>
              <a:t>应全力以赴、积极防避，以“避”为主，避免人员伤亡</a:t>
            </a:r>
            <a:r>
              <a:rPr lang="zh-CN" altLang="en-US" sz="1700" b="0" dirty="0">
                <a:solidFill>
                  <a:srgbClr val="000000"/>
                </a:solidFill>
                <a:latin typeface="Microsoft Sans Serif"/>
              </a:rPr>
              <a:t>。</a:t>
            </a:r>
            <a:r>
              <a:rPr lang="zh-CN" altLang="en-US" sz="1700" dirty="0">
                <a:solidFill>
                  <a:srgbClr val="000000"/>
                </a:solidFill>
                <a:latin typeface="Microsoft Sans Serif"/>
                <a:ea typeface="思源黑体 CN Normal" panose="020B0400000000000000"/>
              </a:rPr>
              <a:t>当然，我们应该更具不同的情况采取不同的对策</a:t>
            </a:r>
            <a:r>
              <a:rPr sz="1700" b="0" dirty="0">
                <a:solidFill>
                  <a:srgbClr val="000000"/>
                </a:solidFill>
                <a:latin typeface="Microsoft Sans Serif"/>
                <a:ea typeface="思源黑体 CN Normal" panose="020B0400000000000000"/>
              </a:rPr>
              <a:t>。</a:t>
            </a:r>
          </a:p>
        </p:txBody>
      </p:sp>
      <p:grpSp>
        <p:nvGrpSpPr>
          <p:cNvPr id="2" name="组合2"/>
          <p:cNvGrpSpPr/>
          <p:nvPr/>
        </p:nvGrpSpPr>
        <p:grpSpPr>
          <a:xfrm>
            <a:off x="1117600" y="2590800"/>
            <a:ext cx="2768600" cy="63500"/>
            <a:chOff x="1117600" y="2590800"/>
            <a:chExt cx="2768600" cy="63500"/>
          </a:xfrm>
        </p:grpSpPr>
        <p:sp>
          <p:nvSpPr>
            <p:cNvPr id="14" name="New shape"/>
            <p:cNvSpPr/>
            <p:nvPr/>
          </p:nvSpPr>
          <p:spPr>
            <a:xfrm>
              <a:off x="1117600" y="2603500"/>
              <a:ext cx="2768600" cy="381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ew shape"/>
            <p:cNvSpPr/>
            <p:nvPr/>
          </p:nvSpPr>
          <p:spPr>
            <a:xfrm>
              <a:off x="1117600" y="2590800"/>
              <a:ext cx="1016000" cy="63500"/>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图片 3">
            <a:extLst>
              <a:ext uri="{FF2B5EF4-FFF2-40B4-BE49-F238E27FC236}">
                <a16:creationId xmlns:a16="http://schemas.microsoft.com/office/drawing/2014/main" id="{888DFBDC-34E9-28C9-5505-B77CF658B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337" y="2020053"/>
            <a:ext cx="5010418" cy="33389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84267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rLs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rLst="">
                                      <p:cBhvr>
                                        <p:cTn id="13" dur="500"/>
                                        <p:tgtEl>
                                          <p:spTgt spid="10"/>
                                        </p:tgtEl>
                                      </p:cBhvr>
                                    </p:animEffect>
                                  </p:childTnLst>
                                </p:cTn>
                              </p:par>
                            </p:childTnLst>
                          </p:cTn>
                        </p:par>
                        <p:par>
                          <p:cTn id="14" fill="hold">
                            <p:stCondLst>
                              <p:cond delay="500"/>
                            </p:stCondLst>
                            <p:childTnLst>
                              <p:par>
                                <p:cTn id="15" presetID="23" presetClass="entr" presetSubtype="16" fill="hold" grpId="1"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3" presetClass="entr" presetSubtype="16" fill="hold" grpId="2"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3"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1" animBg="1"/>
      <p:bldP spid="12" grpId="2" animBg="1"/>
      <p:bldP spid="13" grpId="3"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C8EA16-A762-541C-4AFE-7BEF5812FC2D}"/>
              </a:ext>
            </a:extLst>
          </p:cNvPr>
          <p:cNvSpPr>
            <a:spLocks noGrp="1"/>
          </p:cNvSpPr>
          <p:nvPr>
            <p:ph type="title"/>
          </p:nvPr>
        </p:nvSpPr>
        <p:spPr>
          <a:xfrm>
            <a:off x="635899" y="681038"/>
            <a:ext cx="10515600" cy="2272556"/>
          </a:xfrm>
        </p:spPr>
        <p:txBody>
          <a:bodyPr>
            <a:normAutofit/>
          </a:bodyPr>
          <a:lstStyle/>
          <a:p>
            <a:r>
              <a:rPr lang="en-US" altLang="zh-CN" sz="4000" b="0" i="0" dirty="0">
                <a:solidFill>
                  <a:srgbClr val="C00000"/>
                </a:solidFill>
                <a:effectLst/>
                <a:latin typeface="Helvetica Neue"/>
              </a:rPr>
              <a:t>       2022</a:t>
            </a:r>
            <a:r>
              <a:rPr lang="zh-CN" altLang="en-US" sz="4000" b="0" i="0" dirty="0">
                <a:solidFill>
                  <a:srgbClr val="C00000"/>
                </a:solidFill>
                <a:effectLst/>
                <a:latin typeface="Helvetica Neue"/>
              </a:rPr>
              <a:t>年</a:t>
            </a:r>
            <a:r>
              <a:rPr lang="en-US" altLang="zh-CN" sz="4000" b="0" i="0" dirty="0">
                <a:solidFill>
                  <a:srgbClr val="C00000"/>
                </a:solidFill>
                <a:effectLst/>
                <a:latin typeface="Helvetica Neue"/>
              </a:rPr>
              <a:t>9</a:t>
            </a:r>
            <a:r>
              <a:rPr lang="zh-CN" altLang="en-US" sz="4000" b="0" i="0" dirty="0">
                <a:solidFill>
                  <a:srgbClr val="C00000"/>
                </a:solidFill>
                <a:effectLst/>
                <a:latin typeface="Helvetica Neue"/>
              </a:rPr>
              <a:t>月</a:t>
            </a:r>
            <a:r>
              <a:rPr lang="en-US" altLang="zh-CN" sz="4000" b="0" i="0" dirty="0">
                <a:solidFill>
                  <a:srgbClr val="C00000"/>
                </a:solidFill>
                <a:effectLst/>
                <a:latin typeface="Helvetica Neue"/>
              </a:rPr>
              <a:t>5</a:t>
            </a:r>
            <a:r>
              <a:rPr lang="zh-CN" altLang="en-US" sz="4000" b="0" i="0" dirty="0">
                <a:solidFill>
                  <a:srgbClr val="C00000"/>
                </a:solidFill>
                <a:effectLst/>
                <a:latin typeface="Helvetica Neue"/>
              </a:rPr>
              <a:t>日</a:t>
            </a:r>
            <a:r>
              <a:rPr lang="en-US" altLang="zh-CN" sz="4000" b="0" i="0" dirty="0">
                <a:solidFill>
                  <a:srgbClr val="C00000"/>
                </a:solidFill>
                <a:effectLst/>
                <a:latin typeface="Helvetica Neue"/>
              </a:rPr>
              <a:t>12</a:t>
            </a:r>
            <a:r>
              <a:rPr lang="zh-CN" altLang="en-US" sz="4000" b="0" i="0" dirty="0">
                <a:solidFill>
                  <a:srgbClr val="C00000"/>
                </a:solidFill>
                <a:effectLst/>
                <a:latin typeface="Helvetica Neue"/>
              </a:rPr>
              <a:t>时</a:t>
            </a:r>
            <a:r>
              <a:rPr lang="en-US" altLang="zh-CN" sz="4000" b="0" i="0" dirty="0">
                <a:solidFill>
                  <a:srgbClr val="C00000"/>
                </a:solidFill>
                <a:effectLst/>
                <a:latin typeface="Helvetica Neue"/>
              </a:rPr>
              <a:t>52</a:t>
            </a:r>
            <a:r>
              <a:rPr lang="zh-CN" altLang="en-US" sz="4000" b="0" i="0" dirty="0">
                <a:solidFill>
                  <a:srgbClr val="C00000"/>
                </a:solidFill>
                <a:effectLst/>
                <a:latin typeface="Helvetica Neue"/>
              </a:rPr>
              <a:t>分，四川省</a:t>
            </a:r>
            <a:r>
              <a:rPr lang="zh-CN" altLang="en-US" sz="4000" dirty="0">
                <a:solidFill>
                  <a:srgbClr val="C00000"/>
                </a:solidFill>
                <a:latin typeface="Helvetica Neue"/>
              </a:rPr>
              <a:t>甘孜州泸定县</a:t>
            </a:r>
            <a:r>
              <a:rPr lang="zh-CN" altLang="en-US" sz="4000" b="0" i="0" dirty="0">
                <a:solidFill>
                  <a:srgbClr val="C00000"/>
                </a:solidFill>
                <a:effectLst/>
                <a:latin typeface="Helvetica Neue"/>
              </a:rPr>
              <a:t>发生</a:t>
            </a:r>
            <a:r>
              <a:rPr lang="en-US" altLang="zh-CN" sz="4000" b="0" i="0" dirty="0">
                <a:solidFill>
                  <a:srgbClr val="C00000"/>
                </a:solidFill>
                <a:effectLst/>
                <a:latin typeface="Helvetica Neue"/>
              </a:rPr>
              <a:t>6.8</a:t>
            </a:r>
            <a:r>
              <a:rPr lang="zh-CN" altLang="en-US" sz="4000" b="0" i="0" dirty="0">
                <a:solidFill>
                  <a:srgbClr val="C00000"/>
                </a:solidFill>
                <a:effectLst/>
                <a:latin typeface="Helvetica Neue"/>
              </a:rPr>
              <a:t>级地震</a:t>
            </a:r>
            <a:r>
              <a:rPr lang="en-US" altLang="zh-CN" sz="4000" b="0" i="0" dirty="0">
                <a:solidFill>
                  <a:srgbClr val="C00000"/>
                </a:solidFill>
                <a:effectLst/>
                <a:latin typeface="Helvetica Neue"/>
              </a:rPr>
              <a:t>!!!</a:t>
            </a:r>
            <a:br>
              <a:rPr lang="en-US" altLang="zh-CN" sz="4400" b="0" i="0" dirty="0">
                <a:solidFill>
                  <a:srgbClr val="333333"/>
                </a:solidFill>
                <a:effectLst/>
                <a:latin typeface="Helvetica Neue"/>
              </a:rPr>
            </a:br>
            <a:endParaRPr lang="zh-CN" altLang="en-US" dirty="0"/>
          </a:p>
        </p:txBody>
      </p:sp>
      <p:sp>
        <p:nvSpPr>
          <p:cNvPr id="3" name="内容占位符 2">
            <a:extLst>
              <a:ext uri="{FF2B5EF4-FFF2-40B4-BE49-F238E27FC236}">
                <a16:creationId xmlns:a16="http://schemas.microsoft.com/office/drawing/2014/main" id="{4BED9A5D-6310-C76E-5848-E58BCDC68BFC}"/>
              </a:ext>
            </a:extLst>
          </p:cNvPr>
          <p:cNvSpPr>
            <a:spLocks noGrp="1"/>
          </p:cNvSpPr>
          <p:nvPr>
            <p:ph idx="1"/>
          </p:nvPr>
        </p:nvSpPr>
        <p:spPr>
          <a:xfrm>
            <a:off x="737049" y="2695542"/>
            <a:ext cx="10717902" cy="3481420"/>
          </a:xfrm>
        </p:spPr>
        <p:txBody>
          <a:bodyPr>
            <a:normAutofit fontScale="85000" lnSpcReduction="10000"/>
          </a:bodyPr>
          <a:lstStyle/>
          <a:p>
            <a:pPr marL="0" indent="0">
              <a:lnSpc>
                <a:spcPct val="150000"/>
              </a:lnSpc>
              <a:buNone/>
            </a:pPr>
            <a:r>
              <a:rPr lang="zh-CN" altLang="en-US" dirty="0">
                <a:solidFill>
                  <a:srgbClr val="000000"/>
                </a:solidFill>
                <a:latin typeface="思源黑体 CN Normal"/>
              </a:rPr>
              <a:t>        就在我们已经对地震产生松懈后，它又为我们敲响了警钟</a:t>
            </a:r>
            <a:r>
              <a:rPr lang="en-US" altLang="zh-CN" dirty="0">
                <a:solidFill>
                  <a:srgbClr val="000000"/>
                </a:solidFill>
                <a:latin typeface="思源黑体 CN Normal"/>
              </a:rPr>
              <a:t>——</a:t>
            </a:r>
            <a:r>
              <a:rPr lang="zh-CN" altLang="en-US" dirty="0">
                <a:solidFill>
                  <a:srgbClr val="000000"/>
                </a:solidFill>
                <a:latin typeface="思源黑体 CN Normal"/>
              </a:rPr>
              <a:t>泸定地震。地震一经发生，备受全国人民的关注。</a:t>
            </a:r>
            <a:r>
              <a:rPr lang="zh-CN" altLang="en-US" sz="2800" dirty="0">
                <a:latin typeface="思源黑体 CN Normal"/>
              </a:rPr>
              <a:t>人民至上，生命至上。</a:t>
            </a:r>
            <a:r>
              <a:rPr lang="zh-CN" altLang="en-US" dirty="0">
                <a:solidFill>
                  <a:srgbClr val="000000"/>
                </a:solidFill>
                <a:latin typeface="思源黑体 CN Normal"/>
              </a:rPr>
              <a:t>国家主席</a:t>
            </a:r>
            <a:r>
              <a:rPr lang="zh-CN" altLang="zh-CN" kern="0" dirty="0">
                <a:solidFill>
                  <a:srgbClr val="000000"/>
                </a:solidFill>
                <a:effectLst/>
                <a:latin typeface="思源黑体 CN Normal"/>
                <a:cs typeface="Calibri" panose="020F0502020204030204" pitchFamily="34" charset="0"/>
              </a:rPr>
              <a:t>习近平高度重视并作出重要指示，要求把抢救生命作为首要任务，全力救援受灾群众，最大限度减少人员伤亡。</a:t>
            </a:r>
            <a:r>
              <a:rPr lang="zh-CN" altLang="en-US" sz="2800" dirty="0">
                <a:solidFill>
                  <a:srgbClr val="000000"/>
                </a:solidFill>
                <a:latin typeface="思源黑体 CN Normal"/>
              </a:rPr>
              <a:t>军民一体逆行出征，争分夺秒救人，全力以赴抢险。在巍峨贡嘎山下，湍急大渡河畔、广大官兵谱写出一幕幕感人至深的画面，再现“飞架生命桥“强渡大渡河”“破开生命路”的景象</a:t>
            </a:r>
            <a:r>
              <a:rPr lang="zh-CN" altLang="en-US" sz="2800" dirty="0">
                <a:solidFill>
                  <a:srgbClr val="000000"/>
                </a:solidFill>
                <a:latin typeface="+mn-ea"/>
              </a:rPr>
              <a:t>。</a:t>
            </a:r>
            <a:endParaRPr lang="zh-CN" altLang="en-US" dirty="0">
              <a:solidFill>
                <a:srgbClr val="000000"/>
              </a:solidFill>
              <a:latin typeface="+mn-ea"/>
            </a:endParaRPr>
          </a:p>
        </p:txBody>
      </p:sp>
      <p:cxnSp>
        <p:nvCxnSpPr>
          <p:cNvPr id="4" name="直接连接符 3">
            <a:extLst>
              <a:ext uri="{FF2B5EF4-FFF2-40B4-BE49-F238E27FC236}">
                <a16:creationId xmlns:a16="http://schemas.microsoft.com/office/drawing/2014/main" id="{FE737236-D920-5401-1906-B5C886BD35A7}"/>
              </a:ext>
            </a:extLst>
          </p:cNvPr>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pic>
        <p:nvPicPr>
          <p:cNvPr id="6" name="图片 5">
            <a:extLst>
              <a:ext uri="{FF2B5EF4-FFF2-40B4-BE49-F238E27FC236}">
                <a16:creationId xmlns:a16="http://schemas.microsoft.com/office/drawing/2014/main" id="{B29F9FCB-A569-3C40-FF88-69E64CF201C5}"/>
              </a:ext>
            </a:extLst>
          </p:cNvPr>
          <p:cNvPicPr>
            <a:picLocks noChangeAspect="1"/>
          </p:cNvPicPr>
          <p:nvPr/>
        </p:nvPicPr>
        <p:blipFill>
          <a:blip r:embed="rId2"/>
          <a:stretch>
            <a:fillRect/>
          </a:stretch>
        </p:blipFill>
        <p:spPr>
          <a:xfrm>
            <a:off x="9667875" y="6524625"/>
            <a:ext cx="2524125" cy="333375"/>
          </a:xfrm>
          <a:prstGeom prst="rect">
            <a:avLst/>
          </a:prstGeom>
        </p:spPr>
      </p:pic>
    </p:spTree>
    <p:extLst>
      <p:ext uri="{BB962C8B-B14F-4D97-AF65-F5344CB8AC3E}">
        <p14:creationId xmlns:p14="http://schemas.microsoft.com/office/powerpoint/2010/main" val="263516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rLs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E362721-896F-8F32-630D-8F78DC249F78}"/>
              </a:ext>
            </a:extLst>
          </p:cNvPr>
          <p:cNvSpPr txBox="1"/>
          <p:nvPr/>
        </p:nvSpPr>
        <p:spPr>
          <a:xfrm>
            <a:off x="1555844" y="1230464"/>
            <a:ext cx="2224586" cy="523220"/>
          </a:xfrm>
          <a:prstGeom prst="rect">
            <a:avLst/>
          </a:prstGeom>
          <a:noFill/>
        </p:spPr>
        <p:txBody>
          <a:bodyPr wrap="square" rtlCol="0">
            <a:spAutoFit/>
          </a:bodyPr>
          <a:lstStyle/>
          <a:p>
            <a:pPr>
              <a:spcBef>
                <a:spcPts val="240"/>
              </a:spcBef>
              <a:spcAft>
                <a:spcPts val="240"/>
              </a:spcAft>
            </a:pPr>
            <a:r>
              <a:rPr lang="zh-CN" altLang="en-US" sz="2800" b="1" kern="100" dirty="0">
                <a:solidFill>
                  <a:srgbClr val="000000"/>
                </a:solidFill>
                <a:latin typeface="等线" panose="02010600030101010101" pitchFamily="2" charset="-122"/>
                <a:ea typeface="黑体" panose="02010609060101010101" pitchFamily="49" charset="-122"/>
              </a:rPr>
              <a:t>地震逃生</a:t>
            </a:r>
          </a:p>
        </p:txBody>
      </p:sp>
      <p:sp>
        <p:nvSpPr>
          <p:cNvPr id="3" name="文本框 2">
            <a:extLst>
              <a:ext uri="{FF2B5EF4-FFF2-40B4-BE49-F238E27FC236}">
                <a16:creationId xmlns:a16="http://schemas.microsoft.com/office/drawing/2014/main" id="{E00D5348-4400-F629-1A95-48B9AEC70F29}"/>
              </a:ext>
            </a:extLst>
          </p:cNvPr>
          <p:cNvSpPr txBox="1"/>
          <p:nvPr/>
        </p:nvSpPr>
        <p:spPr>
          <a:xfrm>
            <a:off x="499222" y="497880"/>
            <a:ext cx="6094878" cy="369332"/>
          </a:xfrm>
          <a:prstGeom prst="rect">
            <a:avLst/>
          </a:prstGeom>
          <a:noFill/>
        </p:spPr>
        <p:txBody>
          <a:bodyPr wrap="square">
            <a:spAutoFit/>
          </a:bodyPr>
          <a:lstStyle/>
          <a:p>
            <a:r>
              <a:rPr lang="en-US" altLang="zh-CN" sz="1800" spc="300" dirty="0" err="1">
                <a:latin typeface="思源黑体 CN Normal"/>
                <a:ea typeface="思源黑体 CN Normal" panose="020B0400000000000000" pitchFamily="34" charset="-122"/>
              </a:rPr>
              <a:t>防治常识</a:t>
            </a:r>
            <a:r>
              <a:rPr lang="en-US" altLang="zh-CN" sz="1800" spc="300" dirty="0">
                <a:latin typeface="思源黑体 CN Normal"/>
                <a:ea typeface="思源黑体 CN Normal" panose="020B0400000000000000" pitchFamily="34" charset="-122"/>
              </a:rPr>
              <a:t> &gt; </a:t>
            </a:r>
            <a:r>
              <a:rPr lang="zh-CN" altLang="en-US" sz="1800" spc="300" dirty="0">
                <a:latin typeface="思源黑体 CN Normal"/>
                <a:ea typeface="思源黑体 CN Normal" panose="020B0400000000000000" pitchFamily="34" charset="-122"/>
              </a:rPr>
              <a:t>地震</a:t>
            </a:r>
            <a:r>
              <a:rPr lang="en-US" altLang="zh-CN" sz="1800" spc="300" dirty="0" err="1">
                <a:latin typeface="思源黑体 CN Normal"/>
                <a:ea typeface="思源黑体 CN Normal" panose="020B0400000000000000" pitchFamily="34" charset="-122"/>
              </a:rPr>
              <a:t>来临</a:t>
            </a:r>
            <a:r>
              <a:rPr lang="zh-CN" altLang="en-US" sz="1800" spc="300" dirty="0">
                <a:latin typeface="思源黑体 CN Normal"/>
                <a:ea typeface="思源黑体 CN Normal" panose="020B0400000000000000" pitchFamily="34" charset="-122"/>
              </a:rPr>
              <a:t>时</a:t>
            </a:r>
            <a:r>
              <a:rPr lang="en-US" altLang="zh-CN" sz="1800" spc="300" dirty="0">
                <a:latin typeface="思源黑体 CN Normal"/>
                <a:ea typeface="思源黑体 CN Normal" panose="020B0400000000000000" pitchFamily="34" charset="-122"/>
              </a:rPr>
              <a:t> </a:t>
            </a:r>
          </a:p>
        </p:txBody>
      </p:sp>
      <p:sp>
        <p:nvSpPr>
          <p:cNvPr id="7" name="文本框 6">
            <a:extLst>
              <a:ext uri="{FF2B5EF4-FFF2-40B4-BE49-F238E27FC236}">
                <a16:creationId xmlns:a16="http://schemas.microsoft.com/office/drawing/2014/main" id="{A24DFE8D-8F94-9B86-4FEE-6C2BA5311843}"/>
              </a:ext>
            </a:extLst>
          </p:cNvPr>
          <p:cNvSpPr txBox="1"/>
          <p:nvPr/>
        </p:nvSpPr>
        <p:spPr>
          <a:xfrm>
            <a:off x="499222" y="248590"/>
            <a:ext cx="2900812" cy="335615"/>
          </a:xfrm>
          <a:prstGeom prst="rect">
            <a:avLst/>
          </a:prstGeom>
          <a:noFill/>
        </p:spPr>
        <p:txBody>
          <a:bodyPr wrap="square">
            <a:spAutoFit/>
          </a:bodyPr>
          <a:lstStyle/>
          <a:p>
            <a:r>
              <a:rPr lang="en-US" altLang="zh-CN" sz="1600" spc="300" dirty="0">
                <a:solidFill>
                  <a:srgbClr val="306B97"/>
                </a:solidFill>
                <a:latin typeface="思源黑体 CN Normal"/>
                <a:ea typeface="思源黑体 CN Normal" panose="020B0400000000000000" pitchFamily="34" charset="-122"/>
              </a:rPr>
              <a:t>Part -3</a:t>
            </a:r>
          </a:p>
        </p:txBody>
      </p:sp>
      <p:pic>
        <p:nvPicPr>
          <p:cNvPr id="15" name="地震自救措施_1">
            <a:hlinkClick r:id="" action="ppaction://media"/>
            <a:extLst>
              <a:ext uri="{FF2B5EF4-FFF2-40B4-BE49-F238E27FC236}">
                <a16:creationId xmlns:a16="http://schemas.microsoft.com/office/drawing/2014/main" id="{D85969AB-6E89-56DF-C8BA-6B6B03A708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5413" y="1686314"/>
            <a:ext cx="8161174" cy="4590660"/>
          </a:xfrm>
          <a:prstGeom prst="rect">
            <a:avLst/>
          </a:prstGeom>
        </p:spPr>
      </p:pic>
    </p:spTree>
    <p:extLst>
      <p:ext uri="{BB962C8B-B14F-4D97-AF65-F5344CB8AC3E}">
        <p14:creationId xmlns:p14="http://schemas.microsoft.com/office/powerpoint/2010/main" val="2006909446"/>
      </p:ext>
    </p:extLst>
  </p:cSld>
  <p:clrMapOvr>
    <a:masterClrMapping/>
  </p:clrMapOvr>
  <p:transition advTm="5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5B00348-1A8B-D7E6-AF89-219259BC8482}"/>
              </a:ext>
            </a:extLst>
          </p:cNvPr>
          <p:cNvSpPr txBox="1"/>
          <p:nvPr/>
        </p:nvSpPr>
        <p:spPr>
          <a:xfrm>
            <a:off x="1650097" y="2171621"/>
            <a:ext cx="10735670" cy="2831544"/>
          </a:xfrm>
          <a:prstGeom prst="rect">
            <a:avLst/>
          </a:prstGeom>
          <a:noFill/>
        </p:spPr>
        <p:txBody>
          <a:bodyPr wrap="square">
            <a:spAutoFit/>
          </a:bodyPr>
          <a:lstStyle/>
          <a:p>
            <a:pPr marL="0" algn="l" rtl="0" eaLnBrk="1" latinLnBrk="0" hangingPunct="1">
              <a:spcBef>
                <a:spcPts val="240"/>
              </a:spcBef>
              <a:spcAft>
                <a:spcPts val="240"/>
              </a:spcAft>
            </a:pPr>
            <a:r>
              <a:rPr lang="zh-CN" altLang="en-US" sz="3200" b="1" kern="100" dirty="0">
                <a:solidFill>
                  <a:srgbClr val="000000"/>
                </a:solidFill>
                <a:effectLst/>
                <a:latin typeface="等线" panose="02010600030101010101" pitchFamily="2" charset="-122"/>
                <a:ea typeface="黑体" panose="02010609060101010101" pitchFamily="49" charset="-122"/>
                <a:cs typeface="黑体" panose="02010609060101010101" pitchFamily="49" charset="-122"/>
              </a:rPr>
              <a:t>自救措施</a:t>
            </a:r>
            <a:endParaRPr lang="en-US" altLang="zh-CN" sz="3200" b="1" kern="100" dirty="0">
              <a:solidFill>
                <a:srgbClr val="000000"/>
              </a:solidFill>
              <a:effectLst/>
              <a:latin typeface="等线" panose="02010600030101010101" pitchFamily="2" charset="-122"/>
              <a:ea typeface="黑体" panose="02010609060101010101" pitchFamily="49" charset="-122"/>
              <a:cs typeface="黑体" panose="02010609060101010101" pitchFamily="49" charset="-122"/>
            </a:endParaRPr>
          </a:p>
          <a:p>
            <a:pPr marL="0" algn="l" rtl="0" eaLnBrk="1" latinLnBrk="0" hangingPunct="1">
              <a:spcBef>
                <a:spcPts val="240"/>
              </a:spcBef>
              <a:spcAft>
                <a:spcPts val="240"/>
              </a:spcAft>
            </a:pPr>
            <a:r>
              <a:rPr lang="en-US"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   </a:t>
            </a:r>
            <a:r>
              <a:rPr lang="zh-CN"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设法避开身体上方不结实的倒塌物，悬挂物或其他危险物；</a:t>
            </a:r>
            <a:endParaRPr lang="zh-CN" altLang="zh-CN" dirty="0">
              <a:effectLst/>
              <a:latin typeface="思源黑体 CN Normal" panose="020B0400000000000000"/>
              <a:ea typeface="思源黑体 CN Normal" panose="020B0400000000000000"/>
            </a:endParaRPr>
          </a:p>
          <a:p>
            <a:pPr marL="0" algn="l" rtl="0" eaLnBrk="1" latinLnBrk="0" hangingPunct="1">
              <a:spcBef>
                <a:spcPts val="240"/>
              </a:spcBef>
              <a:spcAft>
                <a:spcPts val="240"/>
              </a:spcAft>
            </a:pPr>
            <a:r>
              <a:rPr lang="en-US"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   </a:t>
            </a:r>
            <a:r>
              <a:rPr lang="zh-CN"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搬开身边可移动的碎砖瓦砾等杂物，扩大活动空间。注意搬不动时千万不要勉强，防止周围杂物进一步倒塌；</a:t>
            </a:r>
            <a:endParaRPr lang="zh-CN" altLang="zh-CN" dirty="0">
              <a:effectLst/>
              <a:latin typeface="思源黑体 CN Normal" panose="020B0400000000000000"/>
              <a:ea typeface="思源黑体 CN Normal" panose="020B0400000000000000"/>
            </a:endParaRPr>
          </a:p>
          <a:p>
            <a:pPr marL="0" algn="l" rtl="0" eaLnBrk="1" latinLnBrk="0" hangingPunct="1">
              <a:spcBef>
                <a:spcPts val="240"/>
              </a:spcBef>
              <a:spcAft>
                <a:spcPts val="240"/>
              </a:spcAft>
            </a:pPr>
            <a:r>
              <a:rPr lang="en-US"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   </a:t>
            </a:r>
            <a:r>
              <a:rPr lang="zh-CN"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设法用砖石、木棍等支撑残垣断壁，以防余震时再被埋压；</a:t>
            </a:r>
            <a:endParaRPr lang="zh-CN" altLang="zh-CN" dirty="0">
              <a:effectLst/>
              <a:latin typeface="思源黑体 CN Normal" panose="020B0400000000000000"/>
              <a:ea typeface="思源黑体 CN Normal" panose="020B0400000000000000"/>
            </a:endParaRPr>
          </a:p>
          <a:p>
            <a:pPr marL="0" algn="l" rtl="0" eaLnBrk="1" latinLnBrk="0" hangingPunct="1">
              <a:spcBef>
                <a:spcPts val="240"/>
              </a:spcBef>
              <a:spcAft>
                <a:spcPts val="240"/>
              </a:spcAft>
            </a:pPr>
            <a:r>
              <a:rPr lang="en-US"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   </a:t>
            </a:r>
            <a:r>
              <a:rPr lang="zh-CN"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不要随便动用室内设施，包括电源、水源等，也不要使用明火；</a:t>
            </a:r>
            <a:endParaRPr lang="zh-CN" altLang="zh-CN" dirty="0">
              <a:effectLst/>
              <a:latin typeface="思源黑体 CN Normal" panose="020B0400000000000000"/>
              <a:ea typeface="思源黑体 CN Normal" panose="020B0400000000000000"/>
            </a:endParaRPr>
          </a:p>
          <a:p>
            <a:pPr marL="0" algn="l" rtl="0" eaLnBrk="1" latinLnBrk="0" hangingPunct="1">
              <a:spcBef>
                <a:spcPts val="240"/>
              </a:spcBef>
              <a:spcAft>
                <a:spcPts val="240"/>
              </a:spcAft>
            </a:pPr>
            <a:r>
              <a:rPr lang="en-US"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   </a:t>
            </a:r>
            <a:r>
              <a:rPr lang="zh-CN"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不要乱叫，保持体力，用敲击声求救；</a:t>
            </a:r>
            <a:endParaRPr lang="zh-CN" altLang="zh-CN" dirty="0">
              <a:effectLst/>
              <a:latin typeface="思源黑体 CN Normal" panose="020B0400000000000000"/>
              <a:ea typeface="思源黑体 CN Normal" panose="020B0400000000000000"/>
            </a:endParaRPr>
          </a:p>
          <a:p>
            <a:pPr marL="0" algn="l" rtl="0" eaLnBrk="1" latinLnBrk="0" hangingPunct="1">
              <a:spcBef>
                <a:spcPts val="240"/>
              </a:spcBef>
              <a:spcAft>
                <a:spcPts val="240"/>
              </a:spcAft>
            </a:pPr>
            <a:r>
              <a:rPr lang="en-US"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   </a:t>
            </a:r>
            <a:r>
              <a:rPr lang="zh-CN" altLang="zh-CN" sz="1800" kern="100" dirty="0">
                <a:solidFill>
                  <a:srgbClr val="000000"/>
                </a:solidFill>
                <a:effectLst/>
                <a:latin typeface="思源黑体 CN Normal" panose="020B0400000000000000"/>
                <a:ea typeface="思源黑体 CN Normal" panose="020B0400000000000000"/>
                <a:cs typeface="宋体" panose="02010600030101010101" pitchFamily="2" charset="-122"/>
              </a:rPr>
              <a:t>闻到煤气及有毒异味后或灰尘太大时，设法用湿衣物捂住口</a:t>
            </a:r>
            <a:r>
              <a:rPr lang="zh-CN" altLang="zh-CN" sz="1800" kern="100" dirty="0">
                <a:solidFill>
                  <a:srgbClr val="000000"/>
                </a:solidFill>
                <a:effectLst/>
                <a:latin typeface="等线" panose="02010600030101010101" pitchFamily="2" charset="-122"/>
                <a:ea typeface="思源黑体 CN Normal" panose="020B0400000000000000"/>
                <a:cs typeface="宋体" panose="02010600030101010101" pitchFamily="2" charset="-122"/>
              </a:rPr>
              <a:t>鼻</a:t>
            </a:r>
            <a:endParaRPr lang="zh-CN" altLang="zh-CN" dirty="0">
              <a:effectLst/>
              <a:ea typeface="思源黑体 CN Normal" panose="020B0400000000000000"/>
            </a:endParaRPr>
          </a:p>
        </p:txBody>
      </p:sp>
      <p:grpSp>
        <p:nvGrpSpPr>
          <p:cNvPr id="14" name="组合 13">
            <a:extLst>
              <a:ext uri="{FF2B5EF4-FFF2-40B4-BE49-F238E27FC236}">
                <a16:creationId xmlns:a16="http://schemas.microsoft.com/office/drawing/2014/main" id="{C1498F57-81E2-EC2F-FB21-C90E70C0FE4E}"/>
              </a:ext>
            </a:extLst>
          </p:cNvPr>
          <p:cNvGrpSpPr/>
          <p:nvPr/>
        </p:nvGrpSpPr>
        <p:grpSpPr>
          <a:xfrm>
            <a:off x="1795753" y="2832029"/>
            <a:ext cx="104777" cy="2013124"/>
            <a:chOff x="1490827" y="1343095"/>
            <a:chExt cx="104777" cy="2013124"/>
          </a:xfrm>
        </p:grpSpPr>
        <p:pic>
          <p:nvPicPr>
            <p:cNvPr id="8" name="图片 7">
              <a:extLst>
                <a:ext uri="{FF2B5EF4-FFF2-40B4-BE49-F238E27FC236}">
                  <a16:creationId xmlns:a16="http://schemas.microsoft.com/office/drawing/2014/main" id="{D73C2A39-F088-B5E2-94EC-0D45B5C8AB64}"/>
                </a:ext>
              </a:extLst>
            </p:cNvPr>
            <p:cNvPicPr>
              <a:picLocks noChangeAspect="1"/>
            </p:cNvPicPr>
            <p:nvPr/>
          </p:nvPicPr>
          <p:blipFill>
            <a:blip r:embed="rId2"/>
            <a:stretch>
              <a:fillRect/>
            </a:stretch>
          </p:blipFill>
          <p:spPr>
            <a:xfrm>
              <a:off x="1490829" y="1343095"/>
              <a:ext cx="104775" cy="104775"/>
            </a:xfrm>
            <a:prstGeom prst="rect">
              <a:avLst/>
            </a:prstGeom>
          </p:spPr>
        </p:pic>
        <p:pic>
          <p:nvPicPr>
            <p:cNvPr id="9" name="图片 8">
              <a:extLst>
                <a:ext uri="{FF2B5EF4-FFF2-40B4-BE49-F238E27FC236}">
                  <a16:creationId xmlns:a16="http://schemas.microsoft.com/office/drawing/2014/main" id="{47AA48F2-3A32-17EF-6E4C-DF42CEB95A59}"/>
                </a:ext>
              </a:extLst>
            </p:cNvPr>
            <p:cNvPicPr>
              <a:picLocks noChangeAspect="1"/>
            </p:cNvPicPr>
            <p:nvPr/>
          </p:nvPicPr>
          <p:blipFill>
            <a:blip r:embed="rId2"/>
            <a:stretch>
              <a:fillRect/>
            </a:stretch>
          </p:blipFill>
          <p:spPr>
            <a:xfrm>
              <a:off x="1490828" y="1670641"/>
              <a:ext cx="104775" cy="104775"/>
            </a:xfrm>
            <a:prstGeom prst="rect">
              <a:avLst/>
            </a:prstGeom>
          </p:spPr>
        </p:pic>
        <p:pic>
          <p:nvPicPr>
            <p:cNvPr id="10" name="图片 9">
              <a:extLst>
                <a:ext uri="{FF2B5EF4-FFF2-40B4-BE49-F238E27FC236}">
                  <a16:creationId xmlns:a16="http://schemas.microsoft.com/office/drawing/2014/main" id="{A21946C3-648B-8F4C-CD38-3442754898C8}"/>
                </a:ext>
              </a:extLst>
            </p:cNvPr>
            <p:cNvPicPr>
              <a:picLocks noChangeAspect="1"/>
            </p:cNvPicPr>
            <p:nvPr/>
          </p:nvPicPr>
          <p:blipFill>
            <a:blip r:embed="rId2"/>
            <a:stretch>
              <a:fillRect/>
            </a:stretch>
          </p:blipFill>
          <p:spPr>
            <a:xfrm>
              <a:off x="1490827" y="2253964"/>
              <a:ext cx="104775" cy="104775"/>
            </a:xfrm>
            <a:prstGeom prst="rect">
              <a:avLst/>
            </a:prstGeom>
          </p:spPr>
        </p:pic>
        <p:pic>
          <p:nvPicPr>
            <p:cNvPr id="11" name="图片 10">
              <a:extLst>
                <a:ext uri="{FF2B5EF4-FFF2-40B4-BE49-F238E27FC236}">
                  <a16:creationId xmlns:a16="http://schemas.microsoft.com/office/drawing/2014/main" id="{26DE8995-71A5-2A93-6C2D-2798F954B741}"/>
                </a:ext>
              </a:extLst>
            </p:cNvPr>
            <p:cNvPicPr>
              <a:picLocks noChangeAspect="1"/>
            </p:cNvPicPr>
            <p:nvPr/>
          </p:nvPicPr>
          <p:blipFill>
            <a:blip r:embed="rId2"/>
            <a:stretch>
              <a:fillRect/>
            </a:stretch>
          </p:blipFill>
          <p:spPr>
            <a:xfrm>
              <a:off x="1490827" y="2581510"/>
              <a:ext cx="104775" cy="104775"/>
            </a:xfrm>
            <a:prstGeom prst="rect">
              <a:avLst/>
            </a:prstGeom>
          </p:spPr>
        </p:pic>
        <p:pic>
          <p:nvPicPr>
            <p:cNvPr id="12" name="图片 11">
              <a:extLst>
                <a:ext uri="{FF2B5EF4-FFF2-40B4-BE49-F238E27FC236}">
                  <a16:creationId xmlns:a16="http://schemas.microsoft.com/office/drawing/2014/main" id="{AF7E9A94-B3E4-E628-05CA-311D3F69698B}"/>
                </a:ext>
              </a:extLst>
            </p:cNvPr>
            <p:cNvPicPr>
              <a:picLocks noChangeAspect="1"/>
            </p:cNvPicPr>
            <p:nvPr/>
          </p:nvPicPr>
          <p:blipFill>
            <a:blip r:embed="rId2"/>
            <a:stretch>
              <a:fillRect/>
            </a:stretch>
          </p:blipFill>
          <p:spPr>
            <a:xfrm>
              <a:off x="1490827" y="2909056"/>
              <a:ext cx="104775" cy="104775"/>
            </a:xfrm>
            <a:prstGeom prst="rect">
              <a:avLst/>
            </a:prstGeom>
          </p:spPr>
        </p:pic>
        <p:pic>
          <p:nvPicPr>
            <p:cNvPr id="13" name="图片 12">
              <a:extLst>
                <a:ext uri="{FF2B5EF4-FFF2-40B4-BE49-F238E27FC236}">
                  <a16:creationId xmlns:a16="http://schemas.microsoft.com/office/drawing/2014/main" id="{2D5A2632-B592-B79E-7FE1-3A26F4E0051A}"/>
                </a:ext>
              </a:extLst>
            </p:cNvPr>
            <p:cNvPicPr>
              <a:picLocks noChangeAspect="1"/>
            </p:cNvPicPr>
            <p:nvPr/>
          </p:nvPicPr>
          <p:blipFill>
            <a:blip r:embed="rId2"/>
            <a:stretch>
              <a:fillRect/>
            </a:stretch>
          </p:blipFill>
          <p:spPr>
            <a:xfrm>
              <a:off x="1490827" y="3251444"/>
              <a:ext cx="104775" cy="104775"/>
            </a:xfrm>
            <a:prstGeom prst="rect">
              <a:avLst/>
            </a:prstGeom>
          </p:spPr>
        </p:pic>
      </p:grpSp>
      <p:sp>
        <p:nvSpPr>
          <p:cNvPr id="3" name="文本框 2">
            <a:extLst>
              <a:ext uri="{FF2B5EF4-FFF2-40B4-BE49-F238E27FC236}">
                <a16:creationId xmlns:a16="http://schemas.microsoft.com/office/drawing/2014/main" id="{35CC7151-F33A-049F-6774-43C3C952E785}"/>
              </a:ext>
            </a:extLst>
          </p:cNvPr>
          <p:cNvSpPr txBox="1"/>
          <p:nvPr/>
        </p:nvSpPr>
        <p:spPr>
          <a:xfrm>
            <a:off x="440391" y="668649"/>
            <a:ext cx="6192370" cy="369332"/>
          </a:xfrm>
          <a:prstGeom prst="rect">
            <a:avLst/>
          </a:prstGeom>
          <a:noFill/>
        </p:spPr>
        <p:txBody>
          <a:bodyPr wrap="square">
            <a:spAutoFit/>
          </a:bodyPr>
          <a:lstStyle/>
          <a:p>
            <a:pPr marL="0" algn="l" rtl="0" eaLnBrk="1" latinLnBrk="0" hangingPunct="1">
              <a:spcBef>
                <a:spcPts val="0"/>
              </a:spcBef>
              <a:spcAft>
                <a:spcPts val="0"/>
              </a:spcAft>
            </a:pPr>
            <a:r>
              <a:rPr lang="en-US" altLang="zh-CN" sz="1800" kern="1200" spc="300" dirty="0" err="1">
                <a:solidFill>
                  <a:srgbClr val="000000"/>
                </a:solidFill>
                <a:effectLst/>
                <a:latin typeface="思源黑体 CN Normal" panose="020B0400000000000000"/>
                <a:ea typeface="思源黑体 CN Normal" panose="020B0400000000000000"/>
                <a:cs typeface="+mn-cs"/>
              </a:rPr>
              <a:t>防治常识</a:t>
            </a:r>
            <a:r>
              <a:rPr lang="en-US" altLang="zh-CN" sz="1800" kern="1200" spc="300" dirty="0">
                <a:solidFill>
                  <a:srgbClr val="000000"/>
                </a:solidFill>
                <a:effectLst/>
                <a:latin typeface="思源黑体 CN Normal" panose="020B0400000000000000"/>
                <a:ea typeface="思源黑体 CN Normal" panose="020B0400000000000000"/>
                <a:cs typeface="+mn-cs"/>
              </a:rPr>
              <a:t> &gt; </a:t>
            </a:r>
            <a:r>
              <a:rPr lang="zh-CN" altLang="zh-CN" sz="1800" kern="1200" spc="300" dirty="0">
                <a:solidFill>
                  <a:srgbClr val="000000"/>
                </a:solidFill>
                <a:effectLst/>
                <a:latin typeface="思源黑体 CN Normal" panose="020B0400000000000000"/>
                <a:ea typeface="思源黑体 CN Normal" panose="020B0400000000000000"/>
                <a:cs typeface="+mn-cs"/>
              </a:rPr>
              <a:t>地震</a:t>
            </a:r>
            <a:r>
              <a:rPr lang="en-US" altLang="zh-CN" sz="1800" kern="1200" spc="300" dirty="0" err="1">
                <a:solidFill>
                  <a:srgbClr val="000000"/>
                </a:solidFill>
                <a:effectLst/>
                <a:latin typeface="思源黑体 CN Normal" panose="020B0400000000000000"/>
                <a:ea typeface="思源黑体 CN Normal" panose="020B0400000000000000"/>
                <a:cs typeface="+mn-cs"/>
              </a:rPr>
              <a:t>来临</a:t>
            </a:r>
            <a:r>
              <a:rPr lang="zh-CN" altLang="zh-CN" sz="1800" kern="1200" spc="300" dirty="0">
                <a:solidFill>
                  <a:srgbClr val="000000"/>
                </a:solidFill>
                <a:effectLst/>
                <a:latin typeface="思源黑体 CN Normal" panose="020B0400000000000000"/>
                <a:ea typeface="思源黑体 CN Normal" panose="020B0400000000000000"/>
                <a:cs typeface="+mn-cs"/>
              </a:rPr>
              <a:t>时</a:t>
            </a:r>
            <a:r>
              <a:rPr lang="en-US" altLang="zh-CN" sz="1800" kern="1200" spc="300" dirty="0">
                <a:solidFill>
                  <a:srgbClr val="000000"/>
                </a:solidFill>
                <a:effectLst/>
                <a:latin typeface="思源黑体 CN Normal" panose="020B0400000000000000"/>
                <a:ea typeface="思源黑体 CN Normal" panose="020B0400000000000000"/>
                <a:cs typeface="+mn-cs"/>
              </a:rPr>
              <a:t> </a:t>
            </a:r>
            <a:endParaRPr lang="zh-CN" altLang="zh-CN" dirty="0">
              <a:effectLst/>
            </a:endParaRPr>
          </a:p>
        </p:txBody>
      </p:sp>
      <p:sp>
        <p:nvSpPr>
          <p:cNvPr id="19" name="文本框 5">
            <a:extLst>
              <a:ext uri="{FF2B5EF4-FFF2-40B4-BE49-F238E27FC236}">
                <a16:creationId xmlns:a16="http://schemas.microsoft.com/office/drawing/2014/main" id="{57FCA034-D9E8-45C8-E03C-1D1AEFBA34EB}"/>
              </a:ext>
            </a:extLst>
          </p:cNvPr>
          <p:cNvSpPr txBox="1"/>
          <p:nvPr/>
        </p:nvSpPr>
        <p:spPr>
          <a:xfrm>
            <a:off x="450122" y="333034"/>
            <a:ext cx="2900812" cy="335615"/>
          </a:xfrm>
          <a:prstGeom prst="rect">
            <a:avLst/>
          </a:prstGeom>
          <a:noFill/>
        </p:spPr>
        <p:txBody>
          <a:bodyPr wrap="square">
            <a:spAutoFit/>
          </a:bodyPr>
          <a:lstStyle/>
          <a:p>
            <a:r>
              <a:rPr lang="en-US" altLang="zh-CN" sz="1600" spc="300" dirty="0">
                <a:solidFill>
                  <a:srgbClr val="306B97"/>
                </a:solidFill>
                <a:latin typeface="思源黑体 CN Normal"/>
                <a:ea typeface="思源黑体 CN Normal" panose="020B0400000000000000" pitchFamily="34" charset="-122"/>
              </a:rPr>
              <a:t>Part -3</a:t>
            </a:r>
          </a:p>
        </p:txBody>
      </p:sp>
    </p:spTree>
    <p:extLst>
      <p:ext uri="{BB962C8B-B14F-4D97-AF65-F5344CB8AC3E}">
        <p14:creationId xmlns:p14="http://schemas.microsoft.com/office/powerpoint/2010/main" val="1467739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6146" y="672458"/>
            <a:ext cx="11153628" cy="335615"/>
          </a:xfrm>
          <a:prstGeom prst="rect">
            <a:avLst/>
          </a:prstGeom>
          <a:noFill/>
        </p:spPr>
        <p:txBody>
          <a:bodyPr wrap="square">
            <a:spAutoFit/>
          </a:bodyPr>
          <a:lstStyle/>
          <a:p>
            <a:r>
              <a:rPr lang="en-US" altLang="zh-CN" sz="1600" spc="300" dirty="0" err="1">
                <a:latin typeface="思源黑体 CN Normal"/>
                <a:ea typeface="思源黑体 CN Normal" panose="020B0400000000000000" pitchFamily="34" charset="-122"/>
              </a:rPr>
              <a:t>防治常识</a:t>
            </a:r>
            <a:r>
              <a:rPr lang="en-US" altLang="zh-CN" sz="1600" spc="300" dirty="0">
                <a:latin typeface="思源黑体 CN Normal"/>
                <a:ea typeface="思源黑体 CN Normal" panose="020B0400000000000000" pitchFamily="34" charset="-122"/>
              </a:rPr>
              <a:t> &gt;</a:t>
            </a:r>
            <a:r>
              <a:rPr lang="zh-CN" altLang="en-US" sz="1600" spc="300" dirty="0">
                <a:latin typeface="思源黑体 CN Normal"/>
                <a:ea typeface="思源黑体 CN Normal" panose="020B0400000000000000" pitchFamily="34" charset="-122"/>
              </a:rPr>
              <a:t>地震过后</a:t>
            </a:r>
            <a:endParaRPr lang="en-US" altLang="zh-CN" sz="1600" spc="300" dirty="0">
              <a:latin typeface="思源黑体 CN Normal"/>
              <a:ea typeface="思源黑体 CN Normal" panose="020B0400000000000000" pitchFamily="34" charset="-122"/>
            </a:endParaRPr>
          </a:p>
        </p:txBody>
      </p:sp>
      <p:sp>
        <p:nvSpPr>
          <p:cNvPr id="6" name="文本框 5"/>
          <p:cNvSpPr txBox="1"/>
          <p:nvPr/>
        </p:nvSpPr>
        <p:spPr>
          <a:xfrm>
            <a:off x="366147" y="333904"/>
            <a:ext cx="2900812" cy="335615"/>
          </a:xfrm>
          <a:prstGeom prst="rect">
            <a:avLst/>
          </a:prstGeom>
          <a:noFill/>
        </p:spPr>
        <p:txBody>
          <a:bodyPr wrap="square">
            <a:spAutoFit/>
          </a:bodyPr>
          <a:lstStyle/>
          <a:p>
            <a:r>
              <a:rPr lang="en-US" altLang="zh-CN" sz="1600" spc="300">
                <a:solidFill>
                  <a:srgbClr val="306B97"/>
                </a:solidFill>
                <a:latin typeface="思源黑体 CN Normal"/>
                <a:ea typeface="思源黑体 CN Normal" panose="020B0400000000000000" pitchFamily="34" charset="-122"/>
              </a:rPr>
              <a:t>Part -3</a:t>
            </a:r>
          </a:p>
        </p:txBody>
      </p:sp>
      <p:cxnSp>
        <p:nvCxnSpPr>
          <p:cNvPr id="9" name="直接连接符 8"/>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矩形 9"/>
          <p:cNvSpPr/>
          <p:nvPr/>
        </p:nvSpPr>
        <p:spPr>
          <a:xfrm>
            <a:off x="9664861" y="6524515"/>
            <a:ext cx="2527139" cy="333485"/>
          </a:xfrm>
          <a:prstGeom prst="rect">
            <a:avLst/>
          </a:prstGeom>
          <a:solidFill>
            <a:srgbClr val="306B97">
              <a:alpha val="3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1" name="New shape"/>
          <p:cNvSpPr/>
          <p:nvPr/>
        </p:nvSpPr>
        <p:spPr>
          <a:xfrm>
            <a:off x="1117600" y="1905000"/>
            <a:ext cx="9702800" cy="3810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85000" lnSpcReduction="20000"/>
          </a:bodyPr>
          <a:lstStyle/>
          <a:p>
            <a:pPr indent="0" algn="l">
              <a:lnSpc>
                <a:spcPct val="100000"/>
              </a:lnSpc>
            </a:pPr>
            <a:r>
              <a:rPr lang="zh-CN" altLang="en-US" sz="3400" b="1" dirty="0">
                <a:solidFill>
                  <a:srgbClr val="000000"/>
                </a:solidFill>
                <a:latin typeface="Microsoft Sans Serif"/>
                <a:ea typeface="思源黑体 CN Normal" panose="020B0400000000000000"/>
              </a:rPr>
              <a:t>地震</a:t>
            </a:r>
            <a:r>
              <a:rPr sz="3400" b="1" dirty="0" err="1">
                <a:solidFill>
                  <a:srgbClr val="000000"/>
                </a:solidFill>
                <a:latin typeface="Microsoft Sans Serif"/>
              </a:rPr>
              <a:t>过后</a:t>
            </a:r>
            <a:endParaRPr sz="3400" b="1" dirty="0">
              <a:solidFill>
                <a:srgbClr val="000000"/>
              </a:solidFill>
              <a:latin typeface="Microsoft Sans Serif"/>
            </a:endParaRPr>
          </a:p>
        </p:txBody>
      </p:sp>
      <p:sp>
        <p:nvSpPr>
          <p:cNvPr id="12" name="New shape"/>
          <p:cNvSpPr/>
          <p:nvPr/>
        </p:nvSpPr>
        <p:spPr>
          <a:xfrm>
            <a:off x="1117600" y="2463800"/>
            <a:ext cx="9702800" cy="5842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Autofit/>
          </a:bodyPr>
          <a:lstStyle/>
          <a:p>
            <a:pPr>
              <a:lnSpc>
                <a:spcPct val="125000"/>
              </a:lnSpc>
            </a:pPr>
            <a:r>
              <a:rPr lang="zh-CN" altLang="en-US" sz="2000" dirty="0">
                <a:solidFill>
                  <a:srgbClr val="333333"/>
                </a:solidFill>
                <a:latin typeface="Helvetica Neue"/>
                <a:ea typeface="思源黑体 CN Normal" panose="020B0400000000000000"/>
              </a:rPr>
              <a:t>一个地震序列中最强的地震为主震； 主震后在同一震区还会陆续发生较小地震</a:t>
            </a:r>
            <a:r>
              <a:rPr lang="en-US" altLang="zh-CN" sz="2000" dirty="0">
                <a:solidFill>
                  <a:srgbClr val="333333"/>
                </a:solidFill>
                <a:latin typeface="Helvetica Neue"/>
                <a:ea typeface="思源黑体 CN Normal" panose="020B0400000000000000"/>
              </a:rPr>
              <a:t>——</a:t>
            </a:r>
            <a:r>
              <a:rPr lang="zh-CN" altLang="en-US" sz="2000" dirty="0">
                <a:solidFill>
                  <a:srgbClr val="333333"/>
                </a:solidFill>
                <a:latin typeface="Helvetica Neue"/>
                <a:ea typeface="思源黑体 CN Normal" panose="020B0400000000000000"/>
              </a:rPr>
              <a:t>余震</a:t>
            </a:r>
            <a:endParaRPr sz="2000" b="0" dirty="0">
              <a:solidFill>
                <a:srgbClr val="000000"/>
              </a:solidFill>
              <a:latin typeface="Microsoft Sans Serif"/>
              <a:ea typeface="思源黑体 CN Normal" panose="020B0400000000000000"/>
            </a:endParaRPr>
          </a:p>
        </p:txBody>
      </p:sp>
      <p:sp>
        <p:nvSpPr>
          <p:cNvPr id="13" name="New shape"/>
          <p:cNvSpPr/>
          <p:nvPr/>
        </p:nvSpPr>
        <p:spPr>
          <a:xfrm>
            <a:off x="1308100" y="3238500"/>
            <a:ext cx="9512300" cy="5080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t">
            <a:noAutofit/>
          </a:bodyPr>
          <a:lstStyle/>
          <a:p>
            <a:pPr indent="0" algn="l">
              <a:lnSpc>
                <a:spcPct val="125000"/>
              </a:lnSpc>
            </a:pPr>
            <a:r>
              <a:rPr dirty="0" err="1">
                <a:solidFill>
                  <a:schemeClr val="tx1">
                    <a:lumMod val="85000"/>
                    <a:lumOff val="15000"/>
                  </a:schemeClr>
                </a:solidFill>
                <a:latin typeface="思源黑体 CN Normal"/>
                <a:ea typeface="微软雅黑" panose="020B0503020204020204" pitchFamily="34" charset="-122"/>
                <a:cs typeface="+mj-cs"/>
              </a:rPr>
              <a:t>不要立即返回</a:t>
            </a:r>
            <a:r>
              <a:rPr dirty="0">
                <a:solidFill>
                  <a:schemeClr val="tx1">
                    <a:lumMod val="85000"/>
                    <a:lumOff val="15000"/>
                  </a:schemeClr>
                </a:solidFill>
                <a:latin typeface="思源黑体 CN Normal"/>
                <a:ea typeface="微软雅黑" panose="020B0503020204020204" pitchFamily="34" charset="-122"/>
                <a:cs typeface="+mj-cs"/>
              </a:rPr>
              <a:t>。</a:t>
            </a:r>
            <a:r>
              <a:rPr lang="zh-CN" altLang="en-US" dirty="0">
                <a:solidFill>
                  <a:schemeClr val="tx1">
                    <a:lumMod val="85000"/>
                    <a:lumOff val="15000"/>
                  </a:schemeClr>
                </a:solidFill>
                <a:latin typeface="思源黑体 CN Normal"/>
                <a:ea typeface="微软雅黑" panose="020B0503020204020204" pitchFamily="34" charset="-122"/>
                <a:cs typeface="+mj-cs"/>
              </a:rPr>
              <a:t>主震</a:t>
            </a:r>
            <a:r>
              <a:rPr dirty="0" err="1">
                <a:solidFill>
                  <a:schemeClr val="tx1">
                    <a:lumMod val="85000"/>
                    <a:lumOff val="15000"/>
                  </a:schemeClr>
                </a:solidFill>
                <a:latin typeface="思源黑体 CN Normal"/>
                <a:ea typeface="微软雅黑" panose="020B0503020204020204" pitchFamily="34" charset="-122"/>
                <a:cs typeface="+mj-cs"/>
              </a:rPr>
              <a:t>过后，转移、撤离人员不要立即返回，应确认危险区域已经安全，或政府已经宣布安全后，才可以返回</a:t>
            </a:r>
            <a:r>
              <a:rPr lang="en-US" dirty="0">
                <a:solidFill>
                  <a:schemeClr val="tx1">
                    <a:lumMod val="85000"/>
                    <a:lumOff val="15000"/>
                  </a:schemeClr>
                </a:solidFill>
                <a:latin typeface="思源黑体 CN Normal"/>
                <a:ea typeface="微软雅黑" panose="020B0503020204020204" pitchFamily="34" charset="-122"/>
                <a:cs typeface="+mj-cs"/>
              </a:rPr>
              <a:t>;</a:t>
            </a:r>
            <a:endParaRPr dirty="0">
              <a:solidFill>
                <a:schemeClr val="tx1">
                  <a:lumMod val="85000"/>
                  <a:lumOff val="15000"/>
                </a:schemeClr>
              </a:solidFill>
              <a:latin typeface="思源黑体 CN Normal"/>
              <a:ea typeface="微软雅黑" panose="020B0503020204020204" pitchFamily="34" charset="-122"/>
              <a:cs typeface="+mj-cs"/>
            </a:endParaRPr>
          </a:p>
        </p:txBody>
      </p:sp>
      <p:sp>
        <p:nvSpPr>
          <p:cNvPr id="14" name="New shape"/>
          <p:cNvSpPr/>
          <p:nvPr/>
        </p:nvSpPr>
        <p:spPr>
          <a:xfrm>
            <a:off x="1308100" y="3955454"/>
            <a:ext cx="9512300" cy="7620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t">
            <a:noAutofit/>
          </a:bodyPr>
          <a:lstStyle/>
          <a:p>
            <a:pPr indent="0" algn="l">
              <a:lnSpc>
                <a:spcPct val="125000"/>
              </a:lnSpc>
            </a:pPr>
            <a:r>
              <a:rPr dirty="0" err="1">
                <a:solidFill>
                  <a:schemeClr val="tx1">
                    <a:lumMod val="85000"/>
                    <a:lumOff val="15000"/>
                  </a:schemeClr>
                </a:solidFill>
                <a:latin typeface="思源黑体 CN Normal"/>
                <a:ea typeface="微软雅黑" panose="020B0503020204020204" pitchFamily="34" charset="-122"/>
                <a:cs typeface="+mj-cs"/>
              </a:rPr>
              <a:t>回家注意检查</a:t>
            </a:r>
            <a:r>
              <a:rPr dirty="0">
                <a:solidFill>
                  <a:schemeClr val="tx1">
                    <a:lumMod val="85000"/>
                    <a:lumOff val="15000"/>
                  </a:schemeClr>
                </a:solidFill>
                <a:latin typeface="思源黑体 CN Normal"/>
                <a:ea typeface="微软雅黑" panose="020B0503020204020204" pitchFamily="34" charset="-122"/>
                <a:cs typeface="+mj-cs"/>
              </a:rPr>
              <a:t>。</a:t>
            </a:r>
            <a:r>
              <a:rPr lang="zh-CN" altLang="en-US" dirty="0">
                <a:solidFill>
                  <a:schemeClr val="tx1">
                    <a:lumMod val="85000"/>
                    <a:lumOff val="15000"/>
                  </a:schemeClr>
                </a:solidFill>
                <a:latin typeface="思源黑体 CN Normal"/>
                <a:ea typeface="微软雅黑" panose="020B0503020204020204" pitchFamily="34" charset="-122"/>
                <a:cs typeface="+mj-cs"/>
              </a:rPr>
              <a:t>震</a:t>
            </a:r>
            <a:r>
              <a:rPr dirty="0">
                <a:solidFill>
                  <a:schemeClr val="tx1">
                    <a:lumMod val="85000"/>
                    <a:lumOff val="15000"/>
                  </a:schemeClr>
                </a:solidFill>
                <a:latin typeface="思源黑体 CN Normal"/>
                <a:ea typeface="微软雅黑" panose="020B0503020204020204" pitchFamily="34" charset="-122"/>
                <a:cs typeface="+mj-cs"/>
              </a:rPr>
              <a:t>后，家里可能已产生潜在的危险，在确认煤气是否安全前，不用火柴、打火机等明火，使用手电筒等进行照明，检查电路是否安全和房屋、门窗等是否牢固可靠，不要乱接断落电线</a:t>
            </a:r>
            <a:r>
              <a:rPr lang="en-US" dirty="0">
                <a:solidFill>
                  <a:schemeClr val="tx1">
                    <a:lumMod val="85000"/>
                    <a:lumOff val="15000"/>
                  </a:schemeClr>
                </a:solidFill>
                <a:latin typeface="思源黑体 CN Normal"/>
                <a:ea typeface="微软雅黑" panose="020B0503020204020204" pitchFamily="34" charset="-122"/>
                <a:cs typeface="+mj-cs"/>
              </a:rPr>
              <a:t>;</a:t>
            </a:r>
            <a:endParaRPr dirty="0">
              <a:solidFill>
                <a:schemeClr val="tx1">
                  <a:lumMod val="85000"/>
                  <a:lumOff val="15000"/>
                </a:schemeClr>
              </a:solidFill>
              <a:latin typeface="思源黑体 CN Normal"/>
              <a:ea typeface="微软雅黑" panose="020B0503020204020204" pitchFamily="34" charset="-122"/>
              <a:cs typeface="+mj-cs"/>
            </a:endParaRPr>
          </a:p>
        </p:txBody>
      </p:sp>
      <p:sp>
        <p:nvSpPr>
          <p:cNvPr id="15" name="New shape"/>
          <p:cNvSpPr/>
          <p:nvPr/>
        </p:nvSpPr>
        <p:spPr>
          <a:xfrm>
            <a:off x="1308100" y="5086931"/>
            <a:ext cx="9512300" cy="1016000"/>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t">
            <a:noAutofit/>
          </a:bodyPr>
          <a:lstStyle/>
          <a:p>
            <a:pPr indent="0" algn="l">
              <a:lnSpc>
                <a:spcPct val="125000"/>
              </a:lnSpc>
            </a:pPr>
            <a:r>
              <a:rPr dirty="0" err="1">
                <a:solidFill>
                  <a:schemeClr val="tx1">
                    <a:lumMod val="85000"/>
                    <a:lumOff val="15000"/>
                  </a:schemeClr>
                </a:solidFill>
                <a:latin typeface="思源黑体 CN Normal"/>
                <a:ea typeface="微软雅黑" panose="020B0503020204020204" pitchFamily="34" charset="-122"/>
                <a:cs typeface="+mj-cs"/>
              </a:rPr>
              <a:t>出行注意安全</a:t>
            </a:r>
            <a:r>
              <a:rPr dirty="0">
                <a:solidFill>
                  <a:schemeClr val="tx1">
                    <a:lumMod val="85000"/>
                    <a:lumOff val="15000"/>
                  </a:schemeClr>
                </a:solidFill>
                <a:latin typeface="思源黑体 CN Normal"/>
                <a:ea typeface="微软雅黑" panose="020B0503020204020204" pitchFamily="34" charset="-122"/>
                <a:cs typeface="+mj-cs"/>
              </a:rPr>
              <a:t>。</a:t>
            </a:r>
            <a:r>
              <a:rPr lang="zh-CN" altLang="en-US" dirty="0">
                <a:solidFill>
                  <a:schemeClr val="tx1">
                    <a:lumMod val="85000"/>
                    <a:lumOff val="15000"/>
                  </a:schemeClr>
                </a:solidFill>
                <a:latin typeface="思源黑体 CN Normal"/>
                <a:ea typeface="微软雅黑" panose="020B0503020204020204" pitchFamily="34" charset="-122"/>
                <a:cs typeface="+mj-cs"/>
              </a:rPr>
              <a:t>震</a:t>
            </a:r>
            <a:r>
              <a:rPr dirty="0">
                <a:solidFill>
                  <a:schemeClr val="tx1">
                    <a:lumMod val="85000"/>
                    <a:lumOff val="15000"/>
                  </a:schemeClr>
                </a:solidFill>
                <a:latin typeface="思源黑体 CN Normal"/>
                <a:ea typeface="微软雅黑" panose="020B0503020204020204" pitchFamily="34" charset="-122"/>
                <a:cs typeface="+mj-cs"/>
              </a:rPr>
              <a:t>后，出行要注意安全，外界环境较为危险。遇到路障或者是被洪水淹没的道路，切记绕道而行不走不坚固的桥；遇到静止的水域有垂下来的电线、电缆，要立即远离，千万不要涉水，以防触电；不在被毁损的房屋、建筑、设施以及折断的广告牌、线杆、树木等附近逗留或经过</a:t>
            </a:r>
            <a:r>
              <a:rPr lang="zh-CN" altLang="en-US" dirty="0">
                <a:solidFill>
                  <a:schemeClr val="tx1">
                    <a:lumMod val="85000"/>
                    <a:lumOff val="15000"/>
                  </a:schemeClr>
                </a:solidFill>
                <a:latin typeface="思源黑体 CN Normal"/>
                <a:ea typeface="微软雅黑" panose="020B0503020204020204" pitchFamily="34" charset="-122"/>
                <a:cs typeface="+mj-cs"/>
              </a:rPr>
              <a:t>。</a:t>
            </a:r>
            <a:endParaRPr dirty="0">
              <a:solidFill>
                <a:schemeClr val="tx1">
                  <a:lumMod val="85000"/>
                  <a:lumOff val="15000"/>
                </a:schemeClr>
              </a:solidFill>
              <a:latin typeface="思源黑体 CN Normal"/>
              <a:ea typeface="微软雅黑" panose="020B0503020204020204" pitchFamily="34" charset="-122"/>
              <a:cs typeface="+mj-cs"/>
            </a:endParaRPr>
          </a:p>
        </p:txBody>
      </p:sp>
      <p:grpSp>
        <p:nvGrpSpPr>
          <p:cNvPr id="2" name="组合2"/>
          <p:cNvGrpSpPr/>
          <p:nvPr/>
        </p:nvGrpSpPr>
        <p:grpSpPr>
          <a:xfrm>
            <a:off x="1117600" y="2311400"/>
            <a:ext cx="9702800" cy="63500"/>
            <a:chOff x="1117600" y="2311400"/>
            <a:chExt cx="9702800" cy="63500"/>
          </a:xfrm>
        </p:grpSpPr>
        <p:sp>
          <p:nvSpPr>
            <p:cNvPr id="16" name="New shape"/>
            <p:cNvSpPr/>
            <p:nvPr/>
          </p:nvSpPr>
          <p:spPr>
            <a:xfrm>
              <a:off x="1117600" y="2324100"/>
              <a:ext cx="9702800" cy="381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ew shape"/>
            <p:cNvSpPr/>
            <p:nvPr/>
          </p:nvSpPr>
          <p:spPr>
            <a:xfrm>
              <a:off x="1117600" y="2311400"/>
              <a:ext cx="1016000" cy="63500"/>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椭圆 2">
            <a:extLst>
              <a:ext uri="{FF2B5EF4-FFF2-40B4-BE49-F238E27FC236}">
                <a16:creationId xmlns:a16="http://schemas.microsoft.com/office/drawing/2014/main" id="{5E92DB11-F213-39C2-D577-1374B7874ACB}"/>
              </a:ext>
            </a:extLst>
          </p:cNvPr>
          <p:cNvSpPr/>
          <p:nvPr/>
        </p:nvSpPr>
        <p:spPr>
          <a:xfrm>
            <a:off x="594359" y="3234538"/>
            <a:ext cx="500505" cy="508001"/>
          </a:xfrm>
          <a:prstGeom prst="ellipse">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a:ea typeface="微软雅黑" pitchFamily="34" charset="-122"/>
              </a:rPr>
              <a:t>1</a:t>
            </a:r>
          </a:p>
        </p:txBody>
      </p:sp>
      <p:pic>
        <p:nvPicPr>
          <p:cNvPr id="23" name="图片 22">
            <a:extLst>
              <a:ext uri="{FF2B5EF4-FFF2-40B4-BE49-F238E27FC236}">
                <a16:creationId xmlns:a16="http://schemas.microsoft.com/office/drawing/2014/main" id="{460A8462-8F07-479C-A570-ECF11471B595}"/>
              </a:ext>
            </a:extLst>
          </p:cNvPr>
          <p:cNvPicPr>
            <a:picLocks noChangeAspect="1"/>
          </p:cNvPicPr>
          <p:nvPr/>
        </p:nvPicPr>
        <p:blipFill>
          <a:blip r:embed="rId3"/>
          <a:stretch>
            <a:fillRect/>
          </a:stretch>
        </p:blipFill>
        <p:spPr>
          <a:xfrm>
            <a:off x="1120161" y="3457811"/>
            <a:ext cx="180975" cy="66675"/>
          </a:xfrm>
          <a:prstGeom prst="rect">
            <a:avLst/>
          </a:prstGeom>
        </p:spPr>
      </p:pic>
      <p:pic>
        <p:nvPicPr>
          <p:cNvPr id="25" name="图片 24">
            <a:extLst>
              <a:ext uri="{FF2B5EF4-FFF2-40B4-BE49-F238E27FC236}">
                <a16:creationId xmlns:a16="http://schemas.microsoft.com/office/drawing/2014/main" id="{616AA889-3DB8-0217-AD40-01FB6B0F6210}"/>
              </a:ext>
            </a:extLst>
          </p:cNvPr>
          <p:cNvPicPr>
            <a:picLocks noChangeAspect="1"/>
          </p:cNvPicPr>
          <p:nvPr/>
        </p:nvPicPr>
        <p:blipFill>
          <a:blip r:embed="rId3"/>
          <a:stretch>
            <a:fillRect/>
          </a:stretch>
        </p:blipFill>
        <p:spPr>
          <a:xfrm>
            <a:off x="1094036" y="4235505"/>
            <a:ext cx="180975" cy="66675"/>
          </a:xfrm>
          <a:prstGeom prst="rect">
            <a:avLst/>
          </a:prstGeom>
        </p:spPr>
      </p:pic>
      <p:pic>
        <p:nvPicPr>
          <p:cNvPr id="27" name="图片 26">
            <a:extLst>
              <a:ext uri="{FF2B5EF4-FFF2-40B4-BE49-F238E27FC236}">
                <a16:creationId xmlns:a16="http://schemas.microsoft.com/office/drawing/2014/main" id="{FABE85A2-12A0-5E73-3150-A79D7232CF75}"/>
              </a:ext>
            </a:extLst>
          </p:cNvPr>
          <p:cNvPicPr>
            <a:picLocks noChangeAspect="1"/>
          </p:cNvPicPr>
          <p:nvPr/>
        </p:nvPicPr>
        <p:blipFill>
          <a:blip r:embed="rId3"/>
          <a:stretch>
            <a:fillRect/>
          </a:stretch>
        </p:blipFill>
        <p:spPr>
          <a:xfrm>
            <a:off x="1120161" y="5338097"/>
            <a:ext cx="180975" cy="66675"/>
          </a:xfrm>
          <a:prstGeom prst="rect">
            <a:avLst/>
          </a:prstGeom>
        </p:spPr>
      </p:pic>
      <p:sp>
        <p:nvSpPr>
          <p:cNvPr id="28" name="椭圆 27">
            <a:extLst>
              <a:ext uri="{FF2B5EF4-FFF2-40B4-BE49-F238E27FC236}">
                <a16:creationId xmlns:a16="http://schemas.microsoft.com/office/drawing/2014/main" id="{E6D76CC6-D8DD-762A-1C62-D0AD0438DAB4}"/>
              </a:ext>
            </a:extLst>
          </p:cNvPr>
          <p:cNvSpPr/>
          <p:nvPr/>
        </p:nvSpPr>
        <p:spPr>
          <a:xfrm>
            <a:off x="593530" y="4014842"/>
            <a:ext cx="500506" cy="508002"/>
          </a:xfrm>
          <a:prstGeom prst="ellipse">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a:ea typeface="微软雅黑" pitchFamily="34" charset="-122"/>
              </a:rPr>
              <a:t>2</a:t>
            </a:r>
          </a:p>
        </p:txBody>
      </p:sp>
      <p:sp>
        <p:nvSpPr>
          <p:cNvPr id="29" name="椭圆 28">
            <a:extLst>
              <a:ext uri="{FF2B5EF4-FFF2-40B4-BE49-F238E27FC236}">
                <a16:creationId xmlns:a16="http://schemas.microsoft.com/office/drawing/2014/main" id="{7B31829B-80E7-8881-18A0-7F064364E0F5}"/>
              </a:ext>
            </a:extLst>
          </p:cNvPr>
          <p:cNvSpPr/>
          <p:nvPr/>
        </p:nvSpPr>
        <p:spPr>
          <a:xfrm>
            <a:off x="593531" y="5117434"/>
            <a:ext cx="500505" cy="508002"/>
          </a:xfrm>
          <a:prstGeom prst="ellipse">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a:ea typeface="微软雅黑" pitchFamily="34" charset="-122"/>
              </a:rPr>
              <a:t>3</a:t>
            </a:r>
          </a:p>
        </p:txBody>
      </p:sp>
    </p:spTree>
    <p:custDataLst>
      <p:tags r:id="rId1"/>
    </p:custDataLst>
    <p:extLst>
      <p:ext uri="{BB962C8B-B14F-4D97-AF65-F5344CB8AC3E}">
        <p14:creationId xmlns:p14="http://schemas.microsoft.com/office/powerpoint/2010/main" val="1184267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rLs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rLst="">
                                      <p:cBhvr>
                                        <p:cTn id="13" dur="500"/>
                                        <p:tgtEl>
                                          <p:spTgt spid="10"/>
                                        </p:tgtEl>
                                      </p:cBhvr>
                                    </p:animEffect>
                                  </p:childTnLst>
                                </p:cTn>
                              </p:par>
                            </p:childTnLst>
                          </p:cTn>
                        </p:par>
                        <p:par>
                          <p:cTn id="14" fill="hold">
                            <p:stCondLst>
                              <p:cond delay="500"/>
                            </p:stCondLst>
                            <p:childTnLst>
                              <p:par>
                                <p:cTn id="15" presetID="23" presetClass="entr" presetSubtype="16" fill="hold" grpId="1"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3" presetClass="entr" presetSubtype="16" fill="hold" grpId="2"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3"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23" presetClass="entr" presetSubtype="16" fill="hold" grpId="4"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p:stCondLst>
                              <p:cond delay="2500"/>
                            </p:stCondLst>
                            <p:childTnLst>
                              <p:par>
                                <p:cTn id="35" presetID="23" presetClass="entr" presetSubtype="16" fill="hold" grpId="5"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childTnLst>
                          </p:cTn>
                        </p:par>
                        <p:par>
                          <p:cTn id="39" fill="hold">
                            <p:stCondLst>
                              <p:cond delay="3000"/>
                            </p:stCondLst>
                            <p:childTnLst>
                              <p:par>
                                <p:cTn id="40" presetID="2" presetClass="entr" presetSubtype="4"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1" animBg="1"/>
      <p:bldP spid="12" grpId="2" animBg="1"/>
      <p:bldP spid="13" grpId="3" animBg="1"/>
      <p:bldP spid="14" grpId="4" animBg="1"/>
      <p:bldP spid="15" grpId="5"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1209361" y="2094713"/>
            <a:ext cx="576622" cy="576785"/>
          </a:xfrm>
          <a:prstGeom prst="ellipse">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思源黑体 CN Normal"/>
                <a:ea typeface="微软雅黑" pitchFamily="34" charset="-122"/>
              </a:rPr>
              <a:t>4</a:t>
            </a:r>
          </a:p>
        </p:txBody>
      </p:sp>
      <p:cxnSp>
        <p:nvCxnSpPr>
          <p:cNvPr id="38" name="直接连接符 37"/>
          <p:cNvCxnSpPr/>
          <p:nvPr/>
        </p:nvCxnSpPr>
        <p:spPr>
          <a:xfrm>
            <a:off x="1773799" y="2361445"/>
            <a:ext cx="146441"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43" name="标题 11"/>
          <p:cNvSpPr txBox="1"/>
          <p:nvPr/>
        </p:nvSpPr>
        <p:spPr>
          <a:xfrm>
            <a:off x="1966537" y="2055965"/>
            <a:ext cx="4824885" cy="640720"/>
          </a:xfrm>
          <a:prstGeom prst="rect">
            <a:avLst/>
          </a:prstGeom>
        </p:spPr>
        <p:txBody>
          <a:bodyPr wrap="square"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a:solidFill>
                  <a:schemeClr val="tx1">
                    <a:lumMod val="85000"/>
                    <a:lumOff val="15000"/>
                  </a:schemeClr>
                </a:solidFill>
                <a:latin typeface="思源黑体 CN Normal"/>
                <a:ea typeface="微软雅黑" panose="020B0503020204020204" pitchFamily="34" charset="-122"/>
              </a:rPr>
              <a:t>加强卫生防疫。灾情之后有疫情，大灾过后有大疫，灾后千万注意卫生防疫</a:t>
            </a:r>
          </a:p>
        </p:txBody>
      </p:sp>
      <p:sp>
        <p:nvSpPr>
          <p:cNvPr id="48" name="椭圆 47"/>
          <p:cNvSpPr/>
          <p:nvPr/>
        </p:nvSpPr>
        <p:spPr>
          <a:xfrm>
            <a:off x="1209362" y="3026665"/>
            <a:ext cx="576622" cy="576785"/>
          </a:xfrm>
          <a:prstGeom prst="ellipse">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思源黑体 CN Normal"/>
                <a:ea typeface="微软雅黑" pitchFamily="34" charset="-122"/>
              </a:rPr>
              <a:t>5</a:t>
            </a:r>
          </a:p>
        </p:txBody>
      </p:sp>
      <p:cxnSp>
        <p:nvCxnSpPr>
          <p:cNvPr id="49" name="直接连接符 48"/>
          <p:cNvCxnSpPr/>
          <p:nvPr/>
        </p:nvCxnSpPr>
        <p:spPr>
          <a:xfrm flipV="1">
            <a:off x="1773800" y="3291689"/>
            <a:ext cx="146440" cy="1708"/>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0" name="标题 11"/>
          <p:cNvSpPr txBox="1"/>
          <p:nvPr/>
        </p:nvSpPr>
        <p:spPr>
          <a:xfrm>
            <a:off x="1966538" y="2987917"/>
            <a:ext cx="4824884" cy="640720"/>
          </a:xfrm>
          <a:prstGeom prst="rect">
            <a:avLst/>
          </a:prstGeom>
        </p:spPr>
        <p:txBody>
          <a:bodyPr wrap="square"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err="1">
                <a:solidFill>
                  <a:schemeClr val="tx1">
                    <a:lumMod val="85000"/>
                    <a:lumOff val="15000"/>
                  </a:schemeClr>
                </a:solidFill>
                <a:latin typeface="思源黑体 CN Normal"/>
                <a:ea typeface="微软雅黑" panose="020B0503020204020204" pitchFamily="34" charset="-122"/>
              </a:rPr>
              <a:t>注意饮水卫生。水要经过消毒烧开后再喝，千万不要喝生水，尽量饮用干净的瓶装水</a:t>
            </a:r>
            <a:endParaRPr lang="en-US" altLang="zh-CN" sz="1800" dirty="0">
              <a:solidFill>
                <a:schemeClr val="tx1">
                  <a:lumMod val="85000"/>
                  <a:lumOff val="15000"/>
                </a:schemeClr>
              </a:solidFill>
              <a:latin typeface="思源黑体 CN Normal"/>
              <a:ea typeface="微软雅黑" panose="020B0503020204020204" pitchFamily="34" charset="-122"/>
            </a:endParaRPr>
          </a:p>
        </p:txBody>
      </p:sp>
      <p:sp>
        <p:nvSpPr>
          <p:cNvPr id="51" name="椭圆 50"/>
          <p:cNvSpPr/>
          <p:nvPr/>
        </p:nvSpPr>
        <p:spPr>
          <a:xfrm>
            <a:off x="1209362" y="3941963"/>
            <a:ext cx="576622" cy="576785"/>
          </a:xfrm>
          <a:prstGeom prst="ellipse">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思源黑体 CN Normal"/>
                <a:ea typeface="微软雅黑" pitchFamily="34" charset="-122"/>
              </a:rPr>
              <a:t>6</a:t>
            </a:r>
          </a:p>
        </p:txBody>
      </p:sp>
      <p:cxnSp>
        <p:nvCxnSpPr>
          <p:cNvPr id="52" name="直接连接符 51"/>
          <p:cNvCxnSpPr/>
          <p:nvPr/>
        </p:nvCxnSpPr>
        <p:spPr>
          <a:xfrm>
            <a:off x="1773800" y="4208695"/>
            <a:ext cx="146440"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3" name="标题 11"/>
          <p:cNvSpPr txBox="1"/>
          <p:nvPr/>
        </p:nvSpPr>
        <p:spPr>
          <a:xfrm>
            <a:off x="1966538" y="4040511"/>
            <a:ext cx="4824884" cy="366126"/>
          </a:xfrm>
          <a:prstGeom prst="rect">
            <a:avLst/>
          </a:prstGeom>
        </p:spPr>
        <p:txBody>
          <a:bodyPr wrap="square"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a:solidFill>
                  <a:schemeClr val="tx1">
                    <a:lumMod val="85000"/>
                    <a:lumOff val="15000"/>
                  </a:schemeClr>
                </a:solidFill>
                <a:latin typeface="思源黑体 CN Normal"/>
                <a:ea typeface="微软雅黑" panose="020B0503020204020204" pitchFamily="34" charset="-122"/>
              </a:rPr>
              <a:t>避免接触脏水，因为脏水中含有大量的病菌</a:t>
            </a:r>
          </a:p>
        </p:txBody>
      </p:sp>
      <p:sp>
        <p:nvSpPr>
          <p:cNvPr id="54" name="椭圆 53"/>
          <p:cNvSpPr/>
          <p:nvPr/>
        </p:nvSpPr>
        <p:spPr>
          <a:xfrm>
            <a:off x="1209363" y="4840461"/>
            <a:ext cx="576622" cy="576785"/>
          </a:xfrm>
          <a:prstGeom prst="ellipse">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思源黑体 CN Normal"/>
                <a:ea typeface="微软雅黑" pitchFamily="34" charset="-122"/>
              </a:rPr>
              <a:t>7</a:t>
            </a:r>
          </a:p>
        </p:txBody>
      </p:sp>
      <p:cxnSp>
        <p:nvCxnSpPr>
          <p:cNvPr id="55" name="直接连接符 54"/>
          <p:cNvCxnSpPr>
            <a:cxnSpLocks/>
            <a:stCxn id="54" idx="6"/>
            <a:endCxn id="56" idx="1"/>
          </p:cNvCxnSpPr>
          <p:nvPr/>
        </p:nvCxnSpPr>
        <p:spPr>
          <a:xfrm flipV="1">
            <a:off x="1785985" y="5122072"/>
            <a:ext cx="180554" cy="6782"/>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56" name="标题 11"/>
          <p:cNvSpPr txBox="1"/>
          <p:nvPr/>
        </p:nvSpPr>
        <p:spPr>
          <a:xfrm>
            <a:off x="1966539" y="4801712"/>
            <a:ext cx="4824883" cy="640720"/>
          </a:xfrm>
          <a:prstGeom prst="rect">
            <a:avLst/>
          </a:prstGeom>
        </p:spPr>
        <p:txBody>
          <a:bodyPr wrap="square"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dirty="0" err="1">
                <a:solidFill>
                  <a:schemeClr val="tx1">
                    <a:lumMod val="85000"/>
                    <a:lumOff val="15000"/>
                  </a:schemeClr>
                </a:solidFill>
                <a:latin typeface="思源黑体 CN Normal"/>
                <a:ea typeface="微软雅黑" panose="020B0503020204020204" pitchFamily="34" charset="-122"/>
              </a:rPr>
              <a:t>得病及时就医。做到早发现、早诊断、早隔离、早治疗，严防疫病传播</a:t>
            </a:r>
            <a:endParaRPr lang="en-US" altLang="zh-CN" sz="1800" dirty="0">
              <a:solidFill>
                <a:schemeClr val="tx1">
                  <a:lumMod val="85000"/>
                  <a:lumOff val="15000"/>
                </a:schemeClr>
              </a:solidFill>
              <a:latin typeface="思源黑体 CN Normal"/>
              <a:ea typeface="微软雅黑" panose="020B0503020204020204" pitchFamily="34" charset="-122"/>
            </a:endParaRPr>
          </a:p>
        </p:txBody>
      </p:sp>
      <p:sp>
        <p:nvSpPr>
          <p:cNvPr id="57" name="Shape 1135"/>
          <p:cNvSpPr/>
          <p:nvPr/>
        </p:nvSpPr>
        <p:spPr>
          <a:xfrm rot="10800000">
            <a:off x="7421878" y="2057026"/>
            <a:ext cx="3270250" cy="3268662"/>
          </a:xfrm>
          <a:custGeom>
            <a:avLst/>
            <a:gdLst>
              <a:gd name="T0" fmla="*/ 1634893 w 21600"/>
              <a:gd name="T1" fmla="*/ 1634212 h 21600"/>
              <a:gd name="T2" fmla="*/ 1634893 w 21600"/>
              <a:gd name="T3" fmla="*/ 1634212 h 21600"/>
              <a:gd name="T4" fmla="*/ 1634893 w 21600"/>
              <a:gd name="T5" fmla="*/ 1634212 h 21600"/>
              <a:gd name="T6" fmla="*/ 1634893 w 21600"/>
              <a:gd name="T7" fmla="*/ 163421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path>
            </a:pathLst>
          </a:custGeom>
          <a:noFill/>
          <a:ln w="25400">
            <a:solidFill>
              <a:srgbClr val="7C5053"/>
            </a:solidFill>
            <a:miter lim="400000"/>
          </a:ln>
          <a:extLst>
            <a:ext uri="{909E8E84-426E-40DD-AFC4-6F175D3DCCD1}">
              <a14:hiddenFill xmlns:a14="http://schemas.microsoft.com/office/drawing/2010/main">
                <a:solidFill>
                  <a:srgbClr val="FFFFFF"/>
                </a:solidFill>
              </a14:hiddenFill>
            </a:ext>
          </a:extLst>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58" name="Shape 1142"/>
          <p:cNvSpPr/>
          <p:nvPr/>
        </p:nvSpPr>
        <p:spPr>
          <a:xfrm rot="1790900">
            <a:off x="9090340" y="1834776"/>
            <a:ext cx="1382713" cy="1196975"/>
          </a:xfrm>
          <a:custGeom>
            <a:avLst/>
            <a:gdLst>
              <a:gd name="T0" fmla="*/ 690909 w 21600"/>
              <a:gd name="T1" fmla="*/ 598344 h 21600"/>
              <a:gd name="T2" fmla="*/ 690909 w 21600"/>
              <a:gd name="T3" fmla="*/ 598344 h 21600"/>
              <a:gd name="T4" fmla="*/ 690909 w 21600"/>
              <a:gd name="T5" fmla="*/ 598344 h 21600"/>
              <a:gd name="T6" fmla="*/ 690909 w 21600"/>
              <a:gd name="T7" fmla="*/ 59834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306B97"/>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59" name="Shape 1145"/>
          <p:cNvSpPr/>
          <p:nvPr/>
        </p:nvSpPr>
        <p:spPr>
          <a:xfrm rot="1790900">
            <a:off x="9828528" y="3087313"/>
            <a:ext cx="1381125" cy="1196975"/>
          </a:xfrm>
          <a:custGeom>
            <a:avLst/>
            <a:gdLst>
              <a:gd name="T0" fmla="*/ 690914 w 21600"/>
              <a:gd name="T1" fmla="*/ 598351 h 21600"/>
              <a:gd name="T2" fmla="*/ 690914 w 21600"/>
              <a:gd name="T3" fmla="*/ 598351 h 21600"/>
              <a:gd name="T4" fmla="*/ 690914 w 21600"/>
              <a:gd name="T5" fmla="*/ 598351 h 21600"/>
              <a:gd name="T6" fmla="*/ 690914 w 21600"/>
              <a:gd name="T7" fmla="*/ 5983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306B97"/>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60" name="Shape 1148"/>
          <p:cNvSpPr/>
          <p:nvPr/>
        </p:nvSpPr>
        <p:spPr>
          <a:xfrm rot="1790900">
            <a:off x="9091928" y="4370013"/>
            <a:ext cx="1382712" cy="1196975"/>
          </a:xfrm>
          <a:custGeom>
            <a:avLst/>
            <a:gdLst>
              <a:gd name="T0" fmla="*/ 690914 w 21600"/>
              <a:gd name="T1" fmla="*/ 598343 h 21600"/>
              <a:gd name="T2" fmla="*/ 690914 w 21600"/>
              <a:gd name="T3" fmla="*/ 598343 h 21600"/>
              <a:gd name="T4" fmla="*/ 690914 w 21600"/>
              <a:gd name="T5" fmla="*/ 598343 h 21600"/>
              <a:gd name="T6" fmla="*/ 690914 w 21600"/>
              <a:gd name="T7" fmla="*/ 59834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306B97"/>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61" name="Shape 1151"/>
          <p:cNvSpPr/>
          <p:nvPr/>
        </p:nvSpPr>
        <p:spPr>
          <a:xfrm rot="1790900">
            <a:off x="7644128" y="4355726"/>
            <a:ext cx="1381125" cy="1196975"/>
          </a:xfrm>
          <a:custGeom>
            <a:avLst/>
            <a:gdLst>
              <a:gd name="T0" fmla="*/ 690910 w 21600"/>
              <a:gd name="T1" fmla="*/ 598348 h 21600"/>
              <a:gd name="T2" fmla="*/ 690910 w 21600"/>
              <a:gd name="T3" fmla="*/ 598348 h 21600"/>
              <a:gd name="T4" fmla="*/ 690910 w 21600"/>
              <a:gd name="T5" fmla="*/ 598348 h 21600"/>
              <a:gd name="T6" fmla="*/ 690910 w 21600"/>
              <a:gd name="T7" fmla="*/ 598348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306B97"/>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62" name="Shape 1154"/>
          <p:cNvSpPr/>
          <p:nvPr/>
        </p:nvSpPr>
        <p:spPr>
          <a:xfrm rot="1790900">
            <a:off x="6901178" y="3112713"/>
            <a:ext cx="1381125" cy="1196975"/>
          </a:xfrm>
          <a:custGeom>
            <a:avLst/>
            <a:gdLst>
              <a:gd name="T0" fmla="*/ 690912 w 21600"/>
              <a:gd name="T1" fmla="*/ 598343 h 21600"/>
              <a:gd name="T2" fmla="*/ 690912 w 21600"/>
              <a:gd name="T3" fmla="*/ 598343 h 21600"/>
              <a:gd name="T4" fmla="*/ 690912 w 21600"/>
              <a:gd name="T5" fmla="*/ 598343 h 21600"/>
              <a:gd name="T6" fmla="*/ 690912 w 21600"/>
              <a:gd name="T7" fmla="*/ 598343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306B97"/>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63" name="Shape 1157"/>
          <p:cNvSpPr/>
          <p:nvPr/>
        </p:nvSpPr>
        <p:spPr>
          <a:xfrm rot="1790900">
            <a:off x="7636190" y="1830013"/>
            <a:ext cx="1382713" cy="1196975"/>
          </a:xfrm>
          <a:custGeom>
            <a:avLst/>
            <a:gdLst>
              <a:gd name="T0" fmla="*/ 690912 w 21600"/>
              <a:gd name="T1" fmla="*/ 598351 h 21600"/>
              <a:gd name="T2" fmla="*/ 690912 w 21600"/>
              <a:gd name="T3" fmla="*/ 598351 h 21600"/>
              <a:gd name="T4" fmla="*/ 690912 w 21600"/>
              <a:gd name="T5" fmla="*/ 598351 h 21600"/>
              <a:gd name="T6" fmla="*/ 690912 w 21600"/>
              <a:gd name="T7" fmla="*/ 5983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306B97"/>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64" name="Text Placeholder 2"/>
          <p:cNvSpPr/>
          <p:nvPr/>
        </p:nvSpPr>
        <p:spPr>
          <a:xfrm>
            <a:off x="7734615" y="1763338"/>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a:p>
        </p:txBody>
      </p:sp>
      <p:sp>
        <p:nvSpPr>
          <p:cNvPr id="65" name="Text Placeholder 2"/>
          <p:cNvSpPr/>
          <p:nvPr/>
        </p:nvSpPr>
        <p:spPr>
          <a:xfrm>
            <a:off x="9190353" y="1776038"/>
            <a:ext cx="1190625" cy="1381125"/>
          </a:xfrm>
          <a:prstGeom prst="rect">
            <a:avLst/>
          </a:prstGeom>
          <a:noFill/>
          <a:ln>
            <a:noFill/>
          </a:ln>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a:p>
        </p:txBody>
      </p:sp>
      <p:sp>
        <p:nvSpPr>
          <p:cNvPr id="66" name="Text Placeholder 2"/>
          <p:cNvSpPr/>
          <p:nvPr/>
        </p:nvSpPr>
        <p:spPr>
          <a:xfrm>
            <a:off x="9923778" y="3031751"/>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a:p>
        </p:txBody>
      </p:sp>
      <p:sp>
        <p:nvSpPr>
          <p:cNvPr id="67" name="Text Placeholder 2"/>
          <p:cNvSpPr/>
          <p:nvPr/>
        </p:nvSpPr>
        <p:spPr>
          <a:xfrm>
            <a:off x="9190353" y="4312863"/>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a:p>
        </p:txBody>
      </p:sp>
      <p:sp>
        <p:nvSpPr>
          <p:cNvPr id="68" name="Text Placeholder 2"/>
          <p:cNvSpPr/>
          <p:nvPr/>
        </p:nvSpPr>
        <p:spPr>
          <a:xfrm>
            <a:off x="7737790" y="4306513"/>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a:p>
        </p:txBody>
      </p:sp>
      <p:sp>
        <p:nvSpPr>
          <p:cNvPr id="69" name="Text Placeholder 2"/>
          <p:cNvSpPr/>
          <p:nvPr/>
        </p:nvSpPr>
        <p:spPr>
          <a:xfrm>
            <a:off x="6990078" y="3057151"/>
            <a:ext cx="11906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a:p>
        </p:txBody>
      </p:sp>
      <p:sp>
        <p:nvSpPr>
          <p:cNvPr id="70" name="Shape 1139"/>
          <p:cNvSpPr/>
          <p:nvPr/>
        </p:nvSpPr>
        <p:spPr>
          <a:xfrm rot="1790900">
            <a:off x="8331515" y="3058738"/>
            <a:ext cx="1484313" cy="1285875"/>
          </a:xfrm>
          <a:custGeom>
            <a:avLst/>
            <a:gdLst>
              <a:gd name="T0" fmla="*/ 742249 w 21600"/>
              <a:gd name="T1" fmla="*/ 642811 h 21600"/>
              <a:gd name="T2" fmla="*/ 742249 w 21600"/>
              <a:gd name="T3" fmla="*/ 642811 h 21600"/>
              <a:gd name="T4" fmla="*/ 742249 w 21600"/>
              <a:gd name="T5" fmla="*/ 642811 h 21600"/>
              <a:gd name="T6" fmla="*/ 742249 w 21600"/>
              <a:gd name="T7" fmla="*/ 64281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5400" y="21600"/>
                </a:moveTo>
                <a:lnTo>
                  <a:pt x="0" y="10800"/>
                </a:lnTo>
                <a:lnTo>
                  <a:pt x="5400" y="0"/>
                </a:lnTo>
                <a:lnTo>
                  <a:pt x="16200" y="0"/>
                </a:lnTo>
                <a:lnTo>
                  <a:pt x="21600" y="10800"/>
                </a:lnTo>
                <a:lnTo>
                  <a:pt x="16200" y="21600"/>
                </a:lnTo>
                <a:cubicBezTo>
                  <a:pt x="16200" y="21600"/>
                  <a:pt x="5400" y="21600"/>
                  <a:pt x="5400" y="21600"/>
                </a:cubicBezTo>
                <a:close/>
              </a:path>
            </a:pathLst>
          </a:custGeom>
          <a:solidFill>
            <a:srgbClr val="306B97"/>
          </a:solidFill>
          <a:ln>
            <a:noFill/>
          </a:ln>
        </p:spPr>
        <p:txBody>
          <a:bodyPr lIns="38100" tIns="38100" rIns="38100" bIns="3810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a:p>
        </p:txBody>
      </p:sp>
      <p:sp>
        <p:nvSpPr>
          <p:cNvPr id="71" name="Text Placeholder 2"/>
          <p:cNvSpPr/>
          <p:nvPr/>
        </p:nvSpPr>
        <p:spPr>
          <a:xfrm>
            <a:off x="8442640" y="2965076"/>
            <a:ext cx="12715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normAutofit/>
          </a:bodyPr>
          <a:lstStyle>
            <a:lvl1pPr marL="0" indent="0" algn="l" rtl="0" fontAlgn="base">
              <a:lnSpc>
                <a:spcPct val="90000"/>
              </a:lnSpc>
              <a:spcBef>
                <a:spcPts val="1000"/>
              </a:spcBef>
              <a:spcAft>
                <a:spcPct val="0"/>
              </a:spcAft>
              <a:buFont typeface="Arial" panose="020B0604020202020204" pitchFamily="34" charset="0"/>
              <a:buNone/>
              <a:defRPr sz="1600" b="0" kern="1200" baseline="0">
                <a:solidFill>
                  <a:schemeClr val="accent1"/>
                </a:solidFill>
                <a:latin typeface="Kontrapunkt Bob" panose="02000000000000000000" pitchFamily="50" charset="0"/>
                <a:ea typeface="+mn-ea"/>
                <a:cs typeface="+mn-cs"/>
              </a:defRPr>
            </a:lvl1pPr>
            <a:lvl2pPr marL="457200" indent="0" algn="l" rtl="0" fontAlgn="base">
              <a:lnSpc>
                <a:spcPct val="90000"/>
              </a:lnSpc>
              <a:spcBef>
                <a:spcPts val="500"/>
              </a:spcBef>
              <a:spcAft>
                <a:spcPct val="0"/>
              </a:spcAft>
              <a:buFont typeface="Arial" panose="020B0604020202020204" pitchFamily="34" charset="0"/>
              <a:buNone/>
              <a:defRPr sz="2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a:p>
        </p:txBody>
      </p:sp>
      <p:sp>
        <p:nvSpPr>
          <p:cNvPr id="13" name="Freeform 250">
            <a:extLst>
              <a:ext uri="{FF2B5EF4-FFF2-40B4-BE49-F238E27FC236}">
                <a16:creationId xmlns:a16="http://schemas.microsoft.com/office/drawing/2014/main" id="{5706DDD3-733E-0795-4366-9EA0F000CADB}"/>
              </a:ext>
            </a:extLst>
          </p:cNvPr>
          <p:cNvSpPr/>
          <p:nvPr/>
        </p:nvSpPr>
        <p:spPr>
          <a:xfrm>
            <a:off x="10339807" y="3484982"/>
            <a:ext cx="356979" cy="401637"/>
          </a:xfrm>
          <a:custGeom>
            <a:avLst/>
            <a:gdLst>
              <a:gd name="connsiteX0" fmla="*/ 324639 w 487669"/>
              <a:gd name="connsiteY0" fmla="*/ 320052 h 548677"/>
              <a:gd name="connsiteX1" fmla="*/ 338353 w 487669"/>
              <a:gd name="connsiteY1" fmla="*/ 327674 h 548677"/>
              <a:gd name="connsiteX2" fmla="*/ 347496 w 487669"/>
              <a:gd name="connsiteY2" fmla="*/ 335295 h 548677"/>
              <a:gd name="connsiteX3" fmla="*/ 356639 w 487669"/>
              <a:gd name="connsiteY3" fmla="*/ 342917 h 548677"/>
              <a:gd name="connsiteX4" fmla="*/ 365782 w 487669"/>
              <a:gd name="connsiteY4" fmla="*/ 352063 h 548677"/>
              <a:gd name="connsiteX5" fmla="*/ 376449 w 487669"/>
              <a:gd name="connsiteY5" fmla="*/ 362733 h 548677"/>
              <a:gd name="connsiteX6" fmla="*/ 377973 w 487669"/>
              <a:gd name="connsiteY6" fmla="*/ 390171 h 548677"/>
              <a:gd name="connsiteX7" fmla="*/ 367306 w 487669"/>
              <a:gd name="connsiteY7" fmla="*/ 394744 h 548677"/>
              <a:gd name="connsiteX8" fmla="*/ 353592 w 487669"/>
              <a:gd name="connsiteY8" fmla="*/ 385598 h 548677"/>
              <a:gd name="connsiteX9" fmla="*/ 336830 w 487669"/>
              <a:gd name="connsiteY9" fmla="*/ 367306 h 548677"/>
              <a:gd name="connsiteX10" fmla="*/ 320067 w 487669"/>
              <a:gd name="connsiteY10" fmla="*/ 352063 h 548677"/>
              <a:gd name="connsiteX11" fmla="*/ 309401 w 487669"/>
              <a:gd name="connsiteY11" fmla="*/ 338344 h 548677"/>
              <a:gd name="connsiteX12" fmla="*/ 313972 w 487669"/>
              <a:gd name="connsiteY12" fmla="*/ 326149 h 548677"/>
              <a:gd name="connsiteX13" fmla="*/ 324639 w 487669"/>
              <a:gd name="connsiteY13" fmla="*/ 320052 h 548677"/>
              <a:gd name="connsiteX14" fmla="*/ 306353 w 487669"/>
              <a:gd name="connsiteY14" fmla="*/ 228592 h 548677"/>
              <a:gd name="connsiteX15" fmla="*/ 318544 w 487669"/>
              <a:gd name="connsiteY15" fmla="*/ 233165 h 548677"/>
              <a:gd name="connsiteX16" fmla="*/ 321591 w 487669"/>
              <a:gd name="connsiteY16" fmla="*/ 246884 h 548677"/>
              <a:gd name="connsiteX17" fmla="*/ 317020 w 487669"/>
              <a:gd name="connsiteY17" fmla="*/ 292614 h 548677"/>
              <a:gd name="connsiteX18" fmla="*/ 304829 w 487669"/>
              <a:gd name="connsiteY18" fmla="*/ 330722 h 548677"/>
              <a:gd name="connsiteX19" fmla="*/ 283496 w 487669"/>
              <a:gd name="connsiteY19" fmla="*/ 362733 h 548677"/>
              <a:gd name="connsiteX20" fmla="*/ 251495 w 487669"/>
              <a:gd name="connsiteY20" fmla="*/ 388647 h 548677"/>
              <a:gd name="connsiteX21" fmla="*/ 225590 w 487669"/>
              <a:gd name="connsiteY21" fmla="*/ 387123 h 548677"/>
              <a:gd name="connsiteX22" fmla="*/ 222542 w 487669"/>
              <a:gd name="connsiteY22" fmla="*/ 374928 h 548677"/>
              <a:gd name="connsiteX23" fmla="*/ 233209 w 487669"/>
              <a:gd name="connsiteY23" fmla="*/ 364258 h 548677"/>
              <a:gd name="connsiteX24" fmla="*/ 260638 w 487669"/>
              <a:gd name="connsiteY24" fmla="*/ 341393 h 548677"/>
              <a:gd name="connsiteX25" fmla="*/ 278924 w 487669"/>
              <a:gd name="connsiteY25" fmla="*/ 317003 h 548677"/>
              <a:gd name="connsiteX26" fmla="*/ 288067 w 487669"/>
              <a:gd name="connsiteY26" fmla="*/ 286517 h 548677"/>
              <a:gd name="connsiteX27" fmla="*/ 291115 w 487669"/>
              <a:gd name="connsiteY27" fmla="*/ 248408 h 548677"/>
              <a:gd name="connsiteX28" fmla="*/ 294162 w 487669"/>
              <a:gd name="connsiteY28" fmla="*/ 233165 h 548677"/>
              <a:gd name="connsiteX29" fmla="*/ 306353 w 487669"/>
              <a:gd name="connsiteY29" fmla="*/ 228592 h 548677"/>
              <a:gd name="connsiteX30" fmla="*/ 249971 w 487669"/>
              <a:gd name="connsiteY30" fmla="*/ 138656 h 548677"/>
              <a:gd name="connsiteX31" fmla="*/ 368830 w 487669"/>
              <a:gd name="connsiteY31" fmla="*/ 138656 h 548677"/>
              <a:gd name="connsiteX32" fmla="*/ 382544 w 487669"/>
              <a:gd name="connsiteY32" fmla="*/ 141704 h 548677"/>
              <a:gd name="connsiteX33" fmla="*/ 385592 w 487669"/>
              <a:gd name="connsiteY33" fmla="*/ 153899 h 548677"/>
              <a:gd name="connsiteX34" fmla="*/ 382544 w 487669"/>
              <a:gd name="connsiteY34" fmla="*/ 164570 h 548677"/>
              <a:gd name="connsiteX35" fmla="*/ 368830 w 487669"/>
              <a:gd name="connsiteY35" fmla="*/ 169143 h 548677"/>
              <a:gd name="connsiteX36" fmla="*/ 323115 w 487669"/>
              <a:gd name="connsiteY36" fmla="*/ 169143 h 548677"/>
              <a:gd name="connsiteX37" fmla="*/ 321591 w 487669"/>
              <a:gd name="connsiteY37" fmla="*/ 176764 h 548677"/>
              <a:gd name="connsiteX38" fmla="*/ 320067 w 487669"/>
              <a:gd name="connsiteY38" fmla="*/ 184386 h 548677"/>
              <a:gd name="connsiteX39" fmla="*/ 339877 w 487669"/>
              <a:gd name="connsiteY39" fmla="*/ 184386 h 548677"/>
              <a:gd name="connsiteX40" fmla="*/ 356639 w 487669"/>
              <a:gd name="connsiteY40" fmla="*/ 185910 h 548677"/>
              <a:gd name="connsiteX41" fmla="*/ 367306 w 487669"/>
              <a:gd name="connsiteY41" fmla="*/ 190483 h 548677"/>
              <a:gd name="connsiteX42" fmla="*/ 371878 w 487669"/>
              <a:gd name="connsiteY42" fmla="*/ 199629 h 548677"/>
              <a:gd name="connsiteX43" fmla="*/ 373401 w 487669"/>
              <a:gd name="connsiteY43" fmla="*/ 214873 h 548677"/>
              <a:gd name="connsiteX44" fmla="*/ 373401 w 487669"/>
              <a:gd name="connsiteY44" fmla="*/ 313955 h 548677"/>
              <a:gd name="connsiteX45" fmla="*/ 370354 w 487669"/>
              <a:gd name="connsiteY45" fmla="*/ 326149 h 548677"/>
              <a:gd name="connsiteX46" fmla="*/ 358163 w 487669"/>
              <a:gd name="connsiteY46" fmla="*/ 330722 h 548677"/>
              <a:gd name="connsiteX47" fmla="*/ 345972 w 487669"/>
              <a:gd name="connsiteY47" fmla="*/ 326149 h 548677"/>
              <a:gd name="connsiteX48" fmla="*/ 341401 w 487669"/>
              <a:gd name="connsiteY48" fmla="*/ 313955 h 548677"/>
              <a:gd name="connsiteX49" fmla="*/ 341401 w 487669"/>
              <a:gd name="connsiteY49" fmla="*/ 224019 h 548677"/>
              <a:gd name="connsiteX50" fmla="*/ 338353 w 487669"/>
              <a:gd name="connsiteY50" fmla="*/ 217921 h 548677"/>
              <a:gd name="connsiteX51" fmla="*/ 330734 w 487669"/>
              <a:gd name="connsiteY51" fmla="*/ 216397 h 548677"/>
              <a:gd name="connsiteX52" fmla="*/ 280448 w 487669"/>
              <a:gd name="connsiteY52" fmla="*/ 216397 h 548677"/>
              <a:gd name="connsiteX53" fmla="*/ 271305 w 487669"/>
              <a:gd name="connsiteY53" fmla="*/ 217921 h 548677"/>
              <a:gd name="connsiteX54" fmla="*/ 269781 w 487669"/>
              <a:gd name="connsiteY54" fmla="*/ 225543 h 548677"/>
              <a:gd name="connsiteX55" fmla="*/ 269781 w 487669"/>
              <a:gd name="connsiteY55" fmla="*/ 315479 h 548677"/>
              <a:gd name="connsiteX56" fmla="*/ 266733 w 487669"/>
              <a:gd name="connsiteY56" fmla="*/ 327674 h 548677"/>
              <a:gd name="connsiteX57" fmla="*/ 254543 w 487669"/>
              <a:gd name="connsiteY57" fmla="*/ 332247 h 548677"/>
              <a:gd name="connsiteX58" fmla="*/ 242352 w 487669"/>
              <a:gd name="connsiteY58" fmla="*/ 327674 h 548677"/>
              <a:gd name="connsiteX59" fmla="*/ 239305 w 487669"/>
              <a:gd name="connsiteY59" fmla="*/ 315479 h 548677"/>
              <a:gd name="connsiteX60" fmla="*/ 239305 w 487669"/>
              <a:gd name="connsiteY60" fmla="*/ 213348 h 548677"/>
              <a:gd name="connsiteX61" fmla="*/ 240828 w 487669"/>
              <a:gd name="connsiteY61" fmla="*/ 198105 h 548677"/>
              <a:gd name="connsiteX62" fmla="*/ 245400 w 487669"/>
              <a:gd name="connsiteY62" fmla="*/ 188959 h 548677"/>
              <a:gd name="connsiteX63" fmla="*/ 256067 w 487669"/>
              <a:gd name="connsiteY63" fmla="*/ 184386 h 548677"/>
              <a:gd name="connsiteX64" fmla="*/ 272829 w 487669"/>
              <a:gd name="connsiteY64" fmla="*/ 182862 h 548677"/>
              <a:gd name="connsiteX65" fmla="*/ 288067 w 487669"/>
              <a:gd name="connsiteY65" fmla="*/ 182862 h 548677"/>
              <a:gd name="connsiteX66" fmla="*/ 289591 w 487669"/>
              <a:gd name="connsiteY66" fmla="*/ 175240 h 548677"/>
              <a:gd name="connsiteX67" fmla="*/ 291115 w 487669"/>
              <a:gd name="connsiteY67" fmla="*/ 167618 h 548677"/>
              <a:gd name="connsiteX68" fmla="*/ 248447 w 487669"/>
              <a:gd name="connsiteY68" fmla="*/ 167618 h 548677"/>
              <a:gd name="connsiteX69" fmla="*/ 248447 w 487669"/>
              <a:gd name="connsiteY69" fmla="*/ 169143 h 548677"/>
              <a:gd name="connsiteX70" fmla="*/ 234733 w 487669"/>
              <a:gd name="connsiteY70" fmla="*/ 166094 h 548677"/>
              <a:gd name="connsiteX71" fmla="*/ 231685 w 487669"/>
              <a:gd name="connsiteY71" fmla="*/ 153899 h 548677"/>
              <a:gd name="connsiteX72" fmla="*/ 236257 w 487669"/>
              <a:gd name="connsiteY72" fmla="*/ 141704 h 548677"/>
              <a:gd name="connsiteX73" fmla="*/ 249971 w 487669"/>
              <a:gd name="connsiteY73" fmla="*/ 138656 h 548677"/>
              <a:gd name="connsiteX74" fmla="*/ 137208 w 487669"/>
              <a:gd name="connsiteY74" fmla="*/ 135607 h 548677"/>
              <a:gd name="connsiteX75" fmla="*/ 202733 w 487669"/>
              <a:gd name="connsiteY75" fmla="*/ 135607 h 548677"/>
              <a:gd name="connsiteX76" fmla="*/ 222542 w 487669"/>
              <a:gd name="connsiteY76" fmla="*/ 143229 h 548677"/>
              <a:gd name="connsiteX77" fmla="*/ 230162 w 487669"/>
              <a:gd name="connsiteY77" fmla="*/ 161521 h 548677"/>
              <a:gd name="connsiteX78" fmla="*/ 228638 w 487669"/>
              <a:gd name="connsiteY78" fmla="*/ 170667 h 548677"/>
              <a:gd name="connsiteX79" fmla="*/ 224066 w 487669"/>
              <a:gd name="connsiteY79" fmla="*/ 179813 h 548677"/>
              <a:gd name="connsiteX80" fmla="*/ 213399 w 487669"/>
              <a:gd name="connsiteY80" fmla="*/ 195056 h 548677"/>
              <a:gd name="connsiteX81" fmla="*/ 201209 w 487669"/>
              <a:gd name="connsiteY81" fmla="*/ 210300 h 548677"/>
              <a:gd name="connsiteX82" fmla="*/ 210352 w 487669"/>
              <a:gd name="connsiteY82" fmla="*/ 219446 h 548677"/>
              <a:gd name="connsiteX83" fmla="*/ 208828 w 487669"/>
              <a:gd name="connsiteY83" fmla="*/ 228592 h 548677"/>
              <a:gd name="connsiteX84" fmla="*/ 213399 w 487669"/>
              <a:gd name="connsiteY84" fmla="*/ 228592 h 548677"/>
              <a:gd name="connsiteX85" fmla="*/ 231685 w 487669"/>
              <a:gd name="connsiteY85" fmla="*/ 234689 h 548677"/>
              <a:gd name="connsiteX86" fmla="*/ 237781 w 487669"/>
              <a:gd name="connsiteY86" fmla="*/ 254505 h 548677"/>
              <a:gd name="connsiteX87" fmla="*/ 236257 w 487669"/>
              <a:gd name="connsiteY87" fmla="*/ 271273 h 548677"/>
              <a:gd name="connsiteX88" fmla="*/ 228638 w 487669"/>
              <a:gd name="connsiteY88" fmla="*/ 292614 h 548677"/>
              <a:gd name="connsiteX89" fmla="*/ 219495 w 487669"/>
              <a:gd name="connsiteY89" fmla="*/ 303284 h 548677"/>
              <a:gd name="connsiteX90" fmla="*/ 207304 w 487669"/>
              <a:gd name="connsiteY90" fmla="*/ 301760 h 548677"/>
              <a:gd name="connsiteX91" fmla="*/ 198161 w 487669"/>
              <a:gd name="connsiteY91" fmla="*/ 292614 h 548677"/>
              <a:gd name="connsiteX92" fmla="*/ 201209 w 487669"/>
              <a:gd name="connsiteY92" fmla="*/ 278895 h 548677"/>
              <a:gd name="connsiteX93" fmla="*/ 204256 w 487669"/>
              <a:gd name="connsiteY93" fmla="*/ 269749 h 548677"/>
              <a:gd name="connsiteX94" fmla="*/ 205780 w 487669"/>
              <a:gd name="connsiteY94" fmla="*/ 263651 h 548677"/>
              <a:gd name="connsiteX95" fmla="*/ 202733 w 487669"/>
              <a:gd name="connsiteY95" fmla="*/ 259078 h 548677"/>
              <a:gd name="connsiteX96" fmla="*/ 190542 w 487669"/>
              <a:gd name="connsiteY96" fmla="*/ 259078 h 548677"/>
              <a:gd name="connsiteX97" fmla="*/ 190542 w 487669"/>
              <a:gd name="connsiteY97" fmla="*/ 356636 h 548677"/>
              <a:gd name="connsiteX98" fmla="*/ 185971 w 487669"/>
              <a:gd name="connsiteY98" fmla="*/ 379501 h 548677"/>
              <a:gd name="connsiteX99" fmla="*/ 169208 w 487669"/>
              <a:gd name="connsiteY99" fmla="*/ 391696 h 548677"/>
              <a:gd name="connsiteX100" fmla="*/ 153970 w 487669"/>
              <a:gd name="connsiteY100" fmla="*/ 393220 h 548677"/>
              <a:gd name="connsiteX101" fmla="*/ 134160 w 487669"/>
              <a:gd name="connsiteY101" fmla="*/ 388647 h 548677"/>
              <a:gd name="connsiteX102" fmla="*/ 121970 w 487669"/>
              <a:gd name="connsiteY102" fmla="*/ 381025 h 548677"/>
              <a:gd name="connsiteX103" fmla="*/ 121970 w 487669"/>
              <a:gd name="connsiteY103" fmla="*/ 368831 h 548677"/>
              <a:gd name="connsiteX104" fmla="*/ 129589 w 487669"/>
              <a:gd name="connsiteY104" fmla="*/ 358160 h 548677"/>
              <a:gd name="connsiteX105" fmla="*/ 141780 w 487669"/>
              <a:gd name="connsiteY105" fmla="*/ 359685 h 548677"/>
              <a:gd name="connsiteX106" fmla="*/ 150923 w 487669"/>
              <a:gd name="connsiteY106" fmla="*/ 362733 h 548677"/>
              <a:gd name="connsiteX107" fmla="*/ 157018 w 487669"/>
              <a:gd name="connsiteY107" fmla="*/ 364258 h 548677"/>
              <a:gd name="connsiteX108" fmla="*/ 160065 w 487669"/>
              <a:gd name="connsiteY108" fmla="*/ 358160 h 548677"/>
              <a:gd name="connsiteX109" fmla="*/ 160065 w 487669"/>
              <a:gd name="connsiteY109" fmla="*/ 260603 h 548677"/>
              <a:gd name="connsiteX110" fmla="*/ 126541 w 487669"/>
              <a:gd name="connsiteY110" fmla="*/ 260603 h 548677"/>
              <a:gd name="connsiteX111" fmla="*/ 114351 w 487669"/>
              <a:gd name="connsiteY111" fmla="*/ 257554 h 548677"/>
              <a:gd name="connsiteX112" fmla="*/ 111303 w 487669"/>
              <a:gd name="connsiteY112" fmla="*/ 246884 h 548677"/>
              <a:gd name="connsiteX113" fmla="*/ 114351 w 487669"/>
              <a:gd name="connsiteY113" fmla="*/ 234689 h 548677"/>
              <a:gd name="connsiteX114" fmla="*/ 126541 w 487669"/>
              <a:gd name="connsiteY114" fmla="*/ 231640 h 548677"/>
              <a:gd name="connsiteX115" fmla="*/ 172256 w 487669"/>
              <a:gd name="connsiteY115" fmla="*/ 231640 h 548677"/>
              <a:gd name="connsiteX116" fmla="*/ 157018 w 487669"/>
              <a:gd name="connsiteY116" fmla="*/ 222494 h 548677"/>
              <a:gd name="connsiteX117" fmla="*/ 138732 w 487669"/>
              <a:gd name="connsiteY117" fmla="*/ 213348 h 548677"/>
              <a:gd name="connsiteX118" fmla="*/ 131113 w 487669"/>
              <a:gd name="connsiteY118" fmla="*/ 193532 h 548677"/>
              <a:gd name="connsiteX119" fmla="*/ 141780 w 487669"/>
              <a:gd name="connsiteY119" fmla="*/ 184386 h 548677"/>
              <a:gd name="connsiteX120" fmla="*/ 157018 w 487669"/>
              <a:gd name="connsiteY120" fmla="*/ 181337 h 548677"/>
              <a:gd name="connsiteX121" fmla="*/ 166161 w 487669"/>
              <a:gd name="connsiteY121" fmla="*/ 185910 h 548677"/>
              <a:gd name="connsiteX122" fmla="*/ 175304 w 487669"/>
              <a:gd name="connsiteY122" fmla="*/ 190483 h 548677"/>
              <a:gd name="connsiteX123" fmla="*/ 184447 w 487669"/>
              <a:gd name="connsiteY123" fmla="*/ 179813 h 548677"/>
              <a:gd name="connsiteX124" fmla="*/ 193590 w 487669"/>
              <a:gd name="connsiteY124" fmla="*/ 167618 h 548677"/>
              <a:gd name="connsiteX125" fmla="*/ 192066 w 487669"/>
              <a:gd name="connsiteY125" fmla="*/ 163045 h 548677"/>
              <a:gd name="connsiteX126" fmla="*/ 137208 w 487669"/>
              <a:gd name="connsiteY126" fmla="*/ 163045 h 548677"/>
              <a:gd name="connsiteX127" fmla="*/ 125017 w 487669"/>
              <a:gd name="connsiteY127" fmla="*/ 159997 h 548677"/>
              <a:gd name="connsiteX128" fmla="*/ 121970 w 487669"/>
              <a:gd name="connsiteY128" fmla="*/ 149326 h 548677"/>
              <a:gd name="connsiteX129" fmla="*/ 125017 w 487669"/>
              <a:gd name="connsiteY129" fmla="*/ 138656 h 548677"/>
              <a:gd name="connsiteX130" fmla="*/ 137208 w 487669"/>
              <a:gd name="connsiteY130" fmla="*/ 135607 h 548677"/>
              <a:gd name="connsiteX131" fmla="*/ 243835 w 487669"/>
              <a:gd name="connsiteY131" fmla="*/ 30482 h 548677"/>
              <a:gd name="connsiteX132" fmla="*/ 30479 w 487669"/>
              <a:gd name="connsiteY132" fmla="*/ 73157 h 548677"/>
              <a:gd name="connsiteX133" fmla="*/ 30479 w 487669"/>
              <a:gd name="connsiteY133" fmla="*/ 259098 h 548677"/>
              <a:gd name="connsiteX134" fmla="*/ 243835 w 487669"/>
              <a:gd name="connsiteY134" fmla="*/ 518195 h 548677"/>
              <a:gd name="connsiteX135" fmla="*/ 457190 w 487669"/>
              <a:gd name="connsiteY135" fmla="*/ 259098 h 548677"/>
              <a:gd name="connsiteX136" fmla="*/ 457190 w 487669"/>
              <a:gd name="connsiteY136" fmla="*/ 73157 h 548677"/>
              <a:gd name="connsiteX137" fmla="*/ 239263 w 487669"/>
              <a:gd name="connsiteY137" fmla="*/ 0 h 548677"/>
              <a:gd name="connsiteX138" fmla="*/ 240787 w 487669"/>
              <a:gd name="connsiteY138" fmla="*/ 0 h 548677"/>
              <a:gd name="connsiteX139" fmla="*/ 248406 w 487669"/>
              <a:gd name="connsiteY139" fmla="*/ 0 h 548677"/>
              <a:gd name="connsiteX140" fmla="*/ 475477 w 487669"/>
              <a:gd name="connsiteY140" fmla="*/ 45723 h 548677"/>
              <a:gd name="connsiteX141" fmla="*/ 487669 w 487669"/>
              <a:gd name="connsiteY141" fmla="*/ 60964 h 548677"/>
              <a:gd name="connsiteX142" fmla="*/ 487669 w 487669"/>
              <a:gd name="connsiteY142" fmla="*/ 259098 h 548677"/>
              <a:gd name="connsiteX143" fmla="*/ 246882 w 487669"/>
              <a:gd name="connsiteY143" fmla="*/ 548677 h 548677"/>
              <a:gd name="connsiteX144" fmla="*/ 240787 w 487669"/>
              <a:gd name="connsiteY144" fmla="*/ 548677 h 548677"/>
              <a:gd name="connsiteX145" fmla="*/ 0 w 487669"/>
              <a:gd name="connsiteY145" fmla="*/ 259098 h 548677"/>
              <a:gd name="connsiteX146" fmla="*/ 0 w 487669"/>
              <a:gd name="connsiteY146" fmla="*/ 60964 h 548677"/>
              <a:gd name="connsiteX147" fmla="*/ 12192 w 487669"/>
              <a:gd name="connsiteY147" fmla="*/ 45723 h 54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487669" h="548677">
                <a:moveTo>
                  <a:pt x="324639" y="320052"/>
                </a:moveTo>
                <a:cubicBezTo>
                  <a:pt x="329210" y="320052"/>
                  <a:pt x="333782" y="323101"/>
                  <a:pt x="338353" y="327674"/>
                </a:cubicBezTo>
                <a:cubicBezTo>
                  <a:pt x="341401" y="330722"/>
                  <a:pt x="344449" y="333771"/>
                  <a:pt x="347496" y="335295"/>
                </a:cubicBezTo>
                <a:cubicBezTo>
                  <a:pt x="350544" y="338344"/>
                  <a:pt x="353592" y="339868"/>
                  <a:pt x="356639" y="342917"/>
                </a:cubicBezTo>
                <a:lnTo>
                  <a:pt x="365782" y="352063"/>
                </a:lnTo>
                <a:lnTo>
                  <a:pt x="376449" y="362733"/>
                </a:lnTo>
                <a:cubicBezTo>
                  <a:pt x="385592" y="374928"/>
                  <a:pt x="385592" y="382550"/>
                  <a:pt x="377973" y="390171"/>
                </a:cubicBezTo>
                <a:cubicBezTo>
                  <a:pt x="373401" y="393220"/>
                  <a:pt x="370354" y="394744"/>
                  <a:pt x="367306" y="394744"/>
                </a:cubicBezTo>
                <a:cubicBezTo>
                  <a:pt x="364258" y="394744"/>
                  <a:pt x="359687" y="391696"/>
                  <a:pt x="353592" y="385598"/>
                </a:cubicBezTo>
                <a:cubicBezTo>
                  <a:pt x="347496" y="379501"/>
                  <a:pt x="341401" y="373404"/>
                  <a:pt x="336830" y="367306"/>
                </a:cubicBezTo>
                <a:cubicBezTo>
                  <a:pt x="330734" y="362733"/>
                  <a:pt x="326163" y="356636"/>
                  <a:pt x="320067" y="352063"/>
                </a:cubicBezTo>
                <a:cubicBezTo>
                  <a:pt x="313972" y="347490"/>
                  <a:pt x="310924" y="342917"/>
                  <a:pt x="309401" y="338344"/>
                </a:cubicBezTo>
                <a:cubicBezTo>
                  <a:pt x="307877" y="333771"/>
                  <a:pt x="309401" y="330722"/>
                  <a:pt x="313972" y="326149"/>
                </a:cubicBezTo>
                <a:cubicBezTo>
                  <a:pt x="317020" y="321576"/>
                  <a:pt x="321591" y="320052"/>
                  <a:pt x="324639" y="320052"/>
                </a:cubicBezTo>
                <a:close/>
                <a:moveTo>
                  <a:pt x="306353" y="228592"/>
                </a:moveTo>
                <a:cubicBezTo>
                  <a:pt x="312448" y="228592"/>
                  <a:pt x="315496" y="230116"/>
                  <a:pt x="318544" y="233165"/>
                </a:cubicBezTo>
                <a:cubicBezTo>
                  <a:pt x="320067" y="236213"/>
                  <a:pt x="321591" y="240786"/>
                  <a:pt x="321591" y="246884"/>
                </a:cubicBezTo>
                <a:cubicBezTo>
                  <a:pt x="321591" y="263651"/>
                  <a:pt x="320067" y="278895"/>
                  <a:pt x="317020" y="292614"/>
                </a:cubicBezTo>
                <a:cubicBezTo>
                  <a:pt x="313972" y="306333"/>
                  <a:pt x="310924" y="318528"/>
                  <a:pt x="304829" y="330722"/>
                </a:cubicBezTo>
                <a:cubicBezTo>
                  <a:pt x="298734" y="341393"/>
                  <a:pt x="292639" y="352063"/>
                  <a:pt x="283496" y="362733"/>
                </a:cubicBezTo>
                <a:cubicBezTo>
                  <a:pt x="275876" y="371879"/>
                  <a:pt x="265210" y="381025"/>
                  <a:pt x="251495" y="388647"/>
                </a:cubicBezTo>
                <a:cubicBezTo>
                  <a:pt x="239305" y="397793"/>
                  <a:pt x="230162" y="396269"/>
                  <a:pt x="225590" y="387123"/>
                </a:cubicBezTo>
                <a:cubicBezTo>
                  <a:pt x="222542" y="382550"/>
                  <a:pt x="222542" y="377977"/>
                  <a:pt x="222542" y="374928"/>
                </a:cubicBezTo>
                <a:cubicBezTo>
                  <a:pt x="224066" y="371879"/>
                  <a:pt x="227114" y="367306"/>
                  <a:pt x="233209" y="364258"/>
                </a:cubicBezTo>
                <a:cubicBezTo>
                  <a:pt x="243876" y="356636"/>
                  <a:pt x="253019" y="349014"/>
                  <a:pt x="260638" y="341393"/>
                </a:cubicBezTo>
                <a:cubicBezTo>
                  <a:pt x="268257" y="333771"/>
                  <a:pt x="274353" y="326149"/>
                  <a:pt x="278924" y="317003"/>
                </a:cubicBezTo>
                <a:cubicBezTo>
                  <a:pt x="283496" y="307857"/>
                  <a:pt x="286543" y="298711"/>
                  <a:pt x="288067" y="286517"/>
                </a:cubicBezTo>
                <a:cubicBezTo>
                  <a:pt x="289591" y="274322"/>
                  <a:pt x="291115" y="263651"/>
                  <a:pt x="291115" y="248408"/>
                </a:cubicBezTo>
                <a:cubicBezTo>
                  <a:pt x="291115" y="240786"/>
                  <a:pt x="292639" y="236213"/>
                  <a:pt x="294162" y="233165"/>
                </a:cubicBezTo>
                <a:cubicBezTo>
                  <a:pt x="295686" y="230116"/>
                  <a:pt x="300258" y="228592"/>
                  <a:pt x="306353" y="228592"/>
                </a:cubicBezTo>
                <a:close/>
                <a:moveTo>
                  <a:pt x="249971" y="138656"/>
                </a:moveTo>
                <a:lnTo>
                  <a:pt x="368830" y="138656"/>
                </a:lnTo>
                <a:cubicBezTo>
                  <a:pt x="376449" y="138656"/>
                  <a:pt x="381021" y="140180"/>
                  <a:pt x="382544" y="141704"/>
                </a:cubicBezTo>
                <a:cubicBezTo>
                  <a:pt x="385592" y="144753"/>
                  <a:pt x="385592" y="147802"/>
                  <a:pt x="385592" y="153899"/>
                </a:cubicBezTo>
                <a:cubicBezTo>
                  <a:pt x="385592" y="158472"/>
                  <a:pt x="384068" y="161521"/>
                  <a:pt x="382544" y="164570"/>
                </a:cubicBezTo>
                <a:cubicBezTo>
                  <a:pt x="379497" y="167618"/>
                  <a:pt x="374925" y="169143"/>
                  <a:pt x="368830" y="169143"/>
                </a:cubicBezTo>
                <a:lnTo>
                  <a:pt x="323115" y="169143"/>
                </a:lnTo>
                <a:cubicBezTo>
                  <a:pt x="323115" y="172191"/>
                  <a:pt x="321591" y="173716"/>
                  <a:pt x="321591" y="176764"/>
                </a:cubicBezTo>
                <a:cubicBezTo>
                  <a:pt x="321591" y="179813"/>
                  <a:pt x="320067" y="181337"/>
                  <a:pt x="320067" y="184386"/>
                </a:cubicBezTo>
                <a:lnTo>
                  <a:pt x="339877" y="184386"/>
                </a:lnTo>
                <a:cubicBezTo>
                  <a:pt x="347496" y="184386"/>
                  <a:pt x="352068" y="184386"/>
                  <a:pt x="356639" y="185910"/>
                </a:cubicBezTo>
                <a:cubicBezTo>
                  <a:pt x="361211" y="185910"/>
                  <a:pt x="364258" y="187435"/>
                  <a:pt x="367306" y="190483"/>
                </a:cubicBezTo>
                <a:cubicBezTo>
                  <a:pt x="370354" y="192008"/>
                  <a:pt x="371878" y="195056"/>
                  <a:pt x="371878" y="199629"/>
                </a:cubicBezTo>
                <a:cubicBezTo>
                  <a:pt x="371878" y="204202"/>
                  <a:pt x="373401" y="208775"/>
                  <a:pt x="373401" y="214873"/>
                </a:cubicBezTo>
                <a:lnTo>
                  <a:pt x="373401" y="313955"/>
                </a:lnTo>
                <a:cubicBezTo>
                  <a:pt x="373401" y="318528"/>
                  <a:pt x="371878" y="323101"/>
                  <a:pt x="370354" y="326149"/>
                </a:cubicBezTo>
                <a:cubicBezTo>
                  <a:pt x="368830" y="329198"/>
                  <a:pt x="364258" y="330722"/>
                  <a:pt x="358163" y="330722"/>
                </a:cubicBezTo>
                <a:cubicBezTo>
                  <a:pt x="353592" y="330722"/>
                  <a:pt x="349020" y="329198"/>
                  <a:pt x="345972" y="326149"/>
                </a:cubicBezTo>
                <a:cubicBezTo>
                  <a:pt x="342925" y="323101"/>
                  <a:pt x="341401" y="318528"/>
                  <a:pt x="341401" y="313955"/>
                </a:cubicBezTo>
                <a:lnTo>
                  <a:pt x="341401" y="224019"/>
                </a:lnTo>
                <a:cubicBezTo>
                  <a:pt x="341401" y="220970"/>
                  <a:pt x="339877" y="217921"/>
                  <a:pt x="338353" y="217921"/>
                </a:cubicBezTo>
                <a:cubicBezTo>
                  <a:pt x="336830" y="216397"/>
                  <a:pt x="333782" y="216397"/>
                  <a:pt x="330734" y="216397"/>
                </a:cubicBezTo>
                <a:lnTo>
                  <a:pt x="280448" y="216397"/>
                </a:lnTo>
                <a:cubicBezTo>
                  <a:pt x="275876" y="216397"/>
                  <a:pt x="272829" y="216397"/>
                  <a:pt x="271305" y="217921"/>
                </a:cubicBezTo>
                <a:cubicBezTo>
                  <a:pt x="269781" y="219446"/>
                  <a:pt x="269781" y="220970"/>
                  <a:pt x="269781" y="225543"/>
                </a:cubicBezTo>
                <a:lnTo>
                  <a:pt x="269781" y="315479"/>
                </a:lnTo>
                <a:cubicBezTo>
                  <a:pt x="269781" y="320052"/>
                  <a:pt x="268257" y="324625"/>
                  <a:pt x="266733" y="327674"/>
                </a:cubicBezTo>
                <a:cubicBezTo>
                  <a:pt x="265210" y="330722"/>
                  <a:pt x="260638" y="332247"/>
                  <a:pt x="254543" y="332247"/>
                </a:cubicBezTo>
                <a:cubicBezTo>
                  <a:pt x="248447" y="332247"/>
                  <a:pt x="245400" y="330722"/>
                  <a:pt x="242352" y="327674"/>
                </a:cubicBezTo>
                <a:cubicBezTo>
                  <a:pt x="240828" y="324625"/>
                  <a:pt x="239305" y="320052"/>
                  <a:pt x="239305" y="315479"/>
                </a:cubicBezTo>
                <a:lnTo>
                  <a:pt x="239305" y="213348"/>
                </a:lnTo>
                <a:cubicBezTo>
                  <a:pt x="239305" y="207251"/>
                  <a:pt x="239305" y="202678"/>
                  <a:pt x="240828" y="198105"/>
                </a:cubicBezTo>
                <a:cubicBezTo>
                  <a:pt x="240828" y="193532"/>
                  <a:pt x="242352" y="190483"/>
                  <a:pt x="245400" y="188959"/>
                </a:cubicBezTo>
                <a:cubicBezTo>
                  <a:pt x="248447" y="187435"/>
                  <a:pt x="251495" y="185910"/>
                  <a:pt x="256067" y="184386"/>
                </a:cubicBezTo>
                <a:cubicBezTo>
                  <a:pt x="260638" y="184386"/>
                  <a:pt x="266733" y="182862"/>
                  <a:pt x="272829" y="182862"/>
                </a:cubicBezTo>
                <a:lnTo>
                  <a:pt x="288067" y="182862"/>
                </a:lnTo>
                <a:cubicBezTo>
                  <a:pt x="288067" y="179813"/>
                  <a:pt x="289591" y="178289"/>
                  <a:pt x="289591" y="175240"/>
                </a:cubicBezTo>
                <a:cubicBezTo>
                  <a:pt x="289591" y="172191"/>
                  <a:pt x="291115" y="170667"/>
                  <a:pt x="291115" y="167618"/>
                </a:cubicBezTo>
                <a:lnTo>
                  <a:pt x="248447" y="167618"/>
                </a:lnTo>
                <a:lnTo>
                  <a:pt x="248447" y="169143"/>
                </a:lnTo>
                <a:cubicBezTo>
                  <a:pt x="240828" y="169143"/>
                  <a:pt x="236257" y="167618"/>
                  <a:pt x="234733" y="166094"/>
                </a:cubicBezTo>
                <a:cubicBezTo>
                  <a:pt x="231685" y="164570"/>
                  <a:pt x="231685" y="159997"/>
                  <a:pt x="231685" y="153899"/>
                </a:cubicBezTo>
                <a:cubicBezTo>
                  <a:pt x="231685" y="147802"/>
                  <a:pt x="233209" y="143229"/>
                  <a:pt x="236257" y="141704"/>
                </a:cubicBezTo>
                <a:cubicBezTo>
                  <a:pt x="239305" y="140180"/>
                  <a:pt x="243876" y="138656"/>
                  <a:pt x="249971" y="138656"/>
                </a:cubicBezTo>
                <a:close/>
                <a:moveTo>
                  <a:pt x="137208" y="135607"/>
                </a:moveTo>
                <a:lnTo>
                  <a:pt x="202733" y="135607"/>
                </a:lnTo>
                <a:cubicBezTo>
                  <a:pt x="211876" y="135607"/>
                  <a:pt x="217971" y="138656"/>
                  <a:pt x="222542" y="143229"/>
                </a:cubicBezTo>
                <a:cubicBezTo>
                  <a:pt x="227114" y="147802"/>
                  <a:pt x="230162" y="153899"/>
                  <a:pt x="230162" y="161521"/>
                </a:cubicBezTo>
                <a:cubicBezTo>
                  <a:pt x="230162" y="164570"/>
                  <a:pt x="230162" y="167618"/>
                  <a:pt x="228638" y="170667"/>
                </a:cubicBezTo>
                <a:cubicBezTo>
                  <a:pt x="228638" y="173716"/>
                  <a:pt x="227114" y="176764"/>
                  <a:pt x="224066" y="179813"/>
                </a:cubicBezTo>
                <a:cubicBezTo>
                  <a:pt x="221019" y="184386"/>
                  <a:pt x="217971" y="188959"/>
                  <a:pt x="213399" y="195056"/>
                </a:cubicBezTo>
                <a:cubicBezTo>
                  <a:pt x="208828" y="199629"/>
                  <a:pt x="205780" y="205727"/>
                  <a:pt x="201209" y="210300"/>
                </a:cubicBezTo>
                <a:cubicBezTo>
                  <a:pt x="205780" y="213348"/>
                  <a:pt x="208828" y="216397"/>
                  <a:pt x="210352" y="219446"/>
                </a:cubicBezTo>
                <a:cubicBezTo>
                  <a:pt x="211876" y="222494"/>
                  <a:pt x="211876" y="225543"/>
                  <a:pt x="208828" y="228592"/>
                </a:cubicBezTo>
                <a:lnTo>
                  <a:pt x="213399" y="228592"/>
                </a:lnTo>
                <a:cubicBezTo>
                  <a:pt x="221019" y="228592"/>
                  <a:pt x="227114" y="230116"/>
                  <a:pt x="231685" y="234689"/>
                </a:cubicBezTo>
                <a:cubicBezTo>
                  <a:pt x="236257" y="239262"/>
                  <a:pt x="237781" y="245359"/>
                  <a:pt x="237781" y="254505"/>
                </a:cubicBezTo>
                <a:cubicBezTo>
                  <a:pt x="237781" y="259078"/>
                  <a:pt x="237781" y="265176"/>
                  <a:pt x="236257" y="271273"/>
                </a:cubicBezTo>
                <a:cubicBezTo>
                  <a:pt x="234733" y="277370"/>
                  <a:pt x="231685" y="283468"/>
                  <a:pt x="228638" y="292614"/>
                </a:cubicBezTo>
                <a:cubicBezTo>
                  <a:pt x="225590" y="298711"/>
                  <a:pt x="222542" y="301760"/>
                  <a:pt x="219495" y="303284"/>
                </a:cubicBezTo>
                <a:cubicBezTo>
                  <a:pt x="216447" y="304809"/>
                  <a:pt x="211876" y="304809"/>
                  <a:pt x="207304" y="301760"/>
                </a:cubicBezTo>
                <a:cubicBezTo>
                  <a:pt x="201209" y="298711"/>
                  <a:pt x="198161" y="295663"/>
                  <a:pt x="198161" y="292614"/>
                </a:cubicBezTo>
                <a:cubicBezTo>
                  <a:pt x="198161" y="289565"/>
                  <a:pt x="198161" y="284992"/>
                  <a:pt x="201209" y="278895"/>
                </a:cubicBezTo>
                <a:cubicBezTo>
                  <a:pt x="202733" y="275846"/>
                  <a:pt x="204256" y="272797"/>
                  <a:pt x="204256" y="269749"/>
                </a:cubicBezTo>
                <a:cubicBezTo>
                  <a:pt x="204256" y="268224"/>
                  <a:pt x="205780" y="265176"/>
                  <a:pt x="205780" y="263651"/>
                </a:cubicBezTo>
                <a:cubicBezTo>
                  <a:pt x="207304" y="260603"/>
                  <a:pt x="205780" y="259078"/>
                  <a:pt x="202733" y="259078"/>
                </a:cubicBezTo>
                <a:lnTo>
                  <a:pt x="190542" y="259078"/>
                </a:lnTo>
                <a:lnTo>
                  <a:pt x="190542" y="356636"/>
                </a:lnTo>
                <a:cubicBezTo>
                  <a:pt x="190542" y="365782"/>
                  <a:pt x="189018" y="373404"/>
                  <a:pt x="185971" y="379501"/>
                </a:cubicBezTo>
                <a:cubicBezTo>
                  <a:pt x="182923" y="384074"/>
                  <a:pt x="176828" y="388647"/>
                  <a:pt x="169208" y="391696"/>
                </a:cubicBezTo>
                <a:cubicBezTo>
                  <a:pt x="166161" y="393220"/>
                  <a:pt x="160065" y="393220"/>
                  <a:pt x="153970" y="393220"/>
                </a:cubicBezTo>
                <a:cubicBezTo>
                  <a:pt x="147875" y="393220"/>
                  <a:pt x="140256" y="390171"/>
                  <a:pt x="134160" y="388647"/>
                </a:cubicBezTo>
                <a:cubicBezTo>
                  <a:pt x="128065" y="385598"/>
                  <a:pt x="123494" y="384074"/>
                  <a:pt x="121970" y="381025"/>
                </a:cubicBezTo>
                <a:cubicBezTo>
                  <a:pt x="120446" y="377977"/>
                  <a:pt x="120446" y="374928"/>
                  <a:pt x="121970" y="368831"/>
                </a:cubicBezTo>
                <a:cubicBezTo>
                  <a:pt x="123494" y="362733"/>
                  <a:pt x="126541" y="359685"/>
                  <a:pt x="129589" y="358160"/>
                </a:cubicBezTo>
                <a:cubicBezTo>
                  <a:pt x="132637" y="356636"/>
                  <a:pt x="137208" y="356636"/>
                  <a:pt x="141780" y="359685"/>
                </a:cubicBezTo>
                <a:cubicBezTo>
                  <a:pt x="146351" y="361209"/>
                  <a:pt x="149399" y="362733"/>
                  <a:pt x="150923" y="362733"/>
                </a:cubicBezTo>
                <a:cubicBezTo>
                  <a:pt x="152446" y="362733"/>
                  <a:pt x="155494" y="364258"/>
                  <a:pt x="157018" y="364258"/>
                </a:cubicBezTo>
                <a:cubicBezTo>
                  <a:pt x="160065" y="364258"/>
                  <a:pt x="160065" y="362733"/>
                  <a:pt x="160065" y="358160"/>
                </a:cubicBezTo>
                <a:lnTo>
                  <a:pt x="160065" y="260603"/>
                </a:lnTo>
                <a:lnTo>
                  <a:pt x="126541" y="260603"/>
                </a:lnTo>
                <a:cubicBezTo>
                  <a:pt x="120446" y="260603"/>
                  <a:pt x="117398" y="259078"/>
                  <a:pt x="114351" y="257554"/>
                </a:cubicBezTo>
                <a:cubicBezTo>
                  <a:pt x="111303" y="254505"/>
                  <a:pt x="111303" y="251457"/>
                  <a:pt x="111303" y="246884"/>
                </a:cubicBezTo>
                <a:cubicBezTo>
                  <a:pt x="111303" y="240786"/>
                  <a:pt x="112827" y="237738"/>
                  <a:pt x="114351" y="234689"/>
                </a:cubicBezTo>
                <a:cubicBezTo>
                  <a:pt x="115874" y="231640"/>
                  <a:pt x="120446" y="231640"/>
                  <a:pt x="126541" y="231640"/>
                </a:cubicBezTo>
                <a:lnTo>
                  <a:pt x="172256" y="231640"/>
                </a:lnTo>
                <a:cubicBezTo>
                  <a:pt x="167685" y="228592"/>
                  <a:pt x="163113" y="225543"/>
                  <a:pt x="157018" y="222494"/>
                </a:cubicBezTo>
                <a:lnTo>
                  <a:pt x="138732" y="213348"/>
                </a:lnTo>
                <a:cubicBezTo>
                  <a:pt x="129589" y="207251"/>
                  <a:pt x="126541" y="201154"/>
                  <a:pt x="131113" y="193532"/>
                </a:cubicBezTo>
                <a:cubicBezTo>
                  <a:pt x="134160" y="188959"/>
                  <a:pt x="137208" y="185910"/>
                  <a:pt x="141780" y="184386"/>
                </a:cubicBezTo>
                <a:cubicBezTo>
                  <a:pt x="147875" y="178289"/>
                  <a:pt x="152446" y="179813"/>
                  <a:pt x="157018" y="181337"/>
                </a:cubicBezTo>
                <a:lnTo>
                  <a:pt x="166161" y="185910"/>
                </a:lnTo>
                <a:lnTo>
                  <a:pt x="175304" y="190483"/>
                </a:lnTo>
                <a:cubicBezTo>
                  <a:pt x="178351" y="187435"/>
                  <a:pt x="181399" y="184386"/>
                  <a:pt x="184447" y="179813"/>
                </a:cubicBezTo>
                <a:cubicBezTo>
                  <a:pt x="187494" y="176764"/>
                  <a:pt x="190542" y="172191"/>
                  <a:pt x="193590" y="167618"/>
                </a:cubicBezTo>
                <a:cubicBezTo>
                  <a:pt x="195114" y="164570"/>
                  <a:pt x="195114" y="163045"/>
                  <a:pt x="192066" y="163045"/>
                </a:cubicBezTo>
                <a:lnTo>
                  <a:pt x="137208" y="163045"/>
                </a:lnTo>
                <a:cubicBezTo>
                  <a:pt x="131113" y="163045"/>
                  <a:pt x="126541" y="161521"/>
                  <a:pt x="125017" y="159997"/>
                </a:cubicBezTo>
                <a:cubicBezTo>
                  <a:pt x="123494" y="156948"/>
                  <a:pt x="121970" y="153899"/>
                  <a:pt x="121970" y="149326"/>
                </a:cubicBezTo>
                <a:cubicBezTo>
                  <a:pt x="121970" y="144753"/>
                  <a:pt x="123494" y="140180"/>
                  <a:pt x="125017" y="138656"/>
                </a:cubicBezTo>
                <a:cubicBezTo>
                  <a:pt x="126541" y="135607"/>
                  <a:pt x="131113" y="135607"/>
                  <a:pt x="137208" y="135607"/>
                </a:cubicBezTo>
                <a:close/>
                <a:moveTo>
                  <a:pt x="243835" y="30482"/>
                </a:moveTo>
                <a:lnTo>
                  <a:pt x="30479" y="73157"/>
                </a:lnTo>
                <a:lnTo>
                  <a:pt x="30479" y="259098"/>
                </a:lnTo>
                <a:cubicBezTo>
                  <a:pt x="30479" y="393219"/>
                  <a:pt x="137157" y="489237"/>
                  <a:pt x="243835" y="518195"/>
                </a:cubicBezTo>
                <a:cubicBezTo>
                  <a:pt x="350512" y="489237"/>
                  <a:pt x="457190" y="391695"/>
                  <a:pt x="457190" y="259098"/>
                </a:cubicBezTo>
                <a:lnTo>
                  <a:pt x="457190" y="73157"/>
                </a:lnTo>
                <a:close/>
                <a:moveTo>
                  <a:pt x="239263" y="0"/>
                </a:moveTo>
                <a:lnTo>
                  <a:pt x="240787" y="0"/>
                </a:lnTo>
                <a:lnTo>
                  <a:pt x="248406" y="0"/>
                </a:lnTo>
                <a:lnTo>
                  <a:pt x="475477" y="45723"/>
                </a:lnTo>
                <a:cubicBezTo>
                  <a:pt x="483097" y="47247"/>
                  <a:pt x="487669" y="53344"/>
                  <a:pt x="487669" y="60964"/>
                </a:cubicBezTo>
                <a:lnTo>
                  <a:pt x="487669" y="259098"/>
                </a:lnTo>
                <a:cubicBezTo>
                  <a:pt x="487669" y="409984"/>
                  <a:pt x="365752" y="518195"/>
                  <a:pt x="246882" y="548677"/>
                </a:cubicBezTo>
                <a:lnTo>
                  <a:pt x="240787" y="548677"/>
                </a:lnTo>
                <a:cubicBezTo>
                  <a:pt x="120393" y="518195"/>
                  <a:pt x="0" y="409984"/>
                  <a:pt x="0" y="259098"/>
                </a:cubicBezTo>
                <a:lnTo>
                  <a:pt x="0" y="60964"/>
                </a:lnTo>
                <a:cubicBezTo>
                  <a:pt x="0" y="53344"/>
                  <a:pt x="4572" y="47247"/>
                  <a:pt x="12192" y="457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0" name="Freeform 277">
            <a:extLst>
              <a:ext uri="{FF2B5EF4-FFF2-40B4-BE49-F238E27FC236}">
                <a16:creationId xmlns:a16="http://schemas.microsoft.com/office/drawing/2014/main" id="{6D20DC28-DE77-CCF5-5E50-E477E8A47023}"/>
              </a:ext>
            </a:extLst>
          </p:cNvPr>
          <p:cNvSpPr/>
          <p:nvPr/>
        </p:nvSpPr>
        <p:spPr>
          <a:xfrm>
            <a:off x="7334870" y="3495641"/>
            <a:ext cx="373063" cy="339050"/>
          </a:xfrm>
          <a:custGeom>
            <a:avLst/>
            <a:gdLst>
              <a:gd name="connsiteX0" fmla="*/ 472155 w 609120"/>
              <a:gd name="connsiteY0" fmla="*/ 371245 h 553586"/>
              <a:gd name="connsiteX1" fmla="*/ 518373 w 609120"/>
              <a:gd name="connsiteY1" fmla="*/ 396577 h 553586"/>
              <a:gd name="connsiteX2" fmla="*/ 486111 w 609120"/>
              <a:gd name="connsiteY2" fmla="*/ 437647 h 553586"/>
              <a:gd name="connsiteX3" fmla="*/ 485961 w 609120"/>
              <a:gd name="connsiteY3" fmla="*/ 437497 h 553586"/>
              <a:gd name="connsiteX4" fmla="*/ 443644 w 609120"/>
              <a:gd name="connsiteY4" fmla="*/ 396577 h 553586"/>
              <a:gd name="connsiteX5" fmla="*/ 358648 w 609120"/>
              <a:gd name="connsiteY5" fmla="*/ 205275 h 553586"/>
              <a:gd name="connsiteX6" fmla="*/ 415700 w 609120"/>
              <a:gd name="connsiteY6" fmla="*/ 251256 h 553586"/>
              <a:gd name="connsiteX7" fmla="*/ 413898 w 609120"/>
              <a:gd name="connsiteY7" fmla="*/ 309218 h 553586"/>
              <a:gd name="connsiteX8" fmla="*/ 329822 w 609120"/>
              <a:gd name="connsiteY8" fmla="*/ 266383 h 553586"/>
              <a:gd name="connsiteX9" fmla="*/ 254202 w 609120"/>
              <a:gd name="connsiteY9" fmla="*/ 28014 h 553586"/>
              <a:gd name="connsiteX10" fmla="*/ 356425 w 609120"/>
              <a:gd name="connsiteY10" fmla="*/ 56032 h 553586"/>
              <a:gd name="connsiteX11" fmla="*/ 356425 w 609120"/>
              <a:gd name="connsiteY11" fmla="*/ 136191 h 553586"/>
              <a:gd name="connsiteX12" fmla="*/ 242494 w 609120"/>
              <a:gd name="connsiteY12" fmla="*/ 136191 h 553586"/>
              <a:gd name="connsiteX13" fmla="*/ 194760 w 609120"/>
              <a:gd name="connsiteY13" fmla="*/ 71914 h 553586"/>
              <a:gd name="connsiteX14" fmla="*/ 0 w 609120"/>
              <a:gd name="connsiteY14" fmla="*/ 0 h 553586"/>
              <a:gd name="connsiteX15" fmla="*/ 112099 w 609120"/>
              <a:gd name="connsiteY15" fmla="*/ 55134 h 553586"/>
              <a:gd name="connsiteX16" fmla="*/ 133409 w 609120"/>
              <a:gd name="connsiteY16" fmla="*/ 152367 h 553586"/>
              <a:gd name="connsiteX17" fmla="*/ 249110 w 609120"/>
              <a:gd name="connsiteY17" fmla="*/ 206752 h 553586"/>
              <a:gd name="connsiteX18" fmla="*/ 245659 w 609120"/>
              <a:gd name="connsiteY18" fmla="*/ 307431 h 553586"/>
              <a:gd name="connsiteX19" fmla="*/ 319641 w 609120"/>
              <a:gd name="connsiteY19" fmla="*/ 350579 h 553586"/>
              <a:gd name="connsiteX20" fmla="*/ 333448 w 609120"/>
              <a:gd name="connsiteY20" fmla="*/ 406163 h 553586"/>
              <a:gd name="connsiteX21" fmla="*/ 384920 w 609120"/>
              <a:gd name="connsiteY21" fmla="*/ 404964 h 553586"/>
              <a:gd name="connsiteX22" fmla="*/ 609120 w 609120"/>
              <a:gd name="connsiteY22" fmla="*/ 553586 h 553586"/>
              <a:gd name="connsiteX23" fmla="*/ 0 w 609120"/>
              <a:gd name="connsiteY23" fmla="*/ 553586 h 55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9120" h="553586">
                <a:moveTo>
                  <a:pt x="472155" y="371245"/>
                </a:moveTo>
                <a:lnTo>
                  <a:pt x="518373" y="396577"/>
                </a:lnTo>
                <a:lnTo>
                  <a:pt x="486111" y="437647"/>
                </a:lnTo>
                <a:cubicBezTo>
                  <a:pt x="486111" y="437647"/>
                  <a:pt x="486111" y="437647"/>
                  <a:pt x="485961" y="437497"/>
                </a:cubicBezTo>
                <a:lnTo>
                  <a:pt x="443644" y="396577"/>
                </a:lnTo>
                <a:close/>
                <a:moveTo>
                  <a:pt x="358648" y="205275"/>
                </a:moveTo>
                <a:lnTo>
                  <a:pt x="415700" y="251256"/>
                </a:lnTo>
                <a:lnTo>
                  <a:pt x="413898" y="309218"/>
                </a:lnTo>
                <a:lnTo>
                  <a:pt x="329822" y="266383"/>
                </a:lnTo>
                <a:close/>
                <a:moveTo>
                  <a:pt x="254202" y="28014"/>
                </a:moveTo>
                <a:lnTo>
                  <a:pt x="356425" y="56032"/>
                </a:lnTo>
                <a:lnTo>
                  <a:pt x="356425" y="136191"/>
                </a:lnTo>
                <a:lnTo>
                  <a:pt x="242494" y="136191"/>
                </a:lnTo>
                <a:lnTo>
                  <a:pt x="194760" y="71914"/>
                </a:lnTo>
                <a:close/>
                <a:moveTo>
                  <a:pt x="0" y="0"/>
                </a:moveTo>
                <a:lnTo>
                  <a:pt x="112099" y="55134"/>
                </a:lnTo>
                <a:lnTo>
                  <a:pt x="133409" y="152367"/>
                </a:lnTo>
                <a:lnTo>
                  <a:pt x="249110" y="206752"/>
                </a:lnTo>
                <a:lnTo>
                  <a:pt x="245659" y="307431"/>
                </a:lnTo>
                <a:lnTo>
                  <a:pt x="319641" y="350579"/>
                </a:lnTo>
                <a:lnTo>
                  <a:pt x="333448" y="406163"/>
                </a:lnTo>
                <a:lnTo>
                  <a:pt x="384920" y="404964"/>
                </a:lnTo>
                <a:lnTo>
                  <a:pt x="609120" y="553586"/>
                </a:lnTo>
                <a:lnTo>
                  <a:pt x="0" y="5535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5" name="Freeform 283">
            <a:extLst>
              <a:ext uri="{FF2B5EF4-FFF2-40B4-BE49-F238E27FC236}">
                <a16:creationId xmlns:a16="http://schemas.microsoft.com/office/drawing/2014/main" id="{82A2C45E-3EDD-4AAD-F942-513116BC399D}"/>
              </a:ext>
            </a:extLst>
          </p:cNvPr>
          <p:cNvSpPr/>
          <p:nvPr/>
        </p:nvSpPr>
        <p:spPr>
          <a:xfrm>
            <a:off x="8772410" y="3467964"/>
            <a:ext cx="409961" cy="422275"/>
          </a:xfrm>
          <a:custGeom>
            <a:avLst/>
            <a:gdLst>
              <a:gd name="T0" fmla="*/ 4055 w 10820"/>
              <a:gd name="T1" fmla="*/ 1909 h 11144"/>
              <a:gd name="T2" fmla="*/ 4081 w 10820"/>
              <a:gd name="T3" fmla="*/ 2178 h 11144"/>
              <a:gd name="T4" fmla="*/ 4388 w 10820"/>
              <a:gd name="T5" fmla="*/ 2248 h 11144"/>
              <a:gd name="T6" fmla="*/ 4475 w 10820"/>
              <a:gd name="T7" fmla="*/ 1909 h 11144"/>
              <a:gd name="T8" fmla="*/ 4929 w 10820"/>
              <a:gd name="T9" fmla="*/ 1699 h 11144"/>
              <a:gd name="T10" fmla="*/ 4475 w 10820"/>
              <a:gd name="T11" fmla="*/ 1489 h 11144"/>
              <a:gd name="T12" fmla="*/ 4265 w 10820"/>
              <a:gd name="T13" fmla="*/ 1017 h 11144"/>
              <a:gd name="T14" fmla="*/ 4055 w 10820"/>
              <a:gd name="T15" fmla="*/ 1489 h 11144"/>
              <a:gd name="T16" fmla="*/ 3531 w 10820"/>
              <a:gd name="T17" fmla="*/ 1699 h 11144"/>
              <a:gd name="T18" fmla="*/ 3741 w 10820"/>
              <a:gd name="T19" fmla="*/ 1909 h 11144"/>
              <a:gd name="T20" fmla="*/ 8519 w 10820"/>
              <a:gd name="T21" fmla="*/ 9427 h 11144"/>
              <a:gd name="T22" fmla="*/ 6748 w 10820"/>
              <a:gd name="T23" fmla="*/ 3175 h 11144"/>
              <a:gd name="T24" fmla="*/ 6005 w 10820"/>
              <a:gd name="T25" fmla="*/ 433 h 11144"/>
              <a:gd name="T26" fmla="*/ 2498 w 10820"/>
              <a:gd name="T27" fmla="*/ 398 h 11144"/>
              <a:gd name="T28" fmla="*/ 2351 w 10820"/>
              <a:gd name="T29" fmla="*/ 518 h 11144"/>
              <a:gd name="T30" fmla="*/ 3172 w 10820"/>
              <a:gd name="T31" fmla="*/ 6714 h 11144"/>
              <a:gd name="T32" fmla="*/ 148 w 10820"/>
              <a:gd name="T33" fmla="*/ 9469 h 11144"/>
              <a:gd name="T34" fmla="*/ 1075 w 10820"/>
              <a:gd name="T35" fmla="*/ 11064 h 11144"/>
              <a:gd name="T36" fmla="*/ 4354 w 10820"/>
              <a:gd name="T37" fmla="*/ 11144 h 11144"/>
              <a:gd name="T38" fmla="*/ 7607 w 10820"/>
              <a:gd name="T39" fmla="*/ 11064 h 11144"/>
              <a:gd name="T40" fmla="*/ 8533 w 10820"/>
              <a:gd name="T41" fmla="*/ 9470 h 11144"/>
              <a:gd name="T42" fmla="*/ 5801 w 10820"/>
              <a:gd name="T43" fmla="*/ 792 h 11144"/>
              <a:gd name="T44" fmla="*/ 1998 w 10820"/>
              <a:gd name="T45" fmla="*/ 3086 h 11144"/>
              <a:gd name="T46" fmla="*/ 2024 w 10820"/>
              <a:gd name="T47" fmla="*/ 3371 h 11144"/>
              <a:gd name="T48" fmla="*/ 4204 w 10820"/>
              <a:gd name="T49" fmla="*/ 6640 h 11144"/>
              <a:gd name="T50" fmla="*/ 8161 w 10820"/>
              <a:gd name="T51" fmla="*/ 10421 h 11144"/>
              <a:gd name="T52" fmla="*/ 4348 w 10820"/>
              <a:gd name="T53" fmla="*/ 10673 h 11144"/>
              <a:gd name="T54" fmla="*/ 4333 w 10820"/>
              <a:gd name="T55" fmla="*/ 10673 h 11144"/>
              <a:gd name="T56" fmla="*/ 520 w 10820"/>
              <a:gd name="T57" fmla="*/ 10421 h 11144"/>
              <a:gd name="T58" fmla="*/ 4296 w 10820"/>
              <a:gd name="T59" fmla="*/ 7006 h 11144"/>
              <a:gd name="T60" fmla="*/ 4382 w 10820"/>
              <a:gd name="T61" fmla="*/ 7008 h 11144"/>
              <a:gd name="T62" fmla="*/ 8161 w 10820"/>
              <a:gd name="T63" fmla="*/ 10421 h 11144"/>
              <a:gd name="T64" fmla="*/ 10737 w 10820"/>
              <a:gd name="T65" fmla="*/ 9368 h 11144"/>
              <a:gd name="T66" fmla="*/ 8283 w 10820"/>
              <a:gd name="T67" fmla="*/ 6841 h 11144"/>
              <a:gd name="T68" fmla="*/ 7732 w 10820"/>
              <a:gd name="T69" fmla="*/ 6562 h 11144"/>
              <a:gd name="T70" fmla="*/ 7288 w 10820"/>
              <a:gd name="T71" fmla="*/ 551 h 11144"/>
              <a:gd name="T72" fmla="*/ 7057 w 10820"/>
              <a:gd name="T73" fmla="*/ 918 h 11144"/>
              <a:gd name="T74" fmla="*/ 8671 w 10820"/>
              <a:gd name="T75" fmla="*/ 2220 h 11144"/>
              <a:gd name="T76" fmla="*/ 7409 w 10820"/>
              <a:gd name="T77" fmla="*/ 3086 h 11144"/>
              <a:gd name="T78" fmla="*/ 8541 w 10820"/>
              <a:gd name="T79" fmla="*/ 3697 h 11144"/>
              <a:gd name="T80" fmla="*/ 7321 w 10820"/>
              <a:gd name="T81" fmla="*/ 6484 h 11144"/>
              <a:gd name="T82" fmla="*/ 8086 w 10820"/>
              <a:gd name="T83" fmla="*/ 7175 h 11144"/>
              <a:gd name="T84" fmla="*/ 10361 w 10820"/>
              <a:gd name="T85" fmla="*/ 9457 h 11144"/>
              <a:gd name="T86" fmla="*/ 10216 w 10820"/>
              <a:gd name="T87" fmla="*/ 10194 h 11144"/>
              <a:gd name="T88" fmla="*/ 9623 w 10820"/>
              <a:gd name="T89" fmla="*/ 10608 h 11144"/>
              <a:gd name="T90" fmla="*/ 10632 w 10820"/>
              <a:gd name="T91" fmla="*/ 10388 h 11144"/>
              <a:gd name="T92" fmla="*/ 10737 w 10820"/>
              <a:gd name="T93" fmla="*/ 9368 h 1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20" h="11144">
                <a:moveTo>
                  <a:pt x="3741" y="1909"/>
                </a:moveTo>
                <a:lnTo>
                  <a:pt x="4055" y="1909"/>
                </a:lnTo>
                <a:lnTo>
                  <a:pt x="4055" y="2083"/>
                </a:lnTo>
                <a:cubicBezTo>
                  <a:pt x="4055" y="2118"/>
                  <a:pt x="4066" y="2149"/>
                  <a:pt x="4081" y="2178"/>
                </a:cubicBezTo>
                <a:cubicBezTo>
                  <a:pt x="4096" y="2260"/>
                  <a:pt x="4164" y="2322"/>
                  <a:pt x="4249" y="2322"/>
                </a:cubicBezTo>
                <a:cubicBezTo>
                  <a:pt x="4307" y="2322"/>
                  <a:pt x="4356" y="2292"/>
                  <a:pt x="4388" y="2248"/>
                </a:cubicBezTo>
                <a:cubicBezTo>
                  <a:pt x="4439" y="2210"/>
                  <a:pt x="4475" y="2152"/>
                  <a:pt x="4475" y="2083"/>
                </a:cubicBezTo>
                <a:lnTo>
                  <a:pt x="4475" y="1909"/>
                </a:lnTo>
                <a:lnTo>
                  <a:pt x="4719" y="1909"/>
                </a:lnTo>
                <a:cubicBezTo>
                  <a:pt x="4835" y="1909"/>
                  <a:pt x="4929" y="1815"/>
                  <a:pt x="4929" y="1699"/>
                </a:cubicBezTo>
                <a:cubicBezTo>
                  <a:pt x="4929" y="1584"/>
                  <a:pt x="4835" y="1489"/>
                  <a:pt x="4719" y="1489"/>
                </a:cubicBezTo>
                <a:lnTo>
                  <a:pt x="4475" y="1489"/>
                </a:lnTo>
                <a:lnTo>
                  <a:pt x="4475" y="1227"/>
                </a:lnTo>
                <a:cubicBezTo>
                  <a:pt x="4475" y="1111"/>
                  <a:pt x="4381" y="1017"/>
                  <a:pt x="4265" y="1017"/>
                </a:cubicBezTo>
                <a:cubicBezTo>
                  <a:pt x="4149" y="1017"/>
                  <a:pt x="4055" y="1111"/>
                  <a:pt x="4055" y="1227"/>
                </a:cubicBezTo>
                <a:lnTo>
                  <a:pt x="4055" y="1489"/>
                </a:lnTo>
                <a:lnTo>
                  <a:pt x="3741" y="1489"/>
                </a:lnTo>
                <a:cubicBezTo>
                  <a:pt x="3625" y="1489"/>
                  <a:pt x="3531" y="1584"/>
                  <a:pt x="3531" y="1699"/>
                </a:cubicBezTo>
                <a:cubicBezTo>
                  <a:pt x="3531" y="1815"/>
                  <a:pt x="3625" y="1909"/>
                  <a:pt x="3741" y="1909"/>
                </a:cubicBezTo>
                <a:close/>
                <a:moveTo>
                  <a:pt x="3741" y="1909"/>
                </a:moveTo>
                <a:close/>
                <a:moveTo>
                  <a:pt x="8533" y="9470"/>
                </a:moveTo>
                <a:lnTo>
                  <a:pt x="8519" y="9427"/>
                </a:lnTo>
                <a:cubicBezTo>
                  <a:pt x="7931" y="7999"/>
                  <a:pt x="6728" y="6985"/>
                  <a:pt x="5304" y="6665"/>
                </a:cubicBezTo>
                <a:cubicBezTo>
                  <a:pt x="6164" y="6052"/>
                  <a:pt x="6748" y="4738"/>
                  <a:pt x="6748" y="3175"/>
                </a:cubicBezTo>
                <a:cubicBezTo>
                  <a:pt x="6748" y="2181"/>
                  <a:pt x="6503" y="1237"/>
                  <a:pt x="6058" y="518"/>
                </a:cubicBezTo>
                <a:lnTo>
                  <a:pt x="6005" y="433"/>
                </a:lnTo>
                <a:lnTo>
                  <a:pt x="5911" y="398"/>
                </a:lnTo>
                <a:cubicBezTo>
                  <a:pt x="4826" y="0"/>
                  <a:pt x="3582" y="0"/>
                  <a:pt x="2498" y="398"/>
                </a:cubicBezTo>
                <a:lnTo>
                  <a:pt x="2403" y="433"/>
                </a:lnTo>
                <a:lnTo>
                  <a:pt x="2351" y="518"/>
                </a:lnTo>
                <a:cubicBezTo>
                  <a:pt x="1905" y="1237"/>
                  <a:pt x="1660" y="2180"/>
                  <a:pt x="1660" y="3175"/>
                </a:cubicBezTo>
                <a:cubicBezTo>
                  <a:pt x="1660" y="4779"/>
                  <a:pt x="2274" y="6124"/>
                  <a:pt x="3172" y="6714"/>
                </a:cubicBezTo>
                <a:cubicBezTo>
                  <a:pt x="1846" y="7080"/>
                  <a:pt x="724" y="8064"/>
                  <a:pt x="162" y="9427"/>
                </a:cubicBezTo>
                <a:lnTo>
                  <a:pt x="148" y="9469"/>
                </a:lnTo>
                <a:cubicBezTo>
                  <a:pt x="94" y="9693"/>
                  <a:pt x="0" y="10257"/>
                  <a:pt x="303" y="10671"/>
                </a:cubicBezTo>
                <a:cubicBezTo>
                  <a:pt x="422" y="10834"/>
                  <a:pt x="653" y="11035"/>
                  <a:pt x="1075" y="11064"/>
                </a:cubicBezTo>
                <a:cubicBezTo>
                  <a:pt x="1463" y="11091"/>
                  <a:pt x="2557" y="11118"/>
                  <a:pt x="4341" y="11144"/>
                </a:cubicBezTo>
                <a:lnTo>
                  <a:pt x="4354" y="11144"/>
                </a:lnTo>
                <a:lnTo>
                  <a:pt x="4356" y="11144"/>
                </a:lnTo>
                <a:cubicBezTo>
                  <a:pt x="6124" y="11118"/>
                  <a:pt x="7218" y="11091"/>
                  <a:pt x="7607" y="11064"/>
                </a:cubicBezTo>
                <a:cubicBezTo>
                  <a:pt x="8028" y="11035"/>
                  <a:pt x="8259" y="10834"/>
                  <a:pt x="8378" y="10671"/>
                </a:cubicBezTo>
                <a:cubicBezTo>
                  <a:pt x="8681" y="10257"/>
                  <a:pt x="8587" y="9693"/>
                  <a:pt x="8533" y="9470"/>
                </a:cubicBezTo>
                <a:close/>
                <a:moveTo>
                  <a:pt x="2607" y="792"/>
                </a:moveTo>
                <a:cubicBezTo>
                  <a:pt x="3625" y="445"/>
                  <a:pt x="4782" y="445"/>
                  <a:pt x="5801" y="792"/>
                </a:cubicBezTo>
                <a:cubicBezTo>
                  <a:pt x="6165" y="1423"/>
                  <a:pt x="6371" y="2227"/>
                  <a:pt x="6410" y="3083"/>
                </a:cubicBezTo>
                <a:cubicBezTo>
                  <a:pt x="4444" y="2696"/>
                  <a:pt x="2739" y="2937"/>
                  <a:pt x="1998" y="3086"/>
                </a:cubicBezTo>
                <a:cubicBezTo>
                  <a:pt x="2036" y="2228"/>
                  <a:pt x="2242" y="1424"/>
                  <a:pt x="2607" y="792"/>
                </a:cubicBezTo>
                <a:close/>
                <a:moveTo>
                  <a:pt x="2024" y="3371"/>
                </a:moveTo>
                <a:cubicBezTo>
                  <a:pt x="2618" y="3244"/>
                  <a:pt x="4387" y="2947"/>
                  <a:pt x="6384" y="3367"/>
                </a:cubicBezTo>
                <a:cubicBezTo>
                  <a:pt x="6261" y="5177"/>
                  <a:pt x="5313" y="6640"/>
                  <a:pt x="4204" y="6640"/>
                </a:cubicBezTo>
                <a:cubicBezTo>
                  <a:pt x="3095" y="6640"/>
                  <a:pt x="2148" y="5180"/>
                  <a:pt x="2024" y="3371"/>
                </a:cubicBezTo>
                <a:close/>
                <a:moveTo>
                  <a:pt x="8161" y="10421"/>
                </a:moveTo>
                <a:cubicBezTo>
                  <a:pt x="8087" y="10522"/>
                  <a:pt x="7967" y="10577"/>
                  <a:pt x="7795" y="10589"/>
                </a:cubicBezTo>
                <a:cubicBezTo>
                  <a:pt x="7390" y="10617"/>
                  <a:pt x="6230" y="10645"/>
                  <a:pt x="4348" y="10673"/>
                </a:cubicBezTo>
                <a:lnTo>
                  <a:pt x="4353" y="10984"/>
                </a:lnTo>
                <a:lnTo>
                  <a:pt x="4333" y="10673"/>
                </a:lnTo>
                <a:cubicBezTo>
                  <a:pt x="2451" y="10645"/>
                  <a:pt x="1292" y="10617"/>
                  <a:pt x="887" y="10589"/>
                </a:cubicBezTo>
                <a:cubicBezTo>
                  <a:pt x="714" y="10577"/>
                  <a:pt x="594" y="10522"/>
                  <a:pt x="520" y="10421"/>
                </a:cubicBezTo>
                <a:cubicBezTo>
                  <a:pt x="386" y="10237"/>
                  <a:pt x="396" y="9918"/>
                  <a:pt x="452" y="9673"/>
                </a:cubicBezTo>
                <a:cubicBezTo>
                  <a:pt x="1127" y="8059"/>
                  <a:pt x="2634" y="7014"/>
                  <a:pt x="4296" y="7006"/>
                </a:cubicBezTo>
                <a:lnTo>
                  <a:pt x="4341" y="7009"/>
                </a:lnTo>
                <a:cubicBezTo>
                  <a:pt x="4355" y="7009"/>
                  <a:pt x="4370" y="7008"/>
                  <a:pt x="4382" y="7008"/>
                </a:cubicBezTo>
                <a:cubicBezTo>
                  <a:pt x="6048" y="7014"/>
                  <a:pt x="7555" y="8059"/>
                  <a:pt x="8229" y="9672"/>
                </a:cubicBezTo>
                <a:cubicBezTo>
                  <a:pt x="8285" y="9918"/>
                  <a:pt x="8295" y="10237"/>
                  <a:pt x="8161" y="10421"/>
                </a:cubicBezTo>
                <a:close/>
                <a:moveTo>
                  <a:pt x="8161" y="10421"/>
                </a:moveTo>
                <a:close/>
                <a:moveTo>
                  <a:pt x="10737" y="9368"/>
                </a:moveTo>
                <a:cubicBezTo>
                  <a:pt x="10273" y="7916"/>
                  <a:pt x="9254" y="7368"/>
                  <a:pt x="8579" y="7005"/>
                </a:cubicBezTo>
                <a:cubicBezTo>
                  <a:pt x="8472" y="6947"/>
                  <a:pt x="8372" y="6894"/>
                  <a:pt x="8283" y="6841"/>
                </a:cubicBezTo>
                <a:cubicBezTo>
                  <a:pt x="8161" y="6769"/>
                  <a:pt x="8036" y="6710"/>
                  <a:pt x="7926" y="6658"/>
                </a:cubicBezTo>
                <a:cubicBezTo>
                  <a:pt x="7864" y="6629"/>
                  <a:pt x="7786" y="6592"/>
                  <a:pt x="7732" y="6562"/>
                </a:cubicBezTo>
                <a:cubicBezTo>
                  <a:pt x="9262" y="4288"/>
                  <a:pt x="9066" y="2266"/>
                  <a:pt x="9058" y="2190"/>
                </a:cubicBezTo>
                <a:cubicBezTo>
                  <a:pt x="8998" y="1027"/>
                  <a:pt x="7874" y="609"/>
                  <a:pt x="7288" y="551"/>
                </a:cubicBezTo>
                <a:lnTo>
                  <a:pt x="7096" y="532"/>
                </a:lnTo>
                <a:lnTo>
                  <a:pt x="7057" y="918"/>
                </a:lnTo>
                <a:lnTo>
                  <a:pt x="7251" y="937"/>
                </a:lnTo>
                <a:cubicBezTo>
                  <a:pt x="7306" y="943"/>
                  <a:pt x="8612" y="1085"/>
                  <a:pt x="8671" y="2220"/>
                </a:cubicBezTo>
                <a:cubicBezTo>
                  <a:pt x="8672" y="2229"/>
                  <a:pt x="8710" y="2650"/>
                  <a:pt x="8611" y="3310"/>
                </a:cubicBezTo>
                <a:cubicBezTo>
                  <a:pt x="8167" y="3132"/>
                  <a:pt x="7500" y="3090"/>
                  <a:pt x="7409" y="3086"/>
                </a:cubicBezTo>
                <a:lnTo>
                  <a:pt x="7390" y="3473"/>
                </a:lnTo>
                <a:cubicBezTo>
                  <a:pt x="7720" y="3490"/>
                  <a:pt x="8278" y="3565"/>
                  <a:pt x="8541" y="3697"/>
                </a:cubicBezTo>
                <a:cubicBezTo>
                  <a:pt x="8382" y="4455"/>
                  <a:pt x="8047" y="5429"/>
                  <a:pt x="7342" y="6445"/>
                </a:cubicBezTo>
                <a:lnTo>
                  <a:pt x="7321" y="6484"/>
                </a:lnTo>
                <a:cubicBezTo>
                  <a:pt x="7216" y="6753"/>
                  <a:pt x="7505" y="6889"/>
                  <a:pt x="7760" y="7009"/>
                </a:cubicBezTo>
                <a:cubicBezTo>
                  <a:pt x="7861" y="7057"/>
                  <a:pt x="7976" y="7110"/>
                  <a:pt x="8086" y="7175"/>
                </a:cubicBezTo>
                <a:cubicBezTo>
                  <a:pt x="8178" y="7230"/>
                  <a:pt x="8283" y="7286"/>
                  <a:pt x="8395" y="7347"/>
                </a:cubicBezTo>
                <a:cubicBezTo>
                  <a:pt x="9052" y="7700"/>
                  <a:pt x="9952" y="8183"/>
                  <a:pt x="10361" y="9457"/>
                </a:cubicBezTo>
                <a:cubicBezTo>
                  <a:pt x="10438" y="9946"/>
                  <a:pt x="10364" y="10102"/>
                  <a:pt x="10329" y="10146"/>
                </a:cubicBezTo>
                <a:cubicBezTo>
                  <a:pt x="10312" y="10167"/>
                  <a:pt x="10285" y="10189"/>
                  <a:pt x="10216" y="10194"/>
                </a:cubicBezTo>
                <a:cubicBezTo>
                  <a:pt x="9958" y="10211"/>
                  <a:pt x="9614" y="10220"/>
                  <a:pt x="9613" y="10220"/>
                </a:cubicBezTo>
                <a:lnTo>
                  <a:pt x="9623" y="10608"/>
                </a:lnTo>
                <a:cubicBezTo>
                  <a:pt x="9623" y="10608"/>
                  <a:pt x="9977" y="10599"/>
                  <a:pt x="10242" y="10581"/>
                </a:cubicBezTo>
                <a:cubicBezTo>
                  <a:pt x="10408" y="10570"/>
                  <a:pt x="10539" y="10505"/>
                  <a:pt x="10632" y="10388"/>
                </a:cubicBezTo>
                <a:cubicBezTo>
                  <a:pt x="10785" y="10197"/>
                  <a:pt x="10820" y="9882"/>
                  <a:pt x="10737" y="9368"/>
                </a:cubicBezTo>
                <a:close/>
                <a:moveTo>
                  <a:pt x="10737" y="9368"/>
                </a:move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4" name="Freeform 288">
            <a:extLst>
              <a:ext uri="{FF2B5EF4-FFF2-40B4-BE49-F238E27FC236}">
                <a16:creationId xmlns:a16="http://schemas.microsoft.com/office/drawing/2014/main" id="{594C41B7-A18F-C93F-1B87-1917960600EA}"/>
              </a:ext>
            </a:extLst>
          </p:cNvPr>
          <p:cNvSpPr/>
          <p:nvPr/>
        </p:nvSpPr>
        <p:spPr>
          <a:xfrm>
            <a:off x="9706036" y="2126753"/>
            <a:ext cx="269297" cy="384175"/>
          </a:xfrm>
          <a:custGeom>
            <a:avLst/>
            <a:gdLst>
              <a:gd name="connsiteX0" fmla="*/ 313867 w 425298"/>
              <a:gd name="connsiteY0" fmla="*/ 515763 h 606722"/>
              <a:gd name="connsiteX1" fmla="*/ 324019 w 425298"/>
              <a:gd name="connsiteY1" fmla="*/ 525795 h 606722"/>
              <a:gd name="connsiteX2" fmla="*/ 324019 w 425298"/>
              <a:gd name="connsiteY2" fmla="*/ 546036 h 606722"/>
              <a:gd name="connsiteX3" fmla="*/ 334172 w 425298"/>
              <a:gd name="connsiteY3" fmla="*/ 556156 h 606722"/>
              <a:gd name="connsiteX4" fmla="*/ 354388 w 425298"/>
              <a:gd name="connsiteY4" fmla="*/ 556156 h 606722"/>
              <a:gd name="connsiteX5" fmla="*/ 364541 w 425298"/>
              <a:gd name="connsiteY5" fmla="*/ 566276 h 606722"/>
              <a:gd name="connsiteX6" fmla="*/ 354388 w 425298"/>
              <a:gd name="connsiteY6" fmla="*/ 576308 h 606722"/>
              <a:gd name="connsiteX7" fmla="*/ 334172 w 425298"/>
              <a:gd name="connsiteY7" fmla="*/ 576308 h 606722"/>
              <a:gd name="connsiteX8" fmla="*/ 303714 w 425298"/>
              <a:gd name="connsiteY8" fmla="*/ 546036 h 606722"/>
              <a:gd name="connsiteX9" fmla="*/ 303714 w 425298"/>
              <a:gd name="connsiteY9" fmla="*/ 525795 h 606722"/>
              <a:gd name="connsiteX10" fmla="*/ 313867 w 425298"/>
              <a:gd name="connsiteY10" fmla="*/ 515763 h 606722"/>
              <a:gd name="connsiteX11" fmla="*/ 172101 w 425298"/>
              <a:gd name="connsiteY11" fmla="*/ 515763 h 606722"/>
              <a:gd name="connsiteX12" fmla="*/ 182253 w 425298"/>
              <a:gd name="connsiteY12" fmla="*/ 525795 h 606722"/>
              <a:gd name="connsiteX13" fmla="*/ 182253 w 425298"/>
              <a:gd name="connsiteY13" fmla="*/ 546036 h 606722"/>
              <a:gd name="connsiteX14" fmla="*/ 192406 w 425298"/>
              <a:gd name="connsiteY14" fmla="*/ 556156 h 606722"/>
              <a:gd name="connsiteX15" fmla="*/ 212622 w 425298"/>
              <a:gd name="connsiteY15" fmla="*/ 556156 h 606722"/>
              <a:gd name="connsiteX16" fmla="*/ 222775 w 425298"/>
              <a:gd name="connsiteY16" fmla="*/ 566276 h 606722"/>
              <a:gd name="connsiteX17" fmla="*/ 212622 w 425298"/>
              <a:gd name="connsiteY17" fmla="*/ 576308 h 606722"/>
              <a:gd name="connsiteX18" fmla="*/ 192406 w 425298"/>
              <a:gd name="connsiteY18" fmla="*/ 576308 h 606722"/>
              <a:gd name="connsiteX19" fmla="*/ 161948 w 425298"/>
              <a:gd name="connsiteY19" fmla="*/ 546036 h 606722"/>
              <a:gd name="connsiteX20" fmla="*/ 161948 w 425298"/>
              <a:gd name="connsiteY20" fmla="*/ 525795 h 606722"/>
              <a:gd name="connsiteX21" fmla="*/ 172101 w 425298"/>
              <a:gd name="connsiteY21" fmla="*/ 515763 h 606722"/>
              <a:gd name="connsiteX22" fmla="*/ 40484 w 425298"/>
              <a:gd name="connsiteY22" fmla="*/ 515763 h 606722"/>
              <a:gd name="connsiteX23" fmla="*/ 50625 w 425298"/>
              <a:gd name="connsiteY23" fmla="*/ 525795 h 606722"/>
              <a:gd name="connsiteX24" fmla="*/ 50625 w 425298"/>
              <a:gd name="connsiteY24" fmla="*/ 546036 h 606722"/>
              <a:gd name="connsiteX25" fmla="*/ 60766 w 425298"/>
              <a:gd name="connsiteY25" fmla="*/ 556156 h 606722"/>
              <a:gd name="connsiteX26" fmla="*/ 80959 w 425298"/>
              <a:gd name="connsiteY26" fmla="*/ 556156 h 606722"/>
              <a:gd name="connsiteX27" fmla="*/ 91100 w 425298"/>
              <a:gd name="connsiteY27" fmla="*/ 566276 h 606722"/>
              <a:gd name="connsiteX28" fmla="*/ 80959 w 425298"/>
              <a:gd name="connsiteY28" fmla="*/ 576308 h 606722"/>
              <a:gd name="connsiteX29" fmla="*/ 60766 w 425298"/>
              <a:gd name="connsiteY29" fmla="*/ 576308 h 606722"/>
              <a:gd name="connsiteX30" fmla="*/ 30343 w 425298"/>
              <a:gd name="connsiteY30" fmla="*/ 546036 h 606722"/>
              <a:gd name="connsiteX31" fmla="*/ 30343 w 425298"/>
              <a:gd name="connsiteY31" fmla="*/ 525795 h 606722"/>
              <a:gd name="connsiteX32" fmla="*/ 40484 w 425298"/>
              <a:gd name="connsiteY32" fmla="*/ 515763 h 606722"/>
              <a:gd name="connsiteX33" fmla="*/ 293677 w 425298"/>
              <a:gd name="connsiteY33" fmla="*/ 384278 h 606722"/>
              <a:gd name="connsiteX34" fmla="*/ 293677 w 425298"/>
              <a:gd name="connsiteY34" fmla="*/ 586459 h 606722"/>
              <a:gd name="connsiteX35" fmla="*/ 394862 w 425298"/>
              <a:gd name="connsiteY35" fmla="*/ 586459 h 606722"/>
              <a:gd name="connsiteX36" fmla="*/ 405008 w 425298"/>
              <a:gd name="connsiteY36" fmla="*/ 576328 h 606722"/>
              <a:gd name="connsiteX37" fmla="*/ 405008 w 425298"/>
              <a:gd name="connsiteY37" fmla="*/ 384278 h 606722"/>
              <a:gd name="connsiteX38" fmla="*/ 20290 w 425298"/>
              <a:gd name="connsiteY38" fmla="*/ 384278 h 606722"/>
              <a:gd name="connsiteX39" fmla="*/ 20290 w 425298"/>
              <a:gd name="connsiteY39" fmla="*/ 576328 h 606722"/>
              <a:gd name="connsiteX40" fmla="*/ 30347 w 425298"/>
              <a:gd name="connsiteY40" fmla="*/ 586459 h 606722"/>
              <a:gd name="connsiteX41" fmla="*/ 131621 w 425298"/>
              <a:gd name="connsiteY41" fmla="*/ 586459 h 606722"/>
              <a:gd name="connsiteX42" fmla="*/ 131621 w 425298"/>
              <a:gd name="connsiteY42" fmla="*/ 384278 h 606722"/>
              <a:gd name="connsiteX43" fmla="*/ 151911 w 425298"/>
              <a:gd name="connsiteY43" fmla="*/ 343753 h 606722"/>
              <a:gd name="connsiteX44" fmla="*/ 151911 w 425298"/>
              <a:gd name="connsiteY44" fmla="*/ 374147 h 606722"/>
              <a:gd name="connsiteX45" fmla="*/ 151911 w 425298"/>
              <a:gd name="connsiteY45" fmla="*/ 586459 h 606722"/>
              <a:gd name="connsiteX46" fmla="*/ 273387 w 425298"/>
              <a:gd name="connsiteY46" fmla="*/ 586459 h 606722"/>
              <a:gd name="connsiteX47" fmla="*/ 273387 w 425298"/>
              <a:gd name="connsiteY47" fmla="*/ 374147 h 606722"/>
              <a:gd name="connsiteX48" fmla="*/ 273387 w 425298"/>
              <a:gd name="connsiteY48" fmla="*/ 343753 h 606722"/>
              <a:gd name="connsiteX49" fmla="*/ 313860 w 425298"/>
              <a:gd name="connsiteY49" fmla="*/ 313452 h 606722"/>
              <a:gd name="connsiteX50" fmla="*/ 374648 w 425298"/>
              <a:gd name="connsiteY50" fmla="*/ 313452 h 606722"/>
              <a:gd name="connsiteX51" fmla="*/ 384794 w 425298"/>
              <a:gd name="connsiteY51" fmla="*/ 323578 h 606722"/>
              <a:gd name="connsiteX52" fmla="*/ 374648 w 425298"/>
              <a:gd name="connsiteY52" fmla="*/ 333704 h 606722"/>
              <a:gd name="connsiteX53" fmla="*/ 313860 w 425298"/>
              <a:gd name="connsiteY53" fmla="*/ 333704 h 606722"/>
              <a:gd name="connsiteX54" fmla="*/ 303714 w 425298"/>
              <a:gd name="connsiteY54" fmla="*/ 323578 h 606722"/>
              <a:gd name="connsiteX55" fmla="*/ 313860 w 425298"/>
              <a:gd name="connsiteY55" fmla="*/ 313452 h 606722"/>
              <a:gd name="connsiteX56" fmla="*/ 50582 w 425298"/>
              <a:gd name="connsiteY56" fmla="*/ 313452 h 606722"/>
              <a:gd name="connsiteX57" fmla="*/ 111384 w 425298"/>
              <a:gd name="connsiteY57" fmla="*/ 313452 h 606722"/>
              <a:gd name="connsiteX58" fmla="*/ 121443 w 425298"/>
              <a:gd name="connsiteY58" fmla="*/ 323578 h 606722"/>
              <a:gd name="connsiteX59" fmla="*/ 111384 w 425298"/>
              <a:gd name="connsiteY59" fmla="*/ 333704 h 606722"/>
              <a:gd name="connsiteX60" fmla="*/ 50582 w 425298"/>
              <a:gd name="connsiteY60" fmla="*/ 333704 h 606722"/>
              <a:gd name="connsiteX61" fmla="*/ 40434 w 425298"/>
              <a:gd name="connsiteY61" fmla="*/ 323578 h 606722"/>
              <a:gd name="connsiteX62" fmla="*/ 50582 w 425298"/>
              <a:gd name="connsiteY62" fmla="*/ 313452 h 606722"/>
              <a:gd name="connsiteX63" fmla="*/ 334186 w 425298"/>
              <a:gd name="connsiteY63" fmla="*/ 273018 h 606722"/>
              <a:gd name="connsiteX64" fmla="*/ 354393 w 425298"/>
              <a:gd name="connsiteY64" fmla="*/ 273018 h 606722"/>
              <a:gd name="connsiteX65" fmla="*/ 364542 w 425298"/>
              <a:gd name="connsiteY65" fmla="*/ 283144 h 606722"/>
              <a:gd name="connsiteX66" fmla="*/ 354393 w 425298"/>
              <a:gd name="connsiteY66" fmla="*/ 293270 h 606722"/>
              <a:gd name="connsiteX67" fmla="*/ 334186 w 425298"/>
              <a:gd name="connsiteY67" fmla="*/ 293270 h 606722"/>
              <a:gd name="connsiteX68" fmla="*/ 324037 w 425298"/>
              <a:gd name="connsiteY68" fmla="*/ 283144 h 606722"/>
              <a:gd name="connsiteX69" fmla="*/ 334186 w 425298"/>
              <a:gd name="connsiteY69" fmla="*/ 273018 h 606722"/>
              <a:gd name="connsiteX70" fmla="*/ 182257 w 425298"/>
              <a:gd name="connsiteY70" fmla="*/ 273018 h 606722"/>
              <a:gd name="connsiteX71" fmla="*/ 243059 w 425298"/>
              <a:gd name="connsiteY71" fmla="*/ 273018 h 606722"/>
              <a:gd name="connsiteX72" fmla="*/ 253118 w 425298"/>
              <a:gd name="connsiteY72" fmla="*/ 283144 h 606722"/>
              <a:gd name="connsiteX73" fmla="*/ 243059 w 425298"/>
              <a:gd name="connsiteY73" fmla="*/ 293270 h 606722"/>
              <a:gd name="connsiteX74" fmla="*/ 182257 w 425298"/>
              <a:gd name="connsiteY74" fmla="*/ 293270 h 606722"/>
              <a:gd name="connsiteX75" fmla="*/ 172109 w 425298"/>
              <a:gd name="connsiteY75" fmla="*/ 283144 h 606722"/>
              <a:gd name="connsiteX76" fmla="*/ 182257 w 425298"/>
              <a:gd name="connsiteY76" fmla="*/ 273018 h 606722"/>
              <a:gd name="connsiteX77" fmla="*/ 70816 w 425298"/>
              <a:gd name="connsiteY77" fmla="*/ 273018 h 606722"/>
              <a:gd name="connsiteX78" fmla="*/ 91113 w 425298"/>
              <a:gd name="connsiteY78" fmla="*/ 273018 h 606722"/>
              <a:gd name="connsiteX79" fmla="*/ 101262 w 425298"/>
              <a:gd name="connsiteY79" fmla="*/ 283144 h 606722"/>
              <a:gd name="connsiteX80" fmla="*/ 91113 w 425298"/>
              <a:gd name="connsiteY80" fmla="*/ 293270 h 606722"/>
              <a:gd name="connsiteX81" fmla="*/ 70816 w 425298"/>
              <a:gd name="connsiteY81" fmla="*/ 293270 h 606722"/>
              <a:gd name="connsiteX82" fmla="*/ 60757 w 425298"/>
              <a:gd name="connsiteY82" fmla="*/ 283144 h 606722"/>
              <a:gd name="connsiteX83" fmla="*/ 70816 w 425298"/>
              <a:gd name="connsiteY83" fmla="*/ 273018 h 606722"/>
              <a:gd name="connsiteX84" fmla="*/ 293677 w 425298"/>
              <a:gd name="connsiteY84" fmla="*/ 242707 h 606722"/>
              <a:gd name="connsiteX85" fmla="*/ 293677 w 425298"/>
              <a:gd name="connsiteY85" fmla="*/ 333710 h 606722"/>
              <a:gd name="connsiteX86" fmla="*/ 293677 w 425298"/>
              <a:gd name="connsiteY86" fmla="*/ 364015 h 606722"/>
              <a:gd name="connsiteX87" fmla="*/ 405008 w 425298"/>
              <a:gd name="connsiteY87" fmla="*/ 364015 h 606722"/>
              <a:gd name="connsiteX88" fmla="*/ 405008 w 425298"/>
              <a:gd name="connsiteY88" fmla="*/ 242707 h 606722"/>
              <a:gd name="connsiteX89" fmla="*/ 20290 w 425298"/>
              <a:gd name="connsiteY89" fmla="*/ 242707 h 606722"/>
              <a:gd name="connsiteX90" fmla="*/ 20290 w 425298"/>
              <a:gd name="connsiteY90" fmla="*/ 364015 h 606722"/>
              <a:gd name="connsiteX91" fmla="*/ 131621 w 425298"/>
              <a:gd name="connsiteY91" fmla="*/ 364015 h 606722"/>
              <a:gd name="connsiteX92" fmla="*/ 131621 w 425298"/>
              <a:gd name="connsiteY92" fmla="*/ 333710 h 606722"/>
              <a:gd name="connsiteX93" fmla="*/ 131621 w 425298"/>
              <a:gd name="connsiteY93" fmla="*/ 242707 h 606722"/>
              <a:gd name="connsiteX94" fmla="*/ 202563 w 425298"/>
              <a:gd name="connsiteY94" fmla="*/ 232584 h 606722"/>
              <a:gd name="connsiteX95" fmla="*/ 222735 w 425298"/>
              <a:gd name="connsiteY95" fmla="*/ 232584 h 606722"/>
              <a:gd name="connsiteX96" fmla="*/ 232866 w 425298"/>
              <a:gd name="connsiteY96" fmla="*/ 242719 h 606722"/>
              <a:gd name="connsiteX97" fmla="*/ 222735 w 425298"/>
              <a:gd name="connsiteY97" fmla="*/ 252766 h 606722"/>
              <a:gd name="connsiteX98" fmla="*/ 202563 w 425298"/>
              <a:gd name="connsiteY98" fmla="*/ 252766 h 606722"/>
              <a:gd name="connsiteX99" fmla="*/ 192432 w 425298"/>
              <a:gd name="connsiteY99" fmla="*/ 242719 h 606722"/>
              <a:gd name="connsiteX100" fmla="*/ 202563 w 425298"/>
              <a:gd name="connsiteY100" fmla="*/ 232584 h 606722"/>
              <a:gd name="connsiteX101" fmla="*/ 151911 w 425298"/>
              <a:gd name="connsiteY101" fmla="*/ 202270 h 606722"/>
              <a:gd name="connsiteX102" fmla="*/ 151911 w 425298"/>
              <a:gd name="connsiteY102" fmla="*/ 232575 h 606722"/>
              <a:gd name="connsiteX103" fmla="*/ 151911 w 425298"/>
              <a:gd name="connsiteY103" fmla="*/ 323579 h 606722"/>
              <a:gd name="connsiteX104" fmla="*/ 273387 w 425298"/>
              <a:gd name="connsiteY104" fmla="*/ 323579 h 606722"/>
              <a:gd name="connsiteX105" fmla="*/ 273387 w 425298"/>
              <a:gd name="connsiteY105" fmla="*/ 232575 h 606722"/>
              <a:gd name="connsiteX106" fmla="*/ 273387 w 425298"/>
              <a:gd name="connsiteY106" fmla="*/ 202270 h 606722"/>
              <a:gd name="connsiteX107" fmla="*/ 324024 w 425298"/>
              <a:gd name="connsiteY107" fmla="*/ 121309 h 606722"/>
              <a:gd name="connsiteX108" fmla="*/ 324024 w 425298"/>
              <a:gd name="connsiteY108" fmla="*/ 126374 h 606722"/>
              <a:gd name="connsiteX109" fmla="*/ 299729 w 425298"/>
              <a:gd name="connsiteY109" fmla="*/ 174898 h 606722"/>
              <a:gd name="connsiteX110" fmla="*/ 293677 w 425298"/>
              <a:gd name="connsiteY110" fmla="*/ 181030 h 606722"/>
              <a:gd name="connsiteX111" fmla="*/ 293677 w 425298"/>
              <a:gd name="connsiteY111" fmla="*/ 192139 h 606722"/>
              <a:gd name="connsiteX112" fmla="*/ 293677 w 425298"/>
              <a:gd name="connsiteY112" fmla="*/ 222444 h 606722"/>
              <a:gd name="connsiteX113" fmla="*/ 405008 w 425298"/>
              <a:gd name="connsiteY113" fmla="*/ 222444 h 606722"/>
              <a:gd name="connsiteX114" fmla="*/ 405008 w 425298"/>
              <a:gd name="connsiteY114" fmla="*/ 207247 h 606722"/>
              <a:gd name="connsiteX115" fmla="*/ 388811 w 425298"/>
              <a:gd name="connsiteY115" fmla="*/ 174898 h 606722"/>
              <a:gd name="connsiteX116" fmla="*/ 364516 w 425298"/>
              <a:gd name="connsiteY116" fmla="*/ 126374 h 606722"/>
              <a:gd name="connsiteX117" fmla="*/ 364516 w 425298"/>
              <a:gd name="connsiteY117" fmla="*/ 121309 h 606722"/>
              <a:gd name="connsiteX118" fmla="*/ 60782 w 425298"/>
              <a:gd name="connsiteY118" fmla="*/ 121309 h 606722"/>
              <a:gd name="connsiteX119" fmla="*/ 60782 w 425298"/>
              <a:gd name="connsiteY119" fmla="*/ 126374 h 606722"/>
              <a:gd name="connsiteX120" fmla="*/ 36487 w 425298"/>
              <a:gd name="connsiteY120" fmla="*/ 174898 h 606722"/>
              <a:gd name="connsiteX121" fmla="*/ 20290 w 425298"/>
              <a:gd name="connsiteY121" fmla="*/ 207247 h 606722"/>
              <a:gd name="connsiteX122" fmla="*/ 20290 w 425298"/>
              <a:gd name="connsiteY122" fmla="*/ 222444 h 606722"/>
              <a:gd name="connsiteX123" fmla="*/ 131621 w 425298"/>
              <a:gd name="connsiteY123" fmla="*/ 222444 h 606722"/>
              <a:gd name="connsiteX124" fmla="*/ 131621 w 425298"/>
              <a:gd name="connsiteY124" fmla="*/ 192139 h 606722"/>
              <a:gd name="connsiteX125" fmla="*/ 131621 w 425298"/>
              <a:gd name="connsiteY125" fmla="*/ 181030 h 606722"/>
              <a:gd name="connsiteX126" fmla="*/ 125569 w 425298"/>
              <a:gd name="connsiteY126" fmla="*/ 174898 h 606722"/>
              <a:gd name="connsiteX127" fmla="*/ 101274 w 425298"/>
              <a:gd name="connsiteY127" fmla="*/ 126374 h 606722"/>
              <a:gd name="connsiteX128" fmla="*/ 101274 w 425298"/>
              <a:gd name="connsiteY128" fmla="*/ 121309 h 606722"/>
              <a:gd name="connsiteX129" fmla="*/ 192403 w 425298"/>
              <a:gd name="connsiteY129" fmla="*/ 80873 h 606722"/>
              <a:gd name="connsiteX130" fmla="*/ 192403 w 425298"/>
              <a:gd name="connsiteY130" fmla="*/ 85938 h 606722"/>
              <a:gd name="connsiteX131" fmla="*/ 168108 w 425298"/>
              <a:gd name="connsiteY131" fmla="*/ 134462 h 606722"/>
              <a:gd name="connsiteX132" fmla="*/ 151911 w 425298"/>
              <a:gd name="connsiteY132" fmla="*/ 166811 h 606722"/>
              <a:gd name="connsiteX133" fmla="*/ 151911 w 425298"/>
              <a:gd name="connsiteY133" fmla="*/ 177920 h 606722"/>
              <a:gd name="connsiteX134" fmla="*/ 151911 w 425298"/>
              <a:gd name="connsiteY134" fmla="*/ 182008 h 606722"/>
              <a:gd name="connsiteX135" fmla="*/ 273387 w 425298"/>
              <a:gd name="connsiteY135" fmla="*/ 182008 h 606722"/>
              <a:gd name="connsiteX136" fmla="*/ 273387 w 425298"/>
              <a:gd name="connsiteY136" fmla="*/ 176942 h 606722"/>
              <a:gd name="connsiteX137" fmla="*/ 273387 w 425298"/>
              <a:gd name="connsiteY137" fmla="*/ 166811 h 606722"/>
              <a:gd name="connsiteX138" fmla="*/ 257190 w 425298"/>
              <a:gd name="connsiteY138" fmla="*/ 134462 h 606722"/>
              <a:gd name="connsiteX139" fmla="*/ 232895 w 425298"/>
              <a:gd name="connsiteY139" fmla="*/ 85938 h 606722"/>
              <a:gd name="connsiteX140" fmla="*/ 232895 w 425298"/>
              <a:gd name="connsiteY140" fmla="*/ 80873 h 606722"/>
              <a:gd name="connsiteX141" fmla="*/ 303733 w 425298"/>
              <a:gd name="connsiteY141" fmla="*/ 60699 h 606722"/>
              <a:gd name="connsiteX142" fmla="*/ 303733 w 425298"/>
              <a:gd name="connsiteY142" fmla="*/ 101135 h 606722"/>
              <a:gd name="connsiteX143" fmla="*/ 313879 w 425298"/>
              <a:gd name="connsiteY143" fmla="*/ 101135 h 606722"/>
              <a:gd name="connsiteX144" fmla="*/ 374661 w 425298"/>
              <a:gd name="connsiteY144" fmla="*/ 101135 h 606722"/>
              <a:gd name="connsiteX145" fmla="*/ 384806 w 425298"/>
              <a:gd name="connsiteY145" fmla="*/ 101135 h 606722"/>
              <a:gd name="connsiteX146" fmla="*/ 384806 w 425298"/>
              <a:gd name="connsiteY146" fmla="*/ 60699 h 606722"/>
              <a:gd name="connsiteX147" fmla="*/ 40492 w 425298"/>
              <a:gd name="connsiteY147" fmla="*/ 60699 h 606722"/>
              <a:gd name="connsiteX148" fmla="*/ 40492 w 425298"/>
              <a:gd name="connsiteY148" fmla="*/ 101135 h 606722"/>
              <a:gd name="connsiteX149" fmla="*/ 50637 w 425298"/>
              <a:gd name="connsiteY149" fmla="*/ 101135 h 606722"/>
              <a:gd name="connsiteX150" fmla="*/ 111419 w 425298"/>
              <a:gd name="connsiteY150" fmla="*/ 101135 h 606722"/>
              <a:gd name="connsiteX151" fmla="*/ 121476 w 425298"/>
              <a:gd name="connsiteY151" fmla="*/ 101135 h 606722"/>
              <a:gd name="connsiteX152" fmla="*/ 121476 w 425298"/>
              <a:gd name="connsiteY152" fmla="*/ 60699 h 606722"/>
              <a:gd name="connsiteX153" fmla="*/ 172113 w 425298"/>
              <a:gd name="connsiteY153" fmla="*/ 20263 h 606722"/>
              <a:gd name="connsiteX154" fmla="*/ 172113 w 425298"/>
              <a:gd name="connsiteY154" fmla="*/ 60699 h 606722"/>
              <a:gd name="connsiteX155" fmla="*/ 182258 w 425298"/>
              <a:gd name="connsiteY155" fmla="*/ 60699 h 606722"/>
              <a:gd name="connsiteX156" fmla="*/ 243040 w 425298"/>
              <a:gd name="connsiteY156" fmla="*/ 60699 h 606722"/>
              <a:gd name="connsiteX157" fmla="*/ 253096 w 425298"/>
              <a:gd name="connsiteY157" fmla="*/ 60699 h 606722"/>
              <a:gd name="connsiteX158" fmla="*/ 253096 w 425298"/>
              <a:gd name="connsiteY158" fmla="*/ 20263 h 606722"/>
              <a:gd name="connsiteX159" fmla="*/ 172113 w 425298"/>
              <a:gd name="connsiteY159" fmla="*/ 0 h 606722"/>
              <a:gd name="connsiteX160" fmla="*/ 253096 w 425298"/>
              <a:gd name="connsiteY160" fmla="*/ 0 h 606722"/>
              <a:gd name="connsiteX161" fmla="*/ 273387 w 425298"/>
              <a:gd name="connsiteY161" fmla="*/ 20263 h 606722"/>
              <a:gd name="connsiteX162" fmla="*/ 273387 w 425298"/>
              <a:gd name="connsiteY162" fmla="*/ 60699 h 606722"/>
              <a:gd name="connsiteX163" fmla="*/ 253096 w 425298"/>
              <a:gd name="connsiteY163" fmla="*/ 80873 h 606722"/>
              <a:gd name="connsiteX164" fmla="*/ 253096 w 425298"/>
              <a:gd name="connsiteY164" fmla="*/ 85938 h 606722"/>
              <a:gd name="connsiteX165" fmla="*/ 268314 w 425298"/>
              <a:gd name="connsiteY165" fmla="*/ 118287 h 606722"/>
              <a:gd name="connsiteX166" fmla="*/ 292253 w 425298"/>
              <a:gd name="connsiteY166" fmla="*/ 154724 h 606722"/>
              <a:gd name="connsiteX167" fmla="*/ 303733 w 425298"/>
              <a:gd name="connsiteY167" fmla="*/ 125397 h 606722"/>
              <a:gd name="connsiteX168" fmla="*/ 303733 w 425298"/>
              <a:gd name="connsiteY168" fmla="*/ 121309 h 606722"/>
              <a:gd name="connsiteX169" fmla="*/ 283532 w 425298"/>
              <a:gd name="connsiteY169" fmla="*/ 101135 h 606722"/>
              <a:gd name="connsiteX170" fmla="*/ 283532 w 425298"/>
              <a:gd name="connsiteY170" fmla="*/ 60699 h 606722"/>
              <a:gd name="connsiteX171" fmla="*/ 303733 w 425298"/>
              <a:gd name="connsiteY171" fmla="*/ 40436 h 606722"/>
              <a:gd name="connsiteX172" fmla="*/ 384806 w 425298"/>
              <a:gd name="connsiteY172" fmla="*/ 40436 h 606722"/>
              <a:gd name="connsiteX173" fmla="*/ 405008 w 425298"/>
              <a:gd name="connsiteY173" fmla="*/ 60699 h 606722"/>
              <a:gd name="connsiteX174" fmla="*/ 405008 w 425298"/>
              <a:gd name="connsiteY174" fmla="*/ 101135 h 606722"/>
              <a:gd name="connsiteX175" fmla="*/ 384806 w 425298"/>
              <a:gd name="connsiteY175" fmla="*/ 121309 h 606722"/>
              <a:gd name="connsiteX176" fmla="*/ 384806 w 425298"/>
              <a:gd name="connsiteY176" fmla="*/ 126374 h 606722"/>
              <a:gd name="connsiteX177" fmla="*/ 399935 w 425298"/>
              <a:gd name="connsiteY177" fmla="*/ 158724 h 606722"/>
              <a:gd name="connsiteX178" fmla="*/ 425298 w 425298"/>
              <a:gd name="connsiteY178" fmla="*/ 207247 h 606722"/>
              <a:gd name="connsiteX179" fmla="*/ 425298 w 425298"/>
              <a:gd name="connsiteY179" fmla="*/ 232575 h 606722"/>
              <a:gd name="connsiteX180" fmla="*/ 425298 w 425298"/>
              <a:gd name="connsiteY180" fmla="*/ 374147 h 606722"/>
              <a:gd name="connsiteX181" fmla="*/ 425298 w 425298"/>
              <a:gd name="connsiteY181" fmla="*/ 576328 h 606722"/>
              <a:gd name="connsiteX182" fmla="*/ 394862 w 425298"/>
              <a:gd name="connsiteY182" fmla="*/ 606722 h 606722"/>
              <a:gd name="connsiteX183" fmla="*/ 283532 w 425298"/>
              <a:gd name="connsiteY183" fmla="*/ 606722 h 606722"/>
              <a:gd name="connsiteX184" fmla="*/ 141766 w 425298"/>
              <a:gd name="connsiteY184" fmla="*/ 606722 h 606722"/>
              <a:gd name="connsiteX185" fmla="*/ 30347 w 425298"/>
              <a:gd name="connsiteY185" fmla="*/ 606722 h 606722"/>
              <a:gd name="connsiteX186" fmla="*/ 0 w 425298"/>
              <a:gd name="connsiteY186" fmla="*/ 576328 h 606722"/>
              <a:gd name="connsiteX187" fmla="*/ 0 w 425298"/>
              <a:gd name="connsiteY187" fmla="*/ 374147 h 606722"/>
              <a:gd name="connsiteX188" fmla="*/ 0 w 425298"/>
              <a:gd name="connsiteY188" fmla="*/ 232575 h 606722"/>
              <a:gd name="connsiteX189" fmla="*/ 0 w 425298"/>
              <a:gd name="connsiteY189" fmla="*/ 207247 h 606722"/>
              <a:gd name="connsiteX190" fmla="*/ 25274 w 425298"/>
              <a:gd name="connsiteY190" fmla="*/ 158724 h 606722"/>
              <a:gd name="connsiteX191" fmla="*/ 40492 w 425298"/>
              <a:gd name="connsiteY191" fmla="*/ 126374 h 606722"/>
              <a:gd name="connsiteX192" fmla="*/ 40492 w 425298"/>
              <a:gd name="connsiteY192" fmla="*/ 121309 h 606722"/>
              <a:gd name="connsiteX193" fmla="*/ 20290 w 425298"/>
              <a:gd name="connsiteY193" fmla="*/ 101135 h 606722"/>
              <a:gd name="connsiteX194" fmla="*/ 20290 w 425298"/>
              <a:gd name="connsiteY194" fmla="*/ 60699 h 606722"/>
              <a:gd name="connsiteX195" fmla="*/ 40492 w 425298"/>
              <a:gd name="connsiteY195" fmla="*/ 40436 h 606722"/>
              <a:gd name="connsiteX196" fmla="*/ 121476 w 425298"/>
              <a:gd name="connsiteY196" fmla="*/ 40436 h 606722"/>
              <a:gd name="connsiteX197" fmla="*/ 141766 w 425298"/>
              <a:gd name="connsiteY197" fmla="*/ 60699 h 606722"/>
              <a:gd name="connsiteX198" fmla="*/ 141766 w 425298"/>
              <a:gd name="connsiteY198" fmla="*/ 101135 h 606722"/>
              <a:gd name="connsiteX199" fmla="*/ 121476 w 425298"/>
              <a:gd name="connsiteY199" fmla="*/ 121309 h 606722"/>
              <a:gd name="connsiteX200" fmla="*/ 121476 w 425298"/>
              <a:gd name="connsiteY200" fmla="*/ 126374 h 606722"/>
              <a:gd name="connsiteX201" fmla="*/ 132778 w 425298"/>
              <a:gd name="connsiteY201" fmla="*/ 155169 h 606722"/>
              <a:gd name="connsiteX202" fmla="*/ 156984 w 425298"/>
              <a:gd name="connsiteY202" fmla="*/ 118287 h 606722"/>
              <a:gd name="connsiteX203" fmla="*/ 172113 w 425298"/>
              <a:gd name="connsiteY203" fmla="*/ 85938 h 606722"/>
              <a:gd name="connsiteX204" fmla="*/ 172113 w 425298"/>
              <a:gd name="connsiteY204" fmla="*/ 80873 h 606722"/>
              <a:gd name="connsiteX205" fmla="*/ 151911 w 425298"/>
              <a:gd name="connsiteY205" fmla="*/ 60699 h 606722"/>
              <a:gd name="connsiteX206" fmla="*/ 151911 w 425298"/>
              <a:gd name="connsiteY206" fmla="*/ 20263 h 606722"/>
              <a:gd name="connsiteX207" fmla="*/ 172113 w 425298"/>
              <a:gd name="connsiteY207"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Lst>
            <a:rect l="l" t="t" r="r" b="b"/>
            <a:pathLst>
              <a:path w="425298" h="606722">
                <a:moveTo>
                  <a:pt x="313867" y="515763"/>
                </a:moveTo>
                <a:cubicBezTo>
                  <a:pt x="319923" y="515763"/>
                  <a:pt x="324019" y="519758"/>
                  <a:pt x="324019" y="525795"/>
                </a:cubicBezTo>
                <a:lnTo>
                  <a:pt x="324019" y="546036"/>
                </a:lnTo>
                <a:cubicBezTo>
                  <a:pt x="324019" y="552072"/>
                  <a:pt x="328027" y="556156"/>
                  <a:pt x="334172" y="556156"/>
                </a:cubicBezTo>
                <a:lnTo>
                  <a:pt x="354388" y="556156"/>
                </a:lnTo>
                <a:cubicBezTo>
                  <a:pt x="360444" y="556156"/>
                  <a:pt x="364541" y="560151"/>
                  <a:pt x="364541" y="566276"/>
                </a:cubicBezTo>
                <a:cubicBezTo>
                  <a:pt x="364541" y="572313"/>
                  <a:pt x="360533" y="576308"/>
                  <a:pt x="354388" y="576308"/>
                </a:cubicBezTo>
                <a:lnTo>
                  <a:pt x="334172" y="576308"/>
                </a:lnTo>
                <a:cubicBezTo>
                  <a:pt x="316895" y="576308"/>
                  <a:pt x="303714" y="563169"/>
                  <a:pt x="303714" y="546036"/>
                </a:cubicBezTo>
                <a:lnTo>
                  <a:pt x="303714" y="525795"/>
                </a:lnTo>
                <a:cubicBezTo>
                  <a:pt x="303714" y="519758"/>
                  <a:pt x="307811" y="515763"/>
                  <a:pt x="313867" y="515763"/>
                </a:cubicBezTo>
                <a:close/>
                <a:moveTo>
                  <a:pt x="172101" y="515763"/>
                </a:moveTo>
                <a:cubicBezTo>
                  <a:pt x="178157" y="515763"/>
                  <a:pt x="182253" y="519758"/>
                  <a:pt x="182253" y="525795"/>
                </a:cubicBezTo>
                <a:lnTo>
                  <a:pt x="182253" y="546036"/>
                </a:lnTo>
                <a:cubicBezTo>
                  <a:pt x="182253" y="552072"/>
                  <a:pt x="186350" y="556156"/>
                  <a:pt x="192406" y="556156"/>
                </a:cubicBezTo>
                <a:lnTo>
                  <a:pt x="212622" y="556156"/>
                </a:lnTo>
                <a:cubicBezTo>
                  <a:pt x="218767" y="556156"/>
                  <a:pt x="222775" y="560151"/>
                  <a:pt x="222775" y="566276"/>
                </a:cubicBezTo>
                <a:cubicBezTo>
                  <a:pt x="222775" y="572313"/>
                  <a:pt x="218767" y="576308"/>
                  <a:pt x="212622" y="576308"/>
                </a:cubicBezTo>
                <a:lnTo>
                  <a:pt x="192406" y="576308"/>
                </a:lnTo>
                <a:cubicBezTo>
                  <a:pt x="175129" y="576308"/>
                  <a:pt x="161948" y="563169"/>
                  <a:pt x="161948" y="546036"/>
                </a:cubicBezTo>
                <a:lnTo>
                  <a:pt x="161948" y="525795"/>
                </a:lnTo>
                <a:cubicBezTo>
                  <a:pt x="161948" y="519758"/>
                  <a:pt x="166045" y="515763"/>
                  <a:pt x="172101" y="515763"/>
                </a:cubicBezTo>
                <a:close/>
                <a:moveTo>
                  <a:pt x="40484" y="515763"/>
                </a:moveTo>
                <a:cubicBezTo>
                  <a:pt x="46533" y="515763"/>
                  <a:pt x="50625" y="519758"/>
                  <a:pt x="50625" y="525795"/>
                </a:cubicBezTo>
                <a:lnTo>
                  <a:pt x="50625" y="546036"/>
                </a:lnTo>
                <a:cubicBezTo>
                  <a:pt x="50625" y="552072"/>
                  <a:pt x="54628" y="556156"/>
                  <a:pt x="60766" y="556156"/>
                </a:cubicBezTo>
                <a:lnTo>
                  <a:pt x="80959" y="556156"/>
                </a:lnTo>
                <a:cubicBezTo>
                  <a:pt x="87008" y="556156"/>
                  <a:pt x="91100" y="560151"/>
                  <a:pt x="91100" y="566276"/>
                </a:cubicBezTo>
                <a:cubicBezTo>
                  <a:pt x="91100" y="572313"/>
                  <a:pt x="87097" y="576308"/>
                  <a:pt x="80959" y="576308"/>
                </a:cubicBezTo>
                <a:lnTo>
                  <a:pt x="60766" y="576308"/>
                </a:lnTo>
                <a:cubicBezTo>
                  <a:pt x="43508" y="576308"/>
                  <a:pt x="30343" y="563169"/>
                  <a:pt x="30343" y="546036"/>
                </a:cubicBezTo>
                <a:lnTo>
                  <a:pt x="30343" y="525795"/>
                </a:lnTo>
                <a:cubicBezTo>
                  <a:pt x="30343" y="519758"/>
                  <a:pt x="34435" y="515763"/>
                  <a:pt x="40484" y="515763"/>
                </a:cubicBezTo>
                <a:close/>
                <a:moveTo>
                  <a:pt x="293677" y="384278"/>
                </a:moveTo>
                <a:lnTo>
                  <a:pt x="293677" y="586459"/>
                </a:lnTo>
                <a:lnTo>
                  <a:pt x="394862" y="586459"/>
                </a:lnTo>
                <a:cubicBezTo>
                  <a:pt x="401003" y="586459"/>
                  <a:pt x="405008" y="582460"/>
                  <a:pt x="405008" y="576328"/>
                </a:cubicBezTo>
                <a:lnTo>
                  <a:pt x="405008" y="384278"/>
                </a:lnTo>
                <a:close/>
                <a:moveTo>
                  <a:pt x="20290" y="384278"/>
                </a:moveTo>
                <a:lnTo>
                  <a:pt x="20290" y="576328"/>
                </a:lnTo>
                <a:cubicBezTo>
                  <a:pt x="20290" y="582460"/>
                  <a:pt x="24295" y="586459"/>
                  <a:pt x="30347" y="586459"/>
                </a:cubicBezTo>
                <a:lnTo>
                  <a:pt x="131621" y="586459"/>
                </a:lnTo>
                <a:lnTo>
                  <a:pt x="131621" y="384278"/>
                </a:lnTo>
                <a:close/>
                <a:moveTo>
                  <a:pt x="151911" y="343753"/>
                </a:moveTo>
                <a:lnTo>
                  <a:pt x="151911" y="374147"/>
                </a:lnTo>
                <a:lnTo>
                  <a:pt x="151911" y="586459"/>
                </a:lnTo>
                <a:lnTo>
                  <a:pt x="273387" y="586459"/>
                </a:lnTo>
                <a:lnTo>
                  <a:pt x="273387" y="374147"/>
                </a:lnTo>
                <a:lnTo>
                  <a:pt x="273387" y="343753"/>
                </a:lnTo>
                <a:close/>
                <a:moveTo>
                  <a:pt x="313860" y="313452"/>
                </a:moveTo>
                <a:lnTo>
                  <a:pt x="374648" y="313452"/>
                </a:lnTo>
                <a:cubicBezTo>
                  <a:pt x="380700" y="313452"/>
                  <a:pt x="384794" y="317538"/>
                  <a:pt x="384794" y="323578"/>
                </a:cubicBezTo>
                <a:cubicBezTo>
                  <a:pt x="384794" y="329618"/>
                  <a:pt x="380700" y="333704"/>
                  <a:pt x="374648" y="333704"/>
                </a:cubicBezTo>
                <a:lnTo>
                  <a:pt x="313860" y="333704"/>
                </a:lnTo>
                <a:cubicBezTo>
                  <a:pt x="307808" y="333704"/>
                  <a:pt x="303714" y="329618"/>
                  <a:pt x="303714" y="323578"/>
                </a:cubicBezTo>
                <a:cubicBezTo>
                  <a:pt x="303714" y="317538"/>
                  <a:pt x="307808" y="313452"/>
                  <a:pt x="313860" y="313452"/>
                </a:cubicBezTo>
                <a:close/>
                <a:moveTo>
                  <a:pt x="50582" y="313452"/>
                </a:moveTo>
                <a:lnTo>
                  <a:pt x="111384" y="313452"/>
                </a:lnTo>
                <a:cubicBezTo>
                  <a:pt x="117437" y="313452"/>
                  <a:pt x="121443" y="317538"/>
                  <a:pt x="121443" y="323578"/>
                </a:cubicBezTo>
                <a:cubicBezTo>
                  <a:pt x="121443" y="329618"/>
                  <a:pt x="117437" y="333704"/>
                  <a:pt x="111384" y="333704"/>
                </a:cubicBezTo>
                <a:lnTo>
                  <a:pt x="50582" y="333704"/>
                </a:lnTo>
                <a:cubicBezTo>
                  <a:pt x="44529" y="333704"/>
                  <a:pt x="40434" y="329618"/>
                  <a:pt x="40434" y="323578"/>
                </a:cubicBezTo>
                <a:cubicBezTo>
                  <a:pt x="40434" y="317538"/>
                  <a:pt x="44529" y="313452"/>
                  <a:pt x="50582" y="313452"/>
                </a:cubicBezTo>
                <a:close/>
                <a:moveTo>
                  <a:pt x="334186" y="273018"/>
                </a:moveTo>
                <a:lnTo>
                  <a:pt x="354393" y="273018"/>
                </a:lnTo>
                <a:cubicBezTo>
                  <a:pt x="360447" y="273018"/>
                  <a:pt x="364542" y="277104"/>
                  <a:pt x="364542" y="283144"/>
                </a:cubicBezTo>
                <a:cubicBezTo>
                  <a:pt x="364542" y="289184"/>
                  <a:pt x="360447" y="293270"/>
                  <a:pt x="354393" y="293270"/>
                </a:cubicBezTo>
                <a:lnTo>
                  <a:pt x="334186" y="293270"/>
                </a:lnTo>
                <a:cubicBezTo>
                  <a:pt x="328043" y="293270"/>
                  <a:pt x="324037" y="289184"/>
                  <a:pt x="324037" y="283144"/>
                </a:cubicBezTo>
                <a:cubicBezTo>
                  <a:pt x="324037" y="277104"/>
                  <a:pt x="328043" y="273018"/>
                  <a:pt x="334186" y="273018"/>
                </a:cubicBezTo>
                <a:close/>
                <a:moveTo>
                  <a:pt x="182257" y="273018"/>
                </a:moveTo>
                <a:lnTo>
                  <a:pt x="243059" y="273018"/>
                </a:lnTo>
                <a:cubicBezTo>
                  <a:pt x="249112" y="273018"/>
                  <a:pt x="253118" y="277104"/>
                  <a:pt x="253118" y="283144"/>
                </a:cubicBezTo>
                <a:cubicBezTo>
                  <a:pt x="253118" y="289184"/>
                  <a:pt x="249112" y="293270"/>
                  <a:pt x="243059" y="293270"/>
                </a:cubicBezTo>
                <a:lnTo>
                  <a:pt x="182257" y="293270"/>
                </a:lnTo>
                <a:cubicBezTo>
                  <a:pt x="176204" y="293270"/>
                  <a:pt x="172109" y="289184"/>
                  <a:pt x="172109" y="283144"/>
                </a:cubicBezTo>
                <a:cubicBezTo>
                  <a:pt x="172109" y="277104"/>
                  <a:pt x="176204" y="273018"/>
                  <a:pt x="182257" y="273018"/>
                </a:cubicBezTo>
                <a:close/>
                <a:moveTo>
                  <a:pt x="70816" y="273018"/>
                </a:moveTo>
                <a:lnTo>
                  <a:pt x="91113" y="273018"/>
                </a:lnTo>
                <a:cubicBezTo>
                  <a:pt x="97167" y="273018"/>
                  <a:pt x="101262" y="277104"/>
                  <a:pt x="101262" y="283144"/>
                </a:cubicBezTo>
                <a:cubicBezTo>
                  <a:pt x="101262" y="289184"/>
                  <a:pt x="97167" y="293270"/>
                  <a:pt x="91113" y="293270"/>
                </a:cubicBezTo>
                <a:lnTo>
                  <a:pt x="70816" y="293270"/>
                </a:lnTo>
                <a:cubicBezTo>
                  <a:pt x="64763" y="293270"/>
                  <a:pt x="60757" y="289184"/>
                  <a:pt x="60757" y="283144"/>
                </a:cubicBezTo>
                <a:cubicBezTo>
                  <a:pt x="60757" y="277104"/>
                  <a:pt x="64763" y="273018"/>
                  <a:pt x="70816" y="273018"/>
                </a:cubicBezTo>
                <a:close/>
                <a:moveTo>
                  <a:pt x="293677" y="242707"/>
                </a:moveTo>
                <a:lnTo>
                  <a:pt x="293677" y="333710"/>
                </a:lnTo>
                <a:lnTo>
                  <a:pt x="293677" y="364015"/>
                </a:lnTo>
                <a:lnTo>
                  <a:pt x="405008" y="364015"/>
                </a:lnTo>
                <a:lnTo>
                  <a:pt x="405008" y="242707"/>
                </a:lnTo>
                <a:close/>
                <a:moveTo>
                  <a:pt x="20290" y="242707"/>
                </a:moveTo>
                <a:lnTo>
                  <a:pt x="20290" y="364015"/>
                </a:lnTo>
                <a:lnTo>
                  <a:pt x="131621" y="364015"/>
                </a:lnTo>
                <a:lnTo>
                  <a:pt x="131621" y="333710"/>
                </a:lnTo>
                <a:lnTo>
                  <a:pt x="131621" y="242707"/>
                </a:lnTo>
                <a:close/>
                <a:moveTo>
                  <a:pt x="202563" y="232584"/>
                </a:moveTo>
                <a:lnTo>
                  <a:pt x="222735" y="232584"/>
                </a:lnTo>
                <a:cubicBezTo>
                  <a:pt x="228778" y="232584"/>
                  <a:pt x="232866" y="236585"/>
                  <a:pt x="232866" y="242719"/>
                </a:cubicBezTo>
                <a:cubicBezTo>
                  <a:pt x="232866" y="248765"/>
                  <a:pt x="228778" y="252766"/>
                  <a:pt x="222735" y="252766"/>
                </a:cubicBezTo>
                <a:lnTo>
                  <a:pt x="202563" y="252766"/>
                </a:lnTo>
                <a:cubicBezTo>
                  <a:pt x="196431" y="252766"/>
                  <a:pt x="192432" y="248765"/>
                  <a:pt x="192432" y="242719"/>
                </a:cubicBezTo>
                <a:cubicBezTo>
                  <a:pt x="192432" y="236585"/>
                  <a:pt x="196431" y="232584"/>
                  <a:pt x="202563" y="232584"/>
                </a:cubicBezTo>
                <a:close/>
                <a:moveTo>
                  <a:pt x="151911" y="202270"/>
                </a:moveTo>
                <a:lnTo>
                  <a:pt x="151911" y="232575"/>
                </a:lnTo>
                <a:lnTo>
                  <a:pt x="151911" y="323579"/>
                </a:lnTo>
                <a:lnTo>
                  <a:pt x="273387" y="323579"/>
                </a:lnTo>
                <a:lnTo>
                  <a:pt x="273387" y="232575"/>
                </a:lnTo>
                <a:lnTo>
                  <a:pt x="273387" y="202270"/>
                </a:lnTo>
                <a:close/>
                <a:moveTo>
                  <a:pt x="324024" y="121309"/>
                </a:moveTo>
                <a:lnTo>
                  <a:pt x="324024" y="126374"/>
                </a:lnTo>
                <a:cubicBezTo>
                  <a:pt x="324024" y="145571"/>
                  <a:pt x="314858" y="163789"/>
                  <a:pt x="299729" y="174898"/>
                </a:cubicBezTo>
                <a:lnTo>
                  <a:pt x="293677" y="181030"/>
                </a:lnTo>
                <a:lnTo>
                  <a:pt x="293677" y="192139"/>
                </a:lnTo>
                <a:lnTo>
                  <a:pt x="293677" y="222444"/>
                </a:lnTo>
                <a:lnTo>
                  <a:pt x="405008" y="222444"/>
                </a:lnTo>
                <a:lnTo>
                  <a:pt x="405008" y="207247"/>
                </a:lnTo>
                <a:cubicBezTo>
                  <a:pt x="405008" y="194183"/>
                  <a:pt x="398956" y="182008"/>
                  <a:pt x="388811" y="174898"/>
                </a:cubicBezTo>
                <a:cubicBezTo>
                  <a:pt x="373593" y="163789"/>
                  <a:pt x="364516" y="145571"/>
                  <a:pt x="364516" y="126374"/>
                </a:cubicBezTo>
                <a:lnTo>
                  <a:pt x="364516" y="121309"/>
                </a:lnTo>
                <a:close/>
                <a:moveTo>
                  <a:pt x="60782" y="121309"/>
                </a:moveTo>
                <a:lnTo>
                  <a:pt x="60782" y="126374"/>
                </a:lnTo>
                <a:cubicBezTo>
                  <a:pt x="60782" y="145571"/>
                  <a:pt x="51616" y="163789"/>
                  <a:pt x="36487" y="174898"/>
                </a:cubicBezTo>
                <a:cubicBezTo>
                  <a:pt x="26342" y="182985"/>
                  <a:pt x="20290" y="195161"/>
                  <a:pt x="20290" y="207247"/>
                </a:cubicBezTo>
                <a:lnTo>
                  <a:pt x="20290" y="222444"/>
                </a:lnTo>
                <a:lnTo>
                  <a:pt x="131621" y="222444"/>
                </a:lnTo>
                <a:lnTo>
                  <a:pt x="131621" y="192139"/>
                </a:lnTo>
                <a:lnTo>
                  <a:pt x="131621" y="181030"/>
                </a:lnTo>
                <a:lnTo>
                  <a:pt x="125569" y="174898"/>
                </a:lnTo>
                <a:cubicBezTo>
                  <a:pt x="110351" y="163789"/>
                  <a:pt x="101274" y="145571"/>
                  <a:pt x="101274" y="126374"/>
                </a:cubicBezTo>
                <a:lnTo>
                  <a:pt x="101274" y="121309"/>
                </a:lnTo>
                <a:close/>
                <a:moveTo>
                  <a:pt x="192403" y="80873"/>
                </a:moveTo>
                <a:lnTo>
                  <a:pt x="192403" y="85938"/>
                </a:lnTo>
                <a:cubicBezTo>
                  <a:pt x="192403" y="105134"/>
                  <a:pt x="183237" y="123353"/>
                  <a:pt x="168108" y="134462"/>
                </a:cubicBezTo>
                <a:cubicBezTo>
                  <a:pt x="157963" y="142549"/>
                  <a:pt x="151911" y="154724"/>
                  <a:pt x="151911" y="166811"/>
                </a:cubicBezTo>
                <a:lnTo>
                  <a:pt x="151911" y="177920"/>
                </a:lnTo>
                <a:lnTo>
                  <a:pt x="151911" y="182008"/>
                </a:lnTo>
                <a:lnTo>
                  <a:pt x="273387" y="182008"/>
                </a:lnTo>
                <a:lnTo>
                  <a:pt x="273387" y="176942"/>
                </a:lnTo>
                <a:lnTo>
                  <a:pt x="273387" y="166811"/>
                </a:lnTo>
                <a:cubicBezTo>
                  <a:pt x="273387" y="153658"/>
                  <a:pt x="267335" y="141571"/>
                  <a:pt x="257190" y="134462"/>
                </a:cubicBezTo>
                <a:cubicBezTo>
                  <a:pt x="241972" y="123353"/>
                  <a:pt x="232895" y="105134"/>
                  <a:pt x="232895" y="85938"/>
                </a:cubicBezTo>
                <a:lnTo>
                  <a:pt x="232895" y="80873"/>
                </a:lnTo>
                <a:close/>
                <a:moveTo>
                  <a:pt x="303733" y="60699"/>
                </a:moveTo>
                <a:lnTo>
                  <a:pt x="303733" y="101135"/>
                </a:lnTo>
                <a:lnTo>
                  <a:pt x="313879" y="101135"/>
                </a:lnTo>
                <a:lnTo>
                  <a:pt x="374661" y="101135"/>
                </a:lnTo>
                <a:lnTo>
                  <a:pt x="384806" y="101135"/>
                </a:lnTo>
                <a:lnTo>
                  <a:pt x="384806" y="60699"/>
                </a:lnTo>
                <a:close/>
                <a:moveTo>
                  <a:pt x="40492" y="60699"/>
                </a:moveTo>
                <a:lnTo>
                  <a:pt x="40492" y="101135"/>
                </a:lnTo>
                <a:lnTo>
                  <a:pt x="50637" y="101135"/>
                </a:lnTo>
                <a:lnTo>
                  <a:pt x="111419" y="101135"/>
                </a:lnTo>
                <a:lnTo>
                  <a:pt x="121476" y="101135"/>
                </a:lnTo>
                <a:lnTo>
                  <a:pt x="121476" y="60699"/>
                </a:lnTo>
                <a:close/>
                <a:moveTo>
                  <a:pt x="172113" y="20263"/>
                </a:moveTo>
                <a:lnTo>
                  <a:pt x="172113" y="60699"/>
                </a:lnTo>
                <a:lnTo>
                  <a:pt x="182258" y="60699"/>
                </a:lnTo>
                <a:lnTo>
                  <a:pt x="243040" y="60699"/>
                </a:lnTo>
                <a:lnTo>
                  <a:pt x="253096" y="60699"/>
                </a:lnTo>
                <a:lnTo>
                  <a:pt x="253096" y="20263"/>
                </a:lnTo>
                <a:close/>
                <a:moveTo>
                  <a:pt x="172113" y="0"/>
                </a:moveTo>
                <a:lnTo>
                  <a:pt x="253096" y="0"/>
                </a:lnTo>
                <a:cubicBezTo>
                  <a:pt x="264309" y="0"/>
                  <a:pt x="273387" y="9065"/>
                  <a:pt x="273387" y="20263"/>
                </a:cubicBezTo>
                <a:lnTo>
                  <a:pt x="273387" y="60699"/>
                </a:lnTo>
                <a:cubicBezTo>
                  <a:pt x="273387" y="71808"/>
                  <a:pt x="264309" y="80873"/>
                  <a:pt x="253096" y="80873"/>
                </a:cubicBezTo>
                <a:lnTo>
                  <a:pt x="253096" y="85938"/>
                </a:lnTo>
                <a:cubicBezTo>
                  <a:pt x="253096" y="99091"/>
                  <a:pt x="259237" y="111266"/>
                  <a:pt x="268314" y="118287"/>
                </a:cubicBezTo>
                <a:cubicBezTo>
                  <a:pt x="280239" y="127085"/>
                  <a:pt x="289050" y="140150"/>
                  <a:pt x="292253" y="154724"/>
                </a:cubicBezTo>
                <a:cubicBezTo>
                  <a:pt x="299907" y="147437"/>
                  <a:pt x="303733" y="136772"/>
                  <a:pt x="303733" y="125397"/>
                </a:cubicBezTo>
                <a:lnTo>
                  <a:pt x="303733" y="121309"/>
                </a:lnTo>
                <a:cubicBezTo>
                  <a:pt x="292609" y="121309"/>
                  <a:pt x="283532" y="112244"/>
                  <a:pt x="283532" y="101135"/>
                </a:cubicBezTo>
                <a:lnTo>
                  <a:pt x="283532" y="60699"/>
                </a:lnTo>
                <a:cubicBezTo>
                  <a:pt x="283532" y="49590"/>
                  <a:pt x="292609" y="40436"/>
                  <a:pt x="303733" y="40436"/>
                </a:cubicBezTo>
                <a:lnTo>
                  <a:pt x="384806" y="40436"/>
                </a:lnTo>
                <a:cubicBezTo>
                  <a:pt x="395930" y="40436"/>
                  <a:pt x="405008" y="49590"/>
                  <a:pt x="405008" y="60699"/>
                </a:cubicBezTo>
                <a:lnTo>
                  <a:pt x="405008" y="101135"/>
                </a:lnTo>
                <a:cubicBezTo>
                  <a:pt x="405008" y="112244"/>
                  <a:pt x="395930" y="121309"/>
                  <a:pt x="384806" y="121309"/>
                </a:cubicBezTo>
                <a:lnTo>
                  <a:pt x="384806" y="126374"/>
                </a:lnTo>
                <a:cubicBezTo>
                  <a:pt x="384806" y="139527"/>
                  <a:pt x="390858" y="151703"/>
                  <a:pt x="399935" y="158724"/>
                </a:cubicBezTo>
                <a:cubicBezTo>
                  <a:pt x="415153" y="169832"/>
                  <a:pt x="425298" y="188051"/>
                  <a:pt x="425298" y="207247"/>
                </a:cubicBezTo>
                <a:lnTo>
                  <a:pt x="425298" y="232575"/>
                </a:lnTo>
                <a:lnTo>
                  <a:pt x="425298" y="374147"/>
                </a:lnTo>
                <a:lnTo>
                  <a:pt x="425298" y="576328"/>
                </a:lnTo>
                <a:cubicBezTo>
                  <a:pt x="425298" y="593569"/>
                  <a:pt x="412127" y="606722"/>
                  <a:pt x="394862" y="606722"/>
                </a:cubicBezTo>
                <a:lnTo>
                  <a:pt x="283532" y="606722"/>
                </a:lnTo>
                <a:lnTo>
                  <a:pt x="141766" y="606722"/>
                </a:lnTo>
                <a:lnTo>
                  <a:pt x="30347" y="606722"/>
                </a:lnTo>
                <a:cubicBezTo>
                  <a:pt x="13171" y="606722"/>
                  <a:pt x="0" y="593569"/>
                  <a:pt x="0" y="576328"/>
                </a:cubicBezTo>
                <a:lnTo>
                  <a:pt x="0" y="374147"/>
                </a:lnTo>
                <a:lnTo>
                  <a:pt x="0" y="232575"/>
                </a:lnTo>
                <a:lnTo>
                  <a:pt x="0" y="207247"/>
                </a:lnTo>
                <a:cubicBezTo>
                  <a:pt x="0" y="188051"/>
                  <a:pt x="9077" y="169832"/>
                  <a:pt x="25274" y="158724"/>
                </a:cubicBezTo>
                <a:cubicBezTo>
                  <a:pt x="34440" y="151703"/>
                  <a:pt x="40492" y="139527"/>
                  <a:pt x="40492" y="126374"/>
                </a:cubicBezTo>
                <a:lnTo>
                  <a:pt x="40492" y="121309"/>
                </a:lnTo>
                <a:cubicBezTo>
                  <a:pt x="29368" y="121309"/>
                  <a:pt x="20290" y="112244"/>
                  <a:pt x="20290" y="101135"/>
                </a:cubicBezTo>
                <a:lnTo>
                  <a:pt x="20290" y="60699"/>
                </a:lnTo>
                <a:cubicBezTo>
                  <a:pt x="20290" y="49590"/>
                  <a:pt x="29368" y="40436"/>
                  <a:pt x="40492" y="40436"/>
                </a:cubicBezTo>
                <a:lnTo>
                  <a:pt x="121476" y="40436"/>
                </a:lnTo>
                <a:cubicBezTo>
                  <a:pt x="132689" y="40436"/>
                  <a:pt x="141766" y="49590"/>
                  <a:pt x="141766" y="60699"/>
                </a:cubicBezTo>
                <a:lnTo>
                  <a:pt x="141766" y="101135"/>
                </a:lnTo>
                <a:cubicBezTo>
                  <a:pt x="141766" y="112244"/>
                  <a:pt x="132689" y="121309"/>
                  <a:pt x="121476" y="121309"/>
                </a:cubicBezTo>
                <a:lnTo>
                  <a:pt x="121476" y="126374"/>
                </a:lnTo>
                <a:cubicBezTo>
                  <a:pt x="121476" y="137572"/>
                  <a:pt x="125925" y="147970"/>
                  <a:pt x="132778" y="155169"/>
                </a:cubicBezTo>
                <a:cubicBezTo>
                  <a:pt x="135714" y="140416"/>
                  <a:pt x="144080" y="127174"/>
                  <a:pt x="156984" y="118287"/>
                </a:cubicBezTo>
                <a:cubicBezTo>
                  <a:pt x="167040" y="111266"/>
                  <a:pt x="172113" y="99091"/>
                  <a:pt x="172113" y="85938"/>
                </a:cubicBezTo>
                <a:lnTo>
                  <a:pt x="172113" y="80873"/>
                </a:lnTo>
                <a:cubicBezTo>
                  <a:pt x="160989" y="80873"/>
                  <a:pt x="151911" y="71808"/>
                  <a:pt x="151911" y="60699"/>
                </a:cubicBezTo>
                <a:lnTo>
                  <a:pt x="151911" y="20263"/>
                </a:lnTo>
                <a:cubicBezTo>
                  <a:pt x="151911" y="9065"/>
                  <a:pt x="160989" y="0"/>
                  <a:pt x="17211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 name="Freeform 82">
            <a:extLst>
              <a:ext uri="{FF2B5EF4-FFF2-40B4-BE49-F238E27FC236}">
                <a16:creationId xmlns:a16="http://schemas.microsoft.com/office/drawing/2014/main" id="{B6839D82-09CA-C90F-EA31-2E56C0CFD20A}"/>
              </a:ext>
            </a:extLst>
          </p:cNvPr>
          <p:cNvSpPr/>
          <p:nvPr/>
        </p:nvSpPr>
        <p:spPr>
          <a:xfrm>
            <a:off x="8145921" y="2209184"/>
            <a:ext cx="347796" cy="347796"/>
          </a:xfrm>
          <a:custGeom>
            <a:avLst/>
            <a:gdLst>
              <a:gd name="T0" fmla="*/ 9603 w 10000"/>
              <a:gd name="T1" fmla="*/ 3054 h 10000"/>
              <a:gd name="T2" fmla="*/ 10000 w 10000"/>
              <a:gd name="T3" fmla="*/ 4996 h 10000"/>
              <a:gd name="T4" fmla="*/ 9603 w 10000"/>
              <a:gd name="T5" fmla="*/ 6943 h 10000"/>
              <a:gd name="T6" fmla="*/ 8539 w 10000"/>
              <a:gd name="T7" fmla="*/ 8539 h 10000"/>
              <a:gd name="T8" fmla="*/ 6944 w 10000"/>
              <a:gd name="T9" fmla="*/ 9604 h 10000"/>
              <a:gd name="T10" fmla="*/ 5000 w 10000"/>
              <a:gd name="T11" fmla="*/ 10000 h 10000"/>
              <a:gd name="T12" fmla="*/ 3056 w 10000"/>
              <a:gd name="T13" fmla="*/ 9604 h 10000"/>
              <a:gd name="T14" fmla="*/ 1461 w 10000"/>
              <a:gd name="T15" fmla="*/ 8539 h 10000"/>
              <a:gd name="T16" fmla="*/ 398 w 10000"/>
              <a:gd name="T17" fmla="*/ 6942 h 10000"/>
              <a:gd name="T18" fmla="*/ 0 w 10000"/>
              <a:gd name="T19" fmla="*/ 4996 h 10000"/>
              <a:gd name="T20" fmla="*/ 398 w 10000"/>
              <a:gd name="T21" fmla="*/ 3054 h 10000"/>
              <a:gd name="T22" fmla="*/ 1461 w 10000"/>
              <a:gd name="T23" fmla="*/ 1461 h 10000"/>
              <a:gd name="T24" fmla="*/ 3056 w 10000"/>
              <a:gd name="T25" fmla="*/ 396 h 10000"/>
              <a:gd name="T26" fmla="*/ 5000 w 10000"/>
              <a:gd name="T27" fmla="*/ 0 h 10000"/>
              <a:gd name="T28" fmla="*/ 6944 w 10000"/>
              <a:gd name="T29" fmla="*/ 396 h 10000"/>
              <a:gd name="T30" fmla="*/ 8539 w 10000"/>
              <a:gd name="T31" fmla="*/ 1461 h 10000"/>
              <a:gd name="T32" fmla="*/ 9603 w 10000"/>
              <a:gd name="T33" fmla="*/ 3054 h 10000"/>
              <a:gd name="T34" fmla="*/ 2036 w 10000"/>
              <a:gd name="T35" fmla="*/ 6936 h 10000"/>
              <a:gd name="T36" fmla="*/ 6953 w 10000"/>
              <a:gd name="T37" fmla="*/ 2045 h 10000"/>
              <a:gd name="T38" fmla="*/ 5000 w 10000"/>
              <a:gd name="T39" fmla="*/ 1455 h 10000"/>
              <a:gd name="T40" fmla="*/ 3223 w 10000"/>
              <a:gd name="T41" fmla="*/ 1929 h 10000"/>
              <a:gd name="T42" fmla="*/ 1934 w 10000"/>
              <a:gd name="T43" fmla="*/ 3219 h 10000"/>
              <a:gd name="T44" fmla="*/ 1459 w 10000"/>
              <a:gd name="T45" fmla="*/ 4997 h 10000"/>
              <a:gd name="T46" fmla="*/ 2036 w 10000"/>
              <a:gd name="T47" fmla="*/ 6936 h 10000"/>
              <a:gd name="T48" fmla="*/ 8541 w 10000"/>
              <a:gd name="T49" fmla="*/ 4996 h 10000"/>
              <a:gd name="T50" fmla="*/ 7974 w 10000"/>
              <a:gd name="T51" fmla="*/ 3083 h 10000"/>
              <a:gd name="T52" fmla="*/ 3065 w 10000"/>
              <a:gd name="T53" fmla="*/ 7966 h 10000"/>
              <a:gd name="T54" fmla="*/ 4999 w 10000"/>
              <a:gd name="T55" fmla="*/ 8543 h 10000"/>
              <a:gd name="T56" fmla="*/ 6376 w 10000"/>
              <a:gd name="T57" fmla="*/ 8260 h 10000"/>
              <a:gd name="T58" fmla="*/ 7506 w 10000"/>
              <a:gd name="T59" fmla="*/ 7504 h 10000"/>
              <a:gd name="T60" fmla="*/ 8263 w 10000"/>
              <a:gd name="T61" fmla="*/ 6371 h 10000"/>
              <a:gd name="T62" fmla="*/ 8541 w 10000"/>
              <a:gd name="T63" fmla="*/ 4996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00" h="10000">
                <a:moveTo>
                  <a:pt x="9603" y="3054"/>
                </a:moveTo>
                <a:cubicBezTo>
                  <a:pt x="9866" y="3670"/>
                  <a:pt x="10000" y="4318"/>
                  <a:pt x="10000" y="4996"/>
                </a:cubicBezTo>
                <a:cubicBezTo>
                  <a:pt x="10000" y="5675"/>
                  <a:pt x="9868" y="6324"/>
                  <a:pt x="9603" y="6943"/>
                </a:cubicBezTo>
                <a:cubicBezTo>
                  <a:pt x="9339" y="7560"/>
                  <a:pt x="8983" y="8094"/>
                  <a:pt x="8539" y="8539"/>
                </a:cubicBezTo>
                <a:cubicBezTo>
                  <a:pt x="8094" y="8985"/>
                  <a:pt x="7563" y="9339"/>
                  <a:pt x="6944" y="9604"/>
                </a:cubicBezTo>
                <a:cubicBezTo>
                  <a:pt x="6325" y="9866"/>
                  <a:pt x="5678" y="10000"/>
                  <a:pt x="5000" y="10000"/>
                </a:cubicBezTo>
                <a:cubicBezTo>
                  <a:pt x="4322" y="10000"/>
                  <a:pt x="3674" y="9868"/>
                  <a:pt x="3056" y="9604"/>
                </a:cubicBezTo>
                <a:cubicBezTo>
                  <a:pt x="2438" y="9341"/>
                  <a:pt x="1906" y="8986"/>
                  <a:pt x="1461" y="8539"/>
                </a:cubicBezTo>
                <a:cubicBezTo>
                  <a:pt x="1016" y="8094"/>
                  <a:pt x="661" y="7562"/>
                  <a:pt x="398" y="6942"/>
                </a:cubicBezTo>
                <a:cubicBezTo>
                  <a:pt x="133" y="6324"/>
                  <a:pt x="0" y="5675"/>
                  <a:pt x="0" y="4996"/>
                </a:cubicBezTo>
                <a:cubicBezTo>
                  <a:pt x="0" y="4316"/>
                  <a:pt x="133" y="3670"/>
                  <a:pt x="398" y="3054"/>
                </a:cubicBezTo>
                <a:cubicBezTo>
                  <a:pt x="663" y="2437"/>
                  <a:pt x="1016" y="1906"/>
                  <a:pt x="1461" y="1461"/>
                </a:cubicBezTo>
                <a:cubicBezTo>
                  <a:pt x="1906" y="1016"/>
                  <a:pt x="2438" y="661"/>
                  <a:pt x="3056" y="396"/>
                </a:cubicBezTo>
                <a:cubicBezTo>
                  <a:pt x="3675" y="134"/>
                  <a:pt x="4323" y="0"/>
                  <a:pt x="5000" y="0"/>
                </a:cubicBezTo>
                <a:cubicBezTo>
                  <a:pt x="5678" y="0"/>
                  <a:pt x="6326" y="133"/>
                  <a:pt x="6944" y="396"/>
                </a:cubicBezTo>
                <a:cubicBezTo>
                  <a:pt x="7563" y="659"/>
                  <a:pt x="8094" y="1014"/>
                  <a:pt x="8539" y="1461"/>
                </a:cubicBezTo>
                <a:cubicBezTo>
                  <a:pt x="8983" y="1906"/>
                  <a:pt x="9338" y="2438"/>
                  <a:pt x="9603" y="3054"/>
                </a:cubicBezTo>
                <a:close/>
                <a:moveTo>
                  <a:pt x="2036" y="6936"/>
                </a:moveTo>
                <a:lnTo>
                  <a:pt x="6953" y="2045"/>
                </a:lnTo>
                <a:cubicBezTo>
                  <a:pt x="6366" y="1651"/>
                  <a:pt x="5716" y="1455"/>
                  <a:pt x="5000" y="1455"/>
                </a:cubicBezTo>
                <a:cubicBezTo>
                  <a:pt x="4358" y="1455"/>
                  <a:pt x="3765" y="1614"/>
                  <a:pt x="3223" y="1929"/>
                </a:cubicBezTo>
                <a:cubicBezTo>
                  <a:pt x="2680" y="2242"/>
                  <a:pt x="2250" y="2675"/>
                  <a:pt x="1934" y="3219"/>
                </a:cubicBezTo>
                <a:cubicBezTo>
                  <a:pt x="1618" y="3762"/>
                  <a:pt x="1459" y="4357"/>
                  <a:pt x="1459" y="4997"/>
                </a:cubicBezTo>
                <a:cubicBezTo>
                  <a:pt x="1456" y="5697"/>
                  <a:pt x="1649" y="6345"/>
                  <a:pt x="2036" y="6936"/>
                </a:cubicBezTo>
                <a:close/>
                <a:moveTo>
                  <a:pt x="8541" y="4996"/>
                </a:moveTo>
                <a:cubicBezTo>
                  <a:pt x="8541" y="4300"/>
                  <a:pt x="8353" y="3663"/>
                  <a:pt x="7974" y="3083"/>
                </a:cubicBezTo>
                <a:lnTo>
                  <a:pt x="3065" y="7966"/>
                </a:lnTo>
                <a:cubicBezTo>
                  <a:pt x="3659" y="8351"/>
                  <a:pt x="4305" y="8543"/>
                  <a:pt x="4999" y="8543"/>
                </a:cubicBezTo>
                <a:cubicBezTo>
                  <a:pt x="5481" y="8543"/>
                  <a:pt x="5940" y="8448"/>
                  <a:pt x="6376" y="8260"/>
                </a:cubicBezTo>
                <a:cubicBezTo>
                  <a:pt x="6813" y="8073"/>
                  <a:pt x="7190" y="7819"/>
                  <a:pt x="7506" y="7504"/>
                </a:cubicBezTo>
                <a:cubicBezTo>
                  <a:pt x="7823" y="7189"/>
                  <a:pt x="8075" y="6810"/>
                  <a:pt x="8263" y="6371"/>
                </a:cubicBezTo>
                <a:cubicBezTo>
                  <a:pt x="8448" y="5936"/>
                  <a:pt x="8541" y="5477"/>
                  <a:pt x="8541" y="499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2" name="Freeform 280">
            <a:extLst>
              <a:ext uri="{FF2B5EF4-FFF2-40B4-BE49-F238E27FC236}">
                <a16:creationId xmlns:a16="http://schemas.microsoft.com/office/drawing/2014/main" id="{DA63A363-E42A-DE07-1E10-E8C8E5956E5A}"/>
              </a:ext>
            </a:extLst>
          </p:cNvPr>
          <p:cNvSpPr/>
          <p:nvPr/>
        </p:nvSpPr>
        <p:spPr>
          <a:xfrm>
            <a:off x="9691825" y="4735213"/>
            <a:ext cx="297717" cy="334963"/>
          </a:xfrm>
          <a:custGeom>
            <a:avLst/>
            <a:gdLst>
              <a:gd name="T0" fmla="*/ 7680 w 10240"/>
              <a:gd name="T1" fmla="*/ 2560 h 11520"/>
              <a:gd name="T2" fmla="*/ 8320 w 10240"/>
              <a:gd name="T3" fmla="*/ 1920 h 11520"/>
              <a:gd name="T4" fmla="*/ 8640 w 10240"/>
              <a:gd name="T5" fmla="*/ 320 h 11520"/>
              <a:gd name="T6" fmla="*/ 1920 w 10240"/>
              <a:gd name="T7" fmla="*/ 0 h 11520"/>
              <a:gd name="T8" fmla="*/ 1600 w 10240"/>
              <a:gd name="T9" fmla="*/ 1600 h 11520"/>
              <a:gd name="T10" fmla="*/ 2560 w 10240"/>
              <a:gd name="T11" fmla="*/ 1920 h 11520"/>
              <a:gd name="T12" fmla="*/ 192 w 10240"/>
              <a:gd name="T13" fmla="*/ 3456 h 11520"/>
              <a:gd name="T14" fmla="*/ 0 w 10240"/>
              <a:gd name="T15" fmla="*/ 11200 h 11520"/>
              <a:gd name="T16" fmla="*/ 9920 w 10240"/>
              <a:gd name="T17" fmla="*/ 11520 h 11520"/>
              <a:gd name="T18" fmla="*/ 10240 w 10240"/>
              <a:gd name="T19" fmla="*/ 3744 h 11520"/>
              <a:gd name="T20" fmla="*/ 2240 w 10240"/>
              <a:gd name="T21" fmla="*/ 1280 h 11520"/>
              <a:gd name="T22" fmla="*/ 8000 w 10240"/>
              <a:gd name="T23" fmla="*/ 640 h 11520"/>
              <a:gd name="T24" fmla="*/ 2240 w 10240"/>
              <a:gd name="T25" fmla="*/ 1280 h 11520"/>
              <a:gd name="T26" fmla="*/ 640 w 10240"/>
              <a:gd name="T27" fmla="*/ 10880 h 11520"/>
              <a:gd name="T28" fmla="*/ 9600 w 10240"/>
              <a:gd name="T29" fmla="*/ 10240 h 11520"/>
              <a:gd name="T30" fmla="*/ 9600 w 10240"/>
              <a:gd name="T31" fmla="*/ 9600 h 11520"/>
              <a:gd name="T32" fmla="*/ 640 w 10240"/>
              <a:gd name="T33" fmla="*/ 5120 h 11520"/>
              <a:gd name="T34" fmla="*/ 9600 w 10240"/>
              <a:gd name="T35" fmla="*/ 9600 h 11520"/>
              <a:gd name="T36" fmla="*/ 640 w 10240"/>
              <a:gd name="T37" fmla="*/ 4480 h 11520"/>
              <a:gd name="T38" fmla="*/ 2784 w 10240"/>
              <a:gd name="T39" fmla="*/ 3168 h 11520"/>
              <a:gd name="T40" fmla="*/ 3200 w 10240"/>
              <a:gd name="T41" fmla="*/ 1920 h 11520"/>
              <a:gd name="T42" fmla="*/ 7040 w 10240"/>
              <a:gd name="T43" fmla="*/ 3008 h 11520"/>
              <a:gd name="T44" fmla="*/ 9600 w 10240"/>
              <a:gd name="T45" fmla="*/ 3968 h 11520"/>
              <a:gd name="T46" fmla="*/ 6400 w 10240"/>
              <a:gd name="T47" fmla="*/ 7040 h 11520"/>
              <a:gd name="T48" fmla="*/ 5440 w 10240"/>
              <a:gd name="T49" fmla="*/ 6080 h 11520"/>
              <a:gd name="T50" fmla="*/ 4800 w 10240"/>
              <a:gd name="T51" fmla="*/ 6080 h 11520"/>
              <a:gd name="T52" fmla="*/ 3840 w 10240"/>
              <a:gd name="T53" fmla="*/ 7040 h 11520"/>
              <a:gd name="T54" fmla="*/ 3840 w 10240"/>
              <a:gd name="T55" fmla="*/ 7680 h 11520"/>
              <a:gd name="T56" fmla="*/ 4800 w 10240"/>
              <a:gd name="T57" fmla="*/ 8640 h 11520"/>
              <a:gd name="T58" fmla="*/ 5440 w 10240"/>
              <a:gd name="T59" fmla="*/ 8640 h 11520"/>
              <a:gd name="T60" fmla="*/ 6400 w 10240"/>
              <a:gd name="T61" fmla="*/ 7680 h 11520"/>
              <a:gd name="T62" fmla="*/ 6400 w 10240"/>
              <a:gd name="T63" fmla="*/ 7040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40" h="11520">
                <a:moveTo>
                  <a:pt x="10048" y="3456"/>
                </a:moveTo>
                <a:lnTo>
                  <a:pt x="7680" y="2560"/>
                </a:lnTo>
                <a:lnTo>
                  <a:pt x="7680" y="1920"/>
                </a:lnTo>
                <a:lnTo>
                  <a:pt x="8320" y="1920"/>
                </a:lnTo>
                <a:cubicBezTo>
                  <a:pt x="8480" y="1920"/>
                  <a:pt x="8640" y="1760"/>
                  <a:pt x="8640" y="1600"/>
                </a:cubicBezTo>
                <a:lnTo>
                  <a:pt x="8640" y="320"/>
                </a:lnTo>
                <a:cubicBezTo>
                  <a:pt x="8640" y="160"/>
                  <a:pt x="8480" y="0"/>
                  <a:pt x="8320" y="0"/>
                </a:cubicBezTo>
                <a:lnTo>
                  <a:pt x="1920" y="0"/>
                </a:lnTo>
                <a:cubicBezTo>
                  <a:pt x="1760" y="0"/>
                  <a:pt x="1600" y="160"/>
                  <a:pt x="1600" y="320"/>
                </a:cubicBezTo>
                <a:lnTo>
                  <a:pt x="1600" y="1600"/>
                </a:lnTo>
                <a:cubicBezTo>
                  <a:pt x="1600" y="1760"/>
                  <a:pt x="1760" y="1920"/>
                  <a:pt x="1920" y="1920"/>
                </a:cubicBezTo>
                <a:lnTo>
                  <a:pt x="2560" y="1920"/>
                </a:lnTo>
                <a:lnTo>
                  <a:pt x="2560" y="2560"/>
                </a:lnTo>
                <a:lnTo>
                  <a:pt x="192" y="3456"/>
                </a:lnTo>
                <a:cubicBezTo>
                  <a:pt x="64" y="3488"/>
                  <a:pt x="0" y="3616"/>
                  <a:pt x="0" y="3744"/>
                </a:cubicBezTo>
                <a:lnTo>
                  <a:pt x="0" y="11200"/>
                </a:lnTo>
                <a:cubicBezTo>
                  <a:pt x="0" y="11360"/>
                  <a:pt x="160" y="11520"/>
                  <a:pt x="320" y="11520"/>
                </a:cubicBezTo>
                <a:lnTo>
                  <a:pt x="9920" y="11520"/>
                </a:lnTo>
                <a:cubicBezTo>
                  <a:pt x="10080" y="11520"/>
                  <a:pt x="10240" y="11360"/>
                  <a:pt x="10240" y="11200"/>
                </a:cubicBezTo>
                <a:lnTo>
                  <a:pt x="10240" y="3744"/>
                </a:lnTo>
                <a:cubicBezTo>
                  <a:pt x="10240" y="3616"/>
                  <a:pt x="10144" y="3488"/>
                  <a:pt x="10048" y="3456"/>
                </a:cubicBezTo>
                <a:close/>
                <a:moveTo>
                  <a:pt x="2240" y="1280"/>
                </a:moveTo>
                <a:lnTo>
                  <a:pt x="2240" y="640"/>
                </a:lnTo>
                <a:lnTo>
                  <a:pt x="8000" y="640"/>
                </a:lnTo>
                <a:lnTo>
                  <a:pt x="8000" y="1280"/>
                </a:lnTo>
                <a:lnTo>
                  <a:pt x="2240" y="1280"/>
                </a:lnTo>
                <a:close/>
                <a:moveTo>
                  <a:pt x="9600" y="10880"/>
                </a:moveTo>
                <a:lnTo>
                  <a:pt x="640" y="10880"/>
                </a:lnTo>
                <a:lnTo>
                  <a:pt x="640" y="10240"/>
                </a:lnTo>
                <a:lnTo>
                  <a:pt x="9600" y="10240"/>
                </a:lnTo>
                <a:lnTo>
                  <a:pt x="9600" y="10880"/>
                </a:lnTo>
                <a:close/>
                <a:moveTo>
                  <a:pt x="9600" y="9600"/>
                </a:moveTo>
                <a:lnTo>
                  <a:pt x="640" y="9600"/>
                </a:lnTo>
                <a:lnTo>
                  <a:pt x="640" y="5120"/>
                </a:lnTo>
                <a:lnTo>
                  <a:pt x="9600" y="5120"/>
                </a:lnTo>
                <a:lnTo>
                  <a:pt x="9600" y="9600"/>
                </a:lnTo>
                <a:close/>
                <a:moveTo>
                  <a:pt x="9600" y="4480"/>
                </a:moveTo>
                <a:lnTo>
                  <a:pt x="640" y="4480"/>
                </a:lnTo>
                <a:lnTo>
                  <a:pt x="640" y="3968"/>
                </a:lnTo>
                <a:lnTo>
                  <a:pt x="2784" y="3168"/>
                </a:lnTo>
                <a:lnTo>
                  <a:pt x="3200" y="3008"/>
                </a:lnTo>
                <a:lnTo>
                  <a:pt x="3200" y="1920"/>
                </a:lnTo>
                <a:lnTo>
                  <a:pt x="7040" y="1920"/>
                </a:lnTo>
                <a:lnTo>
                  <a:pt x="7040" y="3008"/>
                </a:lnTo>
                <a:lnTo>
                  <a:pt x="7456" y="3168"/>
                </a:lnTo>
                <a:lnTo>
                  <a:pt x="9600" y="3968"/>
                </a:lnTo>
                <a:lnTo>
                  <a:pt x="9600" y="4480"/>
                </a:lnTo>
                <a:close/>
                <a:moveTo>
                  <a:pt x="6400" y="7040"/>
                </a:moveTo>
                <a:lnTo>
                  <a:pt x="5440" y="7040"/>
                </a:lnTo>
                <a:lnTo>
                  <a:pt x="5440" y="6080"/>
                </a:lnTo>
                <a:cubicBezTo>
                  <a:pt x="5440" y="5920"/>
                  <a:pt x="5280" y="5760"/>
                  <a:pt x="5120" y="5760"/>
                </a:cubicBezTo>
                <a:cubicBezTo>
                  <a:pt x="4960" y="5760"/>
                  <a:pt x="4800" y="5920"/>
                  <a:pt x="4800" y="6080"/>
                </a:cubicBezTo>
                <a:lnTo>
                  <a:pt x="4800" y="7040"/>
                </a:lnTo>
                <a:lnTo>
                  <a:pt x="3840" y="7040"/>
                </a:lnTo>
                <a:cubicBezTo>
                  <a:pt x="3680" y="7040"/>
                  <a:pt x="3520" y="7200"/>
                  <a:pt x="3520" y="7360"/>
                </a:cubicBezTo>
                <a:cubicBezTo>
                  <a:pt x="3520" y="7520"/>
                  <a:pt x="3680" y="7680"/>
                  <a:pt x="3840" y="7680"/>
                </a:cubicBezTo>
                <a:lnTo>
                  <a:pt x="4800" y="7680"/>
                </a:lnTo>
                <a:lnTo>
                  <a:pt x="4800" y="8640"/>
                </a:lnTo>
                <a:cubicBezTo>
                  <a:pt x="4800" y="8800"/>
                  <a:pt x="4960" y="8960"/>
                  <a:pt x="5120" y="8960"/>
                </a:cubicBezTo>
                <a:cubicBezTo>
                  <a:pt x="5280" y="8960"/>
                  <a:pt x="5440" y="8800"/>
                  <a:pt x="5440" y="8640"/>
                </a:cubicBezTo>
                <a:lnTo>
                  <a:pt x="5440" y="7680"/>
                </a:lnTo>
                <a:lnTo>
                  <a:pt x="6400" y="7680"/>
                </a:lnTo>
                <a:cubicBezTo>
                  <a:pt x="6560" y="7680"/>
                  <a:pt x="6720" y="7520"/>
                  <a:pt x="6720" y="7360"/>
                </a:cubicBezTo>
                <a:cubicBezTo>
                  <a:pt x="6720" y="7200"/>
                  <a:pt x="6560" y="7040"/>
                  <a:pt x="6400" y="704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11" name="Freeform 13">
            <a:extLst>
              <a:ext uri="{FF2B5EF4-FFF2-40B4-BE49-F238E27FC236}">
                <a16:creationId xmlns:a16="http://schemas.microsoft.com/office/drawing/2014/main" id="{995C1436-575D-95AE-C716-88486510E401}"/>
              </a:ext>
            </a:extLst>
          </p:cNvPr>
          <p:cNvSpPr/>
          <p:nvPr/>
        </p:nvSpPr>
        <p:spPr>
          <a:xfrm>
            <a:off x="8226658" y="4708151"/>
            <a:ext cx="216065" cy="393872"/>
          </a:xfrm>
          <a:custGeom>
            <a:avLst/>
            <a:gdLst>
              <a:gd name="T0" fmla="*/ 2066 w 2184"/>
              <a:gd name="T1" fmla="*/ 69 h 3987"/>
              <a:gd name="T2" fmla="*/ 1768 w 2184"/>
              <a:gd name="T3" fmla="*/ 121 h 3987"/>
              <a:gd name="T4" fmla="*/ 400 w 2184"/>
              <a:gd name="T5" fmla="*/ 2034 h 3987"/>
              <a:gd name="T6" fmla="*/ 1066 w 2184"/>
              <a:gd name="T7" fmla="*/ 2034 h 3987"/>
              <a:gd name="T8" fmla="*/ 372 w 2184"/>
              <a:gd name="T9" fmla="*/ 3085 h 3987"/>
              <a:gd name="T10" fmla="*/ 0 w 2184"/>
              <a:gd name="T11" fmla="*/ 2863 h 3987"/>
              <a:gd name="T12" fmla="*/ 63 w 2184"/>
              <a:gd name="T13" fmla="*/ 3987 h 3987"/>
              <a:gd name="T14" fmla="*/ 1079 w 2184"/>
              <a:gd name="T15" fmla="*/ 3500 h 3987"/>
              <a:gd name="T16" fmla="*/ 740 w 2184"/>
              <a:gd name="T17" fmla="*/ 3302 h 3987"/>
              <a:gd name="T18" fmla="*/ 1857 w 2184"/>
              <a:gd name="T19" fmla="*/ 1608 h 3987"/>
              <a:gd name="T20" fmla="*/ 1230 w 2184"/>
              <a:gd name="T21" fmla="*/ 1608 h 3987"/>
              <a:gd name="T22" fmla="*/ 2115 w 2184"/>
              <a:gd name="T23" fmla="*/ 369 h 3987"/>
              <a:gd name="T24" fmla="*/ 2066 w 2184"/>
              <a:gd name="T25" fmla="*/ 69 h 3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4" h="3987">
                <a:moveTo>
                  <a:pt x="2066" y="69"/>
                </a:moveTo>
                <a:cubicBezTo>
                  <a:pt x="1970" y="0"/>
                  <a:pt x="1837" y="25"/>
                  <a:pt x="1768" y="121"/>
                </a:cubicBezTo>
                <a:lnTo>
                  <a:pt x="400" y="2034"/>
                </a:lnTo>
                <a:lnTo>
                  <a:pt x="1066" y="2034"/>
                </a:lnTo>
                <a:lnTo>
                  <a:pt x="372" y="3085"/>
                </a:lnTo>
                <a:lnTo>
                  <a:pt x="0" y="2863"/>
                </a:lnTo>
                <a:lnTo>
                  <a:pt x="63" y="3987"/>
                </a:lnTo>
                <a:lnTo>
                  <a:pt x="1079" y="3500"/>
                </a:lnTo>
                <a:lnTo>
                  <a:pt x="740" y="3302"/>
                </a:lnTo>
                <a:lnTo>
                  <a:pt x="1857" y="1608"/>
                </a:lnTo>
                <a:lnTo>
                  <a:pt x="1230" y="1608"/>
                </a:lnTo>
                <a:lnTo>
                  <a:pt x="2115" y="369"/>
                </a:lnTo>
                <a:cubicBezTo>
                  <a:pt x="2184" y="274"/>
                  <a:pt x="2162" y="138"/>
                  <a:pt x="2066" y="6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9" name="文本框 4"/>
          <p:cNvSpPr txBox="1"/>
          <p:nvPr/>
        </p:nvSpPr>
        <p:spPr>
          <a:xfrm>
            <a:off x="366146" y="672458"/>
            <a:ext cx="11153628" cy="335615"/>
          </a:xfrm>
          <a:prstGeom prst="rect">
            <a:avLst/>
          </a:prstGeom>
          <a:noFill/>
        </p:spPr>
        <p:txBody>
          <a:bodyPr wrap="square">
            <a:spAutoFit/>
          </a:bodyPr>
          <a:lstStyle/>
          <a:p>
            <a:r>
              <a:rPr lang="en-US" altLang="zh-CN" sz="1600" spc="300" dirty="0" err="1">
                <a:latin typeface="思源黑体 CN Normal"/>
                <a:ea typeface="思源黑体 CN Normal" panose="020B0400000000000000" pitchFamily="34" charset="-122"/>
              </a:rPr>
              <a:t>防治常识</a:t>
            </a:r>
            <a:r>
              <a:rPr lang="en-US" altLang="zh-CN" sz="1600" spc="300" dirty="0">
                <a:latin typeface="思源黑体 CN Normal"/>
                <a:ea typeface="思源黑体 CN Normal" panose="020B0400000000000000" pitchFamily="34" charset="-122"/>
              </a:rPr>
              <a:t> &gt; </a:t>
            </a:r>
            <a:r>
              <a:rPr lang="zh-CN" altLang="en-US" sz="1600" spc="300" dirty="0">
                <a:latin typeface="思源黑体 CN Normal"/>
                <a:ea typeface="思源黑体 CN Normal" panose="020B0400000000000000" pitchFamily="34" charset="-122"/>
              </a:rPr>
              <a:t>地震过后</a:t>
            </a:r>
            <a:endParaRPr lang="en-US" altLang="zh-CN" sz="1600" spc="300" dirty="0">
              <a:latin typeface="思源黑体 CN Normal"/>
              <a:ea typeface="思源黑体 CN Normal" panose="020B0400000000000000" pitchFamily="34" charset="-122"/>
            </a:endParaRPr>
          </a:p>
        </p:txBody>
      </p:sp>
      <p:sp>
        <p:nvSpPr>
          <p:cNvPr id="80" name="文本框 5"/>
          <p:cNvSpPr txBox="1"/>
          <p:nvPr/>
        </p:nvSpPr>
        <p:spPr>
          <a:xfrm>
            <a:off x="366147" y="333904"/>
            <a:ext cx="2900812" cy="335615"/>
          </a:xfrm>
          <a:prstGeom prst="rect">
            <a:avLst/>
          </a:prstGeom>
          <a:noFill/>
        </p:spPr>
        <p:txBody>
          <a:bodyPr wrap="square">
            <a:spAutoFit/>
          </a:bodyPr>
          <a:lstStyle/>
          <a:p>
            <a:r>
              <a:rPr lang="en-US" altLang="zh-CN" sz="1600" spc="300">
                <a:solidFill>
                  <a:srgbClr val="306B97"/>
                </a:solidFill>
                <a:latin typeface="思源黑体 CN Normal"/>
                <a:ea typeface="思源黑体 CN Normal" panose="020B0400000000000000" pitchFamily="34" charset="-122"/>
              </a:rPr>
              <a:t>Part -3</a:t>
            </a:r>
          </a:p>
        </p:txBody>
      </p:sp>
      <p:cxnSp>
        <p:nvCxnSpPr>
          <p:cNvPr id="81" name="直接连接符 8"/>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sp>
        <p:nvSpPr>
          <p:cNvPr id="82" name="矩形 9"/>
          <p:cNvSpPr/>
          <p:nvPr/>
        </p:nvSpPr>
        <p:spPr>
          <a:xfrm>
            <a:off x="9664861" y="6524515"/>
            <a:ext cx="2527139" cy="333485"/>
          </a:xfrm>
          <a:prstGeom prst="rect">
            <a:avLst/>
          </a:prstGeom>
          <a:solidFill>
            <a:srgbClr val="306B97">
              <a:alpha val="3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Tree>
    <p:custDataLst>
      <p:tags r:id="rId1"/>
    </p:custDataLst>
    <p:extLst>
      <p:ext uri="{BB962C8B-B14F-4D97-AF65-F5344CB8AC3E}">
        <p14:creationId xmlns:p14="http://schemas.microsoft.com/office/powerpoint/2010/main" val="19718829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rLst="">
                                      <p:cBhvr>
                                        <p:cTn id="7" dur="500"/>
                                        <p:tgtEl>
                                          <p:spTgt spid="3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rLst="">
                                      <p:cBhvr>
                                        <p:cTn id="11" dur="500"/>
                                        <p:tgtEl>
                                          <p:spTgt spid="38"/>
                                        </p:tgtEl>
                                      </p:cBhvr>
                                    </p:animEffect>
                                  </p:childTnLst>
                                </p:cTn>
                              </p:par>
                            </p:childTnLst>
                          </p:cTn>
                        </p:par>
                        <p:par>
                          <p:cTn id="12" fill="hold">
                            <p:stCondLst>
                              <p:cond delay="1000"/>
                            </p:stCondLst>
                            <p:childTnLst>
                              <p:par>
                                <p:cTn id="13" presetID="53" presetClass="entr" presetSubtype="0" fill="hold" grpId="1"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rLst="">
                                      <p:cBhvr>
                                        <p:cTn id="17" dur="500"/>
                                        <p:tgtEl>
                                          <p:spTgt spid="43"/>
                                        </p:tgtEl>
                                      </p:cBhvr>
                                    </p:animEffect>
                                  </p:childTnLst>
                                </p:cTn>
                              </p:par>
                            </p:childTnLst>
                          </p:cTn>
                        </p:par>
                        <p:par>
                          <p:cTn id="18" fill="hold">
                            <p:stCondLst>
                              <p:cond delay="1500"/>
                            </p:stCondLst>
                            <p:childTnLst>
                              <p:par>
                                <p:cTn id="19" presetID="10" presetClass="entr" presetSubtype="0" fill="hold" grpId="2"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rLst="">
                                      <p:cBhvr>
                                        <p:cTn id="21" dur="500"/>
                                        <p:tgtEl>
                                          <p:spTgt spid="4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left)" prLst="">
                                      <p:cBhvr>
                                        <p:cTn id="25" dur="500"/>
                                        <p:tgtEl>
                                          <p:spTgt spid="49"/>
                                        </p:tgtEl>
                                      </p:cBhvr>
                                    </p:animEffect>
                                  </p:childTnLst>
                                </p:cTn>
                              </p:par>
                            </p:childTnLst>
                          </p:cTn>
                        </p:par>
                        <p:par>
                          <p:cTn id="26" fill="hold">
                            <p:stCondLst>
                              <p:cond delay="2500"/>
                            </p:stCondLst>
                            <p:childTnLst>
                              <p:par>
                                <p:cTn id="27" presetID="53" presetClass="entr" presetSubtype="0" fill="hold" grpId="3" nodeType="afterEffect">
                                  <p:stCondLst>
                                    <p:cond delay="0"/>
                                  </p:stCondLst>
                                  <p:childTnLst>
                                    <p:set>
                                      <p:cBhvr>
                                        <p:cTn id="28" dur="1" fill="hold">
                                          <p:stCondLst>
                                            <p:cond delay="0"/>
                                          </p:stCondLst>
                                        </p:cTn>
                                        <p:tgtEl>
                                          <p:spTgt spid="50"/>
                                        </p:tgtEl>
                                        <p:attrNameLst>
                                          <p:attrName>style.visibility</p:attrName>
                                        </p:attrNameLst>
                                      </p:cBhvr>
                                      <p:to>
                                        <p:strVal val="visible"/>
                                      </p:to>
                                    </p:set>
                                    <p:anim calcmode="lin" valueType="num">
                                      <p:cBhvr>
                                        <p:cTn id="29" dur="500" fill="hold"/>
                                        <p:tgtEl>
                                          <p:spTgt spid="50"/>
                                        </p:tgtEl>
                                        <p:attrNameLst>
                                          <p:attrName>ppt_w</p:attrName>
                                        </p:attrNameLst>
                                      </p:cBhvr>
                                      <p:tavLst>
                                        <p:tav tm="0">
                                          <p:val>
                                            <p:fltVal val="0"/>
                                          </p:val>
                                        </p:tav>
                                        <p:tav tm="100000">
                                          <p:val>
                                            <p:strVal val="#ppt_w"/>
                                          </p:val>
                                        </p:tav>
                                      </p:tavLst>
                                    </p:anim>
                                    <p:anim calcmode="lin" valueType="num">
                                      <p:cBhvr>
                                        <p:cTn id="30" dur="500" fill="hold"/>
                                        <p:tgtEl>
                                          <p:spTgt spid="50"/>
                                        </p:tgtEl>
                                        <p:attrNameLst>
                                          <p:attrName>ppt_h</p:attrName>
                                        </p:attrNameLst>
                                      </p:cBhvr>
                                      <p:tavLst>
                                        <p:tav tm="0">
                                          <p:val>
                                            <p:fltVal val="0"/>
                                          </p:val>
                                        </p:tav>
                                        <p:tav tm="100000">
                                          <p:val>
                                            <p:strVal val="#ppt_h"/>
                                          </p:val>
                                        </p:tav>
                                      </p:tavLst>
                                    </p:anim>
                                    <p:animEffect transition="in" filter="fade" prLst="">
                                      <p:cBhvr>
                                        <p:cTn id="31" dur="500"/>
                                        <p:tgtEl>
                                          <p:spTgt spid="50"/>
                                        </p:tgtEl>
                                      </p:cBhvr>
                                    </p:animEffect>
                                  </p:childTnLst>
                                </p:cTn>
                              </p:par>
                            </p:childTnLst>
                          </p:cTn>
                        </p:par>
                        <p:par>
                          <p:cTn id="32" fill="hold">
                            <p:stCondLst>
                              <p:cond delay="3000"/>
                            </p:stCondLst>
                            <p:childTnLst>
                              <p:par>
                                <p:cTn id="33" presetID="10" presetClass="entr" presetSubtype="0" fill="hold" grpId="4" nodeType="after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rLst="">
                                      <p:cBhvr>
                                        <p:cTn id="35" dur="500"/>
                                        <p:tgtEl>
                                          <p:spTgt spid="51"/>
                                        </p:tgtEl>
                                      </p:cBhvr>
                                    </p:animEffect>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wipe(left)" prLst="">
                                      <p:cBhvr>
                                        <p:cTn id="39" dur="500"/>
                                        <p:tgtEl>
                                          <p:spTgt spid="52"/>
                                        </p:tgtEl>
                                      </p:cBhvr>
                                    </p:animEffect>
                                  </p:childTnLst>
                                </p:cTn>
                              </p:par>
                            </p:childTnLst>
                          </p:cTn>
                        </p:par>
                        <p:par>
                          <p:cTn id="40" fill="hold">
                            <p:stCondLst>
                              <p:cond delay="4000"/>
                            </p:stCondLst>
                            <p:childTnLst>
                              <p:par>
                                <p:cTn id="41" presetID="53" presetClass="entr" presetSubtype="0" fill="hold" grpId="5" nodeType="after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rLst="">
                                      <p:cBhvr>
                                        <p:cTn id="45" dur="500"/>
                                        <p:tgtEl>
                                          <p:spTgt spid="53"/>
                                        </p:tgtEl>
                                      </p:cBhvr>
                                    </p:animEffect>
                                  </p:childTnLst>
                                </p:cTn>
                              </p:par>
                            </p:childTnLst>
                          </p:cTn>
                        </p:par>
                        <p:par>
                          <p:cTn id="46" fill="hold">
                            <p:stCondLst>
                              <p:cond delay="4500"/>
                            </p:stCondLst>
                            <p:childTnLst>
                              <p:par>
                                <p:cTn id="47" presetID="10" presetClass="entr" presetSubtype="0" fill="hold" grpId="6" nodeType="after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rLst="">
                                      <p:cBhvr>
                                        <p:cTn id="49" dur="500"/>
                                        <p:tgtEl>
                                          <p:spTgt spid="54"/>
                                        </p:tgtEl>
                                      </p:cBhvr>
                                    </p:animEffect>
                                  </p:childTnLst>
                                </p:cTn>
                              </p:par>
                            </p:childTnLst>
                          </p:cTn>
                        </p:par>
                        <p:par>
                          <p:cTn id="50" fill="hold">
                            <p:stCondLst>
                              <p:cond delay="5000"/>
                            </p:stCondLst>
                            <p:childTnLst>
                              <p:par>
                                <p:cTn id="51" presetID="22" presetClass="entr" presetSubtype="8"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left)" prLst="">
                                      <p:cBhvr>
                                        <p:cTn id="53" dur="500"/>
                                        <p:tgtEl>
                                          <p:spTgt spid="55"/>
                                        </p:tgtEl>
                                      </p:cBhvr>
                                    </p:animEffect>
                                  </p:childTnLst>
                                </p:cTn>
                              </p:par>
                            </p:childTnLst>
                          </p:cTn>
                        </p:par>
                        <p:par>
                          <p:cTn id="54" fill="hold">
                            <p:stCondLst>
                              <p:cond delay="5500"/>
                            </p:stCondLst>
                            <p:childTnLst>
                              <p:par>
                                <p:cTn id="55" presetID="53" presetClass="entr" presetSubtype="0" fill="hold" grpId="7" nodeType="after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500" fill="hold"/>
                                        <p:tgtEl>
                                          <p:spTgt spid="56"/>
                                        </p:tgtEl>
                                        <p:attrNameLst>
                                          <p:attrName>ppt_w</p:attrName>
                                        </p:attrNameLst>
                                      </p:cBhvr>
                                      <p:tavLst>
                                        <p:tav tm="0">
                                          <p:val>
                                            <p:fltVal val="0"/>
                                          </p:val>
                                        </p:tav>
                                        <p:tav tm="100000">
                                          <p:val>
                                            <p:strVal val="#ppt_w"/>
                                          </p:val>
                                        </p:tav>
                                      </p:tavLst>
                                    </p:anim>
                                    <p:anim calcmode="lin" valueType="num">
                                      <p:cBhvr>
                                        <p:cTn id="58" dur="500" fill="hold"/>
                                        <p:tgtEl>
                                          <p:spTgt spid="56"/>
                                        </p:tgtEl>
                                        <p:attrNameLst>
                                          <p:attrName>ppt_h</p:attrName>
                                        </p:attrNameLst>
                                      </p:cBhvr>
                                      <p:tavLst>
                                        <p:tav tm="0">
                                          <p:val>
                                            <p:fltVal val="0"/>
                                          </p:val>
                                        </p:tav>
                                        <p:tav tm="100000">
                                          <p:val>
                                            <p:strVal val="#ppt_h"/>
                                          </p:val>
                                        </p:tav>
                                      </p:tavLst>
                                    </p:anim>
                                    <p:animEffect transition="in" filter="fade" prLst="">
                                      <p:cBhvr>
                                        <p:cTn id="59" dur="500"/>
                                        <p:tgtEl>
                                          <p:spTgt spid="56"/>
                                        </p:tgtEl>
                                      </p:cBhvr>
                                    </p:animEffect>
                                  </p:childTnLst>
                                </p:cTn>
                              </p:par>
                            </p:childTnLst>
                          </p:cTn>
                        </p:par>
                        <p:par>
                          <p:cTn id="60" fill="hold">
                            <p:stCondLst>
                              <p:cond delay="6000"/>
                            </p:stCondLst>
                            <p:childTnLst>
                              <p:par>
                                <p:cTn id="61" presetID="42" presetClass="entr" presetSubtype="0" fill="hold" grpId="8" nodeType="after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rLst="">
                                      <p:cBhvr>
                                        <p:cTn id="63" dur="250"/>
                                        <p:tgtEl>
                                          <p:spTgt spid="57"/>
                                        </p:tgtEl>
                                      </p:cBhvr>
                                    </p:animEffect>
                                    <p:anim calcmode="lin" valueType="num">
                                      <p:cBhvr>
                                        <p:cTn id="64" dur="250" fill="hold"/>
                                        <p:tgtEl>
                                          <p:spTgt spid="57"/>
                                        </p:tgtEl>
                                        <p:attrNameLst>
                                          <p:attrName>ppt_x</p:attrName>
                                        </p:attrNameLst>
                                      </p:cBhvr>
                                      <p:tavLst>
                                        <p:tav tm="0">
                                          <p:val>
                                            <p:strVal val="#ppt_x"/>
                                          </p:val>
                                        </p:tav>
                                        <p:tav tm="100000">
                                          <p:val>
                                            <p:strVal val="#ppt_x"/>
                                          </p:val>
                                        </p:tav>
                                      </p:tavLst>
                                    </p:anim>
                                    <p:anim calcmode="lin" valueType="num">
                                      <p:cBhvr>
                                        <p:cTn id="65" dur="250" fill="hold"/>
                                        <p:tgtEl>
                                          <p:spTgt spid="57"/>
                                        </p:tgtEl>
                                        <p:attrNameLst>
                                          <p:attrName>ppt_y</p:attrName>
                                        </p:attrNameLst>
                                      </p:cBhvr>
                                      <p:tavLst>
                                        <p:tav tm="0">
                                          <p:val>
                                            <p:strVal val="#ppt_y+.1"/>
                                          </p:val>
                                        </p:tav>
                                        <p:tav tm="100000">
                                          <p:val>
                                            <p:strVal val="#ppt_y"/>
                                          </p:val>
                                        </p:tav>
                                      </p:tavLst>
                                    </p:anim>
                                  </p:childTnLst>
                                </p:cTn>
                              </p:par>
                            </p:childTnLst>
                          </p:cTn>
                        </p:par>
                        <p:par>
                          <p:cTn id="66" fill="hold">
                            <p:stCondLst>
                              <p:cond delay="6250"/>
                            </p:stCondLst>
                            <p:childTnLst>
                              <p:par>
                                <p:cTn id="67" presetID="42" presetClass="entr" presetSubtype="0" fill="hold" grpId="9" nodeType="after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fade" prLst="">
                                      <p:cBhvr>
                                        <p:cTn id="69" dur="250"/>
                                        <p:tgtEl>
                                          <p:spTgt spid="58"/>
                                        </p:tgtEl>
                                      </p:cBhvr>
                                    </p:animEffect>
                                    <p:anim calcmode="lin" valueType="num">
                                      <p:cBhvr>
                                        <p:cTn id="70" dur="250" fill="hold"/>
                                        <p:tgtEl>
                                          <p:spTgt spid="58"/>
                                        </p:tgtEl>
                                        <p:attrNameLst>
                                          <p:attrName>ppt_x</p:attrName>
                                        </p:attrNameLst>
                                      </p:cBhvr>
                                      <p:tavLst>
                                        <p:tav tm="0">
                                          <p:val>
                                            <p:strVal val="#ppt_x"/>
                                          </p:val>
                                        </p:tav>
                                        <p:tav tm="100000">
                                          <p:val>
                                            <p:strVal val="#ppt_x"/>
                                          </p:val>
                                        </p:tav>
                                      </p:tavLst>
                                    </p:anim>
                                    <p:anim calcmode="lin" valueType="num">
                                      <p:cBhvr>
                                        <p:cTn id="71" dur="250" fill="hold"/>
                                        <p:tgtEl>
                                          <p:spTgt spid="58"/>
                                        </p:tgtEl>
                                        <p:attrNameLst>
                                          <p:attrName>ppt_y</p:attrName>
                                        </p:attrNameLst>
                                      </p:cBhvr>
                                      <p:tavLst>
                                        <p:tav tm="0">
                                          <p:val>
                                            <p:strVal val="#ppt_y+.1"/>
                                          </p:val>
                                        </p:tav>
                                        <p:tav tm="100000">
                                          <p:val>
                                            <p:strVal val="#ppt_y"/>
                                          </p:val>
                                        </p:tav>
                                      </p:tavLst>
                                    </p:anim>
                                  </p:childTnLst>
                                </p:cTn>
                              </p:par>
                            </p:childTnLst>
                          </p:cTn>
                        </p:par>
                        <p:par>
                          <p:cTn id="72" fill="hold">
                            <p:stCondLst>
                              <p:cond delay="6500"/>
                            </p:stCondLst>
                            <p:childTnLst>
                              <p:par>
                                <p:cTn id="73" presetID="42" presetClass="entr" presetSubtype="0" fill="hold" grpId="10" nodeType="after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rLst="">
                                      <p:cBhvr>
                                        <p:cTn id="75" dur="250"/>
                                        <p:tgtEl>
                                          <p:spTgt spid="59"/>
                                        </p:tgtEl>
                                      </p:cBhvr>
                                    </p:animEffect>
                                    <p:anim calcmode="lin" valueType="num">
                                      <p:cBhvr>
                                        <p:cTn id="76" dur="250" fill="hold"/>
                                        <p:tgtEl>
                                          <p:spTgt spid="59"/>
                                        </p:tgtEl>
                                        <p:attrNameLst>
                                          <p:attrName>ppt_x</p:attrName>
                                        </p:attrNameLst>
                                      </p:cBhvr>
                                      <p:tavLst>
                                        <p:tav tm="0">
                                          <p:val>
                                            <p:strVal val="#ppt_x"/>
                                          </p:val>
                                        </p:tav>
                                        <p:tav tm="100000">
                                          <p:val>
                                            <p:strVal val="#ppt_x"/>
                                          </p:val>
                                        </p:tav>
                                      </p:tavLst>
                                    </p:anim>
                                    <p:anim calcmode="lin" valueType="num">
                                      <p:cBhvr>
                                        <p:cTn id="77" dur="250" fill="hold"/>
                                        <p:tgtEl>
                                          <p:spTgt spid="59"/>
                                        </p:tgtEl>
                                        <p:attrNameLst>
                                          <p:attrName>ppt_y</p:attrName>
                                        </p:attrNameLst>
                                      </p:cBhvr>
                                      <p:tavLst>
                                        <p:tav tm="0">
                                          <p:val>
                                            <p:strVal val="#ppt_y+.1"/>
                                          </p:val>
                                        </p:tav>
                                        <p:tav tm="100000">
                                          <p:val>
                                            <p:strVal val="#ppt_y"/>
                                          </p:val>
                                        </p:tav>
                                      </p:tavLst>
                                    </p:anim>
                                  </p:childTnLst>
                                </p:cTn>
                              </p:par>
                            </p:childTnLst>
                          </p:cTn>
                        </p:par>
                        <p:par>
                          <p:cTn id="78" fill="hold">
                            <p:stCondLst>
                              <p:cond delay="6750"/>
                            </p:stCondLst>
                            <p:childTnLst>
                              <p:par>
                                <p:cTn id="79" presetID="42" presetClass="entr" presetSubtype="0" fill="hold" grpId="11" nodeType="after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rLst="">
                                      <p:cBhvr>
                                        <p:cTn id="81" dur="250"/>
                                        <p:tgtEl>
                                          <p:spTgt spid="60"/>
                                        </p:tgtEl>
                                      </p:cBhvr>
                                    </p:animEffect>
                                    <p:anim calcmode="lin" valueType="num">
                                      <p:cBhvr>
                                        <p:cTn id="82" dur="250" fill="hold"/>
                                        <p:tgtEl>
                                          <p:spTgt spid="60"/>
                                        </p:tgtEl>
                                        <p:attrNameLst>
                                          <p:attrName>ppt_x</p:attrName>
                                        </p:attrNameLst>
                                      </p:cBhvr>
                                      <p:tavLst>
                                        <p:tav tm="0">
                                          <p:val>
                                            <p:strVal val="#ppt_x"/>
                                          </p:val>
                                        </p:tav>
                                        <p:tav tm="100000">
                                          <p:val>
                                            <p:strVal val="#ppt_x"/>
                                          </p:val>
                                        </p:tav>
                                      </p:tavLst>
                                    </p:anim>
                                    <p:anim calcmode="lin" valueType="num">
                                      <p:cBhvr>
                                        <p:cTn id="83" dur="250" fill="hold"/>
                                        <p:tgtEl>
                                          <p:spTgt spid="60"/>
                                        </p:tgtEl>
                                        <p:attrNameLst>
                                          <p:attrName>ppt_y</p:attrName>
                                        </p:attrNameLst>
                                      </p:cBhvr>
                                      <p:tavLst>
                                        <p:tav tm="0">
                                          <p:val>
                                            <p:strVal val="#ppt_y+.1"/>
                                          </p:val>
                                        </p:tav>
                                        <p:tav tm="100000">
                                          <p:val>
                                            <p:strVal val="#ppt_y"/>
                                          </p:val>
                                        </p:tav>
                                      </p:tavLst>
                                    </p:anim>
                                  </p:childTnLst>
                                </p:cTn>
                              </p:par>
                            </p:childTnLst>
                          </p:cTn>
                        </p:par>
                        <p:par>
                          <p:cTn id="84" fill="hold">
                            <p:stCondLst>
                              <p:cond delay="7000"/>
                            </p:stCondLst>
                            <p:childTnLst>
                              <p:par>
                                <p:cTn id="85" presetID="42" presetClass="entr" presetSubtype="0" fill="hold" grpId="12" nodeType="after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rLst="">
                                      <p:cBhvr>
                                        <p:cTn id="87" dur="250"/>
                                        <p:tgtEl>
                                          <p:spTgt spid="61"/>
                                        </p:tgtEl>
                                      </p:cBhvr>
                                    </p:animEffect>
                                    <p:anim calcmode="lin" valueType="num">
                                      <p:cBhvr>
                                        <p:cTn id="88" dur="250" fill="hold"/>
                                        <p:tgtEl>
                                          <p:spTgt spid="61"/>
                                        </p:tgtEl>
                                        <p:attrNameLst>
                                          <p:attrName>ppt_x</p:attrName>
                                        </p:attrNameLst>
                                      </p:cBhvr>
                                      <p:tavLst>
                                        <p:tav tm="0">
                                          <p:val>
                                            <p:strVal val="#ppt_x"/>
                                          </p:val>
                                        </p:tav>
                                        <p:tav tm="100000">
                                          <p:val>
                                            <p:strVal val="#ppt_x"/>
                                          </p:val>
                                        </p:tav>
                                      </p:tavLst>
                                    </p:anim>
                                    <p:anim calcmode="lin" valueType="num">
                                      <p:cBhvr>
                                        <p:cTn id="89" dur="250" fill="hold"/>
                                        <p:tgtEl>
                                          <p:spTgt spid="61"/>
                                        </p:tgtEl>
                                        <p:attrNameLst>
                                          <p:attrName>ppt_y</p:attrName>
                                        </p:attrNameLst>
                                      </p:cBhvr>
                                      <p:tavLst>
                                        <p:tav tm="0">
                                          <p:val>
                                            <p:strVal val="#ppt_y+.1"/>
                                          </p:val>
                                        </p:tav>
                                        <p:tav tm="100000">
                                          <p:val>
                                            <p:strVal val="#ppt_y"/>
                                          </p:val>
                                        </p:tav>
                                      </p:tavLst>
                                    </p:anim>
                                  </p:childTnLst>
                                </p:cTn>
                              </p:par>
                            </p:childTnLst>
                          </p:cTn>
                        </p:par>
                        <p:par>
                          <p:cTn id="90" fill="hold">
                            <p:stCondLst>
                              <p:cond delay="7250"/>
                            </p:stCondLst>
                            <p:childTnLst>
                              <p:par>
                                <p:cTn id="91" presetID="42" presetClass="entr" presetSubtype="0" fill="hold" grpId="13" nodeType="after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rLst="">
                                      <p:cBhvr>
                                        <p:cTn id="93" dur="250"/>
                                        <p:tgtEl>
                                          <p:spTgt spid="62"/>
                                        </p:tgtEl>
                                      </p:cBhvr>
                                    </p:animEffect>
                                    <p:anim calcmode="lin" valueType="num">
                                      <p:cBhvr>
                                        <p:cTn id="94" dur="250" fill="hold"/>
                                        <p:tgtEl>
                                          <p:spTgt spid="62"/>
                                        </p:tgtEl>
                                        <p:attrNameLst>
                                          <p:attrName>ppt_x</p:attrName>
                                        </p:attrNameLst>
                                      </p:cBhvr>
                                      <p:tavLst>
                                        <p:tav tm="0">
                                          <p:val>
                                            <p:strVal val="#ppt_x"/>
                                          </p:val>
                                        </p:tav>
                                        <p:tav tm="100000">
                                          <p:val>
                                            <p:strVal val="#ppt_x"/>
                                          </p:val>
                                        </p:tav>
                                      </p:tavLst>
                                    </p:anim>
                                    <p:anim calcmode="lin" valueType="num">
                                      <p:cBhvr>
                                        <p:cTn id="95" dur="250" fill="hold"/>
                                        <p:tgtEl>
                                          <p:spTgt spid="62"/>
                                        </p:tgtEl>
                                        <p:attrNameLst>
                                          <p:attrName>ppt_y</p:attrName>
                                        </p:attrNameLst>
                                      </p:cBhvr>
                                      <p:tavLst>
                                        <p:tav tm="0">
                                          <p:val>
                                            <p:strVal val="#ppt_y+.1"/>
                                          </p:val>
                                        </p:tav>
                                        <p:tav tm="100000">
                                          <p:val>
                                            <p:strVal val="#ppt_y"/>
                                          </p:val>
                                        </p:tav>
                                      </p:tavLst>
                                    </p:anim>
                                  </p:childTnLst>
                                </p:cTn>
                              </p:par>
                            </p:childTnLst>
                          </p:cTn>
                        </p:par>
                        <p:par>
                          <p:cTn id="96" fill="hold">
                            <p:stCondLst>
                              <p:cond delay="7500"/>
                            </p:stCondLst>
                            <p:childTnLst>
                              <p:par>
                                <p:cTn id="97" presetID="42" presetClass="entr" presetSubtype="0" fill="hold" grpId="14" nodeType="after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rLst="">
                                      <p:cBhvr>
                                        <p:cTn id="99" dur="250"/>
                                        <p:tgtEl>
                                          <p:spTgt spid="63"/>
                                        </p:tgtEl>
                                      </p:cBhvr>
                                    </p:animEffect>
                                    <p:anim calcmode="lin" valueType="num">
                                      <p:cBhvr>
                                        <p:cTn id="100" dur="250" fill="hold"/>
                                        <p:tgtEl>
                                          <p:spTgt spid="63"/>
                                        </p:tgtEl>
                                        <p:attrNameLst>
                                          <p:attrName>ppt_x</p:attrName>
                                        </p:attrNameLst>
                                      </p:cBhvr>
                                      <p:tavLst>
                                        <p:tav tm="0">
                                          <p:val>
                                            <p:strVal val="#ppt_x"/>
                                          </p:val>
                                        </p:tav>
                                        <p:tav tm="100000">
                                          <p:val>
                                            <p:strVal val="#ppt_x"/>
                                          </p:val>
                                        </p:tav>
                                      </p:tavLst>
                                    </p:anim>
                                    <p:anim calcmode="lin" valueType="num">
                                      <p:cBhvr>
                                        <p:cTn id="101" dur="250" fill="hold"/>
                                        <p:tgtEl>
                                          <p:spTgt spid="63"/>
                                        </p:tgtEl>
                                        <p:attrNameLst>
                                          <p:attrName>ppt_y</p:attrName>
                                        </p:attrNameLst>
                                      </p:cBhvr>
                                      <p:tavLst>
                                        <p:tav tm="0">
                                          <p:val>
                                            <p:strVal val="#ppt_y+.1"/>
                                          </p:val>
                                        </p:tav>
                                        <p:tav tm="100000">
                                          <p:val>
                                            <p:strVal val="#ppt_y"/>
                                          </p:val>
                                        </p:tav>
                                      </p:tavLst>
                                    </p:anim>
                                  </p:childTnLst>
                                </p:cTn>
                              </p:par>
                            </p:childTnLst>
                          </p:cTn>
                        </p:par>
                        <p:par>
                          <p:cTn id="102" fill="hold">
                            <p:stCondLst>
                              <p:cond delay="7750"/>
                            </p:stCondLst>
                            <p:childTnLst>
                              <p:par>
                                <p:cTn id="103" presetID="42" presetClass="entr" presetSubtype="0" fill="hold" grpId="15" nodeType="afterEffect">
                                  <p:stCondLst>
                                    <p:cond delay="0"/>
                                  </p:stCondLst>
                                  <p:childTnLst>
                                    <p:set>
                                      <p:cBhvr>
                                        <p:cTn id="104" dur="1" fill="hold">
                                          <p:stCondLst>
                                            <p:cond delay="0"/>
                                          </p:stCondLst>
                                        </p:cTn>
                                        <p:tgtEl>
                                          <p:spTgt spid="64"/>
                                        </p:tgtEl>
                                        <p:attrNameLst>
                                          <p:attrName>style.visibility</p:attrName>
                                        </p:attrNameLst>
                                      </p:cBhvr>
                                      <p:to>
                                        <p:strVal val="visible"/>
                                      </p:to>
                                    </p:set>
                                    <p:animEffect transition="in" filter="fade" prLst="">
                                      <p:cBhvr>
                                        <p:cTn id="105" dur="250"/>
                                        <p:tgtEl>
                                          <p:spTgt spid="64"/>
                                        </p:tgtEl>
                                      </p:cBhvr>
                                    </p:animEffect>
                                    <p:anim calcmode="lin" valueType="num">
                                      <p:cBhvr>
                                        <p:cTn id="106" dur="250" fill="hold"/>
                                        <p:tgtEl>
                                          <p:spTgt spid="64"/>
                                        </p:tgtEl>
                                        <p:attrNameLst>
                                          <p:attrName>ppt_x</p:attrName>
                                        </p:attrNameLst>
                                      </p:cBhvr>
                                      <p:tavLst>
                                        <p:tav tm="0">
                                          <p:val>
                                            <p:strVal val="#ppt_x"/>
                                          </p:val>
                                        </p:tav>
                                        <p:tav tm="100000">
                                          <p:val>
                                            <p:strVal val="#ppt_x"/>
                                          </p:val>
                                        </p:tav>
                                      </p:tavLst>
                                    </p:anim>
                                    <p:anim calcmode="lin" valueType="num">
                                      <p:cBhvr>
                                        <p:cTn id="107" dur="250" fill="hold"/>
                                        <p:tgtEl>
                                          <p:spTgt spid="64"/>
                                        </p:tgtEl>
                                        <p:attrNameLst>
                                          <p:attrName>ppt_y</p:attrName>
                                        </p:attrNameLst>
                                      </p:cBhvr>
                                      <p:tavLst>
                                        <p:tav tm="0">
                                          <p:val>
                                            <p:strVal val="#ppt_y+.1"/>
                                          </p:val>
                                        </p:tav>
                                        <p:tav tm="100000">
                                          <p:val>
                                            <p:strVal val="#ppt_y"/>
                                          </p:val>
                                        </p:tav>
                                      </p:tavLst>
                                    </p:anim>
                                  </p:childTnLst>
                                </p:cTn>
                              </p:par>
                            </p:childTnLst>
                          </p:cTn>
                        </p:par>
                        <p:par>
                          <p:cTn id="108" fill="hold">
                            <p:stCondLst>
                              <p:cond delay="8000"/>
                            </p:stCondLst>
                            <p:childTnLst>
                              <p:par>
                                <p:cTn id="109" presetID="42" presetClass="entr" presetSubtype="0" fill="hold" grpId="16" nodeType="afterEffect">
                                  <p:stCondLst>
                                    <p:cond delay="0"/>
                                  </p:stCondLst>
                                  <p:childTnLst>
                                    <p:set>
                                      <p:cBhvr>
                                        <p:cTn id="110" dur="1" fill="hold">
                                          <p:stCondLst>
                                            <p:cond delay="0"/>
                                          </p:stCondLst>
                                        </p:cTn>
                                        <p:tgtEl>
                                          <p:spTgt spid="65"/>
                                        </p:tgtEl>
                                        <p:attrNameLst>
                                          <p:attrName>style.visibility</p:attrName>
                                        </p:attrNameLst>
                                      </p:cBhvr>
                                      <p:to>
                                        <p:strVal val="visible"/>
                                      </p:to>
                                    </p:set>
                                    <p:animEffect transition="in" filter="fade" prLst="">
                                      <p:cBhvr>
                                        <p:cTn id="111" dur="250"/>
                                        <p:tgtEl>
                                          <p:spTgt spid="65"/>
                                        </p:tgtEl>
                                      </p:cBhvr>
                                    </p:animEffect>
                                    <p:anim calcmode="lin" valueType="num">
                                      <p:cBhvr>
                                        <p:cTn id="112" dur="250" fill="hold"/>
                                        <p:tgtEl>
                                          <p:spTgt spid="65"/>
                                        </p:tgtEl>
                                        <p:attrNameLst>
                                          <p:attrName>ppt_x</p:attrName>
                                        </p:attrNameLst>
                                      </p:cBhvr>
                                      <p:tavLst>
                                        <p:tav tm="0">
                                          <p:val>
                                            <p:strVal val="#ppt_x"/>
                                          </p:val>
                                        </p:tav>
                                        <p:tav tm="100000">
                                          <p:val>
                                            <p:strVal val="#ppt_x"/>
                                          </p:val>
                                        </p:tav>
                                      </p:tavLst>
                                    </p:anim>
                                    <p:anim calcmode="lin" valueType="num">
                                      <p:cBhvr>
                                        <p:cTn id="113" dur="250" fill="hold"/>
                                        <p:tgtEl>
                                          <p:spTgt spid="65"/>
                                        </p:tgtEl>
                                        <p:attrNameLst>
                                          <p:attrName>ppt_y</p:attrName>
                                        </p:attrNameLst>
                                      </p:cBhvr>
                                      <p:tavLst>
                                        <p:tav tm="0">
                                          <p:val>
                                            <p:strVal val="#ppt_y+.1"/>
                                          </p:val>
                                        </p:tav>
                                        <p:tav tm="100000">
                                          <p:val>
                                            <p:strVal val="#ppt_y"/>
                                          </p:val>
                                        </p:tav>
                                      </p:tavLst>
                                    </p:anim>
                                  </p:childTnLst>
                                </p:cTn>
                              </p:par>
                            </p:childTnLst>
                          </p:cTn>
                        </p:par>
                        <p:par>
                          <p:cTn id="114" fill="hold">
                            <p:stCondLst>
                              <p:cond delay="8250"/>
                            </p:stCondLst>
                            <p:childTnLst>
                              <p:par>
                                <p:cTn id="115" presetID="42" presetClass="entr" presetSubtype="0" fill="hold" grpId="17" nodeType="afterEffect">
                                  <p:stCondLst>
                                    <p:cond delay="0"/>
                                  </p:stCondLst>
                                  <p:childTnLst>
                                    <p:set>
                                      <p:cBhvr>
                                        <p:cTn id="116" dur="1" fill="hold">
                                          <p:stCondLst>
                                            <p:cond delay="0"/>
                                          </p:stCondLst>
                                        </p:cTn>
                                        <p:tgtEl>
                                          <p:spTgt spid="66"/>
                                        </p:tgtEl>
                                        <p:attrNameLst>
                                          <p:attrName>style.visibility</p:attrName>
                                        </p:attrNameLst>
                                      </p:cBhvr>
                                      <p:to>
                                        <p:strVal val="visible"/>
                                      </p:to>
                                    </p:set>
                                    <p:animEffect transition="in" filter="fade" prLst="">
                                      <p:cBhvr>
                                        <p:cTn id="117" dur="250"/>
                                        <p:tgtEl>
                                          <p:spTgt spid="66"/>
                                        </p:tgtEl>
                                      </p:cBhvr>
                                    </p:animEffect>
                                    <p:anim calcmode="lin" valueType="num">
                                      <p:cBhvr>
                                        <p:cTn id="118" dur="250" fill="hold"/>
                                        <p:tgtEl>
                                          <p:spTgt spid="66"/>
                                        </p:tgtEl>
                                        <p:attrNameLst>
                                          <p:attrName>ppt_x</p:attrName>
                                        </p:attrNameLst>
                                      </p:cBhvr>
                                      <p:tavLst>
                                        <p:tav tm="0">
                                          <p:val>
                                            <p:strVal val="#ppt_x"/>
                                          </p:val>
                                        </p:tav>
                                        <p:tav tm="100000">
                                          <p:val>
                                            <p:strVal val="#ppt_x"/>
                                          </p:val>
                                        </p:tav>
                                      </p:tavLst>
                                    </p:anim>
                                    <p:anim calcmode="lin" valueType="num">
                                      <p:cBhvr>
                                        <p:cTn id="119" dur="250" fill="hold"/>
                                        <p:tgtEl>
                                          <p:spTgt spid="66"/>
                                        </p:tgtEl>
                                        <p:attrNameLst>
                                          <p:attrName>ppt_y</p:attrName>
                                        </p:attrNameLst>
                                      </p:cBhvr>
                                      <p:tavLst>
                                        <p:tav tm="0">
                                          <p:val>
                                            <p:strVal val="#ppt_y+.1"/>
                                          </p:val>
                                        </p:tav>
                                        <p:tav tm="100000">
                                          <p:val>
                                            <p:strVal val="#ppt_y"/>
                                          </p:val>
                                        </p:tav>
                                      </p:tavLst>
                                    </p:anim>
                                  </p:childTnLst>
                                </p:cTn>
                              </p:par>
                            </p:childTnLst>
                          </p:cTn>
                        </p:par>
                        <p:par>
                          <p:cTn id="120" fill="hold">
                            <p:stCondLst>
                              <p:cond delay="8500"/>
                            </p:stCondLst>
                            <p:childTnLst>
                              <p:par>
                                <p:cTn id="121" presetID="42" presetClass="entr" presetSubtype="0" fill="hold" grpId="18" nodeType="afterEffect">
                                  <p:stCondLst>
                                    <p:cond delay="0"/>
                                  </p:stCondLst>
                                  <p:childTnLst>
                                    <p:set>
                                      <p:cBhvr>
                                        <p:cTn id="122" dur="1" fill="hold">
                                          <p:stCondLst>
                                            <p:cond delay="0"/>
                                          </p:stCondLst>
                                        </p:cTn>
                                        <p:tgtEl>
                                          <p:spTgt spid="67"/>
                                        </p:tgtEl>
                                        <p:attrNameLst>
                                          <p:attrName>style.visibility</p:attrName>
                                        </p:attrNameLst>
                                      </p:cBhvr>
                                      <p:to>
                                        <p:strVal val="visible"/>
                                      </p:to>
                                    </p:set>
                                    <p:animEffect transition="in" filter="fade" prLst="">
                                      <p:cBhvr>
                                        <p:cTn id="123" dur="250"/>
                                        <p:tgtEl>
                                          <p:spTgt spid="67"/>
                                        </p:tgtEl>
                                      </p:cBhvr>
                                    </p:animEffect>
                                    <p:anim calcmode="lin" valueType="num">
                                      <p:cBhvr>
                                        <p:cTn id="124" dur="250" fill="hold"/>
                                        <p:tgtEl>
                                          <p:spTgt spid="67"/>
                                        </p:tgtEl>
                                        <p:attrNameLst>
                                          <p:attrName>ppt_x</p:attrName>
                                        </p:attrNameLst>
                                      </p:cBhvr>
                                      <p:tavLst>
                                        <p:tav tm="0">
                                          <p:val>
                                            <p:strVal val="#ppt_x"/>
                                          </p:val>
                                        </p:tav>
                                        <p:tav tm="100000">
                                          <p:val>
                                            <p:strVal val="#ppt_x"/>
                                          </p:val>
                                        </p:tav>
                                      </p:tavLst>
                                    </p:anim>
                                    <p:anim calcmode="lin" valueType="num">
                                      <p:cBhvr>
                                        <p:cTn id="125" dur="250" fill="hold"/>
                                        <p:tgtEl>
                                          <p:spTgt spid="67"/>
                                        </p:tgtEl>
                                        <p:attrNameLst>
                                          <p:attrName>ppt_y</p:attrName>
                                        </p:attrNameLst>
                                      </p:cBhvr>
                                      <p:tavLst>
                                        <p:tav tm="0">
                                          <p:val>
                                            <p:strVal val="#ppt_y+.1"/>
                                          </p:val>
                                        </p:tav>
                                        <p:tav tm="100000">
                                          <p:val>
                                            <p:strVal val="#ppt_y"/>
                                          </p:val>
                                        </p:tav>
                                      </p:tavLst>
                                    </p:anim>
                                  </p:childTnLst>
                                </p:cTn>
                              </p:par>
                            </p:childTnLst>
                          </p:cTn>
                        </p:par>
                        <p:par>
                          <p:cTn id="126" fill="hold">
                            <p:stCondLst>
                              <p:cond delay="8750"/>
                            </p:stCondLst>
                            <p:childTnLst>
                              <p:par>
                                <p:cTn id="127" presetID="42" presetClass="entr" presetSubtype="0" fill="hold" grpId="19" nodeType="afterEffect">
                                  <p:stCondLst>
                                    <p:cond delay="0"/>
                                  </p:stCondLst>
                                  <p:childTnLst>
                                    <p:set>
                                      <p:cBhvr>
                                        <p:cTn id="128" dur="1" fill="hold">
                                          <p:stCondLst>
                                            <p:cond delay="0"/>
                                          </p:stCondLst>
                                        </p:cTn>
                                        <p:tgtEl>
                                          <p:spTgt spid="68"/>
                                        </p:tgtEl>
                                        <p:attrNameLst>
                                          <p:attrName>style.visibility</p:attrName>
                                        </p:attrNameLst>
                                      </p:cBhvr>
                                      <p:to>
                                        <p:strVal val="visible"/>
                                      </p:to>
                                    </p:set>
                                    <p:animEffect transition="in" filter="fade" prLst="">
                                      <p:cBhvr>
                                        <p:cTn id="129" dur="250"/>
                                        <p:tgtEl>
                                          <p:spTgt spid="68"/>
                                        </p:tgtEl>
                                      </p:cBhvr>
                                    </p:animEffect>
                                    <p:anim calcmode="lin" valueType="num">
                                      <p:cBhvr>
                                        <p:cTn id="130" dur="250" fill="hold"/>
                                        <p:tgtEl>
                                          <p:spTgt spid="68"/>
                                        </p:tgtEl>
                                        <p:attrNameLst>
                                          <p:attrName>ppt_x</p:attrName>
                                        </p:attrNameLst>
                                      </p:cBhvr>
                                      <p:tavLst>
                                        <p:tav tm="0">
                                          <p:val>
                                            <p:strVal val="#ppt_x"/>
                                          </p:val>
                                        </p:tav>
                                        <p:tav tm="100000">
                                          <p:val>
                                            <p:strVal val="#ppt_x"/>
                                          </p:val>
                                        </p:tav>
                                      </p:tavLst>
                                    </p:anim>
                                    <p:anim calcmode="lin" valueType="num">
                                      <p:cBhvr>
                                        <p:cTn id="131" dur="250" fill="hold"/>
                                        <p:tgtEl>
                                          <p:spTgt spid="68"/>
                                        </p:tgtEl>
                                        <p:attrNameLst>
                                          <p:attrName>ppt_y</p:attrName>
                                        </p:attrNameLst>
                                      </p:cBhvr>
                                      <p:tavLst>
                                        <p:tav tm="0">
                                          <p:val>
                                            <p:strVal val="#ppt_y+.1"/>
                                          </p:val>
                                        </p:tav>
                                        <p:tav tm="100000">
                                          <p:val>
                                            <p:strVal val="#ppt_y"/>
                                          </p:val>
                                        </p:tav>
                                      </p:tavLst>
                                    </p:anim>
                                  </p:childTnLst>
                                </p:cTn>
                              </p:par>
                            </p:childTnLst>
                          </p:cTn>
                        </p:par>
                        <p:par>
                          <p:cTn id="132" fill="hold">
                            <p:stCondLst>
                              <p:cond delay="9000"/>
                            </p:stCondLst>
                            <p:childTnLst>
                              <p:par>
                                <p:cTn id="133" presetID="42" presetClass="entr" presetSubtype="0" fill="hold" grpId="20" nodeType="afterEffect">
                                  <p:stCondLst>
                                    <p:cond delay="0"/>
                                  </p:stCondLst>
                                  <p:childTnLst>
                                    <p:set>
                                      <p:cBhvr>
                                        <p:cTn id="134" dur="1" fill="hold">
                                          <p:stCondLst>
                                            <p:cond delay="0"/>
                                          </p:stCondLst>
                                        </p:cTn>
                                        <p:tgtEl>
                                          <p:spTgt spid="69"/>
                                        </p:tgtEl>
                                        <p:attrNameLst>
                                          <p:attrName>style.visibility</p:attrName>
                                        </p:attrNameLst>
                                      </p:cBhvr>
                                      <p:to>
                                        <p:strVal val="visible"/>
                                      </p:to>
                                    </p:set>
                                    <p:animEffect transition="in" filter="fade" prLst="">
                                      <p:cBhvr>
                                        <p:cTn id="135" dur="250"/>
                                        <p:tgtEl>
                                          <p:spTgt spid="69"/>
                                        </p:tgtEl>
                                      </p:cBhvr>
                                    </p:animEffect>
                                    <p:anim calcmode="lin" valueType="num">
                                      <p:cBhvr>
                                        <p:cTn id="136" dur="250" fill="hold"/>
                                        <p:tgtEl>
                                          <p:spTgt spid="69"/>
                                        </p:tgtEl>
                                        <p:attrNameLst>
                                          <p:attrName>ppt_x</p:attrName>
                                        </p:attrNameLst>
                                      </p:cBhvr>
                                      <p:tavLst>
                                        <p:tav tm="0">
                                          <p:val>
                                            <p:strVal val="#ppt_x"/>
                                          </p:val>
                                        </p:tav>
                                        <p:tav tm="100000">
                                          <p:val>
                                            <p:strVal val="#ppt_x"/>
                                          </p:val>
                                        </p:tav>
                                      </p:tavLst>
                                    </p:anim>
                                    <p:anim calcmode="lin" valueType="num">
                                      <p:cBhvr>
                                        <p:cTn id="137" dur="250" fill="hold"/>
                                        <p:tgtEl>
                                          <p:spTgt spid="69"/>
                                        </p:tgtEl>
                                        <p:attrNameLst>
                                          <p:attrName>ppt_y</p:attrName>
                                        </p:attrNameLst>
                                      </p:cBhvr>
                                      <p:tavLst>
                                        <p:tav tm="0">
                                          <p:val>
                                            <p:strVal val="#ppt_y+.1"/>
                                          </p:val>
                                        </p:tav>
                                        <p:tav tm="100000">
                                          <p:val>
                                            <p:strVal val="#ppt_y"/>
                                          </p:val>
                                        </p:tav>
                                      </p:tavLst>
                                    </p:anim>
                                  </p:childTnLst>
                                </p:cTn>
                              </p:par>
                            </p:childTnLst>
                          </p:cTn>
                        </p:par>
                        <p:par>
                          <p:cTn id="138" fill="hold">
                            <p:stCondLst>
                              <p:cond delay="9250"/>
                            </p:stCondLst>
                            <p:childTnLst>
                              <p:par>
                                <p:cTn id="139" presetID="42" presetClass="entr" presetSubtype="0" fill="hold" grpId="21" nodeType="afterEffect">
                                  <p:stCondLst>
                                    <p:cond delay="0"/>
                                  </p:stCondLst>
                                  <p:childTnLst>
                                    <p:set>
                                      <p:cBhvr>
                                        <p:cTn id="140" dur="1" fill="hold">
                                          <p:stCondLst>
                                            <p:cond delay="0"/>
                                          </p:stCondLst>
                                        </p:cTn>
                                        <p:tgtEl>
                                          <p:spTgt spid="70"/>
                                        </p:tgtEl>
                                        <p:attrNameLst>
                                          <p:attrName>style.visibility</p:attrName>
                                        </p:attrNameLst>
                                      </p:cBhvr>
                                      <p:to>
                                        <p:strVal val="visible"/>
                                      </p:to>
                                    </p:set>
                                    <p:animEffect transition="in" filter="fade" prLst="">
                                      <p:cBhvr>
                                        <p:cTn id="141" dur="250"/>
                                        <p:tgtEl>
                                          <p:spTgt spid="70"/>
                                        </p:tgtEl>
                                      </p:cBhvr>
                                    </p:animEffect>
                                    <p:anim calcmode="lin" valueType="num">
                                      <p:cBhvr>
                                        <p:cTn id="142" dur="250" fill="hold"/>
                                        <p:tgtEl>
                                          <p:spTgt spid="70"/>
                                        </p:tgtEl>
                                        <p:attrNameLst>
                                          <p:attrName>ppt_x</p:attrName>
                                        </p:attrNameLst>
                                      </p:cBhvr>
                                      <p:tavLst>
                                        <p:tav tm="0">
                                          <p:val>
                                            <p:strVal val="#ppt_x"/>
                                          </p:val>
                                        </p:tav>
                                        <p:tav tm="100000">
                                          <p:val>
                                            <p:strVal val="#ppt_x"/>
                                          </p:val>
                                        </p:tav>
                                      </p:tavLst>
                                    </p:anim>
                                    <p:anim calcmode="lin" valueType="num">
                                      <p:cBhvr>
                                        <p:cTn id="143" dur="250" fill="hold"/>
                                        <p:tgtEl>
                                          <p:spTgt spid="70"/>
                                        </p:tgtEl>
                                        <p:attrNameLst>
                                          <p:attrName>ppt_y</p:attrName>
                                        </p:attrNameLst>
                                      </p:cBhvr>
                                      <p:tavLst>
                                        <p:tav tm="0">
                                          <p:val>
                                            <p:strVal val="#ppt_y+.1"/>
                                          </p:val>
                                        </p:tav>
                                        <p:tav tm="100000">
                                          <p:val>
                                            <p:strVal val="#ppt_y"/>
                                          </p:val>
                                        </p:tav>
                                      </p:tavLst>
                                    </p:anim>
                                  </p:childTnLst>
                                </p:cTn>
                              </p:par>
                            </p:childTnLst>
                          </p:cTn>
                        </p:par>
                        <p:par>
                          <p:cTn id="144" fill="hold">
                            <p:stCondLst>
                              <p:cond delay="9500"/>
                            </p:stCondLst>
                            <p:childTnLst>
                              <p:par>
                                <p:cTn id="145" presetID="42" presetClass="entr" presetSubtype="0" fill="hold" grpId="22" nodeType="after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fade" prLst="">
                                      <p:cBhvr>
                                        <p:cTn id="147" dur="250"/>
                                        <p:tgtEl>
                                          <p:spTgt spid="71"/>
                                        </p:tgtEl>
                                      </p:cBhvr>
                                    </p:animEffect>
                                    <p:anim calcmode="lin" valueType="num">
                                      <p:cBhvr>
                                        <p:cTn id="148" dur="250" fill="hold"/>
                                        <p:tgtEl>
                                          <p:spTgt spid="71"/>
                                        </p:tgtEl>
                                        <p:attrNameLst>
                                          <p:attrName>ppt_x</p:attrName>
                                        </p:attrNameLst>
                                      </p:cBhvr>
                                      <p:tavLst>
                                        <p:tav tm="0">
                                          <p:val>
                                            <p:strVal val="#ppt_x"/>
                                          </p:val>
                                        </p:tav>
                                        <p:tav tm="100000">
                                          <p:val>
                                            <p:strVal val="#ppt_x"/>
                                          </p:val>
                                        </p:tav>
                                      </p:tavLst>
                                    </p:anim>
                                    <p:anim calcmode="lin" valueType="num">
                                      <p:cBhvr>
                                        <p:cTn id="149" dur="25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1"/>
      <p:bldP spid="48" grpId="2" animBg="1"/>
      <p:bldP spid="50" grpId="3"/>
      <p:bldP spid="51" grpId="4" animBg="1"/>
      <p:bldP spid="53" grpId="5"/>
      <p:bldP spid="54" grpId="6" animBg="1"/>
      <p:bldP spid="56" grpId="7"/>
      <p:bldP spid="57" grpId="8" animBg="1"/>
      <p:bldP spid="58" grpId="9" animBg="1"/>
      <p:bldP spid="59" grpId="10" animBg="1"/>
      <p:bldP spid="60" grpId="11" animBg="1"/>
      <p:bldP spid="61" grpId="12" animBg="1"/>
      <p:bldP spid="62" grpId="13" animBg="1"/>
      <p:bldP spid="63" grpId="14" animBg="1"/>
      <p:bldP spid="64" grpId="15"/>
      <p:bldP spid="65" grpId="16"/>
      <p:bldP spid="66" grpId="17"/>
      <p:bldP spid="67" grpId="18"/>
      <p:bldP spid="68" grpId="19"/>
      <p:bldP spid="69" grpId="20"/>
      <p:bldP spid="70" grpId="21" animBg="1"/>
      <p:bldP spid="71" grpId="2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63F066C3-3F1E-CC36-EC8F-FF00AFFDD1AE}"/>
              </a:ext>
            </a:extLst>
          </p:cNvPr>
          <p:cNvSpPr/>
          <p:nvPr/>
        </p:nvSpPr>
        <p:spPr>
          <a:xfrm>
            <a:off x="117439" y="531112"/>
            <a:ext cx="11957119" cy="1754326"/>
          </a:xfrm>
          <a:prstGeom prst="rect">
            <a:avLst/>
          </a:prstGeom>
          <a:noFill/>
        </p:spPr>
        <p:txBody>
          <a:bodyPr wrap="none" lIns="91440" tIns="45720" rIns="91440" bIns="45720">
            <a:spAutoFit/>
          </a:bodyPr>
          <a:lstStyle/>
          <a:p>
            <a:pPr algn="ctr"/>
            <a:r>
              <a:rPr lang="en-US" altLang="zh-CN" sz="5400" b="1" dirty="0">
                <a:ln w="22225">
                  <a:solidFill>
                    <a:schemeClr val="accent2"/>
                  </a:solidFill>
                  <a:prstDash val="solid"/>
                </a:ln>
                <a:solidFill>
                  <a:schemeClr val="accent2">
                    <a:lumMod val="40000"/>
                    <a:lumOff val="60000"/>
                  </a:schemeClr>
                </a:solidFill>
              </a:rPr>
              <a:t>5.12</a:t>
            </a:r>
            <a:r>
              <a:rPr lang="zh-CN" altLang="en-US" sz="5400" b="1" dirty="0">
                <a:ln w="22225">
                  <a:solidFill>
                    <a:schemeClr val="accent2"/>
                  </a:solidFill>
                  <a:prstDash val="solid"/>
                </a:ln>
                <a:solidFill>
                  <a:schemeClr val="accent2">
                    <a:lumMod val="40000"/>
                    <a:lumOff val="60000"/>
                  </a:schemeClr>
                </a:solidFill>
              </a:rPr>
              <a:t>防灾减灾日</a:t>
            </a:r>
          </a:p>
          <a:p>
            <a:pPr algn="ctr"/>
            <a:r>
              <a:rPr lang="zh-CN" alt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弘扬防灾减灾文化，提高防灾减灾意识</a:t>
            </a:r>
          </a:p>
        </p:txBody>
      </p:sp>
    </p:spTree>
    <p:extLst>
      <p:ext uri="{BB962C8B-B14F-4D97-AF65-F5344CB8AC3E}">
        <p14:creationId xmlns:p14="http://schemas.microsoft.com/office/powerpoint/2010/main" val="3165110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hlinkClick r:id="rId2" tgtFrame="&quot;_blank&quot;" tooltip="&quot;&quot;"/>
            <a:extLst>
              <a:ext uri="{FF2B5EF4-FFF2-40B4-BE49-F238E27FC236}">
                <a16:creationId xmlns:a16="http://schemas.microsoft.com/office/drawing/2014/main" id="{720E25D2-7AF2-2F60-69AA-33421566C6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397" y="1197621"/>
            <a:ext cx="2765013" cy="4642531"/>
          </a:xfrm>
          <a:prstGeom prst="rect">
            <a:avLst/>
          </a:prstGeom>
          <a:noFill/>
          <a:ln>
            <a:noFill/>
          </a:ln>
        </p:spPr>
      </p:pic>
      <p:pic>
        <p:nvPicPr>
          <p:cNvPr id="9" name="图片 8">
            <a:hlinkClick r:id="rId4" tgtFrame="&quot;_blank&quot;" tooltip="&quot;&quot;"/>
            <a:extLst>
              <a:ext uri="{FF2B5EF4-FFF2-40B4-BE49-F238E27FC236}">
                <a16:creationId xmlns:a16="http://schemas.microsoft.com/office/drawing/2014/main" id="{B29CA8A1-1AFF-ECA7-86D0-2581E58BB5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8707" y="1197620"/>
            <a:ext cx="2767791" cy="4642531"/>
          </a:xfrm>
          <a:prstGeom prst="rect">
            <a:avLst/>
          </a:prstGeom>
          <a:noFill/>
          <a:ln>
            <a:noFill/>
          </a:ln>
        </p:spPr>
      </p:pic>
      <p:pic>
        <p:nvPicPr>
          <p:cNvPr id="10" name="图片 9">
            <a:hlinkClick r:id="rId6" tgtFrame="&quot;_blank&quot;" tooltip="&quot;&quot;"/>
            <a:extLst>
              <a:ext uri="{FF2B5EF4-FFF2-40B4-BE49-F238E27FC236}">
                <a16:creationId xmlns:a16="http://schemas.microsoft.com/office/drawing/2014/main" id="{1DFBC80B-193F-614D-52EE-A6397BFB2FB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2724" y="1197621"/>
            <a:ext cx="2767791" cy="4642530"/>
          </a:xfrm>
          <a:prstGeom prst="rect">
            <a:avLst/>
          </a:prstGeom>
          <a:noFill/>
          <a:ln>
            <a:noFill/>
          </a:ln>
        </p:spPr>
      </p:pic>
      <p:pic>
        <p:nvPicPr>
          <p:cNvPr id="11" name="图片 10">
            <a:hlinkClick r:id="rId8" tgtFrame="&quot;_blank&quot;" tooltip="&quot;&quot;"/>
            <a:extLst>
              <a:ext uri="{FF2B5EF4-FFF2-40B4-BE49-F238E27FC236}">
                <a16:creationId xmlns:a16="http://schemas.microsoft.com/office/drawing/2014/main" id="{0F8A4F16-2AC3-E194-2F69-68D9CFA14AB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262812" y="1197620"/>
            <a:ext cx="2767791" cy="4647197"/>
          </a:xfrm>
          <a:prstGeom prst="rect">
            <a:avLst/>
          </a:prstGeom>
          <a:noFill/>
          <a:ln>
            <a:noFill/>
          </a:ln>
        </p:spPr>
      </p:pic>
      <p:cxnSp>
        <p:nvCxnSpPr>
          <p:cNvPr id="4" name="直接连接符 3">
            <a:extLst>
              <a:ext uri="{FF2B5EF4-FFF2-40B4-BE49-F238E27FC236}">
                <a16:creationId xmlns:a16="http://schemas.microsoft.com/office/drawing/2014/main" id="{909262D5-9A15-3B7B-96BB-E17B9583D48F}"/>
              </a:ext>
            </a:extLst>
          </p:cNvPr>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pic>
        <p:nvPicPr>
          <p:cNvPr id="5" name="图片 4">
            <a:extLst>
              <a:ext uri="{FF2B5EF4-FFF2-40B4-BE49-F238E27FC236}">
                <a16:creationId xmlns:a16="http://schemas.microsoft.com/office/drawing/2014/main" id="{8DEABBD0-C935-4666-1321-98467860F0C7}"/>
              </a:ext>
            </a:extLst>
          </p:cNvPr>
          <p:cNvPicPr>
            <a:picLocks noChangeAspect="1"/>
          </p:cNvPicPr>
          <p:nvPr/>
        </p:nvPicPr>
        <p:blipFill>
          <a:blip r:embed="rId10"/>
          <a:stretch>
            <a:fillRect/>
          </a:stretch>
        </p:blipFill>
        <p:spPr>
          <a:xfrm>
            <a:off x="9667875" y="6524625"/>
            <a:ext cx="2524125" cy="333375"/>
          </a:xfrm>
          <a:prstGeom prst="rect">
            <a:avLst/>
          </a:prstGeom>
        </p:spPr>
      </p:pic>
    </p:spTree>
    <p:extLst>
      <p:ext uri="{BB962C8B-B14F-4D97-AF65-F5344CB8AC3E}">
        <p14:creationId xmlns:p14="http://schemas.microsoft.com/office/powerpoint/2010/main" val="17124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rLs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AA303E-F485-0833-AF60-41B0C2911B69}"/>
              </a:ext>
            </a:extLst>
          </p:cNvPr>
          <p:cNvSpPr txBox="1"/>
          <p:nvPr/>
        </p:nvSpPr>
        <p:spPr>
          <a:xfrm>
            <a:off x="551631" y="1329579"/>
            <a:ext cx="5161128" cy="4198842"/>
          </a:xfrm>
          <a:prstGeom prst="rect">
            <a:avLst/>
          </a:prstGeom>
          <a:noFill/>
        </p:spPr>
        <p:txBody>
          <a:bodyPr wrap="square" rtlCol="0">
            <a:spAutoFit/>
          </a:bodyPr>
          <a:lstStyle/>
          <a:p>
            <a:pPr indent="-468000">
              <a:lnSpc>
                <a:spcPct val="150000"/>
              </a:lnSpc>
            </a:pPr>
            <a:r>
              <a:rPr lang="zh-CN" altLang="en-US" sz="2000" dirty="0">
                <a:solidFill>
                  <a:srgbClr val="000000"/>
                </a:solidFill>
              </a:rPr>
              <a:t>        九寨沟位于四川省阿坝藏族羌族自治州九寨沟县，</a:t>
            </a:r>
            <a:r>
              <a:rPr lang="en-US" altLang="zh-CN" sz="2000" dirty="0">
                <a:solidFill>
                  <a:srgbClr val="000000"/>
                </a:solidFill>
              </a:rPr>
              <a:t>1997</a:t>
            </a:r>
            <a:r>
              <a:rPr lang="zh-CN" altLang="en-US" sz="2000" dirty="0">
                <a:solidFill>
                  <a:srgbClr val="000000"/>
                </a:solidFill>
              </a:rPr>
              <a:t>年加入联合国教科文组织世界生物圈保护区网络，成为中国世界生物圈保护区。然而，在</a:t>
            </a:r>
            <a:r>
              <a:rPr lang="en-US" altLang="zh-CN" sz="2000" dirty="0">
                <a:solidFill>
                  <a:srgbClr val="000000"/>
                </a:solidFill>
              </a:rPr>
              <a:t> 2017</a:t>
            </a:r>
            <a:r>
              <a:rPr lang="zh-CN" altLang="zh-CN" sz="2000" dirty="0">
                <a:solidFill>
                  <a:srgbClr val="000000"/>
                </a:solidFill>
              </a:rPr>
              <a:t>年</a:t>
            </a:r>
            <a:r>
              <a:rPr lang="en-US" altLang="zh-CN" sz="2000" dirty="0">
                <a:solidFill>
                  <a:srgbClr val="000000"/>
                </a:solidFill>
              </a:rPr>
              <a:t>8</a:t>
            </a:r>
            <a:r>
              <a:rPr lang="zh-CN" altLang="zh-CN" sz="2000" dirty="0">
                <a:solidFill>
                  <a:srgbClr val="000000"/>
                </a:solidFill>
              </a:rPr>
              <a:t>月，九寨沟发生了</a:t>
            </a:r>
            <a:r>
              <a:rPr lang="en-US" altLang="zh-CN" sz="2000" dirty="0">
                <a:solidFill>
                  <a:srgbClr val="000000"/>
                </a:solidFill>
              </a:rPr>
              <a:t>7.0</a:t>
            </a:r>
            <a:r>
              <a:rPr lang="zh-CN" altLang="zh-CN" sz="2000" dirty="0">
                <a:solidFill>
                  <a:srgbClr val="000000"/>
                </a:solidFill>
              </a:rPr>
              <a:t>级地震，地震造成了九寨沟景区部分景观、道路、多个海子不同程度受损，多处发生山体崩塌、滑坡等山地灾害。</a:t>
            </a:r>
            <a:r>
              <a:rPr lang="en-US" altLang="zh-CN" sz="2000" dirty="0">
                <a:solidFill>
                  <a:srgbClr val="000000"/>
                </a:solidFill>
              </a:rPr>
              <a:t>2017</a:t>
            </a:r>
            <a:r>
              <a:rPr lang="zh-CN" altLang="zh-CN" sz="2000" dirty="0">
                <a:solidFill>
                  <a:srgbClr val="000000"/>
                </a:solidFill>
              </a:rPr>
              <a:t>年地震引发的破坏较大，地震之后还发生了泥石流和山体滑坡等</a:t>
            </a:r>
            <a:r>
              <a:rPr lang="zh-CN" altLang="en-US" sz="2000" dirty="0">
                <a:solidFill>
                  <a:srgbClr val="000000"/>
                </a:solidFill>
              </a:rPr>
              <a:t>地质灾害</a:t>
            </a:r>
            <a:r>
              <a:rPr lang="zh-CN" altLang="zh-CN" sz="2000" dirty="0">
                <a:solidFill>
                  <a:srgbClr val="000000"/>
                </a:solidFill>
              </a:rPr>
              <a:t>。</a:t>
            </a:r>
            <a:endParaRPr lang="en-US" altLang="zh-CN" sz="2400" dirty="0">
              <a:solidFill>
                <a:srgbClr val="000000"/>
              </a:solidFill>
            </a:endParaRPr>
          </a:p>
        </p:txBody>
      </p:sp>
      <p:pic>
        <p:nvPicPr>
          <p:cNvPr id="12" name="图片 11">
            <a:extLst>
              <a:ext uri="{FF2B5EF4-FFF2-40B4-BE49-F238E27FC236}">
                <a16:creationId xmlns:a16="http://schemas.microsoft.com/office/drawing/2014/main" id="{E273AF64-3663-F198-200E-C4751B26B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492" y="554485"/>
            <a:ext cx="4726553" cy="2678949"/>
          </a:xfrm>
          <a:prstGeom prst="rect">
            <a:avLst/>
          </a:prstGeom>
        </p:spPr>
      </p:pic>
      <p:sp>
        <p:nvSpPr>
          <p:cNvPr id="14" name="文本框 13">
            <a:extLst>
              <a:ext uri="{FF2B5EF4-FFF2-40B4-BE49-F238E27FC236}">
                <a16:creationId xmlns:a16="http://schemas.microsoft.com/office/drawing/2014/main" id="{AE94139E-D8B4-83CB-D972-0854972D55B4}"/>
              </a:ext>
            </a:extLst>
          </p:cNvPr>
          <p:cNvSpPr txBox="1"/>
          <p:nvPr/>
        </p:nvSpPr>
        <p:spPr>
          <a:xfrm>
            <a:off x="1488284" y="653490"/>
            <a:ext cx="3930555" cy="830997"/>
          </a:xfrm>
          <a:prstGeom prst="rect">
            <a:avLst/>
          </a:prstGeom>
          <a:noFill/>
        </p:spPr>
        <p:txBody>
          <a:bodyPr wrap="square" rtlCol="0">
            <a:spAutoFit/>
          </a:bodyPr>
          <a:lstStyle/>
          <a:p>
            <a:r>
              <a:rPr lang="zh-CN" altLang="en-US" sz="4800" dirty="0">
                <a:latin typeface="思源等宽 N"/>
                <a:ea typeface="宋体" panose="02010600030101010101" pitchFamily="2" charset="-122"/>
              </a:rPr>
              <a:t>九寨沟地震</a:t>
            </a:r>
          </a:p>
        </p:txBody>
      </p:sp>
      <p:cxnSp>
        <p:nvCxnSpPr>
          <p:cNvPr id="3" name="直接连接符 2">
            <a:extLst>
              <a:ext uri="{FF2B5EF4-FFF2-40B4-BE49-F238E27FC236}">
                <a16:creationId xmlns:a16="http://schemas.microsoft.com/office/drawing/2014/main" id="{3F9813D6-1A38-B673-FECE-929012B190C4}"/>
              </a:ext>
            </a:extLst>
          </p:cNvPr>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pic>
        <p:nvPicPr>
          <p:cNvPr id="4" name="图片 3">
            <a:extLst>
              <a:ext uri="{FF2B5EF4-FFF2-40B4-BE49-F238E27FC236}">
                <a16:creationId xmlns:a16="http://schemas.microsoft.com/office/drawing/2014/main" id="{2AD24F81-782D-D11A-B896-6F6B27C48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5492" y="3620973"/>
            <a:ext cx="4741656" cy="2678950"/>
          </a:xfrm>
          <a:prstGeom prst="rect">
            <a:avLst/>
          </a:prstGeom>
        </p:spPr>
      </p:pic>
      <p:sp>
        <p:nvSpPr>
          <p:cNvPr id="5" name="文本框 4">
            <a:extLst>
              <a:ext uri="{FF2B5EF4-FFF2-40B4-BE49-F238E27FC236}">
                <a16:creationId xmlns:a16="http://schemas.microsoft.com/office/drawing/2014/main" id="{710540AB-5909-7D91-3ADF-F0018947A613}"/>
              </a:ext>
            </a:extLst>
          </p:cNvPr>
          <p:cNvSpPr txBox="1"/>
          <p:nvPr/>
        </p:nvSpPr>
        <p:spPr>
          <a:xfrm>
            <a:off x="8209430" y="3233434"/>
            <a:ext cx="2702858" cy="369332"/>
          </a:xfrm>
          <a:prstGeom prst="rect">
            <a:avLst/>
          </a:prstGeom>
          <a:noFill/>
        </p:spPr>
        <p:txBody>
          <a:bodyPr wrap="square" rtlCol="0">
            <a:spAutoFit/>
          </a:bodyPr>
          <a:lstStyle/>
          <a:p>
            <a:r>
              <a:rPr lang="zh-CN" altLang="en-US" dirty="0"/>
              <a:t>震前九寨沟</a:t>
            </a:r>
          </a:p>
        </p:txBody>
      </p:sp>
      <p:sp>
        <p:nvSpPr>
          <p:cNvPr id="6" name="文本框 5">
            <a:extLst>
              <a:ext uri="{FF2B5EF4-FFF2-40B4-BE49-F238E27FC236}">
                <a16:creationId xmlns:a16="http://schemas.microsoft.com/office/drawing/2014/main" id="{9868069A-853E-F1A9-4192-F615A6D69A3A}"/>
              </a:ext>
            </a:extLst>
          </p:cNvPr>
          <p:cNvSpPr txBox="1"/>
          <p:nvPr/>
        </p:nvSpPr>
        <p:spPr>
          <a:xfrm>
            <a:off x="8209430" y="6318130"/>
            <a:ext cx="2131358" cy="369332"/>
          </a:xfrm>
          <a:prstGeom prst="rect">
            <a:avLst/>
          </a:prstGeom>
          <a:noFill/>
        </p:spPr>
        <p:txBody>
          <a:bodyPr wrap="square" rtlCol="0">
            <a:spAutoFit/>
          </a:bodyPr>
          <a:lstStyle/>
          <a:p>
            <a:r>
              <a:rPr lang="zh-CN" altLang="en-US" dirty="0"/>
              <a:t>震后九寨沟</a:t>
            </a:r>
          </a:p>
        </p:txBody>
      </p:sp>
    </p:spTree>
    <p:extLst>
      <p:ext uri="{BB962C8B-B14F-4D97-AF65-F5344CB8AC3E}">
        <p14:creationId xmlns:p14="http://schemas.microsoft.com/office/powerpoint/2010/main" val="666462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rLst="">
                                      <p:cBhvr>
                                        <p:cTn id="16" dur="500"/>
                                        <p:tgtEl>
                                          <p:spTgt spid="3"/>
                                        </p:tgtEl>
                                      </p:cBhvr>
                                    </p:animEffect>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BDA2865-D35F-D247-25F4-51F55010390B}"/>
              </a:ext>
            </a:extLst>
          </p:cNvPr>
          <p:cNvSpPr txBox="1"/>
          <p:nvPr/>
        </p:nvSpPr>
        <p:spPr>
          <a:xfrm>
            <a:off x="302559" y="591672"/>
            <a:ext cx="6878171" cy="6047105"/>
          </a:xfrm>
          <a:prstGeom prst="rect">
            <a:avLst/>
          </a:prstGeom>
          <a:noFill/>
        </p:spPr>
        <p:txBody>
          <a:bodyPr wrap="square" rtlCol="0">
            <a:spAutoFit/>
          </a:bodyPr>
          <a:lstStyle/>
          <a:p>
            <a:pPr indent="432000">
              <a:lnSpc>
                <a:spcPct val="150000"/>
              </a:lnSpc>
            </a:pPr>
            <a:r>
              <a:rPr lang="zh-CN" altLang="en-US" sz="2000" dirty="0">
                <a:solidFill>
                  <a:srgbClr val="000000"/>
                </a:solidFill>
              </a:rPr>
              <a:t>北京时间</a:t>
            </a:r>
            <a:r>
              <a:rPr lang="en-US" altLang="zh-CN" sz="2000" dirty="0">
                <a:solidFill>
                  <a:srgbClr val="000000"/>
                </a:solidFill>
              </a:rPr>
              <a:t>2008</a:t>
            </a:r>
            <a:r>
              <a:rPr lang="zh-CN" altLang="en-US" sz="2000" dirty="0">
                <a:solidFill>
                  <a:srgbClr val="000000"/>
                </a:solidFill>
              </a:rPr>
              <a:t>年</a:t>
            </a:r>
            <a:r>
              <a:rPr lang="en-US" altLang="zh-CN" sz="2000" dirty="0">
                <a:solidFill>
                  <a:srgbClr val="000000"/>
                </a:solidFill>
              </a:rPr>
              <a:t>5</a:t>
            </a:r>
            <a:r>
              <a:rPr lang="zh-CN" altLang="en-US" sz="2000" dirty="0">
                <a:solidFill>
                  <a:srgbClr val="000000"/>
                </a:solidFill>
              </a:rPr>
              <a:t>月</a:t>
            </a:r>
            <a:r>
              <a:rPr lang="en-US" altLang="zh-CN" sz="2000" dirty="0">
                <a:solidFill>
                  <a:srgbClr val="000000"/>
                </a:solidFill>
              </a:rPr>
              <a:t>12</a:t>
            </a:r>
            <a:r>
              <a:rPr lang="zh-CN" altLang="en-US" sz="2000" dirty="0">
                <a:solidFill>
                  <a:srgbClr val="000000"/>
                </a:solidFill>
              </a:rPr>
              <a:t>日</a:t>
            </a:r>
            <a:r>
              <a:rPr lang="en-US" altLang="zh-CN" sz="2000" dirty="0">
                <a:solidFill>
                  <a:srgbClr val="000000"/>
                </a:solidFill>
              </a:rPr>
              <a:t>14</a:t>
            </a:r>
            <a:r>
              <a:rPr lang="zh-CN" altLang="en-US" sz="2000" dirty="0">
                <a:solidFill>
                  <a:srgbClr val="000000"/>
                </a:solidFill>
              </a:rPr>
              <a:t>时</a:t>
            </a:r>
            <a:r>
              <a:rPr lang="en-US" altLang="zh-CN" sz="2000" dirty="0">
                <a:solidFill>
                  <a:srgbClr val="000000"/>
                </a:solidFill>
              </a:rPr>
              <a:t>28</a:t>
            </a:r>
            <a:r>
              <a:rPr lang="zh-CN" altLang="en-US" sz="2000" dirty="0">
                <a:solidFill>
                  <a:srgbClr val="000000"/>
                </a:solidFill>
              </a:rPr>
              <a:t>分</a:t>
            </a:r>
            <a:r>
              <a:rPr lang="en-US" altLang="zh-CN" sz="2000" dirty="0">
                <a:solidFill>
                  <a:srgbClr val="000000"/>
                </a:solidFill>
              </a:rPr>
              <a:t>4</a:t>
            </a:r>
            <a:r>
              <a:rPr lang="zh-CN" altLang="en-US" sz="2000" dirty="0">
                <a:solidFill>
                  <a:srgbClr val="000000"/>
                </a:solidFill>
              </a:rPr>
              <a:t>秒，四川省阿坝藏族羌族自治州汶川县发生了里氏</a:t>
            </a:r>
            <a:r>
              <a:rPr lang="en-US" altLang="zh-CN" sz="2000" dirty="0">
                <a:solidFill>
                  <a:srgbClr val="000000"/>
                </a:solidFill>
              </a:rPr>
              <a:t>8.0</a:t>
            </a:r>
            <a:r>
              <a:rPr lang="zh-CN" altLang="en-US" sz="2000" dirty="0">
                <a:solidFill>
                  <a:srgbClr val="000000"/>
                </a:solidFill>
              </a:rPr>
              <a:t>级特大地震，地震的到来打破了原有的一切。强烈地震波以每秒</a:t>
            </a:r>
            <a:r>
              <a:rPr lang="en-US" altLang="zh-CN" sz="2000" dirty="0">
                <a:solidFill>
                  <a:srgbClr val="000000"/>
                </a:solidFill>
              </a:rPr>
              <a:t>3</a:t>
            </a:r>
            <a:r>
              <a:rPr lang="zh-CN" altLang="en-US" sz="2000" dirty="0">
                <a:solidFill>
                  <a:srgbClr val="000000"/>
                </a:solidFill>
              </a:rPr>
              <a:t>公里的速度，将一座座村庄和县城夷为平地。也就是转瞬之间，到处都是倾倒或者坍塌的房屋，大街上也都是滚落的巨石。有很多受灾地区的民众，甚至还没有反应过来，就被埋在了废墟之下。</a:t>
            </a:r>
            <a:endParaRPr lang="en-US" altLang="zh-CN" sz="2000" dirty="0">
              <a:solidFill>
                <a:srgbClr val="000000"/>
              </a:solidFill>
            </a:endParaRPr>
          </a:p>
          <a:p>
            <a:pPr indent="432000">
              <a:lnSpc>
                <a:spcPct val="150000"/>
              </a:lnSpc>
            </a:pPr>
            <a:r>
              <a:rPr lang="en-US" altLang="zh-CN" sz="2000" dirty="0">
                <a:solidFill>
                  <a:srgbClr val="000000"/>
                </a:solidFill>
              </a:rPr>
              <a:t>5</a:t>
            </a:r>
            <a:r>
              <a:rPr lang="zh-CN" altLang="zh-CN" sz="2000" dirty="0">
                <a:solidFill>
                  <a:srgbClr val="000000"/>
                </a:solidFill>
              </a:rPr>
              <a:t>·</a:t>
            </a:r>
            <a:r>
              <a:rPr lang="en-US" altLang="zh-CN" sz="2000" dirty="0">
                <a:solidFill>
                  <a:srgbClr val="000000"/>
                </a:solidFill>
              </a:rPr>
              <a:t>12</a:t>
            </a:r>
            <a:r>
              <a:rPr lang="zh-CN" altLang="zh-CN" sz="2000" dirty="0">
                <a:solidFill>
                  <a:srgbClr val="000000"/>
                </a:solidFill>
              </a:rPr>
              <a:t>汶川地震造成直接经济损失</a:t>
            </a:r>
            <a:r>
              <a:rPr lang="en-US" altLang="zh-CN" sz="2000" dirty="0">
                <a:solidFill>
                  <a:srgbClr val="000000"/>
                </a:solidFill>
              </a:rPr>
              <a:t>8451.4</a:t>
            </a:r>
            <a:r>
              <a:rPr lang="zh-CN" altLang="zh-CN" sz="2000" dirty="0">
                <a:solidFill>
                  <a:srgbClr val="000000"/>
                </a:solidFill>
              </a:rPr>
              <a:t>亿元。其中四川的损失占到总损失的</a:t>
            </a:r>
            <a:r>
              <a:rPr lang="en-US" altLang="zh-CN" sz="2000" dirty="0">
                <a:solidFill>
                  <a:srgbClr val="000000"/>
                </a:solidFill>
              </a:rPr>
              <a:t>91.3</a:t>
            </a:r>
            <a:r>
              <a:rPr lang="zh-CN" altLang="zh-CN" sz="2000" dirty="0">
                <a:solidFill>
                  <a:srgbClr val="000000"/>
                </a:solidFill>
              </a:rPr>
              <a:t>。文物损失、档案损失和生态环境破坏等间接损失未入统计。</a:t>
            </a:r>
            <a:r>
              <a:rPr lang="en-US" altLang="zh-CN" sz="2000" dirty="0">
                <a:solidFill>
                  <a:srgbClr val="000000"/>
                </a:solidFill>
              </a:rPr>
              <a:t>5</a:t>
            </a:r>
            <a:r>
              <a:rPr lang="zh-CN" altLang="zh-CN" sz="2000" dirty="0">
                <a:solidFill>
                  <a:srgbClr val="000000"/>
                </a:solidFill>
              </a:rPr>
              <a:t>·</a:t>
            </a:r>
            <a:r>
              <a:rPr lang="en-US" altLang="zh-CN" sz="2000" dirty="0">
                <a:solidFill>
                  <a:srgbClr val="000000"/>
                </a:solidFill>
              </a:rPr>
              <a:t>12</a:t>
            </a:r>
            <a:r>
              <a:rPr lang="zh-CN" altLang="zh-CN" sz="2000" dirty="0">
                <a:solidFill>
                  <a:srgbClr val="000000"/>
                </a:solidFill>
              </a:rPr>
              <a:t>汶川地震共计造成</a:t>
            </a:r>
            <a:r>
              <a:rPr lang="en-US" altLang="zh-CN" sz="2000" dirty="0">
                <a:solidFill>
                  <a:srgbClr val="000000"/>
                </a:solidFill>
              </a:rPr>
              <a:t>69227</a:t>
            </a:r>
            <a:r>
              <a:rPr lang="zh-CN" altLang="zh-CN" sz="2000" dirty="0">
                <a:solidFill>
                  <a:srgbClr val="000000"/>
                </a:solidFill>
              </a:rPr>
              <a:t>人遇难、</a:t>
            </a:r>
            <a:r>
              <a:rPr lang="en-US" altLang="zh-CN" sz="2000" dirty="0">
                <a:solidFill>
                  <a:srgbClr val="000000"/>
                </a:solidFill>
              </a:rPr>
              <a:t>17923</a:t>
            </a:r>
            <a:r>
              <a:rPr lang="zh-CN" altLang="zh-CN" sz="2000" dirty="0">
                <a:solidFill>
                  <a:srgbClr val="000000"/>
                </a:solidFill>
              </a:rPr>
              <a:t>人失踪、</a:t>
            </a:r>
            <a:r>
              <a:rPr lang="en-US" altLang="zh-CN" sz="2000" dirty="0">
                <a:solidFill>
                  <a:srgbClr val="000000"/>
                </a:solidFill>
              </a:rPr>
              <a:t>374643</a:t>
            </a:r>
            <a:r>
              <a:rPr lang="zh-CN" altLang="zh-CN" sz="2000" dirty="0">
                <a:solidFill>
                  <a:srgbClr val="000000"/>
                </a:solidFill>
              </a:rPr>
              <a:t>人不同程度受伤、</a:t>
            </a:r>
            <a:r>
              <a:rPr lang="en-US" altLang="zh-CN" sz="2000" dirty="0">
                <a:solidFill>
                  <a:srgbClr val="000000"/>
                </a:solidFill>
              </a:rPr>
              <a:t>1993.03</a:t>
            </a:r>
            <a:r>
              <a:rPr lang="zh-CN" altLang="zh-CN" sz="2000" dirty="0">
                <a:solidFill>
                  <a:srgbClr val="000000"/>
                </a:solidFill>
              </a:rPr>
              <a:t>万人失去住所，受灾总人口达</a:t>
            </a:r>
            <a:r>
              <a:rPr lang="en-US" altLang="zh-CN" sz="2000" dirty="0">
                <a:solidFill>
                  <a:srgbClr val="000000"/>
                </a:solidFill>
              </a:rPr>
              <a:t>4625.6</a:t>
            </a:r>
            <a:r>
              <a:rPr lang="zh-CN" altLang="zh-CN" sz="2000" dirty="0">
                <a:solidFill>
                  <a:srgbClr val="000000"/>
                </a:solidFill>
              </a:rPr>
              <a:t>万人</a:t>
            </a:r>
            <a:r>
              <a:rPr lang="zh-CN" altLang="en-US" sz="2000" dirty="0">
                <a:solidFill>
                  <a:srgbClr val="000000"/>
                </a:solidFill>
              </a:rPr>
              <a:t>。</a:t>
            </a:r>
            <a:r>
              <a:rPr lang="en-US" altLang="zh-CN" sz="2000" dirty="0">
                <a:solidFill>
                  <a:srgbClr val="000000"/>
                </a:solidFill>
              </a:rPr>
              <a:t>5·12</a:t>
            </a:r>
            <a:r>
              <a:rPr lang="zh-CN" altLang="en-US" sz="2000" dirty="0">
                <a:solidFill>
                  <a:srgbClr val="000000"/>
                </a:solidFill>
              </a:rPr>
              <a:t>汶川地震是中华人民共和国成立以来破坏性最强、波及范围最广、灾害损失最重、救灾难度最大的一次地震。</a:t>
            </a:r>
          </a:p>
        </p:txBody>
      </p:sp>
      <p:sp>
        <p:nvSpPr>
          <p:cNvPr id="3" name="文本框 2">
            <a:extLst>
              <a:ext uri="{FF2B5EF4-FFF2-40B4-BE49-F238E27FC236}">
                <a16:creationId xmlns:a16="http://schemas.microsoft.com/office/drawing/2014/main" id="{81AC8490-ED88-4CFA-E52D-793905E200E2}"/>
              </a:ext>
            </a:extLst>
          </p:cNvPr>
          <p:cNvSpPr txBox="1"/>
          <p:nvPr/>
        </p:nvSpPr>
        <p:spPr>
          <a:xfrm>
            <a:off x="2161915" y="0"/>
            <a:ext cx="3159457" cy="830997"/>
          </a:xfrm>
          <a:prstGeom prst="rect">
            <a:avLst/>
          </a:prstGeom>
          <a:noFill/>
        </p:spPr>
        <p:txBody>
          <a:bodyPr wrap="square" rtlCol="0">
            <a:spAutoFit/>
          </a:bodyPr>
          <a:lstStyle/>
          <a:p>
            <a:r>
              <a:rPr lang="zh-CN" altLang="en-US" sz="4800" dirty="0">
                <a:latin typeface="宋体" panose="02010600030101010101" pitchFamily="2" charset="-122"/>
                <a:ea typeface="宋体" panose="02010600030101010101" pitchFamily="2" charset="-122"/>
              </a:rPr>
              <a:t>汶川地震</a:t>
            </a:r>
            <a:endParaRPr lang="en-US" altLang="zh-CN" sz="4800" dirty="0">
              <a:latin typeface="宋体" panose="02010600030101010101" pitchFamily="2" charset="-122"/>
              <a:ea typeface="宋体" panose="02010600030101010101" pitchFamily="2" charset="-122"/>
            </a:endParaRPr>
          </a:p>
        </p:txBody>
      </p:sp>
      <p:pic>
        <p:nvPicPr>
          <p:cNvPr id="4" name="图片 3">
            <a:extLst>
              <a:ext uri="{FF2B5EF4-FFF2-40B4-BE49-F238E27FC236}">
                <a16:creationId xmlns:a16="http://schemas.microsoft.com/office/drawing/2014/main" id="{D55C2AF5-40AF-F74B-F782-8B21648689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3866" y="952743"/>
            <a:ext cx="4702517" cy="2633206"/>
          </a:xfrm>
          <a:prstGeom prst="rect">
            <a:avLst/>
          </a:prstGeom>
          <a:noFill/>
          <a:ln>
            <a:noFill/>
          </a:ln>
        </p:spPr>
      </p:pic>
      <p:pic>
        <p:nvPicPr>
          <p:cNvPr id="5" name="图片 4">
            <a:extLst>
              <a:ext uri="{FF2B5EF4-FFF2-40B4-BE49-F238E27FC236}">
                <a16:creationId xmlns:a16="http://schemas.microsoft.com/office/drawing/2014/main" id="{39B00C41-6149-2ECE-FA13-D0A9D90F4B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3866" y="3636343"/>
            <a:ext cx="4702517" cy="3136522"/>
          </a:xfrm>
          <a:prstGeom prst="rect">
            <a:avLst/>
          </a:prstGeom>
          <a:noFill/>
          <a:ln>
            <a:noFill/>
          </a:ln>
        </p:spPr>
      </p:pic>
      <p:cxnSp>
        <p:nvCxnSpPr>
          <p:cNvPr id="6" name="直接连接符 5">
            <a:extLst>
              <a:ext uri="{FF2B5EF4-FFF2-40B4-BE49-F238E27FC236}">
                <a16:creationId xmlns:a16="http://schemas.microsoft.com/office/drawing/2014/main" id="{99375A2E-3287-917A-ADF9-848C0C6321BE}"/>
              </a:ext>
            </a:extLst>
          </p:cNvPr>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000711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22"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rLs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1000"/>
            <a:lum/>
          </a:blip>
          <a:srcRect/>
          <a:stretch>
            <a:fillRect t="-25000" b="-25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883271-1378-75E3-F593-9C83CC469C26}"/>
              </a:ext>
            </a:extLst>
          </p:cNvPr>
          <p:cNvSpPr>
            <a:spLocks noGrp="1"/>
          </p:cNvSpPr>
          <p:nvPr>
            <p:ph type="title"/>
          </p:nvPr>
        </p:nvSpPr>
        <p:spPr>
          <a:xfrm>
            <a:off x="635899" y="405585"/>
            <a:ext cx="10515600" cy="1325563"/>
          </a:xfrm>
        </p:spPr>
        <p:txBody>
          <a:bodyPr/>
          <a:lstStyle/>
          <a:p>
            <a:r>
              <a:rPr lang="zh-CN" altLang="en-US" dirty="0">
                <a:latin typeface="思源等宽 N"/>
              </a:rPr>
              <a:t>  </a:t>
            </a:r>
            <a:r>
              <a:rPr lang="zh-CN" altLang="en-US" b="1" dirty="0">
                <a:latin typeface="思源等宽 N"/>
              </a:rPr>
              <a:t>我国是一个地震灾害多发的国家！</a:t>
            </a:r>
          </a:p>
        </p:txBody>
      </p:sp>
      <p:sp>
        <p:nvSpPr>
          <p:cNvPr id="3" name="内容占位符 2">
            <a:extLst>
              <a:ext uri="{FF2B5EF4-FFF2-40B4-BE49-F238E27FC236}">
                <a16:creationId xmlns:a16="http://schemas.microsoft.com/office/drawing/2014/main" id="{FE9DFBE2-4740-0DFE-A654-D5FD4BE20A15}"/>
              </a:ext>
            </a:extLst>
          </p:cNvPr>
          <p:cNvSpPr>
            <a:spLocks noGrp="1"/>
          </p:cNvSpPr>
          <p:nvPr>
            <p:ph idx="1"/>
          </p:nvPr>
        </p:nvSpPr>
        <p:spPr/>
        <p:txBody>
          <a:bodyPr/>
          <a:lstStyle/>
          <a:p>
            <a:pPr marL="0" indent="0">
              <a:buNone/>
            </a:pPr>
            <a:r>
              <a:rPr lang="en-US" altLang="zh-CN" dirty="0">
                <a:latin typeface="思源黑体 CN Normal"/>
              </a:rPr>
              <a:t>       </a:t>
            </a:r>
            <a:r>
              <a:rPr lang="zh-CN" altLang="en-US" dirty="0">
                <a:latin typeface="思源黑体 CN Normal"/>
              </a:rPr>
              <a:t>据史册记载，我国自古以来都是一个地震多发的国家，在历年朝代，都有对地震的记载。我国地震发生最多的朝代明朝，在其统治时期不到三百多年，全国各地有记载的地震就高达一千多次！</a:t>
            </a:r>
            <a:endParaRPr lang="en-US" altLang="zh-CN" dirty="0">
              <a:latin typeface="思源黑体 CN Normal"/>
            </a:endParaRPr>
          </a:p>
          <a:p>
            <a:pPr marL="0" indent="0">
              <a:buNone/>
            </a:pPr>
            <a:endParaRPr lang="en-US" altLang="zh-CN" dirty="0">
              <a:latin typeface="思源黑体 CN Normal"/>
            </a:endParaRPr>
          </a:p>
          <a:p>
            <a:pPr marL="0" indent="0">
              <a:buNone/>
            </a:pPr>
            <a:r>
              <a:rPr lang="en-US" altLang="zh-CN" dirty="0">
                <a:latin typeface="思源黑体 CN Normal"/>
              </a:rPr>
              <a:t>       20</a:t>
            </a:r>
            <a:r>
              <a:rPr lang="zh-CN" altLang="en-US" dirty="0">
                <a:latin typeface="思源黑体 CN Normal"/>
              </a:rPr>
              <a:t>世纪以来，世界十大最致命的地震中，我国就占有三场地震，分别为宁夏海原大地震，唐山大地震和汶川大地震。</a:t>
            </a:r>
            <a:endParaRPr lang="en-US" altLang="zh-CN" dirty="0">
              <a:latin typeface="思源黑体 CN Normal"/>
            </a:endParaRPr>
          </a:p>
          <a:p>
            <a:endParaRPr lang="zh-CN" altLang="en-US" dirty="0"/>
          </a:p>
        </p:txBody>
      </p:sp>
      <p:cxnSp>
        <p:nvCxnSpPr>
          <p:cNvPr id="4" name="直接连接符 3">
            <a:extLst>
              <a:ext uri="{FF2B5EF4-FFF2-40B4-BE49-F238E27FC236}">
                <a16:creationId xmlns:a16="http://schemas.microsoft.com/office/drawing/2014/main" id="{2AAB526D-B42D-3F60-6AD3-F2763062137B}"/>
              </a:ext>
            </a:extLst>
          </p:cNvPr>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pic>
        <p:nvPicPr>
          <p:cNvPr id="5" name="图片 4">
            <a:extLst>
              <a:ext uri="{FF2B5EF4-FFF2-40B4-BE49-F238E27FC236}">
                <a16:creationId xmlns:a16="http://schemas.microsoft.com/office/drawing/2014/main" id="{8D8F455D-F88F-3278-E43E-47529D86F6D8}"/>
              </a:ext>
            </a:extLst>
          </p:cNvPr>
          <p:cNvPicPr>
            <a:picLocks noChangeAspect="1"/>
          </p:cNvPicPr>
          <p:nvPr/>
        </p:nvPicPr>
        <p:blipFill>
          <a:blip r:embed="rId3"/>
          <a:stretch>
            <a:fillRect/>
          </a:stretch>
        </p:blipFill>
        <p:spPr>
          <a:xfrm>
            <a:off x="9667875" y="6524625"/>
            <a:ext cx="2524125" cy="333375"/>
          </a:xfrm>
          <a:prstGeom prst="rect">
            <a:avLst/>
          </a:prstGeom>
        </p:spPr>
      </p:pic>
    </p:spTree>
    <p:extLst>
      <p:ext uri="{BB962C8B-B14F-4D97-AF65-F5344CB8AC3E}">
        <p14:creationId xmlns:p14="http://schemas.microsoft.com/office/powerpoint/2010/main" val="2049012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down)">
                                      <p:cBhvr>
                                        <p:cTn id="9" dur="580">
                                          <p:stCondLst>
                                            <p:cond delay="0"/>
                                          </p:stCondLst>
                                        </p:cTn>
                                        <p:tgtEl>
                                          <p:spTgt spid="3">
                                            <p:txEl>
                                              <p:pRg st="0" end="0"/>
                                            </p:txEl>
                                          </p:spTgt>
                                        </p:tgtEl>
                                      </p:cBhvr>
                                    </p:animEffect>
                                    <p:anim calcmode="lin" valueType="num">
                                      <p:cBhvr>
                                        <p:cTn id="10"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xEl>
                                              <p:pRg st="0" end="0"/>
                                            </p:txEl>
                                          </p:spTgt>
                                        </p:tgtEl>
                                      </p:cBhvr>
                                      <p:to x="100000" y="60000"/>
                                    </p:animScale>
                                    <p:animScale>
                                      <p:cBhvr>
                                        <p:cTn id="16" dur="166" decel="50000">
                                          <p:stCondLst>
                                            <p:cond delay="676"/>
                                          </p:stCondLst>
                                        </p:cTn>
                                        <p:tgtEl>
                                          <p:spTgt spid="3">
                                            <p:txEl>
                                              <p:pRg st="0" end="0"/>
                                            </p:txEl>
                                          </p:spTgt>
                                        </p:tgtEl>
                                      </p:cBhvr>
                                      <p:to x="100000" y="100000"/>
                                    </p:animScale>
                                    <p:animScale>
                                      <p:cBhvr>
                                        <p:cTn id="17" dur="26">
                                          <p:stCondLst>
                                            <p:cond delay="1312"/>
                                          </p:stCondLst>
                                        </p:cTn>
                                        <p:tgtEl>
                                          <p:spTgt spid="3">
                                            <p:txEl>
                                              <p:pRg st="0" end="0"/>
                                            </p:txEl>
                                          </p:spTgt>
                                        </p:tgtEl>
                                      </p:cBhvr>
                                      <p:to x="100000" y="80000"/>
                                    </p:animScale>
                                    <p:animScale>
                                      <p:cBhvr>
                                        <p:cTn id="18" dur="166" decel="50000">
                                          <p:stCondLst>
                                            <p:cond delay="1338"/>
                                          </p:stCondLst>
                                        </p:cTn>
                                        <p:tgtEl>
                                          <p:spTgt spid="3">
                                            <p:txEl>
                                              <p:pRg st="0" end="0"/>
                                            </p:txEl>
                                          </p:spTgt>
                                        </p:tgtEl>
                                      </p:cBhvr>
                                      <p:to x="100000" y="100000"/>
                                    </p:animScale>
                                    <p:animScale>
                                      <p:cBhvr>
                                        <p:cTn id="19" dur="26">
                                          <p:stCondLst>
                                            <p:cond delay="1642"/>
                                          </p:stCondLst>
                                        </p:cTn>
                                        <p:tgtEl>
                                          <p:spTgt spid="3">
                                            <p:txEl>
                                              <p:pRg st="0" end="0"/>
                                            </p:txEl>
                                          </p:spTgt>
                                        </p:tgtEl>
                                      </p:cBhvr>
                                      <p:to x="100000" y="90000"/>
                                    </p:animScale>
                                    <p:animScale>
                                      <p:cBhvr>
                                        <p:cTn id="20" dur="166" decel="50000">
                                          <p:stCondLst>
                                            <p:cond delay="1668"/>
                                          </p:stCondLst>
                                        </p:cTn>
                                        <p:tgtEl>
                                          <p:spTgt spid="3">
                                            <p:txEl>
                                              <p:pRg st="0" end="0"/>
                                            </p:txEl>
                                          </p:spTgt>
                                        </p:tgtEl>
                                      </p:cBhvr>
                                      <p:to x="100000" y="100000"/>
                                    </p:animScale>
                                    <p:animScale>
                                      <p:cBhvr>
                                        <p:cTn id="21" dur="26">
                                          <p:stCondLst>
                                            <p:cond delay="1808"/>
                                          </p:stCondLst>
                                        </p:cTn>
                                        <p:tgtEl>
                                          <p:spTgt spid="3">
                                            <p:txEl>
                                              <p:pRg st="0" end="0"/>
                                            </p:txEl>
                                          </p:spTgt>
                                        </p:tgtEl>
                                      </p:cBhvr>
                                      <p:to x="100000" y="95000"/>
                                    </p:animScale>
                                    <p:animScale>
                                      <p:cBhvr>
                                        <p:cTn id="22" dur="166" decel="50000">
                                          <p:stCondLst>
                                            <p:cond delay="1834"/>
                                          </p:stCondLst>
                                        </p:cTn>
                                        <p:tgtEl>
                                          <p:spTgt spid="3">
                                            <p:txEl>
                                              <p:pRg st="0" end="0"/>
                                            </p:txEl>
                                          </p:spTgt>
                                        </p:tgtEl>
                                      </p:cBhvr>
                                      <p:to x="100000" y="100000"/>
                                    </p:animScale>
                                  </p:childTnLst>
                                </p:cTn>
                              </p:par>
                              <p:par>
                                <p:cTn id="23" presetID="26"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par>
                                <p:cTn id="39" presetID="22" presetClass="entr" presetSubtype="1"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rLs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flipH="1">
            <a:off x="0" y="0"/>
            <a:ext cx="3696182" cy="6858000"/>
          </a:xfrm>
          <a:prstGeom prst="rect">
            <a:avLst/>
          </a:prstGeom>
          <a:solidFill>
            <a:srgbClr val="306B97">
              <a:alpha val="3098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pic>
        <p:nvPicPr>
          <p:cNvPr id="3" name="图片 2"/>
          <p:cNvPicPr/>
          <p:nvPr/>
        </p:nvPicPr>
        <p:blipFill>
          <a:blip r:embed="rId2">
            <a:extLst>
              <a:ext uri="{28A0092B-C50C-407E-A947-70E740481C1C}">
                <a14:useLocalDpi xmlns:a14="http://schemas.microsoft.com/office/drawing/2010/main" val="0"/>
              </a:ext>
            </a:extLst>
          </a:blip>
          <a:srcRect/>
          <a:stretch/>
        </p:blipFill>
        <p:spPr>
          <a:xfrm>
            <a:off x="875818" y="1727264"/>
            <a:ext cx="5316638" cy="3542364"/>
          </a:xfrm>
          <a:prstGeom prst="rect">
            <a:avLst/>
          </a:prstGeom>
        </p:spPr>
      </p:pic>
      <p:sp>
        <p:nvSpPr>
          <p:cNvPr id="10" name="矩形 9"/>
          <p:cNvSpPr/>
          <p:nvPr/>
        </p:nvSpPr>
        <p:spPr>
          <a:xfrm flipH="1">
            <a:off x="559443" y="5231757"/>
            <a:ext cx="648182" cy="138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2" name="矩形 11"/>
          <p:cNvSpPr/>
          <p:nvPr/>
        </p:nvSpPr>
        <p:spPr>
          <a:xfrm flipH="1">
            <a:off x="5972313" y="1628966"/>
            <a:ext cx="420771" cy="1484624"/>
          </a:xfrm>
          <a:prstGeom prst="rect">
            <a:avLst/>
          </a:prstGeom>
          <a:solidFill>
            <a:srgbClr val="306B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nvGrpSpPr>
          <p:cNvPr id="13" name="组合 12"/>
          <p:cNvGrpSpPr/>
          <p:nvPr/>
        </p:nvGrpSpPr>
        <p:grpSpPr>
          <a:xfrm>
            <a:off x="-601671" y="-1097280"/>
            <a:ext cx="13395342" cy="9052560"/>
            <a:chOff x="-5715000" y="-6019800"/>
            <a:chExt cx="25031700" cy="16916400"/>
          </a:xfrm>
        </p:grpSpPr>
        <p:grpSp>
          <p:nvGrpSpPr>
            <p:cNvPr id="14" name="组合 13"/>
            <p:cNvGrpSpPr/>
            <p:nvPr/>
          </p:nvGrpSpPr>
          <p:grpSpPr>
            <a:xfrm>
              <a:off x="-5715000" y="-6019800"/>
              <a:ext cx="419100" cy="16916400"/>
              <a:chOff x="-5715000" y="-6019800"/>
              <a:chExt cx="419100" cy="16916400"/>
            </a:xfrm>
          </p:grpSpPr>
          <p:sp>
            <p:nvSpPr>
              <p:cNvPr id="22" name="椭圆 21"/>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23" name="椭圆 22"/>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grpSp>
          <p:nvGrpSpPr>
            <p:cNvPr id="15" name="组合 14"/>
            <p:cNvGrpSpPr/>
            <p:nvPr/>
          </p:nvGrpSpPr>
          <p:grpSpPr>
            <a:xfrm>
              <a:off x="18897600" y="-6019800"/>
              <a:ext cx="419100" cy="16916400"/>
              <a:chOff x="-5715000" y="-6019800"/>
              <a:chExt cx="419100" cy="16916400"/>
            </a:xfrm>
          </p:grpSpPr>
          <p:sp>
            <p:nvSpPr>
              <p:cNvPr id="16" name="椭圆 15"/>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7" name="椭圆 16"/>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grpSp>
      </p:grpSp>
      <p:sp>
        <p:nvSpPr>
          <p:cNvPr id="24" name="矩形 23"/>
          <p:cNvSpPr/>
          <p:nvPr/>
        </p:nvSpPr>
        <p:spPr>
          <a:xfrm flipV="1">
            <a:off x="7121614" y="4313072"/>
            <a:ext cx="2792006" cy="99650"/>
          </a:xfrm>
          <a:prstGeom prst="rect">
            <a:avLst/>
          </a:prstGeom>
          <a:solidFill>
            <a:srgbClr val="306B97">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25" name="文本框 24"/>
          <p:cNvSpPr txBox="1"/>
          <p:nvPr/>
        </p:nvSpPr>
        <p:spPr>
          <a:xfrm>
            <a:off x="6980756" y="2856740"/>
            <a:ext cx="4234727" cy="1393582"/>
          </a:xfrm>
          <a:prstGeom prst="rect">
            <a:avLst/>
          </a:prstGeom>
          <a:noFill/>
        </p:spPr>
        <p:txBody>
          <a:bodyPr wrap="square" anchor="ctr">
            <a:normAutofit fontScale="90000"/>
          </a:bodyPr>
          <a:lstStyle/>
          <a:p>
            <a:r>
              <a:rPr lang="zh-CN" altLang="en-US" sz="5400" spc="300" dirty="0">
                <a:latin typeface="思源黑体 CN Normal"/>
                <a:ea typeface="思源黑体 CN Normal" panose="020B0400000000000000" pitchFamily="34" charset="-122"/>
              </a:rPr>
              <a:t>地震</a:t>
            </a:r>
            <a:r>
              <a:rPr lang="en-US" altLang="zh-CN" sz="5400" spc="300" dirty="0" err="1">
                <a:latin typeface="思源黑体 CN Normal"/>
                <a:ea typeface="思源黑体 CN Normal" panose="020B0400000000000000" pitchFamily="34" charset="-122"/>
              </a:rPr>
              <a:t>基本概述</a:t>
            </a:r>
            <a:endParaRPr lang="en-US" altLang="zh-CN" sz="5400" spc="300" dirty="0">
              <a:latin typeface="思源黑体 CN Normal"/>
              <a:ea typeface="思源黑体 CN Normal" panose="020B0400000000000000" pitchFamily="34" charset="-122"/>
            </a:endParaRPr>
          </a:p>
        </p:txBody>
      </p:sp>
      <p:sp>
        <p:nvSpPr>
          <p:cNvPr id="27" name="文本框 26"/>
          <p:cNvSpPr txBox="1"/>
          <p:nvPr/>
        </p:nvSpPr>
        <p:spPr>
          <a:xfrm>
            <a:off x="7015480" y="2271965"/>
            <a:ext cx="2901037" cy="579699"/>
          </a:xfrm>
          <a:prstGeom prst="rect">
            <a:avLst/>
          </a:prstGeom>
          <a:noFill/>
        </p:spPr>
        <p:txBody>
          <a:bodyPr wrap="square">
            <a:spAutoFit/>
          </a:bodyPr>
          <a:lstStyle/>
          <a:p>
            <a:r>
              <a:rPr lang="en-US" altLang="zh-CN" sz="3200" spc="300">
                <a:solidFill>
                  <a:srgbClr val="306B97"/>
                </a:solidFill>
                <a:latin typeface="思源黑体 CN Normal"/>
                <a:ea typeface="思源黑体 CN Normal" panose="020B0400000000000000" pitchFamily="34" charset="-122"/>
              </a:rPr>
              <a:t>Part-1</a:t>
            </a:r>
          </a:p>
        </p:txBody>
      </p:sp>
      <p:cxnSp>
        <p:nvCxnSpPr>
          <p:cNvPr id="30" name="直接连接符 29"/>
          <p:cNvCxnSpPr/>
          <p:nvPr/>
        </p:nvCxnSpPr>
        <p:spPr>
          <a:xfrm>
            <a:off x="6146158" y="6354501"/>
            <a:ext cx="5155826"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573064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rLst="">
                                      <p:cBhvr>
                                        <p:cTn id="7" dur="500"/>
                                        <p:tgtEl>
                                          <p:spTgt spid="8"/>
                                        </p:tgtEl>
                                      </p:cBhvr>
                                    </p:animEffect>
                                  </p:childTnLst>
                                </p:cTn>
                              </p:par>
                              <p:par>
                                <p:cTn id="8" presetID="53"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rLst="">
                                      <p:cBhvr>
                                        <p:cTn id="12" dur="500"/>
                                        <p:tgtEl>
                                          <p:spTgt spid="10"/>
                                        </p:tgtEl>
                                      </p:cBhvr>
                                    </p:animEffect>
                                  </p:childTnLst>
                                </p:cTn>
                              </p:par>
                              <p:par>
                                <p:cTn id="13" presetID="53" presetClass="entr" presetSubtype="0" fill="hold" grpId="3"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rLst="">
                                      <p:cBhvr>
                                        <p:cTn id="17" dur="500"/>
                                        <p:tgtEl>
                                          <p:spTgt spid="12"/>
                                        </p:tgtEl>
                                      </p:cBhvr>
                                    </p:animEffect>
                                  </p:childTnLst>
                                </p:cTn>
                              </p:par>
                            </p:childTnLst>
                          </p:cTn>
                        </p:par>
                        <p:par>
                          <p:cTn id="18" fill="hold">
                            <p:stCondLst>
                              <p:cond delay="500"/>
                            </p:stCondLst>
                            <p:childTnLst>
                              <p:par>
                                <p:cTn id="19" presetID="53" presetClass="entr" presetSubtype="0" fill="hold" grpId="6"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rLst="">
                                      <p:cBhvr>
                                        <p:cTn id="23" dur="500"/>
                                        <p:tgtEl>
                                          <p:spTgt spid="27"/>
                                        </p:tgtEl>
                                      </p:cBhvr>
                                    </p:animEffect>
                                  </p:childTnLst>
                                </p:cTn>
                              </p:par>
                            </p:childTnLst>
                          </p:cTn>
                        </p:par>
                        <p:par>
                          <p:cTn id="24" fill="hold">
                            <p:stCondLst>
                              <p:cond delay="1000"/>
                            </p:stCondLst>
                            <p:childTnLst>
                              <p:par>
                                <p:cTn id="25" presetID="22" presetClass="entr" presetSubtype="8" fill="hold" grpId="5"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rLst="">
                                      <p:cBhvr>
                                        <p:cTn id="27" dur="500"/>
                                        <p:tgtEl>
                                          <p:spTgt spid="25"/>
                                        </p:tgtEl>
                                      </p:cBhvr>
                                    </p:animEffect>
                                  </p:childTnLst>
                                </p:cTn>
                              </p:par>
                            </p:childTnLst>
                          </p:cTn>
                        </p:par>
                        <p:par>
                          <p:cTn id="28" fill="hold">
                            <p:stCondLst>
                              <p:cond delay="1500"/>
                            </p:stCondLst>
                            <p:childTnLst>
                              <p:par>
                                <p:cTn id="29" presetID="22" presetClass="entr" presetSubtype="8" fill="hold" grpId="4"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rLs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1" animBg="1"/>
      <p:bldP spid="12" grpId="3" animBg="1"/>
      <p:bldP spid="24" grpId="4" animBg="1"/>
      <p:bldP spid="25" grpId="5"/>
      <p:bldP spid="27" grpId="6"/>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6146" y="672458"/>
            <a:ext cx="11153628" cy="335615"/>
          </a:xfrm>
          <a:prstGeom prst="rect">
            <a:avLst/>
          </a:prstGeom>
          <a:noFill/>
        </p:spPr>
        <p:txBody>
          <a:bodyPr wrap="square">
            <a:spAutoFit/>
          </a:bodyPr>
          <a:lstStyle/>
          <a:p>
            <a:r>
              <a:rPr lang="zh-CN" altLang="en-US" sz="1600" spc="300" dirty="0">
                <a:latin typeface="思源黑体 CN Normal"/>
                <a:ea typeface="思源黑体 CN Normal" panose="020B0400000000000000" pitchFamily="34" charset="-122"/>
              </a:rPr>
              <a:t>地震</a:t>
            </a:r>
            <a:r>
              <a:rPr lang="en-US" altLang="zh-CN" sz="1600" spc="300" dirty="0" err="1">
                <a:latin typeface="思源黑体 CN Normal"/>
                <a:ea typeface="思源黑体 CN Normal" panose="020B0400000000000000" pitchFamily="34" charset="-122"/>
              </a:rPr>
              <a:t>基本概述</a:t>
            </a:r>
            <a:endParaRPr lang="en-US" altLang="zh-CN" sz="1600" spc="300" dirty="0">
              <a:latin typeface="思源黑体 CN Normal"/>
              <a:ea typeface="思源黑体 CN Normal" panose="020B0400000000000000" pitchFamily="34" charset="-122"/>
            </a:endParaRPr>
          </a:p>
        </p:txBody>
      </p:sp>
      <p:sp>
        <p:nvSpPr>
          <p:cNvPr id="6" name="文本框 5"/>
          <p:cNvSpPr txBox="1"/>
          <p:nvPr/>
        </p:nvSpPr>
        <p:spPr>
          <a:xfrm>
            <a:off x="366147" y="333904"/>
            <a:ext cx="2900812" cy="335615"/>
          </a:xfrm>
          <a:prstGeom prst="rect">
            <a:avLst/>
          </a:prstGeom>
          <a:noFill/>
        </p:spPr>
        <p:txBody>
          <a:bodyPr wrap="square">
            <a:spAutoFit/>
          </a:bodyPr>
          <a:lstStyle/>
          <a:p>
            <a:r>
              <a:rPr lang="en-US" altLang="zh-CN" sz="1600" spc="300">
                <a:solidFill>
                  <a:srgbClr val="306B97"/>
                </a:solidFill>
                <a:latin typeface="思源黑体 CN Normal"/>
                <a:ea typeface="思源黑体 CN Normal" panose="020B0400000000000000" pitchFamily="34" charset="-122"/>
              </a:rPr>
              <a:t>Part -1</a:t>
            </a:r>
          </a:p>
        </p:txBody>
      </p:sp>
      <p:cxnSp>
        <p:nvCxnSpPr>
          <p:cNvPr id="9" name="直接连接符 8"/>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矩形 9"/>
          <p:cNvSpPr/>
          <p:nvPr/>
        </p:nvSpPr>
        <p:spPr>
          <a:xfrm>
            <a:off x="9664861" y="6524515"/>
            <a:ext cx="2527139" cy="333485"/>
          </a:xfrm>
          <a:prstGeom prst="rect">
            <a:avLst/>
          </a:prstGeom>
          <a:solidFill>
            <a:srgbClr val="306B97">
              <a:alpha val="3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pic>
        <p:nvPicPr>
          <p:cNvPr id="11" name="New picture"/>
          <p:cNvPicPr/>
          <p:nvPr/>
        </p:nvPicPr>
        <p:blipFill>
          <a:blip r:embed="rId2">
            <a:extLst>
              <a:ext uri="{28A0092B-C50C-407E-A947-70E740481C1C}">
                <a14:useLocalDpi xmlns:a14="http://schemas.microsoft.com/office/drawing/2010/main" val="0"/>
              </a:ext>
            </a:extLst>
          </a:blip>
          <a:srcRect/>
          <a:stretch/>
        </p:blipFill>
        <p:spPr>
          <a:xfrm>
            <a:off x="5080000" y="1883917"/>
            <a:ext cx="5740400" cy="3788664"/>
          </a:xfrm>
          <a:prstGeom prst="rect">
            <a:avLst/>
          </a:prstGeom>
          <a:ln>
            <a:noFill/>
          </a:ln>
          <a:effectLst>
            <a:outerShdw blurRad="190500" algn="tl" rotWithShape="0">
              <a:srgbClr val="000000">
                <a:alpha val="70000"/>
              </a:srgbClr>
            </a:outerShdw>
          </a:effectLst>
        </p:spPr>
      </p:pic>
      <p:sp>
        <p:nvSpPr>
          <p:cNvPr id="12" name="New shape"/>
          <p:cNvSpPr/>
          <p:nvPr/>
        </p:nvSpPr>
        <p:spPr>
          <a:xfrm>
            <a:off x="766736" y="1973003"/>
            <a:ext cx="3800900" cy="3705367"/>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fontScale="92500"/>
          </a:bodyPr>
          <a:lstStyle/>
          <a:p>
            <a:pPr>
              <a:lnSpc>
                <a:spcPct val="150000"/>
              </a:lnSpc>
              <a:spcBef>
                <a:spcPts val="240"/>
              </a:spcBef>
              <a:spcAft>
                <a:spcPts val="240"/>
              </a:spcAft>
            </a:pPr>
            <a:r>
              <a:rPr lang="en-US" altLang="zh-CN" dirty="0">
                <a:solidFill>
                  <a:srgbClr val="000000"/>
                </a:solidFill>
                <a:latin typeface="Microsoft Sans Serif"/>
              </a:rPr>
              <a:t>       </a:t>
            </a:r>
            <a:r>
              <a:rPr lang="zh-CN" altLang="zh-CN" dirty="0">
                <a:solidFill>
                  <a:srgbClr val="000000"/>
                </a:solidFill>
                <a:latin typeface="Microsoft Sans Serif"/>
              </a:rPr>
              <a:t>地球时时刻刻都处于运动变化之中，地球的运动变化产生许多力，其中最主要的是地壳运动所产生的力。在地壳运动过程中，地下的岩层会受到不同程度的挤压、拉伸、旋扭等力的作用，当力大到一定程度的时候，在岩层构造比较脆弱的地方或原有断层处就会发生突然的、快速的破裂，岩层断裂之处就是</a:t>
            </a:r>
            <a:r>
              <a:rPr lang="zh-CN" altLang="zh-CN" b="1" dirty="0">
                <a:solidFill>
                  <a:srgbClr val="000000"/>
                </a:solidFill>
                <a:latin typeface="Microsoft Sans Serif"/>
              </a:rPr>
              <a:t>震源</a:t>
            </a:r>
            <a:r>
              <a:rPr lang="zh-CN" altLang="zh-CN" dirty="0">
                <a:solidFill>
                  <a:srgbClr val="000000"/>
                </a:solidFill>
                <a:latin typeface="Microsoft Sans Serif"/>
              </a:rPr>
              <a:t>，岩层断裂所产生的振动就是</a:t>
            </a:r>
            <a:r>
              <a:rPr lang="zh-CN" altLang="zh-CN" b="1" dirty="0">
                <a:solidFill>
                  <a:srgbClr val="000000"/>
                </a:solidFill>
                <a:latin typeface="Microsoft Sans Serif"/>
              </a:rPr>
              <a:t>地震</a:t>
            </a:r>
            <a:r>
              <a:rPr lang="zh-CN" altLang="zh-CN" kern="100" dirty="0">
                <a:solidFill>
                  <a:srgbClr val="000000"/>
                </a:solidFill>
                <a:latin typeface="等线" panose="02010600030101010101" pitchFamily="2" charset="-122"/>
                <a:ea typeface="宋体" panose="02010600030101010101" pitchFamily="2" charset="-122"/>
                <a:cs typeface="宋体" panose="02010600030101010101" pitchFamily="2" charset="-122"/>
              </a:rPr>
              <a:t>。</a:t>
            </a:r>
            <a:endParaRPr lang="zh-CN" altLang="zh-CN" sz="2000" kern="100" dirty="0">
              <a:latin typeface="等线" panose="02010600030101010101" pitchFamily="2" charset="-122"/>
              <a:cs typeface="Times New Roman" panose="02020603050405020304" pitchFamily="18" charset="0"/>
            </a:endParaRPr>
          </a:p>
          <a:p>
            <a:pPr indent="0" algn="l">
              <a:lnSpc>
                <a:spcPct val="125000"/>
              </a:lnSpc>
            </a:pPr>
            <a:endParaRPr sz="1700" b="0" dirty="0">
              <a:solidFill>
                <a:srgbClr val="000000"/>
              </a:solidFill>
              <a:latin typeface="Microsoft Sans Serif"/>
            </a:endParaRPr>
          </a:p>
        </p:txBody>
      </p:sp>
    </p:spTree>
    <p:extLst>
      <p:ext uri="{BB962C8B-B14F-4D97-AF65-F5344CB8AC3E}">
        <p14:creationId xmlns:p14="http://schemas.microsoft.com/office/powerpoint/2010/main" val="1184267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rLs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down)" prLst="">
                                      <p:cBhvr>
                                        <p:cTn id="13" dur="500"/>
                                        <p:tgtEl>
                                          <p:spTgt spid="10"/>
                                        </p:tgtEl>
                                      </p:cBhvr>
                                    </p:animEffect>
                                  </p:childTnLst>
                                </p:cTn>
                              </p:par>
                            </p:childTnLst>
                          </p:cTn>
                        </p:par>
                        <p:par>
                          <p:cTn id="14" fill="hold">
                            <p:stCondLst>
                              <p:cond delay="500"/>
                            </p:stCondLst>
                            <p:childTnLst>
                              <p:par>
                                <p:cTn id="15" presetID="23" presetClass="entr" presetSubtype="16" fill="hold" grpId="1"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23" presetClass="entr" presetSubtype="16" fill="hold" grpId="2"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1" animBg="1"/>
      <p:bldP spid="12"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66146" y="672458"/>
            <a:ext cx="11153628" cy="335615"/>
          </a:xfrm>
          <a:prstGeom prst="rect">
            <a:avLst/>
          </a:prstGeom>
          <a:noFill/>
        </p:spPr>
        <p:txBody>
          <a:bodyPr wrap="square">
            <a:spAutoFit/>
          </a:bodyPr>
          <a:lstStyle/>
          <a:p>
            <a:r>
              <a:rPr lang="zh-CN" altLang="en-US" sz="1600" spc="300" dirty="0">
                <a:latin typeface="思源黑体 CN Normal"/>
                <a:ea typeface="思源黑体 CN Normal" panose="020B0400000000000000" pitchFamily="34" charset="-122"/>
              </a:rPr>
              <a:t>地震</a:t>
            </a:r>
            <a:r>
              <a:rPr lang="en-US" altLang="zh-CN" sz="1600" spc="300" dirty="0" err="1">
                <a:latin typeface="思源黑体 CN Normal"/>
                <a:ea typeface="思源黑体 CN Normal" panose="020B0400000000000000" pitchFamily="34" charset="-122"/>
              </a:rPr>
              <a:t>基本概述</a:t>
            </a:r>
            <a:endParaRPr lang="en-US" altLang="zh-CN" sz="1600" spc="300" dirty="0">
              <a:latin typeface="思源黑体 CN Normal"/>
              <a:ea typeface="思源黑体 CN Normal" panose="020B0400000000000000" pitchFamily="34" charset="-122"/>
            </a:endParaRPr>
          </a:p>
        </p:txBody>
      </p:sp>
      <p:sp>
        <p:nvSpPr>
          <p:cNvPr id="6" name="文本框 5"/>
          <p:cNvSpPr txBox="1"/>
          <p:nvPr/>
        </p:nvSpPr>
        <p:spPr>
          <a:xfrm>
            <a:off x="366147" y="333904"/>
            <a:ext cx="2900812" cy="335615"/>
          </a:xfrm>
          <a:prstGeom prst="rect">
            <a:avLst/>
          </a:prstGeom>
          <a:noFill/>
        </p:spPr>
        <p:txBody>
          <a:bodyPr wrap="square">
            <a:spAutoFit/>
          </a:bodyPr>
          <a:lstStyle/>
          <a:p>
            <a:r>
              <a:rPr lang="en-US" altLang="zh-CN" sz="1600" spc="300">
                <a:solidFill>
                  <a:srgbClr val="306B97"/>
                </a:solidFill>
                <a:latin typeface="思源黑体 CN Normal"/>
                <a:ea typeface="思源黑体 CN Normal" panose="020B0400000000000000" pitchFamily="34" charset="-122"/>
              </a:rPr>
              <a:t>Part -1</a:t>
            </a:r>
          </a:p>
        </p:txBody>
      </p:sp>
      <p:cxnSp>
        <p:nvCxnSpPr>
          <p:cNvPr id="9" name="直接连接符 8"/>
          <p:cNvCxnSpPr/>
          <p:nvPr/>
        </p:nvCxnSpPr>
        <p:spPr>
          <a:xfrm>
            <a:off x="6582595" y="554485"/>
            <a:ext cx="4926034"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矩形 9"/>
          <p:cNvSpPr/>
          <p:nvPr/>
        </p:nvSpPr>
        <p:spPr>
          <a:xfrm>
            <a:off x="9664861" y="6524515"/>
            <a:ext cx="2527139" cy="333485"/>
          </a:xfrm>
          <a:prstGeom prst="rect">
            <a:avLst/>
          </a:prstGeom>
          <a:solidFill>
            <a:srgbClr val="306B97">
              <a:alpha val="3490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a:p>
        </p:txBody>
      </p:sp>
      <p:sp>
        <p:nvSpPr>
          <p:cNvPr id="12" name="New shape"/>
          <p:cNvSpPr/>
          <p:nvPr/>
        </p:nvSpPr>
        <p:spPr>
          <a:xfrm>
            <a:off x="1117600" y="1126045"/>
            <a:ext cx="3692939" cy="5124629"/>
          </a:xfrm>
          <a:prstGeom prst="rect">
            <a:avLst/>
          </a:prstGeom>
          <a:noFill/>
        </p:spPr>
        <p:style>
          <a:lnRef idx="2">
            <a:srgbClr val="FFFFFF">
              <a:alpha val="0"/>
            </a:srgbClr>
          </a:lnRef>
          <a:fillRef idx="1">
            <a:schemeClr val="accent1"/>
          </a:fillRef>
          <a:effectRef idx="0">
            <a:schemeClr val="accent1"/>
          </a:effectRef>
          <a:fontRef idx="minor">
            <a:schemeClr val="lt1"/>
          </a:fontRef>
        </p:style>
        <p:txBody>
          <a:bodyPr lIns="0" tIns="0" rIns="0" bIns="0" rtlCol="0" anchor="ctr">
            <a:normAutofit/>
          </a:bodyPr>
          <a:lstStyle/>
          <a:p>
            <a:pPr>
              <a:lnSpc>
                <a:spcPct val="150000"/>
              </a:lnSpc>
            </a:pPr>
            <a:r>
              <a:rPr lang="zh-CN" altLang="en-US" dirty="0">
                <a:solidFill>
                  <a:srgbClr val="000000"/>
                </a:solidFill>
                <a:latin typeface="Microsoft Sans Serif"/>
              </a:rPr>
              <a:t>       地球上</a:t>
            </a:r>
            <a:r>
              <a:rPr lang="en-US" altLang="zh-CN" dirty="0">
                <a:solidFill>
                  <a:srgbClr val="000000"/>
                </a:solidFill>
                <a:latin typeface="Microsoft Sans Serif"/>
              </a:rPr>
              <a:t>90%</a:t>
            </a:r>
            <a:r>
              <a:rPr lang="zh-CN" altLang="en-US" dirty="0">
                <a:solidFill>
                  <a:srgbClr val="000000"/>
                </a:solidFill>
                <a:latin typeface="Microsoft Sans Serif"/>
              </a:rPr>
              <a:t>的地震都是由于地壳的断裂造成的，这类地震称之为构造地震。此外，火山爆发可造成火山地震；洞穴坍塌可造成塌陷地震；水库蓄水可造成水库地震；人工爆破也可造成人工爆破地震，由于这些类型的地震数量少、能量小，形成的破坏程度也小，因此，我们要预防的主要是构造地震。</a:t>
            </a:r>
            <a:endParaRPr b="0" dirty="0">
              <a:solidFill>
                <a:srgbClr val="000000"/>
              </a:solidFill>
              <a:latin typeface="Microsoft Sans Serif"/>
            </a:endParaRPr>
          </a:p>
        </p:txBody>
      </p:sp>
      <p:pic>
        <p:nvPicPr>
          <p:cNvPr id="3" name="图片 2">
            <a:extLst>
              <a:ext uri="{FF2B5EF4-FFF2-40B4-BE49-F238E27FC236}">
                <a16:creationId xmlns:a16="http://schemas.microsoft.com/office/drawing/2014/main" id="{C72B7D1A-25D6-3E98-E2A6-567E0C551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4513" y="2192537"/>
            <a:ext cx="5589887" cy="2835539"/>
          </a:xfrm>
          <a:prstGeom prst="rect">
            <a:avLst/>
          </a:prstGeom>
        </p:spPr>
      </p:pic>
    </p:spTree>
    <p:extLst>
      <p:ext uri="{BB962C8B-B14F-4D97-AF65-F5344CB8AC3E}">
        <p14:creationId xmlns:p14="http://schemas.microsoft.com/office/powerpoint/2010/main" val="1184267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rLst="">
                                      <p:cBhvr>
                                        <p:cTn id="7" dur="500"/>
                                        <p:tgtEl>
                                          <p:spTgt spid="9"/>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rLs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98287;#63476;#393773;"/>
</p:tagLst>
</file>

<file path=ppt/tags/tag2.xml><?xml version="1.0" encoding="utf-8"?>
<p:tagLst xmlns:a="http://schemas.openxmlformats.org/drawingml/2006/main" xmlns:r="http://schemas.openxmlformats.org/officeDocument/2006/relationships" xmlns:p="http://schemas.openxmlformats.org/presentationml/2006/main">
  <p:tag name="ISLIDE.ICON" val="#152854;#19590;#173447;#369634;#371918;#393773;#63476;#68571;#369632;#369634;#173447;#37191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Uigh" typeface="Microsoft Uighur"/>
        <a:font script="Beng" typeface="Vrinda"/>
        <a:font script="Thai" typeface="Angsana New"/>
        <a:font script="Syre" typeface="Estrangelo Edessa"/>
        <a:font script="Syrj" typeface="Estrangelo Edessa"/>
        <a:font script="Syrn" typeface="Estrangelo Edessa"/>
        <a:font script="Nkoo" typeface="Ebrima"/>
        <a:font script="Yiii" typeface="Microsoft Yi Baiti"/>
        <a:font script="Cher" typeface="Plantagenet Cherokee"/>
        <a:font script="Geor" typeface="Sylfaen"/>
        <a:font script="Tibt" typeface="Microsoft Himalaya"/>
        <a:font script="Gujr" typeface="Shruti"/>
        <a:font script="Viet" typeface="Times New Roman"/>
        <a:font script="Tale" typeface="Microsoft Tai Le"/>
        <a:font script="Arab" typeface="Times New Roman"/>
        <a:font script="Hebr" typeface="Times New Roman"/>
        <a:font script="Bopo" typeface="Microsoft JhengHei"/>
        <a:font script="Telu" typeface="Gautami"/>
        <a:font script="Ethi" typeface="Nyala"/>
        <a:font script="Lisu" typeface="Segoe UI"/>
        <a:font script="Jpan" typeface="游ゴシック Light"/>
        <a:font script="Talu" typeface="Microsoft New Tai Lue"/>
        <a:font script="Armn" typeface="Arial"/>
        <a:font script="Sinh" typeface="Iskoola Pota"/>
        <a:font script="Tfng" typeface="Ebrima"/>
        <a:font script="Sora" typeface="Nirmala UI"/>
        <a:font script="Deva" typeface="Mangal"/>
        <a:font script="Knda" typeface="Tunga"/>
        <a:font script="Orya" typeface="Kalinga"/>
        <a:font script="Khmr" typeface="MoolBoran"/>
        <a:font script="Mymr" typeface="Myanmar Text"/>
        <a:font script="Olck" typeface="Nirmala UI"/>
        <a:font script="Bugi" typeface="Leelawadee UI"/>
        <a:font script="Java" typeface="Javanese Text"/>
        <a:font script="Taml" typeface="Latha"/>
        <a:font script="Laoo" typeface="DokChampa"/>
        <a:font script="Mong" typeface="Mongolian Baiti"/>
        <a:font script="Hans" typeface="等线 Light"/>
        <a:font script="Phag" typeface="Phagspa"/>
        <a:font script="Guru" typeface="Raavi"/>
        <a:font script="Osma" typeface="Ebrima"/>
        <a:font script="Hant" typeface="新細明體"/>
        <a:font script="Mlym" typeface="Kartika"/>
        <a:font script="Thaa" typeface="MV Boli"/>
        <a:font script="Cans" typeface="Euphemia"/>
        <a:font script="Hang" typeface="맑은 고딕"/>
        <a:font script="Syrc" typeface="Estrangelo Edessa"/>
      </a:majorFont>
      <a:minorFont>
        <a:latin typeface="等线" panose="020F0502020204030204"/>
        <a:ea typeface=""/>
        <a:cs typeface=""/>
        <a:font script="Uigh" typeface="Microsoft Uighur"/>
        <a:font script="Beng" typeface="Vrinda"/>
        <a:font script="Thai" typeface="Cordia New"/>
        <a:font script="Syre" typeface="Estrangelo Edessa"/>
        <a:font script="Syrj" typeface="Estrangelo Edessa"/>
        <a:font script="Syrn" typeface="Estrangelo Edessa"/>
        <a:font script="Nkoo" typeface="Ebrima"/>
        <a:font script="Yiii" typeface="Microsoft Yi Baiti"/>
        <a:font script="Cher" typeface="Plantagenet Cherokee"/>
        <a:font script="Geor" typeface="Sylfaen"/>
        <a:font script="Tibt" typeface="Microsoft Himalaya"/>
        <a:font script="Gujr" typeface="Shruti"/>
        <a:font script="Viet" typeface="Arial"/>
        <a:font script="Tale" typeface="Microsoft Tai Le"/>
        <a:font script="Arab" typeface="Arial"/>
        <a:font script="Hebr" typeface="Arial"/>
        <a:font script="Bopo" typeface="Microsoft JhengHei"/>
        <a:font script="Telu" typeface="Gautami"/>
        <a:font script="Ethi" typeface="Nyala"/>
        <a:font script="Lisu" typeface="Segoe UI"/>
        <a:font script="Jpan" typeface="游ゴシック"/>
        <a:font script="Talu" typeface="Microsoft New Tai Lue"/>
        <a:font script="Armn" typeface="Arial"/>
        <a:font script="Sinh" typeface="Iskoola Pota"/>
        <a:font script="Tfng" typeface="Ebrima"/>
        <a:font script="Sora" typeface="Nirmala UI"/>
        <a:font script="Deva" typeface="Mangal"/>
        <a:font script="Knda" typeface="Tunga"/>
        <a:font script="Orya" typeface="Kalinga"/>
        <a:font script="Khmr" typeface="DaunPenh"/>
        <a:font script="Mymr" typeface="Myanmar Text"/>
        <a:font script="Olck" typeface="Nirmala UI"/>
        <a:font script="Bugi" typeface="Leelawadee UI"/>
        <a:font script="Java" typeface="Javanese Text"/>
        <a:font script="Taml" typeface="Latha"/>
        <a:font script="Laoo" typeface="DokChampa"/>
        <a:font script="Mong" typeface="Mongolian Baiti"/>
        <a:font script="Hans" typeface="等线"/>
        <a:font script="Phag" typeface="Phagspa"/>
        <a:font script="Guru" typeface="Raavi"/>
        <a:font script="Osma" typeface="Ebrima"/>
        <a:font script="Hant" typeface="新細明體"/>
        <a:font script="Mlym" typeface="Kartika"/>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Uigh" typeface="Microsoft Uighur"/>
        <a:font script="Beng" typeface="Vrinda"/>
        <a:font script="Thai" typeface="Angsana New"/>
        <a:font script="Syre" typeface="Estrangelo Edessa"/>
        <a:font script="Syrj" typeface="Estrangelo Edessa"/>
        <a:font script="Mlym" typeface="Kartika"/>
        <a:font script="Nkoo" typeface="Ebrima"/>
        <a:font script="Yiii" typeface="Microsoft Yi Baiti"/>
        <a:font script="Cher" typeface="Plantagenet Cherokee"/>
        <a:font script="Geor" typeface="Sylfaen"/>
        <a:font script="Guru" typeface="Raavi"/>
        <a:font script="Gujr" typeface="Shruti"/>
        <a:font script="Viet" typeface="Times New Roman"/>
        <a:font script="Tale" typeface="Microsoft Tai Le"/>
        <a:font script="Arab" typeface="Times New Roman"/>
        <a:font script="Hebr" typeface="Times New Roman"/>
        <a:font script="Bopo" typeface="Microsoft JhengHei"/>
        <a:font script="Thaa" typeface="MV Boli"/>
        <a:font script="Telu" typeface="Gautami"/>
        <a:font script="Ethi" typeface="Nyala"/>
        <a:font script="Lisu" typeface="Segoe UI"/>
        <a:font script="Jpan" typeface="游ゴシック Light"/>
        <a:font script="Talu" typeface="Microsoft New Tai Lue"/>
        <a:font script="Syrn" typeface="Estrangelo Edessa"/>
        <a:font script="Sinh" typeface="Iskoola Pota"/>
        <a:font script="Sora" typeface="Nirmala UI"/>
        <a:font script="Deva" typeface="Mangal"/>
        <a:font script="Knda" typeface="Tunga"/>
        <a:font script="Orya" typeface="Kalinga"/>
        <a:font script="Khmr" typeface="MoolBoran"/>
        <a:font script="Mymr" typeface="Myanmar Text"/>
        <a:font script="Olck" typeface="Nirmala UI"/>
        <a:font script="Bugi" typeface="Leelawadee UI"/>
        <a:font script="Java" typeface="Javanese Text"/>
        <a:font script="Taml" typeface="Latha"/>
        <a:font script="Laoo" typeface="DokChampa"/>
        <a:font script="Tfng" typeface="Ebrima"/>
        <a:font script="Mong" typeface="Mongolian Baiti"/>
        <a:font script="Hans" typeface="等线 Light"/>
        <a:font script="Phag" typeface="Phagspa"/>
        <a:font script="Armn" typeface="Arial"/>
        <a:font script="Osma" typeface="Ebrima"/>
        <a:font script="Hant" typeface="新細明體"/>
        <a:font script="Tibt" typeface="Microsoft Himalaya"/>
        <a:font script="Cans" typeface="Euphemia"/>
        <a:font script="Hang" typeface="맑은 고딕"/>
        <a:font script="Syrc" typeface="Estrangelo Edessa"/>
      </a:majorFont>
      <a:minorFont>
        <a:latin typeface="等线" panose="020F0502020204030204"/>
        <a:ea typeface=""/>
        <a:cs typeface=""/>
        <a:font script="Uigh" typeface="Microsoft Uighur"/>
        <a:font script="Beng" typeface="Vrinda"/>
        <a:font script="Thai" typeface="Cordia New"/>
        <a:font script="Syre" typeface="Estrangelo Edessa"/>
        <a:font script="Syrj" typeface="Estrangelo Edessa"/>
        <a:font script="Mlym" typeface="Kartika"/>
        <a:font script="Nkoo" typeface="Ebrima"/>
        <a:font script="Yiii" typeface="Microsoft Yi Baiti"/>
        <a:font script="Cher" typeface="Plantagenet Cherokee"/>
        <a:font script="Geor" typeface="Sylfaen"/>
        <a:font script="Guru" typeface="Raavi"/>
        <a:font script="Gujr" typeface="Shruti"/>
        <a:font script="Viet" typeface="Arial"/>
        <a:font script="Tale" typeface="Microsoft Tai Le"/>
        <a:font script="Arab" typeface="Arial"/>
        <a:font script="Hebr" typeface="Arial"/>
        <a:font script="Bopo" typeface="Microsoft JhengHei"/>
        <a:font script="Thaa" typeface="MV Boli"/>
        <a:font script="Telu" typeface="Gautami"/>
        <a:font script="Ethi" typeface="Nyala"/>
        <a:font script="Lisu" typeface="Segoe UI"/>
        <a:font script="Jpan" typeface="游ゴシック"/>
        <a:font script="Talu" typeface="Microsoft New Tai Lue"/>
        <a:font script="Syrn" typeface="Estrangelo Edessa"/>
        <a:font script="Sinh" typeface="Iskoola Pota"/>
        <a:font script="Sora" typeface="Nirmala UI"/>
        <a:font script="Deva" typeface="Mangal"/>
        <a:font script="Knda" typeface="Tunga"/>
        <a:font script="Orya" typeface="Kalinga"/>
        <a:font script="Khmr" typeface="DaunPenh"/>
        <a:font script="Mymr" typeface="Myanmar Text"/>
        <a:font script="Olck" typeface="Nirmala UI"/>
        <a:font script="Bugi" typeface="Leelawadee UI"/>
        <a:font script="Java" typeface="Javanese Text"/>
        <a:font script="Taml" typeface="Latha"/>
        <a:font script="Laoo" typeface="DokChampa"/>
        <a:font script="Tfng" typeface="Ebrima"/>
        <a:font script="Mong" typeface="Mongolian Baiti"/>
        <a:font script="Hans" typeface="等线"/>
        <a:font script="Phag" typeface="Phagspa"/>
        <a:font script="Armn" typeface="Arial"/>
        <a:font script="Osma" typeface="Ebrima"/>
        <a:font script="Hant" typeface="新細明體"/>
        <a:font script="Tibt" typeface="Microsoft Himalaya"/>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1336</TotalTime>
  <Words>2069</Words>
  <Application>Microsoft Office PowerPoint</Application>
  <PresentationFormat>宽屏</PresentationFormat>
  <Paragraphs>111</Paragraphs>
  <Slides>24</Slides>
  <Notes>2</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24</vt:i4>
      </vt:variant>
    </vt:vector>
  </HeadingPairs>
  <TitlesOfParts>
    <vt:vector size="37" baseType="lpstr">
      <vt:lpstr>Helvetica Neue</vt:lpstr>
      <vt:lpstr>Kontrapunkt Bob</vt:lpstr>
      <vt:lpstr>等线</vt:lpstr>
      <vt:lpstr>等线 Light</vt:lpstr>
      <vt:lpstr>思源等宽 N</vt:lpstr>
      <vt:lpstr>思源黑体 CN Normal</vt:lpstr>
      <vt:lpstr>宋体</vt:lpstr>
      <vt:lpstr>Microsoft YaHei</vt:lpstr>
      <vt:lpstr>Arial</vt:lpstr>
      <vt:lpstr>Calibri</vt:lpstr>
      <vt:lpstr>Microsoft Sans Serif</vt:lpstr>
      <vt:lpstr>Open Sans Light</vt:lpstr>
      <vt:lpstr>Office 主题​​</vt:lpstr>
      <vt:lpstr>PowerPoint 演示文稿</vt:lpstr>
      <vt:lpstr>       2022年9月5日12时52分，四川省甘孜州泸定县发生6.8级地震!!! </vt:lpstr>
      <vt:lpstr>PowerPoint 演示文稿</vt:lpstr>
      <vt:lpstr>PowerPoint 演示文稿</vt:lpstr>
      <vt:lpstr>PowerPoint 演示文稿</vt:lpstr>
      <vt:lpstr>  我国是一个地震灾害多发的国家！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 JP</dc:creator>
  <cp:lastModifiedBy>xie taoyu</cp:lastModifiedBy>
  <cp:revision>57</cp:revision>
  <dcterms:created xsi:type="dcterms:W3CDTF">2021-01-15T08:42:57Z</dcterms:created>
  <dcterms:modified xsi:type="dcterms:W3CDTF">2022-11-12T09:09:10Z</dcterms:modified>
</cp:coreProperties>
</file>