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453" r:id="rId2"/>
    <p:sldId id="509" r:id="rId3"/>
    <p:sldId id="512" r:id="rId4"/>
    <p:sldId id="518" r:id="rId5"/>
    <p:sldId id="519" r:id="rId6"/>
    <p:sldId id="520" r:id="rId7"/>
    <p:sldId id="513" r:id="rId8"/>
    <p:sldId id="517" r:id="rId9"/>
    <p:sldId id="515" r:id="rId10"/>
    <p:sldId id="491" r:id="rId11"/>
  </p:sldIdLst>
  <p:sldSz cx="9144000" cy="5145088"/>
  <p:notesSz cx="6858000" cy="9144000"/>
  <p:defaultTextStyle>
    <a:defPPr>
      <a:defRPr lang="zh-CN"/>
    </a:defPPr>
    <a:lvl1pPr marL="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856BAAA5-05DD-4094-B659-DA8F8C4D52FE}">
          <p14:sldIdLst>
            <p14:sldId id="453"/>
          </p14:sldIdLst>
        </p14:section>
        <p14:section name="无标题节" id="{42F0FD03-A912-4470-BE62-242A57E38A3C}">
          <p14:sldIdLst>
            <p14:sldId id="509"/>
            <p14:sldId id="512"/>
            <p14:sldId id="518"/>
            <p14:sldId id="519"/>
            <p14:sldId id="520"/>
            <p14:sldId id="513"/>
            <p14:sldId id="517"/>
            <p14:sldId id="515"/>
            <p14:sldId id="4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0F0E"/>
    <a:srgbClr val="8D3936"/>
    <a:srgbClr val="0D0505"/>
    <a:srgbClr val="864022"/>
    <a:srgbClr val="71C3E3"/>
    <a:srgbClr val="E71F19"/>
    <a:srgbClr val="62AB71"/>
    <a:srgbClr val="81BC8B"/>
    <a:srgbClr val="EAD88A"/>
    <a:srgbClr val="C59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52" autoAdjust="0"/>
    <p:restoredTop sz="94660" autoAdjust="0"/>
  </p:normalViewPr>
  <p:slideViewPr>
    <p:cSldViewPr snapToGrid="0">
      <p:cViewPr varScale="1">
        <p:scale>
          <a:sx n="138" d="100"/>
          <a:sy n="138" d="100"/>
        </p:scale>
        <p:origin x="154" y="91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F4C1A-99EE-491F-A4EE-D78D4CA66620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54530-C16A-4B22-8B39-4DA203C271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150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386" y="1"/>
            <a:ext cx="3489614" cy="12382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4247"/>
            <a:ext cx="9144000" cy="14708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386" y="2745576"/>
            <a:ext cx="3489613" cy="23995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38424"/>
            <a:ext cx="2671194" cy="250666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386" y="1"/>
            <a:ext cx="3489614" cy="12382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02658" y="1190547"/>
            <a:ext cx="55202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>
                <a:blipFill>
                  <a:blip r:embed="rId9"/>
                  <a:stretch>
                    <a:fillRect/>
                  </a:stretch>
                </a:blip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儿童新冠的中医药防治方案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35" y="841159"/>
            <a:ext cx="1167929" cy="6146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945" y="3379752"/>
            <a:ext cx="1682499" cy="1002794"/>
          </a:xfrm>
          <a:prstGeom prst="rect">
            <a:avLst/>
          </a:prstGeom>
        </p:spPr>
      </p:pic>
      <p:pic>
        <p:nvPicPr>
          <p:cNvPr id="30" name="轻音乐、轻音乐 - 望江南 - 欢快版 伴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57225" y="-60959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4247"/>
            <a:ext cx="9144000" cy="14708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386" y="2745576"/>
            <a:ext cx="3489613" cy="23995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38424"/>
            <a:ext cx="2671194" cy="250666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386" y="1"/>
            <a:ext cx="3489614" cy="12382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292789" y="1362065"/>
            <a:ext cx="5162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blipFill>
                  <a:blip r:embed="rId6"/>
                  <a:stretch>
                    <a:fillRect/>
                  </a:stretch>
                </a:blip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谢谢！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945" y="3379752"/>
            <a:ext cx="1682499" cy="1002794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6671593" y="2777835"/>
            <a:ext cx="508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400" spc="-150" dirty="0">
              <a:blipFill>
                <a:blip r:embed="rId6"/>
                <a:stretch>
                  <a:fillRect/>
                </a:stretch>
              </a:blipFill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直接连接符 25"/>
          <p:cNvCxnSpPr/>
          <p:nvPr/>
        </p:nvCxnSpPr>
        <p:spPr>
          <a:xfrm>
            <a:off x="204766" y="581141"/>
            <a:ext cx="600553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6"/>
          <p:cNvSpPr txBox="1"/>
          <p:nvPr/>
        </p:nvSpPr>
        <p:spPr>
          <a:xfrm>
            <a:off x="557636" y="107543"/>
            <a:ext cx="3240360" cy="46166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2400" b="1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儿童预防方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" y="107543"/>
            <a:ext cx="803039" cy="42258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12B6D4E-DFF2-BD53-CC8A-78197631AE2A}"/>
              </a:ext>
            </a:extLst>
          </p:cNvPr>
          <p:cNvSpPr txBox="1"/>
          <p:nvPr/>
        </p:nvSpPr>
        <p:spPr>
          <a:xfrm>
            <a:off x="557636" y="790785"/>
            <a:ext cx="5305608" cy="4039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【</a:t>
            </a:r>
            <a:r>
              <a:rPr lang="zh-CN" altLang="en-US" dirty="0"/>
              <a:t>适应人群</a:t>
            </a:r>
            <a:r>
              <a:rPr lang="en-US" altLang="zh-CN" dirty="0"/>
              <a:t>】①</a:t>
            </a:r>
            <a:r>
              <a:rPr lang="zh-CN" altLang="en-US" dirty="0"/>
              <a:t>易感人群及高危人群 ②无明显临床症状、影像学未见肺炎表现、新冠病毒核酸检测阳性的病例</a:t>
            </a:r>
            <a:br>
              <a:rPr lang="zh-CN" altLang="en-US" dirty="0"/>
            </a:br>
            <a:endParaRPr lang="en-US" altLang="zh-CN" dirty="0"/>
          </a:p>
          <a:p>
            <a:r>
              <a:rPr lang="en-US" altLang="zh-CN" dirty="0"/>
              <a:t>【</a:t>
            </a:r>
            <a:r>
              <a:rPr lang="zh-CN" altLang="en-US" dirty="0"/>
              <a:t>治法</a:t>
            </a:r>
            <a:r>
              <a:rPr lang="en-US" altLang="zh-CN" dirty="0"/>
              <a:t>】</a:t>
            </a:r>
            <a:r>
              <a:rPr lang="zh-CN" altLang="en-US" dirty="0"/>
              <a:t>益气固表，清热解毒，健脾消食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【</a:t>
            </a:r>
            <a:r>
              <a:rPr lang="zh-CN" altLang="en-US" dirty="0"/>
              <a:t>主方</a:t>
            </a:r>
            <a:r>
              <a:rPr lang="en-US" altLang="zh-CN" dirty="0"/>
              <a:t>】</a:t>
            </a:r>
            <a:r>
              <a:rPr lang="zh-CN" altLang="en-US" dirty="0"/>
              <a:t>玉屏风散加味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【</a:t>
            </a:r>
            <a:r>
              <a:rPr lang="zh-CN" altLang="en-US" dirty="0"/>
              <a:t>方药</a:t>
            </a:r>
            <a:r>
              <a:rPr lang="en-US" altLang="zh-CN" dirty="0"/>
              <a:t>】</a:t>
            </a:r>
            <a:r>
              <a:rPr lang="zh-CN" altLang="en-US" dirty="0"/>
              <a:t>黄芪</a:t>
            </a:r>
            <a:r>
              <a:rPr lang="en-US" altLang="zh-CN" dirty="0"/>
              <a:t>10g</a:t>
            </a:r>
            <a:r>
              <a:rPr lang="zh-CN" altLang="en-US" dirty="0"/>
              <a:t>        白术</a:t>
            </a:r>
            <a:r>
              <a:rPr lang="en-US" altLang="zh-CN" dirty="0"/>
              <a:t>5g</a:t>
            </a:r>
            <a:r>
              <a:rPr lang="zh-CN" altLang="en-US" dirty="0"/>
              <a:t>                     防风</a:t>
            </a:r>
            <a:r>
              <a:rPr lang="en-US" altLang="zh-CN" dirty="0"/>
              <a:t>3g</a:t>
            </a:r>
            <a:r>
              <a:rPr lang="zh-CN" altLang="en-US" dirty="0"/>
              <a:t>         薄荷</a:t>
            </a:r>
            <a:r>
              <a:rPr lang="en-US" altLang="zh-CN" dirty="0"/>
              <a:t>3g</a:t>
            </a:r>
            <a:r>
              <a:rPr lang="zh-CN" altLang="en-US" baseline="30000" dirty="0"/>
              <a:t>（后下）</a:t>
            </a:r>
            <a:endParaRPr lang="en-US" altLang="zh-CN" baseline="30000" dirty="0"/>
          </a:p>
          <a:p>
            <a:r>
              <a:rPr lang="zh-CN" altLang="en-US" dirty="0"/>
              <a:t>                  芦根</a:t>
            </a:r>
            <a:r>
              <a:rPr lang="en-US" altLang="zh-CN" dirty="0"/>
              <a:t>10g</a:t>
            </a:r>
            <a:r>
              <a:rPr lang="zh-CN" altLang="en-US" dirty="0"/>
              <a:t>        金银花</a:t>
            </a:r>
            <a:r>
              <a:rPr lang="en-US" altLang="zh-CN" dirty="0"/>
              <a:t>6g</a:t>
            </a:r>
            <a:r>
              <a:rPr lang="zh-CN" altLang="en-US" dirty="0"/>
              <a:t>                连翘</a:t>
            </a:r>
            <a:r>
              <a:rPr lang="en-US" altLang="zh-CN" dirty="0"/>
              <a:t>6g</a:t>
            </a:r>
            <a:r>
              <a:rPr lang="zh-CN" altLang="en-US" dirty="0"/>
              <a:t>         炒山楂</a:t>
            </a:r>
            <a:r>
              <a:rPr lang="en-US" altLang="zh-CN" dirty="0"/>
              <a:t>10g</a:t>
            </a:r>
          </a:p>
          <a:p>
            <a:r>
              <a:rPr lang="zh-CN" altLang="en-US" dirty="0"/>
              <a:t>                  藿香</a:t>
            </a:r>
            <a:r>
              <a:rPr lang="en-US" altLang="zh-CN" dirty="0"/>
              <a:t>6g</a:t>
            </a:r>
            <a:r>
              <a:rPr lang="zh-CN" altLang="en-US" dirty="0"/>
              <a:t>          显齿蛇葡萄</a:t>
            </a:r>
            <a:r>
              <a:rPr lang="en-US" altLang="zh-CN" dirty="0"/>
              <a:t>10g</a:t>
            </a:r>
            <a:r>
              <a:rPr lang="zh-CN" altLang="en-US" dirty="0"/>
              <a:t>     甘草</a:t>
            </a:r>
            <a:r>
              <a:rPr lang="en-US" altLang="zh-CN" dirty="0"/>
              <a:t>3g</a:t>
            </a:r>
          </a:p>
          <a:p>
            <a:endParaRPr lang="en-US" altLang="zh-CN" dirty="0"/>
          </a:p>
          <a:p>
            <a:r>
              <a:rPr lang="en-US" altLang="zh-CN" dirty="0"/>
              <a:t>【</a:t>
            </a:r>
            <a:r>
              <a:rPr lang="zh-CN" altLang="en-US" dirty="0"/>
              <a:t>用法</a:t>
            </a:r>
            <a:r>
              <a:rPr lang="en-US" altLang="zh-CN" dirty="0"/>
              <a:t>】</a:t>
            </a:r>
            <a:r>
              <a:rPr lang="zh-CN" altLang="en-US" dirty="0"/>
              <a:t>每剂水煎</a:t>
            </a:r>
            <a:r>
              <a:rPr lang="en-US" altLang="zh-CN" dirty="0"/>
              <a:t>200</a:t>
            </a:r>
            <a:r>
              <a:rPr lang="zh-CN" altLang="en-US" dirty="0"/>
              <a:t>毫升。</a:t>
            </a:r>
            <a:r>
              <a:rPr lang="en-US" altLang="zh-CN" dirty="0"/>
              <a:t>6-12</a:t>
            </a:r>
            <a:r>
              <a:rPr lang="zh-CN" altLang="en-US" dirty="0"/>
              <a:t>岁儿童，每次</a:t>
            </a:r>
            <a:r>
              <a:rPr lang="en-US" altLang="zh-CN" dirty="0"/>
              <a:t>100</a:t>
            </a:r>
            <a:r>
              <a:rPr lang="zh-CN" altLang="en-US" dirty="0"/>
              <a:t>毫升，每日</a:t>
            </a:r>
            <a:r>
              <a:rPr lang="en-US" altLang="zh-CN" dirty="0"/>
              <a:t>2</a:t>
            </a:r>
            <a:r>
              <a:rPr lang="zh-CN" altLang="en-US" dirty="0"/>
              <a:t>次；</a:t>
            </a:r>
            <a:r>
              <a:rPr lang="en-US" altLang="zh-CN" dirty="0"/>
              <a:t>3-6</a:t>
            </a:r>
            <a:r>
              <a:rPr lang="zh-CN" altLang="en-US" dirty="0"/>
              <a:t>岁儿童，每次</a:t>
            </a:r>
            <a:r>
              <a:rPr lang="en-US" altLang="zh-CN" dirty="0"/>
              <a:t>50</a:t>
            </a:r>
            <a:r>
              <a:rPr lang="zh-CN" altLang="en-US" dirty="0"/>
              <a:t>毫升，每日</a:t>
            </a:r>
            <a:r>
              <a:rPr lang="en-US" altLang="zh-CN" dirty="0"/>
              <a:t>2</a:t>
            </a:r>
            <a:r>
              <a:rPr lang="zh-CN" altLang="en-US" dirty="0"/>
              <a:t>次；</a:t>
            </a:r>
            <a:r>
              <a:rPr lang="en-US" altLang="zh-CN" dirty="0"/>
              <a:t>1-3</a:t>
            </a:r>
            <a:r>
              <a:rPr lang="zh-CN" altLang="en-US" dirty="0"/>
              <a:t>岁儿童，每次</a:t>
            </a:r>
            <a:r>
              <a:rPr lang="en-US" altLang="zh-CN" dirty="0"/>
              <a:t>35</a:t>
            </a:r>
            <a:r>
              <a:rPr lang="zh-CN" altLang="en-US" dirty="0"/>
              <a:t>毫升，每日</a:t>
            </a:r>
            <a:r>
              <a:rPr lang="en-US" altLang="zh-CN" dirty="0"/>
              <a:t>2</a:t>
            </a:r>
            <a:r>
              <a:rPr lang="zh-CN" altLang="en-US" dirty="0"/>
              <a:t>次，预防用药</a:t>
            </a:r>
            <a:r>
              <a:rPr lang="en-US" altLang="zh-CN" dirty="0"/>
              <a:t>3</a:t>
            </a:r>
            <a:r>
              <a:rPr lang="zh-CN" altLang="en-US" dirty="0"/>
              <a:t>天；无症状感染者</a:t>
            </a:r>
            <a:r>
              <a:rPr lang="en-US" altLang="zh-CN" dirty="0"/>
              <a:t>5-6</a:t>
            </a:r>
            <a:r>
              <a:rPr lang="zh-CN" altLang="en-US" dirty="0"/>
              <a:t>天。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【</a:t>
            </a:r>
            <a:r>
              <a:rPr lang="zh-CN" altLang="en-US" dirty="0"/>
              <a:t>服药时机</a:t>
            </a:r>
            <a:r>
              <a:rPr lang="en-US" altLang="zh-CN" dirty="0"/>
              <a:t>】</a:t>
            </a:r>
            <a:r>
              <a:rPr lang="zh-CN" altLang="en-US" dirty="0"/>
              <a:t>当儿童与新冠阳性患者接触后，开始服药；没有接触，没有可疑的感染，不用服用。</a:t>
            </a:r>
            <a:br>
              <a:rPr lang="zh-CN" altLang="en-US" dirty="0"/>
            </a:br>
            <a:endParaRPr lang="en-US" altLang="zh-CN" dirty="0"/>
          </a:p>
          <a:p>
            <a:r>
              <a:rPr lang="en-US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139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直接连接符 25"/>
          <p:cNvCxnSpPr/>
          <p:nvPr/>
        </p:nvCxnSpPr>
        <p:spPr>
          <a:xfrm>
            <a:off x="204766" y="581141"/>
            <a:ext cx="600553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6"/>
          <p:cNvSpPr txBox="1"/>
          <p:nvPr/>
        </p:nvSpPr>
        <p:spPr>
          <a:xfrm>
            <a:off x="557636" y="107543"/>
            <a:ext cx="3240360" cy="46166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2400" b="1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轻型（风寒犯肺）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" y="107543"/>
            <a:ext cx="803039" cy="42258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DB14540-6174-9DAF-C619-E35321978037}"/>
              </a:ext>
            </a:extLst>
          </p:cNvPr>
          <p:cNvSpPr txBox="1"/>
          <p:nvPr/>
        </p:nvSpPr>
        <p:spPr>
          <a:xfrm>
            <a:off x="507759" y="677706"/>
            <a:ext cx="5244648" cy="761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仿宋" panose="02010609060101010101" pitchFamily="49" charset="-122"/>
                <a:cs typeface="仿宋" panose="02010609060101010101" pitchFamily="49" charset="-122"/>
              </a:rPr>
              <a:t>【症状】</a:t>
            </a:r>
            <a:r>
              <a:rPr lang="zh-CN" altLang="zh-CN" sz="1400" dirty="0">
                <a:latin typeface="+mn-ea"/>
              </a:rPr>
              <a:t>发热</a:t>
            </a:r>
            <a:r>
              <a:rPr lang="zh-CN" altLang="en-US" sz="1400" dirty="0">
                <a:solidFill>
                  <a:srgbClr val="FF0000"/>
                </a:solidFill>
                <a:latin typeface="+mn-ea"/>
              </a:rPr>
              <a:t>怕冷（体温一般不超过</a:t>
            </a:r>
            <a:r>
              <a:rPr lang="en-US" altLang="zh-CN" sz="1400" dirty="0">
                <a:solidFill>
                  <a:srgbClr val="FF0000"/>
                </a:solidFill>
                <a:latin typeface="+mn-ea"/>
              </a:rPr>
              <a:t>38.5</a:t>
            </a:r>
            <a:r>
              <a:rPr lang="zh-CN" altLang="en-US" sz="1400" dirty="0">
                <a:solidFill>
                  <a:srgbClr val="FF0000"/>
                </a:solidFill>
                <a:latin typeface="+mn-ea"/>
              </a:rPr>
              <a:t>℃）</a:t>
            </a:r>
            <a:r>
              <a:rPr lang="zh-CN" altLang="zh-CN" sz="1400" dirty="0">
                <a:latin typeface="+mn-ea"/>
              </a:rPr>
              <a:t>，无汗，</a:t>
            </a:r>
            <a:r>
              <a:rPr lang="zh-CN" altLang="en-US" sz="1400" dirty="0">
                <a:latin typeface="+mn-ea"/>
              </a:rPr>
              <a:t>头痛，咳嗽</a:t>
            </a:r>
            <a:r>
              <a:rPr lang="zh-CN" altLang="zh-CN" sz="1400" dirty="0">
                <a:latin typeface="+mn-ea"/>
              </a:rPr>
              <a:t>，</a:t>
            </a:r>
            <a:r>
              <a:rPr lang="zh-CN" altLang="en-US" sz="1400" dirty="0">
                <a:latin typeface="+mn-ea"/>
              </a:rPr>
              <a:t>痰白，</a:t>
            </a:r>
            <a:r>
              <a:rPr lang="zh-CN" altLang="en-US" sz="1400" dirty="0">
                <a:solidFill>
                  <a:srgbClr val="FF0000"/>
                </a:solidFill>
                <a:latin typeface="+mn-ea"/>
              </a:rPr>
              <a:t>流清涕</a:t>
            </a:r>
            <a:r>
              <a:rPr lang="zh-CN" altLang="en-US" sz="1400" dirty="0">
                <a:latin typeface="+mn-ea"/>
              </a:rPr>
              <a:t>，</a:t>
            </a:r>
            <a:r>
              <a:rPr lang="zh-CN" altLang="zh-CN" sz="1400" dirty="0">
                <a:solidFill>
                  <a:srgbClr val="FF0000"/>
                </a:solidFill>
                <a:latin typeface="+mn-ea"/>
              </a:rPr>
              <a:t>咽</a:t>
            </a:r>
            <a:r>
              <a:rPr lang="zh-CN" altLang="en-US" sz="1400" dirty="0">
                <a:solidFill>
                  <a:srgbClr val="FF0000"/>
                </a:solidFill>
                <a:latin typeface="+mn-ea"/>
              </a:rPr>
              <a:t>部无红肿</a:t>
            </a:r>
            <a:r>
              <a:rPr lang="zh-CN" altLang="zh-CN" sz="1400" dirty="0">
                <a:latin typeface="+mn-ea"/>
              </a:rPr>
              <a:t>，舌</a:t>
            </a:r>
            <a:r>
              <a:rPr lang="zh-CN" altLang="en-US" sz="1400" dirty="0">
                <a:latin typeface="+mn-ea"/>
              </a:rPr>
              <a:t>不</a:t>
            </a:r>
            <a:r>
              <a:rPr lang="zh-CN" altLang="zh-CN" sz="1400" dirty="0">
                <a:latin typeface="+mn-ea"/>
              </a:rPr>
              <a:t>红，</a:t>
            </a:r>
            <a:r>
              <a:rPr lang="zh-CN" altLang="zh-CN" sz="1400" dirty="0">
                <a:solidFill>
                  <a:srgbClr val="FF0000"/>
                </a:solidFill>
                <a:latin typeface="+mn-ea"/>
              </a:rPr>
              <a:t>舌苔白</a:t>
            </a:r>
            <a:r>
              <a:rPr lang="zh-CN" altLang="zh-CN" sz="1400" dirty="0">
                <a:latin typeface="+mn-ea"/>
              </a:rPr>
              <a:t>。</a:t>
            </a:r>
          </a:p>
          <a:p>
            <a:pPr algn="l"/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630869F-786A-8B1D-5410-4D0EDE0F9513}"/>
              </a:ext>
            </a:extLst>
          </p:cNvPr>
          <p:cNvSpPr txBox="1"/>
          <p:nvPr/>
        </p:nvSpPr>
        <p:spPr>
          <a:xfrm>
            <a:off x="502217" y="1318530"/>
            <a:ext cx="524464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【</a:t>
            </a:r>
            <a:r>
              <a:rPr lang="zh-CN" altLang="en-US" dirty="0"/>
              <a:t>治法</a:t>
            </a:r>
            <a:r>
              <a:rPr lang="en-US" altLang="zh-CN" dirty="0"/>
              <a:t>】</a:t>
            </a:r>
            <a:r>
              <a:rPr lang="zh-CN" altLang="en-US" dirty="0"/>
              <a:t>辛温解表，祛风散寒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【</a:t>
            </a:r>
            <a:r>
              <a:rPr lang="zh-CN" altLang="en-US" dirty="0"/>
              <a:t>主方</a:t>
            </a:r>
            <a:r>
              <a:rPr lang="en-US" altLang="zh-CN" dirty="0"/>
              <a:t>】</a:t>
            </a:r>
            <a:r>
              <a:rPr lang="zh-CN" altLang="en-US" dirty="0"/>
              <a:t>荆防败毒散加减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【</a:t>
            </a:r>
            <a:r>
              <a:rPr lang="zh-CN" altLang="en-US" dirty="0"/>
              <a:t>方药</a:t>
            </a:r>
            <a:r>
              <a:rPr lang="en-US" altLang="zh-CN" dirty="0"/>
              <a:t>】</a:t>
            </a:r>
            <a:r>
              <a:rPr lang="zh-CN" altLang="en-US" dirty="0"/>
              <a:t>荆芥</a:t>
            </a:r>
            <a:r>
              <a:rPr lang="en-US" altLang="zh-CN" dirty="0"/>
              <a:t>6g          </a:t>
            </a:r>
            <a:r>
              <a:rPr lang="zh-CN" altLang="en-US" dirty="0"/>
              <a:t>防风</a:t>
            </a:r>
            <a:r>
              <a:rPr lang="en-US" altLang="zh-CN" dirty="0"/>
              <a:t>6g         </a:t>
            </a:r>
            <a:r>
              <a:rPr lang="zh-CN" altLang="en-US" dirty="0"/>
              <a:t>茯苓</a:t>
            </a:r>
            <a:r>
              <a:rPr lang="en-US" altLang="zh-CN" dirty="0"/>
              <a:t>6g    </a:t>
            </a:r>
            <a:r>
              <a:rPr lang="zh-CN" altLang="en-US" dirty="0"/>
              <a:t>川芎</a:t>
            </a:r>
            <a:r>
              <a:rPr lang="en-US" altLang="zh-CN" dirty="0"/>
              <a:t>5g    </a:t>
            </a:r>
          </a:p>
          <a:p>
            <a:r>
              <a:rPr lang="zh-CN" altLang="en-US" dirty="0"/>
              <a:t>                 羌活</a:t>
            </a:r>
            <a:r>
              <a:rPr lang="en-US" altLang="zh-CN" dirty="0"/>
              <a:t>5g           </a:t>
            </a:r>
            <a:r>
              <a:rPr lang="zh-CN" altLang="en-US" dirty="0"/>
              <a:t>独活</a:t>
            </a:r>
            <a:r>
              <a:rPr lang="en-US" altLang="zh-CN" dirty="0"/>
              <a:t>5g         </a:t>
            </a:r>
            <a:r>
              <a:rPr lang="zh-CN" altLang="en-US" dirty="0"/>
              <a:t>柴胡</a:t>
            </a:r>
            <a:r>
              <a:rPr lang="en-US" altLang="zh-CN" dirty="0"/>
              <a:t>5g     </a:t>
            </a:r>
            <a:r>
              <a:rPr lang="zh-CN" altLang="en-US" dirty="0"/>
              <a:t>前胡</a:t>
            </a:r>
            <a:r>
              <a:rPr lang="en-US" altLang="zh-CN" dirty="0"/>
              <a:t>5g    </a:t>
            </a:r>
          </a:p>
          <a:p>
            <a:r>
              <a:rPr lang="zh-CN" altLang="en-US" dirty="0"/>
              <a:t>                 枳壳</a:t>
            </a:r>
            <a:r>
              <a:rPr lang="en-US" altLang="zh-CN" dirty="0"/>
              <a:t>5g           </a:t>
            </a:r>
            <a:r>
              <a:rPr lang="zh-CN" altLang="en-US" dirty="0"/>
              <a:t>桔梗</a:t>
            </a:r>
            <a:r>
              <a:rPr lang="en-US" altLang="zh-CN" dirty="0"/>
              <a:t>5g         </a:t>
            </a:r>
            <a:r>
              <a:rPr lang="zh-CN" altLang="en-US" dirty="0"/>
              <a:t>甘草</a:t>
            </a:r>
            <a:r>
              <a:rPr lang="en-US" altLang="zh-CN" dirty="0"/>
              <a:t>3g</a:t>
            </a:r>
          </a:p>
          <a:p>
            <a:endParaRPr lang="en-US" altLang="zh-CN" dirty="0"/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【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加减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】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头痛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+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葛根、白芷各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5g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；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sym typeface="+mn-ea"/>
              </a:rPr>
              <a:t>咳多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sym typeface="+mn-ea"/>
              </a:rPr>
              <a:t>+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sym typeface="+mn-ea"/>
              </a:rPr>
              <a:t>白前、紫菀各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sym typeface="+mn-ea"/>
              </a:rPr>
              <a:t>5g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sym typeface="+mn-ea"/>
              </a:rPr>
              <a:t>；痰多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sym typeface="+mn-ea"/>
              </a:rPr>
              <a:t>+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sym typeface="+mn-ea"/>
              </a:rPr>
              <a:t>法半夏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sym typeface="+mn-ea"/>
              </a:rPr>
              <a:t>3g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sym typeface="+mn-ea"/>
              </a:rPr>
              <a:t>、陈皮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sym typeface="+mn-ea"/>
              </a:rPr>
              <a:t>5g</a:t>
            </a: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prstClr val="black"/>
              </a:solidFill>
              <a:latin typeface="Calibri"/>
              <a:ea typeface="宋体" panose="02010600030101010101" pitchFamily="2" charset="-122"/>
              <a:sym typeface="+mn-ea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【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用法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】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每剂水煎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200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毫升。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6-12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岁儿童，每次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100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毫升，每日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次；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3-6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岁儿童，每次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50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毫升，每日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次；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1-3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岁儿童，每次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35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毫升，每日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次。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连服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3-5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天。</a:t>
            </a:r>
            <a:endParaRPr kumimoji="0" lang="en-US" altLang="zh-CN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r>
              <a:rPr lang="en-US" altLang="zh-CN" dirty="0"/>
              <a:t>【</a:t>
            </a:r>
            <a:r>
              <a:rPr lang="zh-CN" altLang="en-US" dirty="0"/>
              <a:t>参考中成药</a:t>
            </a:r>
            <a:r>
              <a:rPr lang="en-US" altLang="zh-CN" dirty="0"/>
              <a:t>】</a:t>
            </a:r>
            <a:r>
              <a:rPr lang="zh-CN" altLang="en-US" dirty="0"/>
              <a:t>荆防颗粒、风寒感冒颗粒、感冒疏风颗粒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B9681A2-7D1B-BE4F-6688-165595F66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407" y="632153"/>
            <a:ext cx="3188634" cy="275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2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直接连接符 25"/>
          <p:cNvCxnSpPr/>
          <p:nvPr/>
        </p:nvCxnSpPr>
        <p:spPr>
          <a:xfrm>
            <a:off x="204766" y="581141"/>
            <a:ext cx="600553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6"/>
          <p:cNvSpPr txBox="1"/>
          <p:nvPr/>
        </p:nvSpPr>
        <p:spPr>
          <a:xfrm>
            <a:off x="557636" y="107543"/>
            <a:ext cx="3240360" cy="46166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2400" b="1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轻型（风热犯肺）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" y="107543"/>
            <a:ext cx="803039" cy="42258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DB14540-6174-9DAF-C619-E35321978037}"/>
              </a:ext>
            </a:extLst>
          </p:cNvPr>
          <p:cNvSpPr txBox="1"/>
          <p:nvPr/>
        </p:nvSpPr>
        <p:spPr>
          <a:xfrm>
            <a:off x="507759" y="677706"/>
            <a:ext cx="52446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zh-CN" sz="16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仿宋" panose="02010609060101010101" pitchFamily="49" charset="-122"/>
                <a:cs typeface="仿宋" panose="02010609060101010101" pitchFamily="49" charset="-122"/>
              </a:rPr>
              <a:t>【症状】</a:t>
            </a:r>
            <a:r>
              <a:rPr lang="zh-CN" altLang="zh-CN" sz="1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仿宋" panose="02010609060101010101" pitchFamily="49" charset="-122"/>
                <a:cs typeface="仿宋" panose="02010609060101010101" pitchFamily="49" charset="-122"/>
              </a:rPr>
              <a:t>发热</a:t>
            </a:r>
            <a:r>
              <a:rPr lang="zh-CN" altLang="zh-CN" sz="16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仿宋" panose="02010609060101010101" pitchFamily="49" charset="-122"/>
                <a:cs typeface="仿宋" panose="02010609060101010101" pitchFamily="49" charset="-122"/>
              </a:rPr>
              <a:t>，</a:t>
            </a:r>
            <a:r>
              <a:rPr lang="zh-CN" altLang="en-US" sz="16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仿宋" panose="02010609060101010101" pitchFamily="49" charset="-122"/>
                <a:cs typeface="仿宋" panose="02010609060101010101" pitchFamily="49" charset="-122"/>
              </a:rPr>
              <a:t>咳嗽</a:t>
            </a:r>
            <a:r>
              <a:rPr lang="zh-CN" altLang="zh-CN" sz="16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仿宋" panose="02010609060101010101" pitchFamily="49" charset="-122"/>
                <a:cs typeface="仿宋" panose="02010609060101010101" pitchFamily="49" charset="-122"/>
              </a:rPr>
              <a:t>，痰</a:t>
            </a:r>
            <a:r>
              <a:rPr lang="zh-CN" altLang="en-US" sz="16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仿宋" panose="02010609060101010101" pitchFamily="49" charset="-122"/>
                <a:cs typeface="仿宋" panose="02010609060101010101" pitchFamily="49" charset="-122"/>
              </a:rPr>
              <a:t>粘</a:t>
            </a:r>
            <a:r>
              <a:rPr lang="zh-CN" altLang="zh-CN" sz="16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仿宋" panose="02010609060101010101" pitchFamily="49" charset="-122"/>
                <a:cs typeface="仿宋" panose="02010609060101010101" pitchFamily="49" charset="-122"/>
              </a:rPr>
              <a:t>，</a:t>
            </a:r>
            <a:r>
              <a:rPr lang="zh-CN" altLang="en-US" sz="16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仿宋" panose="02010609060101010101" pitchFamily="49" charset="-122"/>
                <a:cs typeface="仿宋" panose="02010609060101010101" pitchFamily="49" charset="-122"/>
              </a:rPr>
              <a:t>鼻塞，</a:t>
            </a:r>
            <a:r>
              <a:rPr lang="zh-CN" altLang="en-US" sz="1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仿宋" panose="02010609060101010101" pitchFamily="49" charset="-122"/>
                <a:cs typeface="仿宋" panose="02010609060101010101" pitchFamily="49" charset="-122"/>
              </a:rPr>
              <a:t>流脓涕</a:t>
            </a:r>
            <a:r>
              <a:rPr lang="zh-CN" altLang="en-US" sz="16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仿宋" panose="02010609060101010101" pitchFamily="49" charset="-122"/>
                <a:cs typeface="仿宋" panose="02010609060101010101" pitchFamily="49" charset="-122"/>
              </a:rPr>
              <a:t>，</a:t>
            </a:r>
            <a:r>
              <a:rPr lang="zh-CN" altLang="zh-CN" sz="1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仿宋" panose="02010609060101010101" pitchFamily="49" charset="-122"/>
                <a:cs typeface="仿宋" panose="02010609060101010101" pitchFamily="49" charset="-122"/>
              </a:rPr>
              <a:t>咽痛</a:t>
            </a:r>
            <a:r>
              <a:rPr lang="zh-CN" altLang="en-US" sz="1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仿宋" panose="02010609060101010101" pitchFamily="49" charset="-122"/>
                <a:cs typeface="仿宋" panose="02010609060101010101" pitchFamily="49" charset="-122"/>
              </a:rPr>
              <a:t>，咽红</a:t>
            </a:r>
            <a:r>
              <a:rPr lang="zh-CN" alt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仿宋" panose="02010609060101010101" pitchFamily="49" charset="-122"/>
                <a:cs typeface="仿宋" panose="02010609060101010101" pitchFamily="49" charset="-122"/>
              </a:rPr>
              <a:t>，</a:t>
            </a:r>
            <a:r>
              <a:rPr lang="zh-CN" altLang="en-US" sz="1600" kern="0" dirty="0">
                <a:solidFill>
                  <a:srgbClr val="FF0000"/>
                </a:solidFill>
                <a:latin typeface="Calibri" panose="020F0502020204030204" pitchFamily="34" charset="0"/>
                <a:ea typeface="仿宋" panose="02010609060101010101" pitchFamily="49" charset="-122"/>
                <a:cs typeface="仿宋" panose="02010609060101010101" pitchFamily="49" charset="-122"/>
              </a:rPr>
              <a:t>扁桃体肿大</a:t>
            </a:r>
            <a:r>
              <a:rPr lang="zh-CN" alt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仿宋" panose="02010609060101010101" pitchFamily="49" charset="-122"/>
                <a:cs typeface="仿宋" panose="02010609060101010101" pitchFamily="49" charset="-122"/>
              </a:rPr>
              <a:t>，</a:t>
            </a:r>
            <a:r>
              <a:rPr lang="zh-CN" altLang="zh-CN" sz="1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仿宋" panose="02010609060101010101" pitchFamily="49" charset="-122"/>
                <a:cs typeface="仿宋" panose="02010609060101010101" pitchFamily="49" charset="-122"/>
              </a:rPr>
              <a:t>舌</a:t>
            </a:r>
            <a:r>
              <a:rPr lang="zh-CN" altLang="zh-CN" sz="1600" dirty="0">
                <a:solidFill>
                  <a:srgbClr val="FF0000"/>
                </a:solidFill>
                <a:effectLst/>
                <a:ea typeface="仿宋" panose="02010609060101010101" pitchFamily="49" charset="-122"/>
                <a:cs typeface="仿宋" panose="02010609060101010101" pitchFamily="49" charset="-122"/>
              </a:rPr>
              <a:t>红</a:t>
            </a:r>
            <a:r>
              <a:rPr lang="zh-CN" altLang="en-US" sz="1600" dirty="0">
                <a:solidFill>
                  <a:srgbClr val="000000"/>
                </a:solidFill>
                <a:ea typeface="仿宋" panose="02010609060101010101" pitchFamily="49" charset="-122"/>
                <a:cs typeface="仿宋" panose="02010609060101010101" pitchFamily="49" charset="-122"/>
              </a:rPr>
              <a:t>，</a:t>
            </a:r>
            <a:r>
              <a:rPr lang="zh-CN" altLang="en-US" sz="1600" dirty="0">
                <a:solidFill>
                  <a:srgbClr val="FF0000"/>
                </a:solidFill>
                <a:ea typeface="仿宋" panose="02010609060101010101" pitchFamily="49" charset="-122"/>
                <a:cs typeface="仿宋" panose="02010609060101010101" pitchFamily="49" charset="-122"/>
              </a:rPr>
              <a:t>舌苔黄</a:t>
            </a:r>
            <a:r>
              <a:rPr lang="zh-CN" altLang="en-US" sz="1600" dirty="0">
                <a:solidFill>
                  <a:srgbClr val="000000"/>
                </a:solidFill>
                <a:ea typeface="仿宋" panose="02010609060101010101" pitchFamily="49" charset="-122"/>
                <a:cs typeface="仿宋" panose="02010609060101010101" pitchFamily="49" charset="-122"/>
              </a:rPr>
              <a:t>。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630869F-786A-8B1D-5410-4D0EDE0F9513}"/>
              </a:ext>
            </a:extLst>
          </p:cNvPr>
          <p:cNvSpPr txBox="1"/>
          <p:nvPr/>
        </p:nvSpPr>
        <p:spPr>
          <a:xfrm>
            <a:off x="507759" y="1262481"/>
            <a:ext cx="5045142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【</a:t>
            </a:r>
            <a:r>
              <a:rPr lang="zh-CN" altLang="en-US" dirty="0"/>
              <a:t>治法</a:t>
            </a:r>
            <a:r>
              <a:rPr lang="en-US" altLang="zh-CN" dirty="0"/>
              <a:t>】</a:t>
            </a:r>
            <a:r>
              <a:rPr lang="zh-CN" altLang="en-US" dirty="0"/>
              <a:t>辛凉透邪，清热解毒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【</a:t>
            </a:r>
            <a:r>
              <a:rPr lang="zh-CN" altLang="en-US" dirty="0"/>
              <a:t>主方</a:t>
            </a:r>
            <a:r>
              <a:rPr lang="en-US" altLang="zh-CN" dirty="0"/>
              <a:t>】</a:t>
            </a:r>
            <a:r>
              <a:rPr lang="zh-CN" altLang="en-US" dirty="0"/>
              <a:t>银翘散加减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【</a:t>
            </a:r>
            <a:r>
              <a:rPr lang="zh-CN" altLang="en-US" dirty="0"/>
              <a:t>方药</a:t>
            </a:r>
            <a:r>
              <a:rPr lang="en-US" altLang="zh-CN" dirty="0"/>
              <a:t>】</a:t>
            </a:r>
            <a:r>
              <a:rPr lang="zh-CN" altLang="en-US" dirty="0"/>
              <a:t>金银花</a:t>
            </a:r>
            <a:r>
              <a:rPr lang="en-US" altLang="zh-CN" dirty="0"/>
              <a:t>6g      </a:t>
            </a:r>
            <a:r>
              <a:rPr lang="zh-CN" altLang="en-US" dirty="0"/>
              <a:t>连翘</a:t>
            </a:r>
            <a:r>
              <a:rPr lang="en-US" altLang="zh-CN" dirty="0"/>
              <a:t>6g       </a:t>
            </a:r>
            <a:r>
              <a:rPr lang="zh-CN" altLang="en-US" dirty="0"/>
              <a:t>桔梗</a:t>
            </a:r>
            <a:r>
              <a:rPr lang="en-US" altLang="zh-CN" dirty="0"/>
              <a:t>3g    </a:t>
            </a:r>
            <a:r>
              <a:rPr lang="zh-CN" altLang="en-US" dirty="0"/>
              <a:t>牛蒡子</a:t>
            </a:r>
            <a:r>
              <a:rPr lang="en-US" altLang="zh-CN" dirty="0"/>
              <a:t>6g    </a:t>
            </a:r>
            <a:r>
              <a:rPr lang="zh-CN" altLang="en-US" dirty="0"/>
              <a:t>荆芥</a:t>
            </a:r>
            <a:r>
              <a:rPr lang="en-US" altLang="zh-CN" dirty="0"/>
              <a:t>5g </a:t>
            </a:r>
          </a:p>
          <a:p>
            <a:r>
              <a:rPr lang="zh-CN" altLang="en-US" dirty="0"/>
              <a:t>                  芦根</a:t>
            </a:r>
            <a:r>
              <a:rPr lang="en-US" altLang="zh-CN" dirty="0"/>
              <a:t>10g        </a:t>
            </a:r>
            <a:r>
              <a:rPr lang="zh-CN" altLang="en-US" dirty="0"/>
              <a:t>淡竹叶</a:t>
            </a:r>
            <a:r>
              <a:rPr lang="en-US" altLang="zh-CN" dirty="0"/>
              <a:t>5g   </a:t>
            </a:r>
            <a:r>
              <a:rPr lang="zh-CN" altLang="en-US" dirty="0"/>
              <a:t>桑叶</a:t>
            </a:r>
            <a:r>
              <a:rPr lang="en-US" altLang="zh-CN" dirty="0"/>
              <a:t>5g    </a:t>
            </a:r>
            <a:r>
              <a:rPr lang="zh-CN" altLang="en-US" dirty="0"/>
              <a:t>菊花</a:t>
            </a:r>
            <a:r>
              <a:rPr lang="en-US" altLang="zh-CN" dirty="0"/>
              <a:t>5g        </a:t>
            </a:r>
            <a:r>
              <a:rPr lang="zh-CN" altLang="en-US" dirty="0"/>
              <a:t>神曲</a:t>
            </a:r>
            <a:r>
              <a:rPr lang="zh-CN" altLang="en-US" baseline="30000" dirty="0"/>
              <a:t>（包煎）</a:t>
            </a:r>
            <a:r>
              <a:rPr lang="en-US" altLang="zh-CN" dirty="0"/>
              <a:t>6g                         </a:t>
            </a:r>
            <a:r>
              <a:rPr lang="zh-CN" altLang="en-US" dirty="0"/>
              <a:t>       </a:t>
            </a:r>
            <a:endParaRPr lang="en-US" altLang="zh-CN" dirty="0"/>
          </a:p>
          <a:p>
            <a:r>
              <a:rPr lang="en-US" altLang="zh-CN" dirty="0"/>
              <a:t>                  </a:t>
            </a:r>
            <a:r>
              <a:rPr lang="zh-CN" altLang="en-US" dirty="0"/>
              <a:t>苦杏仁</a:t>
            </a:r>
            <a:r>
              <a:rPr lang="en-US" altLang="zh-CN" dirty="0"/>
              <a:t>6g      </a:t>
            </a:r>
            <a:r>
              <a:rPr lang="zh-CN" altLang="en-US" dirty="0"/>
              <a:t>薄荷</a:t>
            </a:r>
            <a:r>
              <a:rPr lang="zh-CN" altLang="en-US" baseline="30000" dirty="0"/>
              <a:t>（后下）</a:t>
            </a:r>
            <a:r>
              <a:rPr lang="en-US" altLang="zh-CN" dirty="0"/>
              <a:t>3g       </a:t>
            </a:r>
            <a:r>
              <a:rPr lang="zh-CN" altLang="en-US" dirty="0"/>
              <a:t>甘草</a:t>
            </a:r>
            <a:r>
              <a:rPr lang="en-US" altLang="zh-CN" dirty="0"/>
              <a:t>5g</a:t>
            </a:r>
          </a:p>
          <a:p>
            <a:endParaRPr lang="en-US" altLang="zh-CN" dirty="0"/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【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加减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】</a:t>
            </a:r>
            <a:r>
              <a:rPr kumimoji="0" lang="zh-CN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咳剧痰多，加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浙</a:t>
            </a:r>
            <a:r>
              <a:rPr kumimoji="0" lang="zh-CN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贝母、瓜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蒌</a:t>
            </a:r>
            <a:r>
              <a:rPr kumimoji="0" lang="zh-CN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皮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各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5g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；发</a:t>
            </a:r>
            <a:r>
              <a:rPr kumimoji="0" lang="zh-CN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热重，加黄芩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、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知母</a:t>
            </a:r>
            <a:r>
              <a:rPr kumimoji="0" lang="zh-CN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、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栀子各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5g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；咽红肿痛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+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玄参、马勃、蒲公英各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5g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。</a:t>
            </a:r>
            <a:endParaRPr kumimoji="0" lang="en-US" altLang="zh-CN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>
              <a:defRPr/>
            </a:pP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【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用法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】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每剂水煎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200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毫升。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6-12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岁儿童，每次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100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毫升，每日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次；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3-6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岁儿童，每次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50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毫升，每日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次；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1-3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岁儿童，每次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35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毫升，每日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次。连服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3-4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天。</a:t>
            </a:r>
            <a:endParaRPr kumimoji="0" lang="en-US" altLang="zh-CN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r>
              <a:rPr lang="en-US" altLang="zh-CN" dirty="0"/>
              <a:t>【</a:t>
            </a:r>
            <a:r>
              <a:rPr lang="zh-CN" altLang="en-US" dirty="0"/>
              <a:t>参考中成药</a:t>
            </a:r>
            <a:r>
              <a:rPr lang="en-US" altLang="zh-CN" dirty="0"/>
              <a:t>】</a:t>
            </a:r>
            <a:r>
              <a:rPr lang="zh-CN" altLang="en-US" dirty="0"/>
              <a:t>莲花清瘟颗粒、喉咽清口服液（颗粒）、小儿肺热咳喘口服液、小儿荆杏止咳颗粒、金叶败毒颗粒、麻杏宣肺颗粒等。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74078F1-8636-467D-9515-5E0CD2E5D2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407" y="581141"/>
            <a:ext cx="2996506" cy="307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2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直接连接符 25"/>
          <p:cNvCxnSpPr/>
          <p:nvPr/>
        </p:nvCxnSpPr>
        <p:spPr>
          <a:xfrm>
            <a:off x="204766" y="581141"/>
            <a:ext cx="600553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6"/>
          <p:cNvSpPr txBox="1"/>
          <p:nvPr/>
        </p:nvSpPr>
        <p:spPr>
          <a:xfrm>
            <a:off x="557636" y="107543"/>
            <a:ext cx="3240360" cy="46166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2400" b="1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轻型（湿热蕴肺）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" y="107543"/>
            <a:ext cx="803039" cy="42258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DB14540-6174-9DAF-C619-E35321978037}"/>
              </a:ext>
            </a:extLst>
          </p:cNvPr>
          <p:cNvSpPr txBox="1"/>
          <p:nvPr/>
        </p:nvSpPr>
        <p:spPr>
          <a:xfrm>
            <a:off x="507759" y="677706"/>
            <a:ext cx="5244648" cy="546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zh-CN" sz="16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仿宋" panose="02010609060101010101" pitchFamily="49" charset="-122"/>
                <a:cs typeface="仿宋" panose="02010609060101010101" pitchFamily="49" charset="-122"/>
              </a:rPr>
              <a:t>【症状】</a:t>
            </a:r>
            <a:r>
              <a:rPr lang="zh-CN" altLang="en-US" dirty="0"/>
              <a:t>发热，</a:t>
            </a:r>
            <a:r>
              <a:rPr lang="zh-CN" altLang="en-US" dirty="0">
                <a:solidFill>
                  <a:srgbClr val="FF0000"/>
                </a:solidFill>
              </a:rPr>
              <a:t>胸闷腹胀</a:t>
            </a:r>
            <a:r>
              <a:rPr lang="zh-CN" altLang="en-US" dirty="0"/>
              <a:t>，恶心欲呕，纳食差，</a:t>
            </a:r>
            <a:r>
              <a:rPr lang="zh-CN" altLang="en-US" dirty="0">
                <a:solidFill>
                  <a:srgbClr val="FF0000"/>
                </a:solidFill>
              </a:rPr>
              <a:t>咽喉肿痛</a:t>
            </a:r>
            <a:r>
              <a:rPr lang="zh-CN" altLang="en-US" dirty="0"/>
              <a:t>，大便粘滞。</a:t>
            </a:r>
            <a:r>
              <a:rPr lang="zh-CN" altLang="en-US" dirty="0">
                <a:solidFill>
                  <a:srgbClr val="FF0000"/>
                </a:solidFill>
              </a:rPr>
              <a:t>舌红，苔黄腻</a:t>
            </a:r>
            <a:r>
              <a:rPr lang="zh-CN" altLang="en-US" dirty="0"/>
              <a:t>或白腻。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630869F-786A-8B1D-5410-4D0EDE0F9513}"/>
              </a:ext>
            </a:extLst>
          </p:cNvPr>
          <p:cNvSpPr txBox="1"/>
          <p:nvPr/>
        </p:nvSpPr>
        <p:spPr>
          <a:xfrm>
            <a:off x="507759" y="1262481"/>
            <a:ext cx="5045142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【</a:t>
            </a:r>
            <a:r>
              <a:rPr lang="zh-CN" altLang="en-US" dirty="0"/>
              <a:t>治法</a:t>
            </a:r>
            <a:r>
              <a:rPr lang="en-US" altLang="zh-CN" dirty="0"/>
              <a:t>】</a:t>
            </a:r>
            <a:r>
              <a:rPr lang="zh-CN" altLang="en-US" dirty="0"/>
              <a:t>利湿化浊，清热解毒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【</a:t>
            </a:r>
            <a:r>
              <a:rPr lang="zh-CN" altLang="en-US" dirty="0"/>
              <a:t>主方</a:t>
            </a:r>
            <a:r>
              <a:rPr lang="en-US" altLang="zh-CN" dirty="0"/>
              <a:t>】</a:t>
            </a:r>
            <a:r>
              <a:rPr lang="zh-CN" altLang="en-US" dirty="0"/>
              <a:t>甘露消毒丹加减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【</a:t>
            </a:r>
            <a:r>
              <a:rPr lang="zh-CN" altLang="en-US" dirty="0"/>
              <a:t>方药</a:t>
            </a:r>
            <a:r>
              <a:rPr lang="en-US" altLang="zh-CN" dirty="0"/>
              <a:t>】</a:t>
            </a:r>
            <a:r>
              <a:rPr lang="zh-CN" altLang="en-US" dirty="0"/>
              <a:t>藿香</a:t>
            </a:r>
            <a:r>
              <a:rPr lang="en-US" altLang="zh-CN" dirty="0"/>
              <a:t>5g      </a:t>
            </a:r>
            <a:r>
              <a:rPr lang="zh-CN" altLang="en-US" dirty="0"/>
              <a:t>豆蔻</a:t>
            </a:r>
            <a:r>
              <a:rPr lang="en-US" altLang="zh-CN" dirty="0"/>
              <a:t>3g       </a:t>
            </a:r>
            <a:r>
              <a:rPr lang="zh-CN" altLang="en-US" dirty="0"/>
              <a:t>石菖蒲</a:t>
            </a:r>
            <a:r>
              <a:rPr lang="en-US" altLang="zh-CN" dirty="0"/>
              <a:t>5g    </a:t>
            </a:r>
            <a:r>
              <a:rPr lang="zh-CN" altLang="en-US" dirty="0"/>
              <a:t>茵陈</a:t>
            </a:r>
            <a:r>
              <a:rPr lang="en-US" altLang="zh-CN" dirty="0"/>
              <a:t>5g    </a:t>
            </a:r>
            <a:r>
              <a:rPr lang="zh-CN" altLang="en-US" dirty="0"/>
              <a:t>滑石</a:t>
            </a:r>
            <a:r>
              <a:rPr lang="en-US" altLang="zh-CN" dirty="0"/>
              <a:t>5g </a:t>
            </a:r>
          </a:p>
          <a:p>
            <a:r>
              <a:rPr lang="zh-CN" altLang="en-US" dirty="0"/>
              <a:t>                  连翘</a:t>
            </a:r>
            <a:r>
              <a:rPr lang="en-US" altLang="zh-CN" dirty="0"/>
              <a:t>5g       </a:t>
            </a:r>
            <a:r>
              <a:rPr lang="zh-CN" altLang="en-US" dirty="0"/>
              <a:t>射干</a:t>
            </a:r>
            <a:r>
              <a:rPr lang="en-US" altLang="zh-CN" dirty="0"/>
              <a:t>5g      </a:t>
            </a:r>
            <a:r>
              <a:rPr lang="zh-CN" altLang="en-US" dirty="0"/>
              <a:t>黄芩</a:t>
            </a:r>
            <a:r>
              <a:rPr lang="en-US" altLang="zh-CN" dirty="0"/>
              <a:t>5g    </a:t>
            </a:r>
            <a:r>
              <a:rPr lang="zh-CN" altLang="en-US" dirty="0"/>
              <a:t>     槟榔</a:t>
            </a:r>
            <a:r>
              <a:rPr lang="en-US" altLang="zh-CN" dirty="0"/>
              <a:t>5g    </a:t>
            </a:r>
            <a:r>
              <a:rPr lang="zh-CN" altLang="en-US" dirty="0"/>
              <a:t>神曲</a:t>
            </a:r>
            <a:r>
              <a:rPr lang="zh-CN" altLang="en-US" baseline="30000" dirty="0"/>
              <a:t>（包煎）</a:t>
            </a:r>
            <a:r>
              <a:rPr lang="en-US" altLang="zh-CN" dirty="0"/>
              <a:t>6g                         </a:t>
            </a:r>
            <a:r>
              <a:rPr lang="zh-CN" altLang="en-US" dirty="0"/>
              <a:t>       </a:t>
            </a:r>
            <a:endParaRPr lang="en-US" altLang="zh-CN" dirty="0"/>
          </a:p>
          <a:p>
            <a:r>
              <a:rPr lang="en-US" altLang="zh-CN" dirty="0"/>
              <a:t>                  </a:t>
            </a:r>
            <a:r>
              <a:rPr lang="zh-CN" altLang="en-US" dirty="0"/>
              <a:t>苦杏仁</a:t>
            </a:r>
            <a:r>
              <a:rPr lang="en-US" altLang="zh-CN" dirty="0"/>
              <a:t>6g   </a:t>
            </a:r>
            <a:r>
              <a:rPr lang="zh-CN" altLang="en-US" dirty="0"/>
              <a:t>草果</a:t>
            </a:r>
            <a:r>
              <a:rPr lang="en-US" altLang="zh-CN" dirty="0"/>
              <a:t>3g     </a:t>
            </a:r>
            <a:r>
              <a:rPr lang="zh-CN" altLang="en-US" dirty="0"/>
              <a:t>厚朴</a:t>
            </a:r>
            <a:r>
              <a:rPr lang="en-US" altLang="zh-CN" dirty="0"/>
              <a:t>5g         </a:t>
            </a:r>
            <a:r>
              <a:rPr lang="zh-CN" altLang="en-US" dirty="0"/>
              <a:t>知母</a:t>
            </a:r>
            <a:r>
              <a:rPr lang="en-US" altLang="zh-CN" dirty="0"/>
              <a:t>5g    </a:t>
            </a:r>
            <a:r>
              <a:rPr lang="zh-CN" altLang="en-US" dirty="0"/>
              <a:t>甘草</a:t>
            </a:r>
            <a:r>
              <a:rPr lang="en-US" altLang="zh-CN" dirty="0"/>
              <a:t>3g </a:t>
            </a:r>
          </a:p>
          <a:p>
            <a:endParaRPr lang="en-US" altLang="zh-CN" dirty="0"/>
          </a:p>
          <a:p>
            <a:pPr>
              <a:defRPr/>
            </a:pP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【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用法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】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每剂水煎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200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毫升。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6-12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岁儿童，每次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100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毫升，每日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次；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3-6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岁儿童，每次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50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毫升，每日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次；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1-3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岁儿童，每次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35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毫升，每日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次。连服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5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天</a:t>
            </a:r>
            <a:endParaRPr kumimoji="0" lang="en-US" altLang="zh-CN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r>
              <a:rPr lang="en-US" altLang="zh-CN" dirty="0"/>
              <a:t>【</a:t>
            </a:r>
            <a:r>
              <a:rPr lang="zh-CN" altLang="en-US" dirty="0"/>
              <a:t>参考中成药</a:t>
            </a:r>
            <a:r>
              <a:rPr lang="en-US" altLang="zh-CN" dirty="0"/>
              <a:t>】</a:t>
            </a:r>
            <a:r>
              <a:rPr lang="zh-CN" altLang="en-US" dirty="0"/>
              <a:t>莲花清瘟颗粒、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金花清感颗粒</a:t>
            </a:r>
            <a:r>
              <a:rPr lang="zh-CN" altLang="en-US" dirty="0"/>
              <a:t>等。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4C6E920-EAB4-DC0F-DFAA-D5E7B8E3C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156" y="593075"/>
            <a:ext cx="3395256" cy="379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直接连接符 25"/>
          <p:cNvCxnSpPr/>
          <p:nvPr/>
        </p:nvCxnSpPr>
        <p:spPr>
          <a:xfrm>
            <a:off x="204766" y="581141"/>
            <a:ext cx="600553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6"/>
          <p:cNvSpPr txBox="1"/>
          <p:nvPr/>
        </p:nvSpPr>
        <p:spPr>
          <a:xfrm>
            <a:off x="563178" y="107543"/>
            <a:ext cx="3240360" cy="46166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2400" b="1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轻型（寒湿郁肺）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" y="107543"/>
            <a:ext cx="803039" cy="42258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DB14540-6174-9DAF-C619-E35321978037}"/>
              </a:ext>
            </a:extLst>
          </p:cNvPr>
          <p:cNvSpPr txBox="1"/>
          <p:nvPr/>
        </p:nvSpPr>
        <p:spPr>
          <a:xfrm>
            <a:off x="507758" y="581141"/>
            <a:ext cx="52889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zh-CN" sz="16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仿宋" panose="02010609060101010101" pitchFamily="49" charset="-122"/>
                <a:cs typeface="仿宋" panose="02010609060101010101" pitchFamily="49" charset="-122"/>
              </a:rPr>
              <a:t>【症状】</a:t>
            </a:r>
            <a:r>
              <a:rPr lang="zh-CN" altLang="en-US" sz="1400" dirty="0">
                <a:latin typeface="+mn-ea"/>
              </a:rPr>
              <a:t>发热怕冷，头痛胸闷，</a:t>
            </a:r>
            <a:r>
              <a:rPr lang="zh-CN" altLang="en-US" sz="1400" dirty="0">
                <a:solidFill>
                  <a:srgbClr val="FF0000"/>
                </a:solidFill>
                <a:latin typeface="+mn-ea"/>
              </a:rPr>
              <a:t>恶心呕吐，腹泻腹痛，舌苔白腻</a:t>
            </a:r>
            <a:r>
              <a:rPr lang="zh-CN" altLang="en-US" sz="1400" dirty="0">
                <a:latin typeface="+mn-ea"/>
              </a:rPr>
              <a:t>。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630869F-786A-8B1D-5410-4D0EDE0F9513}"/>
              </a:ext>
            </a:extLst>
          </p:cNvPr>
          <p:cNvSpPr txBox="1"/>
          <p:nvPr/>
        </p:nvSpPr>
        <p:spPr>
          <a:xfrm>
            <a:off x="507758" y="1046350"/>
            <a:ext cx="5045142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【</a:t>
            </a:r>
            <a:r>
              <a:rPr lang="zh-CN" altLang="en-US" dirty="0"/>
              <a:t>治法</a:t>
            </a:r>
            <a:r>
              <a:rPr lang="en-US" altLang="zh-CN" dirty="0"/>
              <a:t>】</a:t>
            </a:r>
            <a:r>
              <a:rPr lang="zh-CN" altLang="en-US" dirty="0"/>
              <a:t>解表化湿，理气和中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【</a:t>
            </a:r>
            <a:r>
              <a:rPr lang="zh-CN" altLang="en-US" dirty="0"/>
              <a:t>主方</a:t>
            </a:r>
            <a:r>
              <a:rPr lang="en-US" altLang="zh-CN" dirty="0"/>
              <a:t>】</a:t>
            </a:r>
            <a:r>
              <a:rPr lang="zh-CN" altLang="en-US" dirty="0"/>
              <a:t>藿香正气散加减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【</a:t>
            </a:r>
            <a:r>
              <a:rPr lang="zh-CN" altLang="en-US" dirty="0"/>
              <a:t>方药</a:t>
            </a:r>
            <a:r>
              <a:rPr lang="en-US" altLang="zh-CN" dirty="0"/>
              <a:t>】</a:t>
            </a:r>
            <a:r>
              <a:rPr lang="zh-CN" altLang="en-US" dirty="0"/>
              <a:t>藿香</a:t>
            </a:r>
            <a:r>
              <a:rPr lang="en-US" altLang="zh-CN" dirty="0"/>
              <a:t>5g           </a:t>
            </a:r>
            <a:r>
              <a:rPr lang="zh-CN" altLang="en-US" dirty="0"/>
              <a:t>佩兰</a:t>
            </a:r>
            <a:r>
              <a:rPr lang="en-US" altLang="zh-CN" dirty="0"/>
              <a:t>5g       </a:t>
            </a:r>
            <a:r>
              <a:rPr lang="zh-CN" altLang="en-US" dirty="0"/>
              <a:t>苍术</a:t>
            </a:r>
            <a:r>
              <a:rPr lang="en-US" altLang="zh-CN" dirty="0"/>
              <a:t>5g    </a:t>
            </a:r>
            <a:r>
              <a:rPr lang="zh-CN" altLang="en-US" dirty="0"/>
              <a:t>茯苓</a:t>
            </a:r>
            <a:r>
              <a:rPr lang="en-US" altLang="zh-CN" dirty="0"/>
              <a:t>10g    </a:t>
            </a:r>
            <a:r>
              <a:rPr lang="zh-CN" altLang="en-US" dirty="0"/>
              <a:t>白术</a:t>
            </a:r>
            <a:r>
              <a:rPr lang="en-US" altLang="zh-CN" dirty="0"/>
              <a:t>10g </a:t>
            </a:r>
          </a:p>
          <a:p>
            <a:r>
              <a:rPr lang="zh-CN" altLang="en-US" dirty="0"/>
              <a:t>                  厚朴</a:t>
            </a:r>
            <a:r>
              <a:rPr lang="en-US" altLang="zh-CN" dirty="0"/>
              <a:t>5g           </a:t>
            </a:r>
            <a:r>
              <a:rPr lang="zh-CN" altLang="en-US" dirty="0"/>
              <a:t>槟榔</a:t>
            </a:r>
            <a:r>
              <a:rPr lang="en-US" altLang="zh-CN" dirty="0"/>
              <a:t>5g       </a:t>
            </a:r>
            <a:r>
              <a:rPr lang="zh-CN" altLang="en-US" dirty="0"/>
              <a:t>白芷</a:t>
            </a:r>
            <a:r>
              <a:rPr lang="en-US" altLang="zh-CN" dirty="0"/>
              <a:t>5g    </a:t>
            </a:r>
            <a:r>
              <a:rPr lang="zh-CN" altLang="en-US" dirty="0"/>
              <a:t>紫苏叶</a:t>
            </a:r>
            <a:r>
              <a:rPr lang="en-US" altLang="zh-CN" dirty="0"/>
              <a:t>3g   </a:t>
            </a:r>
            <a:r>
              <a:rPr lang="zh-CN" altLang="en-US" dirty="0"/>
              <a:t>神曲</a:t>
            </a:r>
            <a:r>
              <a:rPr lang="zh-CN" altLang="en-US" baseline="30000" dirty="0"/>
              <a:t>（包煎）</a:t>
            </a:r>
            <a:r>
              <a:rPr lang="en-US" altLang="zh-CN" dirty="0"/>
              <a:t>6g                         </a:t>
            </a:r>
            <a:r>
              <a:rPr lang="zh-CN" altLang="en-US" dirty="0"/>
              <a:t>       </a:t>
            </a:r>
            <a:endParaRPr lang="en-US" altLang="zh-CN" dirty="0"/>
          </a:p>
          <a:p>
            <a:r>
              <a:rPr lang="en-US" altLang="zh-CN" dirty="0"/>
              <a:t>                  </a:t>
            </a:r>
            <a:r>
              <a:rPr lang="zh-CN" altLang="en-US" dirty="0"/>
              <a:t>法半夏</a:t>
            </a:r>
            <a:r>
              <a:rPr lang="en-US" altLang="zh-CN" dirty="0"/>
              <a:t>5g      </a:t>
            </a:r>
            <a:r>
              <a:rPr lang="zh-CN" altLang="en-US" dirty="0"/>
              <a:t>桔梗</a:t>
            </a:r>
            <a:r>
              <a:rPr lang="en-US" altLang="zh-CN" dirty="0"/>
              <a:t>3g       </a:t>
            </a:r>
            <a:r>
              <a:rPr lang="zh-CN" altLang="en-US" dirty="0"/>
              <a:t>陈皮</a:t>
            </a:r>
            <a:r>
              <a:rPr lang="en-US" altLang="zh-CN" dirty="0"/>
              <a:t>5g    </a:t>
            </a:r>
            <a:r>
              <a:rPr lang="zh-CN" altLang="en-US" dirty="0"/>
              <a:t>大腹皮</a:t>
            </a:r>
            <a:r>
              <a:rPr lang="en-US" altLang="zh-CN" dirty="0"/>
              <a:t>5g   </a:t>
            </a:r>
            <a:r>
              <a:rPr lang="zh-CN" altLang="en-US" dirty="0"/>
              <a:t>炙甘草</a:t>
            </a:r>
            <a:r>
              <a:rPr lang="en-US" altLang="zh-CN" dirty="0"/>
              <a:t>3g</a:t>
            </a: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>
              <a:defRPr/>
            </a:pP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【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用法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】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每剂水煎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200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毫升。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6-12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岁儿童，每次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100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毫升，每日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次；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3-6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岁儿童，每次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50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毫升，每日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次；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1-3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岁儿童，每次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35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毫升，每日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次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。连服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5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天。</a:t>
            </a:r>
            <a:endParaRPr kumimoji="0" lang="en-US" altLang="zh-CN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r>
              <a:rPr lang="en-US" altLang="zh-CN" dirty="0"/>
              <a:t>【</a:t>
            </a:r>
            <a:r>
              <a:rPr lang="zh-CN" altLang="en-US" dirty="0"/>
              <a:t>参考中成药</a:t>
            </a:r>
            <a:r>
              <a:rPr lang="en-US" altLang="zh-CN" dirty="0"/>
              <a:t>】</a:t>
            </a:r>
            <a:r>
              <a:rPr lang="zh-CN" altLang="en-US" dirty="0"/>
              <a:t>藿香正气口服液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9531EC9-EA44-D707-AE09-CD9C6F267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407" y="632153"/>
            <a:ext cx="3058357" cy="28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9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直接连接符 25"/>
          <p:cNvCxnSpPr/>
          <p:nvPr/>
        </p:nvCxnSpPr>
        <p:spPr>
          <a:xfrm>
            <a:off x="204766" y="581141"/>
            <a:ext cx="600553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图片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" y="107543"/>
            <a:ext cx="803039" cy="42258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231AC5C-16CA-D38E-D85D-6BF561A81D33}"/>
              </a:ext>
            </a:extLst>
          </p:cNvPr>
          <p:cNvSpPr txBox="1"/>
          <p:nvPr/>
        </p:nvSpPr>
        <p:spPr>
          <a:xfrm>
            <a:off x="513644" y="690090"/>
            <a:ext cx="4572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【</a:t>
            </a:r>
            <a:r>
              <a:rPr lang="zh-CN" altLang="en-US" dirty="0"/>
              <a:t>症状</a:t>
            </a:r>
            <a:r>
              <a:rPr lang="en-US" altLang="zh-CN" dirty="0"/>
              <a:t>】</a:t>
            </a:r>
            <a:r>
              <a:rPr lang="zh-CN" altLang="en-US" dirty="0"/>
              <a:t>初起发热或无发热，</a:t>
            </a:r>
            <a:r>
              <a:rPr lang="zh-CN" altLang="en-US" dirty="0">
                <a:solidFill>
                  <a:srgbClr val="FF0000"/>
                </a:solidFill>
              </a:rPr>
              <a:t>随之高热</a:t>
            </a:r>
            <a:r>
              <a:rPr lang="zh-CN" altLang="en-US" dirty="0"/>
              <a:t>，</a:t>
            </a:r>
            <a:r>
              <a:rPr lang="zh-CN" altLang="en-US" dirty="0">
                <a:solidFill>
                  <a:srgbClr val="FF0000"/>
                </a:solidFill>
              </a:rPr>
              <a:t>咳嗽，气促，喘息，有痰，舌红</a:t>
            </a:r>
            <a:r>
              <a:rPr lang="zh-CN" altLang="en-US" dirty="0"/>
              <a:t>，苔薄白或黄。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BD49B1A-38F5-1E76-427F-5E1E362906AB}"/>
              </a:ext>
            </a:extLst>
          </p:cNvPr>
          <p:cNvSpPr txBox="1"/>
          <p:nvPr/>
        </p:nvSpPr>
        <p:spPr>
          <a:xfrm>
            <a:off x="513644" y="1251759"/>
            <a:ext cx="5017091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【</a:t>
            </a:r>
            <a:r>
              <a:rPr lang="zh-CN" altLang="en-US" dirty="0"/>
              <a:t>治法</a:t>
            </a:r>
            <a:r>
              <a:rPr lang="en-US" altLang="zh-CN" dirty="0"/>
              <a:t>】</a:t>
            </a:r>
            <a:r>
              <a:rPr lang="zh-CN" altLang="en-US" dirty="0"/>
              <a:t>辛凉解表，清肺平喘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【</a:t>
            </a:r>
            <a:r>
              <a:rPr lang="zh-CN" altLang="en-US" dirty="0"/>
              <a:t>主方</a:t>
            </a:r>
            <a:r>
              <a:rPr lang="en-US" altLang="zh-CN" dirty="0"/>
              <a:t>】</a:t>
            </a:r>
            <a:r>
              <a:rPr lang="zh-CN" altLang="en-US" dirty="0"/>
              <a:t>麻杏石甘汤加味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【</a:t>
            </a:r>
            <a:r>
              <a:rPr lang="zh-CN" altLang="en-US" dirty="0"/>
              <a:t>方药</a:t>
            </a:r>
            <a:r>
              <a:rPr lang="en-US" altLang="zh-CN" dirty="0"/>
              <a:t>】</a:t>
            </a:r>
            <a:r>
              <a:rPr lang="zh-CN" altLang="en-US" dirty="0"/>
              <a:t>炙麻黄</a:t>
            </a:r>
            <a:r>
              <a:rPr lang="en-US" altLang="zh-CN" dirty="0"/>
              <a:t>5g    </a:t>
            </a:r>
            <a:r>
              <a:rPr lang="zh-CN" altLang="en-US" dirty="0"/>
              <a:t>苦杏仁</a:t>
            </a:r>
            <a:r>
              <a:rPr lang="en-US" altLang="zh-CN" dirty="0"/>
              <a:t>6g    </a:t>
            </a:r>
            <a:r>
              <a:rPr lang="zh-CN" altLang="en-US" dirty="0"/>
              <a:t>生石膏</a:t>
            </a:r>
            <a:r>
              <a:rPr lang="zh-CN" altLang="en-US" baseline="30000" dirty="0"/>
              <a:t>（先煎）</a:t>
            </a:r>
            <a:r>
              <a:rPr lang="en-US" altLang="zh-CN" dirty="0"/>
              <a:t>20g    </a:t>
            </a:r>
            <a:r>
              <a:rPr lang="zh-CN" altLang="en-US" dirty="0"/>
              <a:t>贯众</a:t>
            </a:r>
            <a:r>
              <a:rPr lang="en-US" altLang="zh-CN" dirty="0"/>
              <a:t>5g</a:t>
            </a:r>
          </a:p>
          <a:p>
            <a:r>
              <a:rPr lang="zh-CN" altLang="en-US" dirty="0"/>
              <a:t>                 知母</a:t>
            </a:r>
            <a:r>
              <a:rPr lang="en-US" altLang="zh-CN" dirty="0"/>
              <a:t>5g         </a:t>
            </a:r>
            <a:r>
              <a:rPr lang="zh-CN" altLang="en-US" dirty="0"/>
              <a:t>黄芩</a:t>
            </a:r>
            <a:r>
              <a:rPr lang="en-US" altLang="zh-CN" dirty="0"/>
              <a:t>6g         </a:t>
            </a:r>
            <a:r>
              <a:rPr lang="zh-CN" altLang="en-US" dirty="0"/>
              <a:t>芦根</a:t>
            </a:r>
            <a:r>
              <a:rPr lang="en-US" altLang="zh-CN" dirty="0"/>
              <a:t>15g                    </a:t>
            </a:r>
            <a:r>
              <a:rPr lang="zh-CN" altLang="en-US" dirty="0"/>
              <a:t>葶苈子</a:t>
            </a:r>
            <a:r>
              <a:rPr lang="en-US" altLang="zh-CN" dirty="0"/>
              <a:t>6g</a:t>
            </a:r>
          </a:p>
          <a:p>
            <a:r>
              <a:rPr lang="zh-CN" altLang="en-US" dirty="0"/>
              <a:t>                 连翘</a:t>
            </a:r>
            <a:r>
              <a:rPr lang="en-US" altLang="zh-CN" dirty="0"/>
              <a:t>6g         </a:t>
            </a:r>
            <a:r>
              <a:rPr lang="zh-CN" altLang="en-US" dirty="0"/>
              <a:t>大枣</a:t>
            </a:r>
            <a:r>
              <a:rPr lang="en-US" altLang="zh-CN" dirty="0"/>
              <a:t>6g         </a:t>
            </a:r>
            <a:r>
              <a:rPr lang="zh-CN" altLang="en-US" dirty="0"/>
              <a:t>甘草</a:t>
            </a:r>
            <a:r>
              <a:rPr lang="en-US" altLang="zh-CN" dirty="0"/>
              <a:t>3g</a:t>
            </a:r>
          </a:p>
          <a:p>
            <a:endParaRPr lang="en-US" altLang="zh-CN" dirty="0"/>
          </a:p>
          <a:p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【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用法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】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每剂水煎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200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毫升。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6-12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岁儿童，每次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100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毫升，每日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次；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3-6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岁儿童，每次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50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毫升，每日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次；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1-3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岁儿童，每次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35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毫升，每日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次。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持续高热，可每日服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3-5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次。</a:t>
            </a:r>
            <a:endParaRPr kumimoji="0" lang="en-US" altLang="zh-CN" sz="13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/>
              <a:t>【</a:t>
            </a:r>
            <a:r>
              <a:rPr lang="zh-CN" altLang="en-US" dirty="0"/>
              <a:t>参考中成药</a:t>
            </a:r>
            <a:r>
              <a:rPr lang="en-US" altLang="zh-CN" dirty="0"/>
              <a:t>】</a:t>
            </a:r>
            <a:r>
              <a:rPr lang="zh-CN" altLang="en-US" dirty="0"/>
              <a:t>小儿麻甘颗粒、小儿肺热咳喘口服液、麻杏宣肺颗粒。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B101929-49A0-17C6-FE21-C212C2A1A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735" y="710247"/>
            <a:ext cx="3519055" cy="263929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0AE994F-36C6-92B3-A84D-16918A86A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44" y="39629"/>
            <a:ext cx="3365284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9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直接连接符 25"/>
          <p:cNvCxnSpPr/>
          <p:nvPr/>
        </p:nvCxnSpPr>
        <p:spPr>
          <a:xfrm>
            <a:off x="204766" y="581141"/>
            <a:ext cx="600553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6"/>
          <p:cNvSpPr txBox="1"/>
          <p:nvPr/>
        </p:nvSpPr>
        <p:spPr>
          <a:xfrm>
            <a:off x="557636" y="107543"/>
            <a:ext cx="3240360" cy="46166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2400" b="1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恢复期</a:t>
            </a:r>
            <a:r>
              <a:rPr lang="en-US" altLang="zh-CN" sz="2400" b="1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—</a:t>
            </a:r>
            <a:r>
              <a:rPr lang="zh-CN" altLang="en-US" sz="2400" b="1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气阴两虚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" y="107543"/>
            <a:ext cx="803039" cy="42258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E35E38D-EF7F-5D77-3352-A09D66F66EE2}"/>
              </a:ext>
            </a:extLst>
          </p:cNvPr>
          <p:cNvSpPr txBox="1"/>
          <p:nvPr/>
        </p:nvSpPr>
        <p:spPr>
          <a:xfrm>
            <a:off x="491374" y="688964"/>
            <a:ext cx="4756727" cy="393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【</a:t>
            </a:r>
            <a:r>
              <a:rPr lang="zh-CN" altLang="en-US" dirty="0"/>
              <a:t>症状</a:t>
            </a:r>
            <a:r>
              <a:rPr lang="en-US" altLang="zh-CN" dirty="0"/>
              <a:t>】</a:t>
            </a:r>
            <a:r>
              <a:rPr lang="zh-CN" altLang="en-US" dirty="0"/>
              <a:t>病程较长，</a:t>
            </a:r>
            <a:r>
              <a:rPr lang="zh-CN" altLang="en-US" dirty="0">
                <a:solidFill>
                  <a:srgbClr val="FF0000"/>
                </a:solidFill>
              </a:rPr>
              <a:t>干咳少痰</a:t>
            </a:r>
            <a:r>
              <a:rPr lang="zh-CN" altLang="en-US" dirty="0"/>
              <a:t>，</a:t>
            </a:r>
            <a:r>
              <a:rPr lang="zh-CN" altLang="en-US" dirty="0">
                <a:solidFill>
                  <a:srgbClr val="FF0000"/>
                </a:solidFill>
              </a:rPr>
              <a:t>低热盗汗</a:t>
            </a:r>
            <a:r>
              <a:rPr lang="zh-CN" altLang="en-US" dirty="0"/>
              <a:t>，口干，纳食差，神疲乏力，</a:t>
            </a:r>
            <a:r>
              <a:rPr lang="zh-CN" altLang="en-US" dirty="0">
                <a:solidFill>
                  <a:srgbClr val="FF0000"/>
                </a:solidFill>
              </a:rPr>
              <a:t>舌红少苔</a:t>
            </a:r>
            <a:r>
              <a:rPr lang="zh-CN" altLang="en-US" dirty="0"/>
              <a:t>。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【</a:t>
            </a:r>
            <a:r>
              <a:rPr lang="zh-CN" altLang="en-US" dirty="0"/>
              <a:t>治法</a:t>
            </a:r>
            <a:r>
              <a:rPr lang="en-US" altLang="zh-CN" dirty="0"/>
              <a:t>】</a:t>
            </a:r>
            <a:r>
              <a:rPr lang="zh-CN" altLang="en-US" dirty="0"/>
              <a:t>养阴清肺，润肺止咳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【</a:t>
            </a:r>
            <a:r>
              <a:rPr lang="zh-CN" altLang="en-US" dirty="0"/>
              <a:t>主方</a:t>
            </a:r>
            <a:r>
              <a:rPr lang="en-US" altLang="zh-CN" dirty="0"/>
              <a:t>】</a:t>
            </a:r>
            <a:r>
              <a:rPr lang="zh-CN" altLang="en-US" dirty="0"/>
              <a:t>沙参麦冬汤加减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【</a:t>
            </a:r>
            <a:r>
              <a:rPr lang="zh-CN" altLang="en-US" dirty="0"/>
              <a:t>方药</a:t>
            </a:r>
            <a:r>
              <a:rPr lang="en-US" altLang="zh-CN" dirty="0"/>
              <a:t>】</a:t>
            </a:r>
            <a:r>
              <a:rPr lang="zh-CN" altLang="en-US" dirty="0"/>
              <a:t>南沙参</a:t>
            </a:r>
            <a:r>
              <a:rPr lang="en-US" altLang="zh-CN" dirty="0"/>
              <a:t>10g     </a:t>
            </a:r>
            <a:r>
              <a:rPr lang="zh-CN" altLang="en-US" dirty="0"/>
              <a:t>西洋参</a:t>
            </a:r>
            <a:r>
              <a:rPr lang="en-US" altLang="zh-CN" dirty="0"/>
              <a:t>5g    </a:t>
            </a:r>
            <a:r>
              <a:rPr lang="zh-CN" altLang="en-US" dirty="0"/>
              <a:t>麦冬</a:t>
            </a:r>
            <a:r>
              <a:rPr lang="en-US" altLang="zh-CN" dirty="0"/>
              <a:t>10g      </a:t>
            </a:r>
            <a:r>
              <a:rPr lang="zh-CN" altLang="en-US" dirty="0"/>
              <a:t>扁豆</a:t>
            </a:r>
            <a:r>
              <a:rPr lang="en-US" altLang="zh-CN" dirty="0"/>
              <a:t>6g</a:t>
            </a:r>
          </a:p>
          <a:p>
            <a:r>
              <a:rPr lang="zh-CN" altLang="en-US" dirty="0"/>
              <a:t>                  桑叶</a:t>
            </a:r>
            <a:r>
              <a:rPr lang="en-US" altLang="zh-CN" dirty="0"/>
              <a:t>10g         </a:t>
            </a:r>
            <a:r>
              <a:rPr lang="zh-CN" altLang="en-US" dirty="0"/>
              <a:t>玉竹</a:t>
            </a:r>
            <a:r>
              <a:rPr lang="en-US" altLang="zh-CN" dirty="0"/>
              <a:t>6g        </a:t>
            </a:r>
            <a:r>
              <a:rPr lang="zh-CN" altLang="en-US" dirty="0"/>
              <a:t>天花粉</a:t>
            </a:r>
            <a:r>
              <a:rPr lang="en-US" altLang="zh-CN" dirty="0"/>
              <a:t>10g  </a:t>
            </a:r>
            <a:r>
              <a:rPr lang="zh-CN" altLang="en-US" dirty="0"/>
              <a:t>甘草</a:t>
            </a:r>
            <a:r>
              <a:rPr lang="en-US" altLang="zh-CN" dirty="0"/>
              <a:t>3g</a:t>
            </a:r>
          </a:p>
          <a:p>
            <a:endParaRPr lang="en-US" altLang="zh-CN" dirty="0"/>
          </a:p>
          <a:p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【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加减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】</a:t>
            </a:r>
            <a:r>
              <a:rPr lang="zh-CN" altLang="zh-CN" dirty="0"/>
              <a:t>低热起伏，加地骨皮、青蒿</a:t>
            </a:r>
            <a:r>
              <a:rPr lang="zh-CN" altLang="en-US" dirty="0"/>
              <a:t>各</a:t>
            </a:r>
            <a:r>
              <a:rPr lang="en-US" altLang="zh-CN" dirty="0"/>
              <a:t>6g</a:t>
            </a:r>
            <a:r>
              <a:rPr lang="zh-CN" altLang="en-US" dirty="0"/>
              <a:t>；</a:t>
            </a:r>
            <a:r>
              <a:rPr lang="zh-CN" altLang="zh-CN" dirty="0"/>
              <a:t>久咳，加百部、枇杷叶</a:t>
            </a:r>
            <a:r>
              <a:rPr lang="zh-CN" altLang="en-US" dirty="0"/>
              <a:t>各</a:t>
            </a:r>
            <a:r>
              <a:rPr lang="en-US" altLang="zh-CN" dirty="0"/>
              <a:t>10g</a:t>
            </a:r>
            <a:r>
              <a:rPr lang="zh-CN" altLang="en-US" dirty="0"/>
              <a:t>；</a:t>
            </a:r>
            <a:r>
              <a:rPr lang="zh-CN" altLang="zh-CN" dirty="0"/>
              <a:t>汗多，加龙骨、牡蛎</a:t>
            </a:r>
            <a:r>
              <a:rPr lang="zh-CN" altLang="en-US" dirty="0"/>
              <a:t>各</a:t>
            </a:r>
            <a:r>
              <a:rPr lang="en-US" altLang="zh-CN" dirty="0"/>
              <a:t>10g</a:t>
            </a:r>
            <a:r>
              <a:rPr lang="zh-CN" altLang="zh-CN" dirty="0"/>
              <a:t>、五味子</a:t>
            </a:r>
            <a:r>
              <a:rPr lang="en-US" altLang="zh-CN" dirty="0"/>
              <a:t>5g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。</a:t>
            </a:r>
            <a:endParaRPr lang="en-US" altLang="zh-CN" sz="20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dirty="0"/>
          </a:p>
          <a:p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【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用法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】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每剂水煎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200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毫升。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6-12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岁儿童，每次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100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毫升，每日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次；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3-6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岁儿童，每次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50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毫升，每日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次；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1-3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岁儿童，每次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35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毫升，每日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次。连服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5-7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天。</a:t>
            </a:r>
            <a:endParaRPr kumimoji="0" lang="en-US" altLang="zh-CN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endParaRPr lang="en-US" altLang="zh-CN" dirty="0"/>
          </a:p>
          <a:p>
            <a:r>
              <a:rPr lang="en-US" altLang="zh-CN" dirty="0"/>
              <a:t>【</a:t>
            </a:r>
            <a:r>
              <a:rPr lang="zh-CN" altLang="en-US" dirty="0"/>
              <a:t>参考中成药</a:t>
            </a:r>
            <a:r>
              <a:rPr lang="en-US" altLang="zh-CN" dirty="0"/>
              <a:t>】</a:t>
            </a:r>
            <a:r>
              <a:rPr lang="zh-CN" altLang="en-US" dirty="0"/>
              <a:t>养阴清肺口服液。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A0E8B29-0C0B-3282-E791-22B0AEAF9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316" y="581141"/>
            <a:ext cx="3127728" cy="353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5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直接连接符 25"/>
          <p:cNvCxnSpPr/>
          <p:nvPr/>
        </p:nvCxnSpPr>
        <p:spPr>
          <a:xfrm>
            <a:off x="204766" y="581141"/>
            <a:ext cx="600553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6"/>
          <p:cNvSpPr txBox="1"/>
          <p:nvPr/>
        </p:nvSpPr>
        <p:spPr>
          <a:xfrm>
            <a:off x="557636" y="107543"/>
            <a:ext cx="3240360" cy="46166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2400" b="1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恢复期</a:t>
            </a:r>
            <a:r>
              <a:rPr lang="en-US" altLang="zh-CN" sz="2400" b="1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—</a:t>
            </a:r>
            <a:r>
              <a:rPr lang="zh-CN" altLang="en-US" sz="2400" b="1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肺脾气虚证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" y="107543"/>
            <a:ext cx="803039" cy="42258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2701ECE-3A41-BE46-4ECF-63C382F3BCA9}"/>
              </a:ext>
            </a:extLst>
          </p:cNvPr>
          <p:cNvSpPr txBox="1"/>
          <p:nvPr/>
        </p:nvSpPr>
        <p:spPr>
          <a:xfrm>
            <a:off x="491134" y="793938"/>
            <a:ext cx="4572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【</a:t>
            </a:r>
            <a:r>
              <a:rPr lang="zh-CN" altLang="en-US" dirty="0"/>
              <a:t>症状</a:t>
            </a:r>
            <a:r>
              <a:rPr lang="en-US" altLang="zh-CN" dirty="0"/>
              <a:t>】</a:t>
            </a:r>
            <a:r>
              <a:rPr lang="zh-CN" altLang="en-US" dirty="0">
                <a:solidFill>
                  <a:srgbClr val="FF0000"/>
                </a:solidFill>
              </a:rPr>
              <a:t>咳嗽无力</a:t>
            </a:r>
            <a:r>
              <a:rPr lang="zh-CN" altLang="en-US" dirty="0"/>
              <a:t>，神疲乏力，</a:t>
            </a:r>
            <a:r>
              <a:rPr lang="zh-CN" altLang="en-US" dirty="0">
                <a:solidFill>
                  <a:srgbClr val="FF0000"/>
                </a:solidFill>
              </a:rPr>
              <a:t>纳食差</a:t>
            </a:r>
            <a:r>
              <a:rPr lang="zh-CN" altLang="en-US" dirty="0"/>
              <a:t>，大便稀，动则汗出，舌淡，苔薄白。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【</a:t>
            </a:r>
            <a:r>
              <a:rPr lang="zh-CN" altLang="en-US" dirty="0"/>
              <a:t>治法</a:t>
            </a:r>
            <a:r>
              <a:rPr lang="en-US" altLang="zh-CN" dirty="0"/>
              <a:t>】</a:t>
            </a:r>
            <a:r>
              <a:rPr lang="zh-CN" altLang="en-US" dirty="0"/>
              <a:t>补肺健脾，益气化痰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【</a:t>
            </a:r>
            <a:r>
              <a:rPr lang="zh-CN" altLang="en-US" dirty="0"/>
              <a:t>主方</a:t>
            </a:r>
            <a:r>
              <a:rPr lang="en-US" altLang="zh-CN" dirty="0"/>
              <a:t>】</a:t>
            </a:r>
            <a:r>
              <a:rPr lang="zh-CN" altLang="en-US" dirty="0"/>
              <a:t>人参五味子汤加减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【</a:t>
            </a:r>
            <a:r>
              <a:rPr lang="zh-CN" altLang="en-US" dirty="0"/>
              <a:t>方药</a:t>
            </a:r>
            <a:r>
              <a:rPr lang="en-US" altLang="zh-CN" dirty="0"/>
              <a:t>】</a:t>
            </a:r>
            <a:r>
              <a:rPr lang="zh-CN" altLang="en-US" dirty="0"/>
              <a:t>黄芪</a:t>
            </a:r>
            <a:r>
              <a:rPr lang="en-US" altLang="zh-CN" dirty="0"/>
              <a:t>10g          </a:t>
            </a:r>
            <a:r>
              <a:rPr lang="zh-CN" altLang="en-US" dirty="0"/>
              <a:t>太子参</a:t>
            </a:r>
            <a:r>
              <a:rPr lang="en-US" altLang="zh-CN" dirty="0"/>
              <a:t>10g           </a:t>
            </a:r>
            <a:r>
              <a:rPr lang="zh-CN" altLang="en-US" dirty="0"/>
              <a:t>茯苓</a:t>
            </a:r>
            <a:r>
              <a:rPr lang="en-US" altLang="zh-CN" dirty="0"/>
              <a:t>6g         </a:t>
            </a:r>
            <a:r>
              <a:rPr lang="zh-CN" altLang="en-US" dirty="0"/>
              <a:t>白术</a:t>
            </a:r>
            <a:r>
              <a:rPr lang="en-US" altLang="zh-CN" dirty="0"/>
              <a:t>6g</a:t>
            </a:r>
          </a:p>
          <a:p>
            <a:r>
              <a:rPr lang="zh-CN" altLang="en-US" dirty="0"/>
              <a:t>                  五味子</a:t>
            </a:r>
            <a:r>
              <a:rPr lang="en-US" altLang="zh-CN" dirty="0"/>
              <a:t>3g        </a:t>
            </a:r>
            <a:r>
              <a:rPr lang="zh-CN" altLang="en-US" dirty="0"/>
              <a:t>麦冬</a:t>
            </a:r>
            <a:r>
              <a:rPr lang="en-US" altLang="zh-CN" dirty="0"/>
              <a:t>5g                  </a:t>
            </a:r>
            <a:r>
              <a:rPr lang="zh-CN" altLang="en-US" dirty="0"/>
              <a:t>甘草</a:t>
            </a:r>
            <a:r>
              <a:rPr lang="en-US" altLang="zh-CN" dirty="0"/>
              <a:t>3g</a:t>
            </a:r>
          </a:p>
          <a:p>
            <a:endParaRPr lang="en-US" altLang="zh-CN" dirty="0"/>
          </a:p>
          <a:p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【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加减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】</a:t>
            </a:r>
            <a:r>
              <a:rPr lang="zh-CN" altLang="zh-CN" dirty="0"/>
              <a:t>痰多，去五味子，加半夏</a:t>
            </a:r>
            <a:r>
              <a:rPr lang="en-US" altLang="zh-CN" dirty="0"/>
              <a:t>3g</a:t>
            </a:r>
            <a:r>
              <a:rPr lang="zh-CN" altLang="zh-CN" dirty="0"/>
              <a:t>、陈皮、杏仁</a:t>
            </a:r>
            <a:r>
              <a:rPr lang="zh-CN" altLang="en-US" dirty="0"/>
              <a:t>各</a:t>
            </a:r>
            <a:r>
              <a:rPr lang="en-US" altLang="zh-CN" dirty="0"/>
              <a:t>5g</a:t>
            </a:r>
            <a:r>
              <a:rPr lang="zh-CN" altLang="en-US" dirty="0"/>
              <a:t>；</a:t>
            </a:r>
            <a:r>
              <a:rPr lang="zh-CN" altLang="zh-CN" dirty="0"/>
              <a:t>咳嗽重，加紫菀、款冬花</a:t>
            </a:r>
            <a:r>
              <a:rPr lang="zh-CN" altLang="en-US" dirty="0"/>
              <a:t>各</a:t>
            </a:r>
            <a:r>
              <a:rPr lang="en-US" altLang="zh-CN" dirty="0"/>
              <a:t>6g</a:t>
            </a:r>
            <a:r>
              <a:rPr lang="zh-CN" altLang="en-US" dirty="0"/>
              <a:t>；</a:t>
            </a:r>
            <a:r>
              <a:rPr lang="zh-CN" altLang="zh-CN" dirty="0"/>
              <a:t>动则汗出重，加龙骨、牡蛎</a:t>
            </a:r>
            <a:r>
              <a:rPr lang="zh-CN" altLang="en-US" dirty="0"/>
              <a:t>各</a:t>
            </a:r>
            <a:r>
              <a:rPr lang="en-US" altLang="zh-CN" dirty="0"/>
              <a:t>10g</a:t>
            </a:r>
            <a:r>
              <a:rPr lang="zh-CN" altLang="en-US" dirty="0"/>
              <a:t>；</a:t>
            </a:r>
            <a:r>
              <a:rPr lang="zh-CN" altLang="zh-CN" dirty="0"/>
              <a:t>汗出不温，加桂枝、白芍</a:t>
            </a:r>
            <a:r>
              <a:rPr lang="zh-CN" altLang="en-US" dirty="0"/>
              <a:t>各</a:t>
            </a:r>
            <a:r>
              <a:rPr lang="en-US" altLang="zh-CN" dirty="0"/>
              <a:t>5g</a:t>
            </a:r>
            <a:r>
              <a:rPr lang="zh-CN" altLang="en-US" dirty="0"/>
              <a:t>；</a:t>
            </a:r>
            <a:r>
              <a:rPr lang="zh-CN" altLang="zh-CN" dirty="0"/>
              <a:t>食欲不振，加山楂、神曲、麦芽</a:t>
            </a:r>
            <a:r>
              <a:rPr lang="zh-CN" altLang="en-US" dirty="0"/>
              <a:t>各</a:t>
            </a:r>
            <a:r>
              <a:rPr lang="en-US" altLang="zh-CN" dirty="0"/>
              <a:t>6g</a:t>
            </a:r>
            <a:r>
              <a:rPr lang="zh-CN" altLang="en-US" dirty="0"/>
              <a:t>。</a:t>
            </a:r>
            <a:endParaRPr lang="en-US" altLang="zh-CN" dirty="0"/>
          </a:p>
          <a:p>
            <a:endParaRPr lang="en-US" altLang="zh-CN" dirty="0"/>
          </a:p>
          <a:p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【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用法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】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每剂水煎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200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毫升。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6-12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岁儿童，每次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100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毫升，每日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次；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3-6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岁儿童，每次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50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毫升，每日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次；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1-3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岁儿童，每次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35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毫升，每日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次。连服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5-7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天。</a:t>
            </a:r>
            <a:endParaRPr kumimoji="0" lang="en-US" altLang="zh-CN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endParaRPr lang="en-US" altLang="zh-CN" dirty="0"/>
          </a:p>
          <a:p>
            <a:r>
              <a:rPr lang="en-US" altLang="zh-CN" dirty="0"/>
              <a:t>【</a:t>
            </a:r>
            <a:r>
              <a:rPr lang="zh-CN" altLang="en-US" dirty="0"/>
              <a:t>参考中成药</a:t>
            </a:r>
            <a:r>
              <a:rPr lang="en-US" altLang="zh-CN" dirty="0"/>
              <a:t>】</a:t>
            </a:r>
            <a:r>
              <a:rPr lang="zh-CN" altLang="en-US" dirty="0"/>
              <a:t>可选用玉屏风颗粒。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80C31FB-9A23-66FC-AB3C-740EFCB0B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659" y="581141"/>
            <a:ext cx="3005230" cy="342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7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1271</TotalTime>
  <Words>1433</Words>
  <Application>Microsoft Office PowerPoint</Application>
  <PresentationFormat>自定义</PresentationFormat>
  <Paragraphs>114</Paragraphs>
  <Slides>10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8" baseType="lpstr">
      <vt:lpstr>方正行楷简体</vt:lpstr>
      <vt:lpstr>宋体</vt:lpstr>
      <vt:lpstr>苏新诗古印宋简</vt:lpstr>
      <vt:lpstr>禹卫书法行书简体</vt:lpstr>
      <vt:lpstr>Arial</vt:lpstr>
      <vt:lpstr>Calibri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han jingwen</cp:lastModifiedBy>
  <cp:revision>230</cp:revision>
  <dcterms:created xsi:type="dcterms:W3CDTF">2017-03-24T01:19:00Z</dcterms:created>
  <dcterms:modified xsi:type="dcterms:W3CDTF">2022-12-16T09:51:13Z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2052-11.1.0.8567</vt:lpwstr>
  </property>
</Properties>
</file>