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21"/>
  </p:notesMasterIdLst>
  <p:sldIdLst>
    <p:sldId id="256" r:id="rId4"/>
    <p:sldId id="259" r:id="rId5"/>
    <p:sldId id="260" r:id="rId6"/>
    <p:sldId id="261" r:id="rId7"/>
    <p:sldId id="275" r:id="rId8"/>
    <p:sldId id="263" r:id="rId9"/>
    <p:sldId id="264" r:id="rId10"/>
    <p:sldId id="265" r:id="rId11"/>
    <p:sldId id="298" r:id="rId12"/>
    <p:sldId id="266" r:id="rId13"/>
    <p:sldId id="267" r:id="rId14"/>
    <p:sldId id="269" r:id="rId15"/>
    <p:sldId id="317" r:id="rId16"/>
    <p:sldId id="315" r:id="rId17"/>
    <p:sldId id="329" r:id="rId18"/>
    <p:sldId id="270" r:id="rId19"/>
    <p:sldId id="277" r:id="rId20"/>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E62E"/>
    <a:srgbClr val="750000"/>
    <a:srgbClr val="E73A1C"/>
    <a:srgbClr val="740000"/>
    <a:srgbClr val="EC615E"/>
    <a:srgbClr val="CD2525"/>
    <a:srgbClr val="D92F2F"/>
    <a:srgbClr val="DA3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114" d="100"/>
          <a:sy n="114" d="100"/>
        </p:scale>
        <p:origin x="-444" y="-72"/>
      </p:cViewPr>
      <p:guideLst>
        <p:guide orient="horz" pos="2202"/>
        <p:guide pos="3907"/>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09FE9B2-626E-4773-BBAF-CABC68DABE65}"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25C9465-8E9A-41DC-9534-42D956F6ABF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DFB50B5-969F-4058-BF48-985D1446287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37C372B-5457-42E3-86B6-495E687A1EE0}"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8A009F1-1263-41D8-8E8E-1831460834C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953D6DA-D675-4A49-A811-9529FDA7D000}"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E55F060D-8E5E-4404-9C28-577C16D4439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2611F27-4B12-4803-BACE-5A0FE4E99636}"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0EDF451E-8A90-4749-B219-E93CB0588A6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A011935-54DB-4C90-8CA8-AF7E05C7D1B5}"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7FE9675-FF8A-44D7-904A-5B35B38594B6}"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6B613EF-83B6-4D01-9FB9-1D03B5CA5B9E}"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203367D-D02C-4C9D-83F4-23A7C76BC725}"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B6F093A-CE0D-41E1-805D-3FE785FC7ED1}"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B0408C1-0447-4253-B2AE-AD22FBC7E90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BD2E8A2-F177-4F57-8158-CDB3DFEA9C27}"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A54996D-F422-43FF-BAED-A7B9DA88CE7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0911A62-B26E-4D6C-8F85-85AE458E0FE5}"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6C2EDCA3-F326-4296-8A3E-D9CE6925EB0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43B6C19-8F51-44BC-8776-5FDCBDC7DA8F}"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94FFF95-40E1-4109-9ED0-2360B681745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1955B2-B74C-4D6D-8954-DE7DF94B44F1}"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A09D28B-C172-47C3-B48F-C3720715C09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6A741C8-ECA8-4A6D-B292-4B856B70425B}"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6"/>
          <p:cNvPicPr>
            <a:picLocks noChangeAspect="1"/>
          </p:cNvPicPr>
          <p:nvPr userDrawn="1"/>
        </p:nvPicPr>
        <p:blipFill>
          <a:blip r:embed="rId2"/>
          <a:srcRect/>
          <a:stretch>
            <a:fillRect/>
          </a:stretch>
        </p:blipFill>
        <p:spPr bwMode="auto">
          <a:xfrm rot="21075074">
            <a:off x="7102475" y="901700"/>
            <a:ext cx="1255713" cy="407988"/>
          </a:xfrm>
          <a:prstGeom prst="rect">
            <a:avLst/>
          </a:prstGeom>
          <a:noFill/>
          <a:ln w="9525">
            <a:noFill/>
            <a:miter lim="800000"/>
            <a:headEnd/>
            <a:tailEnd/>
          </a:ln>
        </p:spPr>
      </p:pic>
      <p:sp>
        <p:nvSpPr>
          <p:cNvPr id="4" name="矩形 7"/>
          <p:cNvSpPr/>
          <p:nvPr userDrawn="1"/>
        </p:nvSpPr>
        <p:spPr>
          <a:xfrm>
            <a:off x="4340225" y="334963"/>
            <a:ext cx="261938" cy="771525"/>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4709157" y="498410"/>
            <a:ext cx="3021106" cy="443787"/>
          </a:xfrm>
        </p:spPr>
        <p:txBody>
          <a:bodyPr>
            <a:normAutofit/>
          </a:bodyPr>
          <a:lstStyle>
            <a:lvl1pPr>
              <a:defRPr sz="2400"/>
            </a:lvl1pPr>
          </a:lstStyle>
          <a:p>
            <a:r>
              <a:rPr lang="zh-CN" altLang="en-US" dirty="0" smtClean="0"/>
              <a:t>单击此处编辑母版标题样式</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3E1F003F-7DAF-4B50-ABEC-63B49D4F345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03DDB53-2519-47A2-9FA4-00D686E60AE6}"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组合 6"/>
          <p:cNvGrpSpPr/>
          <p:nvPr userDrawn="1"/>
        </p:nvGrpSpPr>
        <p:grpSpPr bwMode="auto">
          <a:xfrm>
            <a:off x="3432175" y="869950"/>
            <a:ext cx="5219700" cy="4914900"/>
            <a:chOff x="3432297" y="1029149"/>
            <a:chExt cx="5219700" cy="4914452"/>
          </a:xfrm>
        </p:grpSpPr>
        <p:pic>
          <p:nvPicPr>
            <p:cNvPr id="3" name="图片 7"/>
            <p:cNvPicPr>
              <a:picLocks noChangeAspect="1"/>
            </p:cNvPicPr>
            <p:nvPr/>
          </p:nvPicPr>
          <p:blipFill>
            <a:blip r:embed="rId2"/>
            <a:srcRect/>
            <a:stretch>
              <a:fillRect/>
            </a:stretch>
          </p:blipFill>
          <p:spPr bwMode="auto">
            <a:xfrm>
              <a:off x="3584921" y="1029149"/>
              <a:ext cx="4914452" cy="4914452"/>
            </a:xfrm>
            <a:prstGeom prst="rect">
              <a:avLst/>
            </a:prstGeom>
            <a:noFill/>
            <a:ln w="9525">
              <a:noFill/>
              <a:miter lim="800000"/>
              <a:headEnd/>
              <a:tailEnd/>
            </a:ln>
          </p:spPr>
        </p:pic>
        <p:sp>
          <p:nvSpPr>
            <p:cNvPr id="4" name="矩形 8"/>
            <p:cNvSpPr/>
            <p:nvPr/>
          </p:nvSpPr>
          <p:spPr>
            <a:xfrm>
              <a:off x="3432297" y="2700635"/>
              <a:ext cx="5219700" cy="1642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5" name="组合 9"/>
          <p:cNvGrpSpPr/>
          <p:nvPr userDrawn="1"/>
        </p:nvGrpSpPr>
        <p:grpSpPr bwMode="auto">
          <a:xfrm>
            <a:off x="0" y="6473825"/>
            <a:ext cx="12192000" cy="412750"/>
            <a:chOff x="0" y="6444852"/>
            <a:chExt cx="12192000" cy="413147"/>
          </a:xfrm>
        </p:grpSpPr>
        <p:pic>
          <p:nvPicPr>
            <p:cNvPr id="6" name="图片 10"/>
            <p:cNvPicPr>
              <a:picLocks noChangeAspect="1"/>
            </p:cNvPicPr>
            <p:nvPr/>
          </p:nvPicPr>
          <p:blipFill>
            <a:blip r:embed="rId3"/>
            <a:srcRect/>
            <a:stretch>
              <a:fillRect/>
            </a:stretch>
          </p:blipFill>
          <p:spPr bwMode="auto">
            <a:xfrm>
              <a:off x="0" y="6444852"/>
              <a:ext cx="6610350" cy="413147"/>
            </a:xfrm>
            <a:prstGeom prst="rect">
              <a:avLst/>
            </a:prstGeom>
            <a:noFill/>
            <a:ln w="9525">
              <a:noFill/>
              <a:miter lim="800000"/>
              <a:headEnd/>
              <a:tailEnd/>
            </a:ln>
          </p:spPr>
        </p:pic>
        <p:pic>
          <p:nvPicPr>
            <p:cNvPr id="7" name="图片 11"/>
            <p:cNvPicPr>
              <a:picLocks noChangeAspect="1"/>
            </p:cNvPicPr>
            <p:nvPr/>
          </p:nvPicPr>
          <p:blipFill>
            <a:blip r:embed="rId3"/>
            <a:srcRect r="13255"/>
            <a:stretch>
              <a:fillRect/>
            </a:stretch>
          </p:blipFill>
          <p:spPr bwMode="auto">
            <a:xfrm>
              <a:off x="6457950" y="6444852"/>
              <a:ext cx="5734050" cy="413147"/>
            </a:xfrm>
            <a:prstGeom prst="rect">
              <a:avLst/>
            </a:prstGeom>
            <a:noFill/>
            <a:ln w="9525">
              <a:noFill/>
              <a:miter lim="800000"/>
              <a:headEnd/>
              <a:tailEnd/>
            </a:ln>
          </p:spPr>
        </p:pic>
      </p:grpSp>
      <p:pic>
        <p:nvPicPr>
          <p:cNvPr id="8" name="图片 12"/>
          <p:cNvPicPr>
            <a:picLocks noChangeAspect="1"/>
          </p:cNvPicPr>
          <p:nvPr userDrawn="1"/>
        </p:nvPicPr>
        <p:blipFill>
          <a:blip r:embed="rId4"/>
          <a:srcRect/>
          <a:stretch>
            <a:fillRect/>
          </a:stretch>
        </p:blipFill>
        <p:spPr bwMode="auto">
          <a:xfrm>
            <a:off x="425450" y="477838"/>
            <a:ext cx="2763838" cy="1481137"/>
          </a:xfrm>
          <a:prstGeom prst="rect">
            <a:avLst/>
          </a:prstGeom>
          <a:noFill/>
          <a:ln w="9525">
            <a:noFill/>
            <a:miter lim="800000"/>
            <a:headEnd/>
            <a:tailEnd/>
          </a:ln>
        </p:spPr>
      </p:pic>
      <p:pic>
        <p:nvPicPr>
          <p:cNvPr id="9" name="图片 13"/>
          <p:cNvPicPr>
            <a:picLocks noChangeAspect="1"/>
          </p:cNvPicPr>
          <p:nvPr userDrawn="1"/>
        </p:nvPicPr>
        <p:blipFill>
          <a:blip r:embed="rId4"/>
          <a:srcRect/>
          <a:stretch>
            <a:fillRect/>
          </a:stretch>
        </p:blipFill>
        <p:spPr bwMode="auto">
          <a:xfrm>
            <a:off x="9463088" y="4343400"/>
            <a:ext cx="2055812" cy="110172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2" name="组合 7"/>
          <p:cNvGrpSpPr/>
          <p:nvPr userDrawn="1"/>
        </p:nvGrpSpPr>
        <p:grpSpPr bwMode="auto">
          <a:xfrm>
            <a:off x="0" y="6473825"/>
            <a:ext cx="12192000" cy="412750"/>
            <a:chOff x="0" y="6444852"/>
            <a:chExt cx="12192000" cy="413147"/>
          </a:xfrm>
        </p:grpSpPr>
        <p:pic>
          <p:nvPicPr>
            <p:cNvPr id="3" name="图片 8"/>
            <p:cNvPicPr>
              <a:picLocks noChangeAspect="1"/>
            </p:cNvPicPr>
            <p:nvPr/>
          </p:nvPicPr>
          <p:blipFill>
            <a:blip r:embed="rId2"/>
            <a:srcRect/>
            <a:stretch>
              <a:fillRect/>
            </a:stretch>
          </p:blipFill>
          <p:spPr bwMode="auto">
            <a:xfrm>
              <a:off x="0" y="6444852"/>
              <a:ext cx="6610350" cy="413147"/>
            </a:xfrm>
            <a:prstGeom prst="rect">
              <a:avLst/>
            </a:prstGeom>
            <a:noFill/>
            <a:ln w="9525">
              <a:noFill/>
              <a:miter lim="800000"/>
              <a:headEnd/>
              <a:tailEnd/>
            </a:ln>
          </p:spPr>
        </p:pic>
        <p:pic>
          <p:nvPicPr>
            <p:cNvPr id="4" name="图片 9"/>
            <p:cNvPicPr>
              <a:picLocks noChangeAspect="1"/>
            </p:cNvPicPr>
            <p:nvPr/>
          </p:nvPicPr>
          <p:blipFill>
            <a:blip r:embed="rId2"/>
            <a:srcRect r="13255"/>
            <a:stretch>
              <a:fillRect/>
            </a:stretch>
          </p:blipFill>
          <p:spPr bwMode="auto">
            <a:xfrm>
              <a:off x="6457950" y="6444852"/>
              <a:ext cx="5734050" cy="413147"/>
            </a:xfrm>
            <a:prstGeom prst="rect">
              <a:avLst/>
            </a:prstGeom>
            <a:noFill/>
            <a:ln w="9525">
              <a:noFill/>
              <a:miter lim="800000"/>
              <a:headEnd/>
              <a:tailEnd/>
            </a:ln>
          </p:spPr>
        </p:pic>
      </p:grpSp>
      <p:pic>
        <p:nvPicPr>
          <p:cNvPr id="5" name="图片 10"/>
          <p:cNvPicPr>
            <a:picLocks noChangeAspect="1"/>
          </p:cNvPicPr>
          <p:nvPr userDrawn="1"/>
        </p:nvPicPr>
        <p:blipFill>
          <a:blip r:embed="rId3"/>
          <a:srcRect/>
          <a:stretch>
            <a:fillRect/>
          </a:stretch>
        </p:blipFill>
        <p:spPr bwMode="auto">
          <a:xfrm rot="21075074">
            <a:off x="7102475" y="901700"/>
            <a:ext cx="1255713" cy="407988"/>
          </a:xfrm>
          <a:prstGeom prst="rect">
            <a:avLst/>
          </a:prstGeom>
          <a:noFill/>
          <a:ln w="9525">
            <a:noFill/>
            <a:miter lim="800000"/>
            <a:headEnd/>
            <a:tailEnd/>
          </a:ln>
        </p:spPr>
      </p:pic>
      <p:sp>
        <p:nvSpPr>
          <p:cNvPr id="6" name="矩形 11"/>
          <p:cNvSpPr/>
          <p:nvPr userDrawn="1"/>
        </p:nvSpPr>
        <p:spPr>
          <a:xfrm>
            <a:off x="4340225" y="334963"/>
            <a:ext cx="261938" cy="771525"/>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2" name="组合 9"/>
          <p:cNvGrpSpPr/>
          <p:nvPr userDrawn="1"/>
        </p:nvGrpSpPr>
        <p:grpSpPr bwMode="auto">
          <a:xfrm>
            <a:off x="0" y="6473825"/>
            <a:ext cx="12192000" cy="412750"/>
            <a:chOff x="0" y="6444852"/>
            <a:chExt cx="12192000" cy="413147"/>
          </a:xfrm>
        </p:grpSpPr>
        <p:pic>
          <p:nvPicPr>
            <p:cNvPr id="3" name="图片 10"/>
            <p:cNvPicPr>
              <a:picLocks noChangeAspect="1"/>
            </p:cNvPicPr>
            <p:nvPr/>
          </p:nvPicPr>
          <p:blipFill>
            <a:blip r:embed="rId2"/>
            <a:srcRect/>
            <a:stretch>
              <a:fillRect/>
            </a:stretch>
          </p:blipFill>
          <p:spPr bwMode="auto">
            <a:xfrm>
              <a:off x="0" y="6444852"/>
              <a:ext cx="6610350" cy="413147"/>
            </a:xfrm>
            <a:prstGeom prst="rect">
              <a:avLst/>
            </a:prstGeom>
            <a:noFill/>
            <a:ln w="9525">
              <a:noFill/>
              <a:miter lim="800000"/>
              <a:headEnd/>
              <a:tailEnd/>
            </a:ln>
          </p:spPr>
        </p:pic>
        <p:pic>
          <p:nvPicPr>
            <p:cNvPr id="4" name="图片 11"/>
            <p:cNvPicPr>
              <a:picLocks noChangeAspect="1"/>
            </p:cNvPicPr>
            <p:nvPr/>
          </p:nvPicPr>
          <p:blipFill>
            <a:blip r:embed="rId2"/>
            <a:srcRect r="13255"/>
            <a:stretch>
              <a:fillRect/>
            </a:stretch>
          </p:blipFill>
          <p:spPr bwMode="auto">
            <a:xfrm>
              <a:off x="6457950" y="6444852"/>
              <a:ext cx="5734050" cy="413147"/>
            </a:xfrm>
            <a:prstGeom prst="rect">
              <a:avLst/>
            </a:prstGeom>
            <a:noFill/>
            <a:ln w="9525">
              <a:noFill/>
              <a:miter lim="800000"/>
              <a:headEnd/>
              <a:tailEnd/>
            </a:ln>
          </p:spPr>
        </p:pic>
      </p:grpSp>
      <p:pic>
        <p:nvPicPr>
          <p:cNvPr id="5" name="图片 12"/>
          <p:cNvPicPr>
            <a:picLocks noChangeAspect="1"/>
          </p:cNvPicPr>
          <p:nvPr userDrawn="1"/>
        </p:nvPicPr>
        <p:blipFill>
          <a:blip r:embed="rId3"/>
          <a:srcRect/>
          <a:stretch>
            <a:fillRect/>
          </a:stretch>
        </p:blipFill>
        <p:spPr bwMode="auto">
          <a:xfrm>
            <a:off x="6743700" y="1963738"/>
            <a:ext cx="3956050" cy="2119312"/>
          </a:xfrm>
          <a:prstGeom prst="rect">
            <a:avLst/>
          </a:prstGeom>
          <a:noFill/>
          <a:ln w="9525">
            <a:noFill/>
            <a:miter lim="800000"/>
            <a:headEnd/>
            <a:tailEnd/>
          </a:ln>
        </p:spPr>
      </p:pic>
      <p:sp>
        <p:nvSpPr>
          <p:cNvPr id="6" name="矩形 13"/>
          <p:cNvSpPr/>
          <p:nvPr userDrawn="1"/>
        </p:nvSpPr>
        <p:spPr>
          <a:xfrm>
            <a:off x="3305175" y="2414535"/>
            <a:ext cx="3848100" cy="1219200"/>
          </a:xfrm>
          <a:prstGeom prst="rect">
            <a:avLst/>
          </a:prstGeom>
          <a:gradFill flip="none" rotWithShape="1">
            <a:gsLst>
              <a:gs pos="0">
                <a:srgbClr val="FF0000">
                  <a:alpha val="0"/>
                </a:srgbClr>
              </a:gs>
              <a:gs pos="66000">
                <a:srgbClr val="E83A37"/>
              </a:gs>
              <a:gs pos="86000">
                <a:srgbClr val="E83A37"/>
              </a:gs>
              <a:gs pos="100000">
                <a:srgbClr val="CE383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图片 5"/>
          <p:cNvPicPr>
            <a:picLocks noChangeAspect="1"/>
          </p:cNvPicPr>
          <p:nvPr userDrawn="1"/>
        </p:nvPicPr>
        <p:blipFill>
          <a:blip r:embed="rId2"/>
          <a:srcRect/>
          <a:stretch>
            <a:fillRect/>
          </a:stretch>
        </p:blipFill>
        <p:spPr bwMode="auto">
          <a:xfrm>
            <a:off x="2057400" y="633413"/>
            <a:ext cx="7756525" cy="5481637"/>
          </a:xfrm>
          <a:prstGeom prst="rect">
            <a:avLst/>
          </a:prstGeom>
          <a:noFill/>
          <a:ln w="9525">
            <a:noFill/>
            <a:miter lim="800000"/>
            <a:headEnd/>
            <a:tailEnd/>
          </a:ln>
        </p:spPr>
      </p:pic>
      <p:grpSp>
        <p:nvGrpSpPr>
          <p:cNvPr id="3" name="组合 6"/>
          <p:cNvGrpSpPr/>
          <p:nvPr userDrawn="1"/>
        </p:nvGrpSpPr>
        <p:grpSpPr bwMode="auto">
          <a:xfrm>
            <a:off x="0" y="6473825"/>
            <a:ext cx="12192000" cy="412750"/>
            <a:chOff x="0" y="6444852"/>
            <a:chExt cx="12192000" cy="413147"/>
          </a:xfrm>
        </p:grpSpPr>
        <p:pic>
          <p:nvPicPr>
            <p:cNvPr id="4" name="图片 7"/>
            <p:cNvPicPr>
              <a:picLocks noChangeAspect="1"/>
            </p:cNvPicPr>
            <p:nvPr/>
          </p:nvPicPr>
          <p:blipFill>
            <a:blip r:embed="rId3"/>
            <a:srcRect/>
            <a:stretch>
              <a:fillRect/>
            </a:stretch>
          </p:blipFill>
          <p:spPr bwMode="auto">
            <a:xfrm>
              <a:off x="0" y="6444852"/>
              <a:ext cx="6610350" cy="413147"/>
            </a:xfrm>
            <a:prstGeom prst="rect">
              <a:avLst/>
            </a:prstGeom>
            <a:noFill/>
            <a:ln w="9525">
              <a:noFill/>
              <a:miter lim="800000"/>
              <a:headEnd/>
              <a:tailEnd/>
            </a:ln>
          </p:spPr>
        </p:pic>
        <p:pic>
          <p:nvPicPr>
            <p:cNvPr id="5" name="图片 8"/>
            <p:cNvPicPr>
              <a:picLocks noChangeAspect="1"/>
            </p:cNvPicPr>
            <p:nvPr/>
          </p:nvPicPr>
          <p:blipFill>
            <a:blip r:embed="rId3"/>
            <a:srcRect r="13255"/>
            <a:stretch>
              <a:fillRect/>
            </a:stretch>
          </p:blipFill>
          <p:spPr bwMode="auto">
            <a:xfrm>
              <a:off x="6457950" y="6444852"/>
              <a:ext cx="5734050" cy="413147"/>
            </a:xfrm>
            <a:prstGeom prst="rect">
              <a:avLst/>
            </a:prstGeom>
            <a:noFill/>
            <a:ln w="9525">
              <a:noFill/>
              <a:miter lim="800000"/>
              <a:headEnd/>
              <a:tailEnd/>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FE6EF5D-06C2-4BB6-A6FC-9F32EE76DF6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287D33D-42C7-4F11-9187-5AE53FA299A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E73A1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C337A9E-B967-48A2-8215-0BC5B73539A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0D15F6C-0C08-4A19-819B-C625495F5AEC}"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2" Type="http://schemas.openxmlformats.org/officeDocument/2006/relationships/theme" Target="../theme/theme2.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BDD31894-FF67-4CFC-AD7C-180A38544BAA}"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DB064B9-6BD7-49BB-9F6F-953AF320EF1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标题占位符 1"/>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43" name="文本占位符 2"/>
          <p:cNvSpPr>
            <a:spLocks noGrp="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40240EE5-B9FB-4108-99D2-E6CD4CBE9C0B}" type="datetimeFigureOut">
              <a:rPr lang="zh-CN" altLang="en-US"/>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432D255C-BD58-4075-8196-41B344ECB240}"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37.jpeg"/><Relationship Id="rId7" Type="http://schemas.openxmlformats.org/officeDocument/2006/relationships/image" Target="../media/image36.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4.emf"/><Relationship Id="rId3" Type="http://schemas.openxmlformats.org/officeDocument/2006/relationships/image" Target="../media/image7.emf"/><Relationship Id="rId2" Type="http://schemas.openxmlformats.org/officeDocument/2006/relationships/image" Target="../media/image3.emf"/><Relationship Id="rId11" Type="http://schemas.openxmlformats.org/officeDocument/2006/relationships/slideLayout" Target="../slideLayouts/slideLayout2.xml"/><Relationship Id="rId10" Type="http://schemas.openxmlformats.org/officeDocument/2006/relationships/image" Target="../media/image39.png"/><Relationship Id="rId1" Type="http://schemas.openxmlformats.org/officeDocument/2006/relationships/image" Target="../media/image1.emf"/></Relationships>
</file>

<file path=ppt/slides/_rels/slide11.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tags" Target="../tags/tag2.xml"/><Relationship Id="rId7"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image" Target="../media/image40.png"/><Relationship Id="rId3" Type="http://schemas.openxmlformats.org/officeDocument/2006/relationships/oleObject" Target="../embeddings/Workbook1.xls"/><Relationship Id="rId2" Type="http://schemas.openxmlformats.org/officeDocument/2006/relationships/image" Target="../media/image3.emf"/><Relationship Id="rId14" Type="http://schemas.openxmlformats.org/officeDocument/2006/relationships/vmlDrawing" Target="../drawings/vmlDrawing1.vml"/><Relationship Id="rId13" Type="http://schemas.openxmlformats.org/officeDocument/2006/relationships/slideLayout" Target="../slideLayouts/slideLayout2.xml"/><Relationship Id="rId12" Type="http://schemas.openxmlformats.org/officeDocument/2006/relationships/image" Target="../media/image41.png"/><Relationship Id="rId11" Type="http://schemas.openxmlformats.org/officeDocument/2006/relationships/tags" Target="../tags/tag5.xml"/><Relationship Id="rId10" Type="http://schemas.openxmlformats.org/officeDocument/2006/relationships/tags" Target="../tags/tag4.xml"/><Relationship Id="rId1" Type="http://schemas.openxmlformats.org/officeDocument/2006/relationships/image" Target="../media/image1.emf"/></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8.emf"/><Relationship Id="rId4" Type="http://schemas.openxmlformats.org/officeDocument/2006/relationships/image" Target="../media/image42.png"/><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1.emf"/></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1.emf"/></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7.png"/><Relationship Id="rId3" Type="http://schemas.openxmlformats.org/officeDocument/2006/relationships/image" Target="../media/image46.emf"/><Relationship Id="rId2" Type="http://schemas.openxmlformats.org/officeDocument/2006/relationships/image" Target="../media/image3.emf"/><Relationship Id="rId1"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jpeg"/><Relationship Id="rId1" Type="http://schemas.openxmlformats.org/officeDocument/2006/relationships/image" Target="../media/image3.emf"/></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image" Target="../media/image3.emf"/></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image" Target="../media/image3.emf"/></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3.emf"/></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4.emf"/><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image" Target="../media/image3.emf"/></Relationships>
</file>

<file path=ppt/slides/_rels/slide7.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emf"/><Relationship Id="rId3" Type="http://schemas.openxmlformats.org/officeDocument/2006/relationships/image" Target="../media/image21.emf"/><Relationship Id="rId2" Type="http://schemas.openxmlformats.org/officeDocument/2006/relationships/image" Target="../media/image1.emf"/><Relationship Id="rId10" Type="http://schemas.openxmlformats.org/officeDocument/2006/relationships/slideLayout" Target="../slideLayouts/slideLayout2.xml"/><Relationship Id="rId1" Type="http://schemas.openxmlformats.org/officeDocument/2006/relationships/image" Target="../media/image3.emf"/></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image" Target="../media/image3.emf"/></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bwMode="auto">
          <a:xfrm>
            <a:off x="3400425" y="396875"/>
            <a:ext cx="5638800" cy="5310188"/>
            <a:chOff x="3432297" y="1064417"/>
            <a:chExt cx="5219700" cy="4914452"/>
          </a:xfrm>
        </p:grpSpPr>
        <p:pic>
          <p:nvPicPr>
            <p:cNvPr id="23562" name="图片 3"/>
            <p:cNvPicPr>
              <a:picLocks noChangeAspect="1"/>
            </p:cNvPicPr>
            <p:nvPr/>
          </p:nvPicPr>
          <p:blipFill>
            <a:blip r:embed="rId1"/>
            <a:srcRect/>
            <a:stretch>
              <a:fillRect/>
            </a:stretch>
          </p:blipFill>
          <p:spPr bwMode="auto">
            <a:xfrm>
              <a:off x="3470300" y="1064417"/>
              <a:ext cx="4914452" cy="4914452"/>
            </a:xfrm>
            <a:prstGeom prst="rect">
              <a:avLst/>
            </a:prstGeom>
            <a:noFill/>
            <a:ln w="9525">
              <a:noFill/>
              <a:miter lim="800000"/>
              <a:headEnd/>
              <a:tailEnd/>
            </a:ln>
          </p:spPr>
        </p:pic>
        <p:sp>
          <p:nvSpPr>
            <p:cNvPr id="5" name="矩形 4"/>
            <p:cNvSpPr/>
            <p:nvPr/>
          </p:nvSpPr>
          <p:spPr>
            <a:xfrm>
              <a:off x="3432297" y="2701098"/>
              <a:ext cx="5219700" cy="1642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 name="文本框 5"/>
          <p:cNvSpPr txBox="1">
            <a:spLocks noChangeArrowheads="1"/>
          </p:cNvSpPr>
          <p:nvPr/>
        </p:nvSpPr>
        <p:spPr bwMode="auto">
          <a:xfrm>
            <a:off x="2821305" y="2268220"/>
            <a:ext cx="6642100" cy="1567180"/>
          </a:xfrm>
          <a:prstGeom prst="rect">
            <a:avLst/>
          </a:prstGeom>
          <a:noFill/>
          <a:ln w="9525">
            <a:noFill/>
            <a:miter lim="800000"/>
          </a:ln>
        </p:spPr>
        <p:txBody>
          <a:bodyPr lIns="91436" tIns="45718" rIns="91436" bIns="45718">
            <a:spAutoFit/>
          </a:bodyPr>
          <a:lstStyle/>
          <a:p>
            <a:pPr algn="ctr">
              <a:lnSpc>
                <a:spcPct val="120000"/>
              </a:lnSpc>
            </a:pPr>
            <a:r>
              <a:rPr kumimoji="1" lang="zh-CN" altLang="en-US" sz="4000" b="1">
                <a:latin typeface="Calibri" panose="020F0502020204030204" pitchFamily="34" charset="0"/>
                <a:ea typeface="微软雅黑" panose="020B0503020204020204" pitchFamily="34" charset="-122"/>
              </a:rPr>
              <a:t> 九品福健康产业之大蒜深加工综合技术应用与推广项目</a:t>
            </a:r>
            <a:endParaRPr kumimoji="1" lang="zh-CN" altLang="en-US" sz="4800" b="1">
              <a:latin typeface="Calibri" panose="020F0502020204030204" pitchFamily="34" charset="0"/>
              <a:ea typeface="微软雅黑" panose="020B0503020204020204" pitchFamily="34" charset="-122"/>
            </a:endParaRPr>
          </a:p>
        </p:txBody>
      </p:sp>
      <p:grpSp>
        <p:nvGrpSpPr>
          <p:cNvPr id="23555" name="组合 9"/>
          <p:cNvGrpSpPr/>
          <p:nvPr/>
        </p:nvGrpSpPr>
        <p:grpSpPr bwMode="auto">
          <a:xfrm>
            <a:off x="0" y="6473825"/>
            <a:ext cx="12192000" cy="412750"/>
            <a:chOff x="0" y="6444852"/>
            <a:chExt cx="12192000" cy="413147"/>
          </a:xfrm>
        </p:grpSpPr>
        <p:pic>
          <p:nvPicPr>
            <p:cNvPr id="23560" name="图片 7"/>
            <p:cNvPicPr>
              <a:picLocks noChangeAspect="1"/>
            </p:cNvPicPr>
            <p:nvPr/>
          </p:nvPicPr>
          <p:blipFill>
            <a:blip r:embed="rId2"/>
            <a:srcRect/>
            <a:stretch>
              <a:fillRect/>
            </a:stretch>
          </p:blipFill>
          <p:spPr bwMode="auto">
            <a:xfrm>
              <a:off x="0" y="6444852"/>
              <a:ext cx="6610350" cy="413147"/>
            </a:xfrm>
            <a:prstGeom prst="rect">
              <a:avLst/>
            </a:prstGeom>
            <a:noFill/>
            <a:ln w="9525">
              <a:noFill/>
              <a:miter lim="800000"/>
              <a:headEnd/>
              <a:tailEnd/>
            </a:ln>
          </p:spPr>
        </p:pic>
        <p:pic>
          <p:nvPicPr>
            <p:cNvPr id="23561" name="图片 8"/>
            <p:cNvPicPr>
              <a:picLocks noChangeAspect="1"/>
            </p:cNvPicPr>
            <p:nvPr/>
          </p:nvPicPr>
          <p:blipFill>
            <a:blip r:embed="rId2"/>
            <a:srcRect r="13255"/>
            <a:stretch>
              <a:fillRect/>
            </a:stretch>
          </p:blipFill>
          <p:spPr bwMode="auto">
            <a:xfrm>
              <a:off x="6457950" y="6444852"/>
              <a:ext cx="5734050" cy="413147"/>
            </a:xfrm>
            <a:prstGeom prst="rect">
              <a:avLst/>
            </a:prstGeom>
            <a:noFill/>
            <a:ln w="9525">
              <a:noFill/>
              <a:miter lim="800000"/>
              <a:headEnd/>
              <a:tailEnd/>
            </a:ln>
          </p:spPr>
        </p:pic>
      </p:grpSp>
      <p:pic>
        <p:nvPicPr>
          <p:cNvPr id="11" name="图片 10"/>
          <p:cNvPicPr>
            <a:picLocks noChangeAspect="1"/>
          </p:cNvPicPr>
          <p:nvPr/>
        </p:nvPicPr>
        <p:blipFill>
          <a:blip r:embed="rId3"/>
          <a:srcRect/>
          <a:stretch>
            <a:fillRect/>
          </a:stretch>
        </p:blipFill>
        <p:spPr bwMode="auto">
          <a:xfrm>
            <a:off x="425450" y="477838"/>
            <a:ext cx="2763838" cy="1481137"/>
          </a:xfrm>
          <a:prstGeom prst="rect">
            <a:avLst/>
          </a:prstGeom>
          <a:noFill/>
          <a:ln w="9525">
            <a:noFill/>
            <a:miter lim="800000"/>
            <a:headEnd/>
            <a:tailEnd/>
          </a:ln>
        </p:spPr>
      </p:pic>
      <p:pic>
        <p:nvPicPr>
          <p:cNvPr id="12" name="图片 11"/>
          <p:cNvPicPr>
            <a:picLocks noChangeAspect="1"/>
          </p:cNvPicPr>
          <p:nvPr/>
        </p:nvPicPr>
        <p:blipFill>
          <a:blip r:embed="rId3"/>
          <a:srcRect/>
          <a:stretch>
            <a:fillRect/>
          </a:stretch>
        </p:blipFill>
        <p:spPr bwMode="auto">
          <a:xfrm>
            <a:off x="9463088" y="4343400"/>
            <a:ext cx="2055812" cy="1101725"/>
          </a:xfrm>
          <a:prstGeom prst="rect">
            <a:avLst/>
          </a:prstGeom>
          <a:noFill/>
          <a:ln w="9525">
            <a:noFill/>
            <a:miter lim="800000"/>
            <a:headEnd/>
            <a:tailEnd/>
          </a:ln>
        </p:spPr>
      </p:pic>
      <p:sp>
        <p:nvSpPr>
          <p:cNvPr id="13" name="矩形 12"/>
          <p:cNvSpPr/>
          <p:nvPr/>
        </p:nvSpPr>
        <p:spPr>
          <a:xfrm>
            <a:off x="4090035" y="3940175"/>
            <a:ext cx="4036060" cy="768350"/>
          </a:xfrm>
          <a:prstGeom prst="rect">
            <a:avLst/>
          </a:prstGeom>
          <a:solidFill>
            <a:srgbClr val="CE3836"/>
          </a:solidFill>
        </p:spPr>
        <p:txBody>
          <a:bodyPr wrap="square">
            <a:spAutoFit/>
          </a:bodyPr>
          <a:lstStyle/>
          <a:p>
            <a:pPr marL="342900" indent="-342900" algn="ctr">
              <a:lnSpc>
                <a:spcPct val="110000"/>
              </a:lnSpc>
              <a:defRPr/>
            </a:pPr>
            <a:r>
              <a:rPr lang="zh-CN" altLang="en-US" sz="4000" kern="0" dirty="0">
                <a:solidFill>
                  <a:schemeClr val="bg1"/>
                </a:solidFill>
                <a:latin typeface="微软雅黑" panose="020B0503020204020204" pitchFamily="34" charset="-122"/>
                <a:ea typeface="微软雅黑" panose="020B0503020204020204" pitchFamily="34" charset="-122"/>
              </a:rPr>
              <a:t>创始人：周渫文</a:t>
            </a:r>
            <a:endParaRPr lang="zh-CN" altLang="en-US" sz="40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42" presetClass="entr" presetSubtype="0" fill="hold" grpId="14"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0" presetClass="entr" presetSubtype="0" fill="hold" grpId="1"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1"/>
                                          </p:val>
                                        </p:tav>
                                        <p:tav tm="100000">
                                          <p:val>
                                            <p:strVal val="#ppt_x"/>
                                          </p:val>
                                        </p:tav>
                                      </p:tavLst>
                                    </p:anim>
                                    <p:anim calcmode="lin" valueType="num">
                                      <p:cBhvr>
                                        <p:cTn id="21" dur="10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2599"/>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99"/>
                            </p:stCondLst>
                            <p:childTnLst>
                              <p:par>
                                <p:cTn id="29" presetID="25"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12"/>
                                        </p:tgtEl>
                                        <p:attrNameLst>
                                          <p:attrName>ppt_w</p:attrName>
                                        </p:attrNameLst>
                                      </p:cBhvr>
                                      <p:tavLst>
                                        <p:tav tm="0">
                                          <p:val>
                                            <p:strVal val="#ppt_w*.05"/>
                                          </p:val>
                                        </p:tav>
                                        <p:tav tm="100000">
                                          <p:val>
                                            <p:strVal val="#ppt_w"/>
                                          </p:val>
                                        </p:tav>
                                      </p:tavLst>
                                    </p:anim>
                                    <p:anim calcmode="lin" valueType="num">
                                      <p:cBhvr>
                                        <p:cTn id="34" dur="2000" fill="hold"/>
                                        <p:tgtEl>
                                          <p:spTgt spid="12"/>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12"/>
                                        </p:tgtEl>
                                        <p:attrNameLst>
                                          <p:attrName>ppt_y</p:attrName>
                                        </p:attrNameLst>
                                      </p:cBhvr>
                                      <p:tavLst>
                                        <p:tav tm="0">
                                          <p:val>
                                            <p:strVal val="#ppt_y+.1"/>
                                          </p:val>
                                        </p:tav>
                                        <p:tav tm="100000">
                                          <p:val>
                                            <p:strVal val="#ppt_y"/>
                                          </p:val>
                                        </p:tav>
                                      </p:tavLst>
                                    </p:anim>
                                    <p:animEffect transition="in" filter="fade">
                                      <p:cBhvr>
                                        <p:cTn id="38" dur="2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6" grpId="4"/>
      <p:bldP spid="6" grpId="5"/>
      <p:bldP spid="6" grpId="6"/>
      <p:bldP spid="6" grpId="7"/>
      <p:bldP spid="6" grpId="8"/>
      <p:bldP spid="6" grpId="9"/>
      <p:bldP spid="6" grpId="10"/>
      <p:bldP spid="6" grpId="11"/>
      <p:bldP spid="6" grpId="12"/>
      <p:bldP spid="6" grpId="13"/>
      <p:bldP spid="6" grpId="14"/>
      <p:bldP spid="13" grpId="0" animBg="1"/>
      <p:bldP spid="13"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3"/>
          <p:cNvPicPr>
            <a:picLocks noChangeAspect="1"/>
          </p:cNvPicPr>
          <p:nvPr/>
        </p:nvPicPr>
        <p:blipFill>
          <a:blip r:embed="rId1"/>
          <a:srcRect/>
          <a:stretch>
            <a:fillRect/>
          </a:stretch>
        </p:blipFill>
        <p:spPr bwMode="auto">
          <a:xfrm rot="-524926">
            <a:off x="7102475" y="901700"/>
            <a:ext cx="1255713" cy="407988"/>
          </a:xfrm>
          <a:prstGeom prst="rect">
            <a:avLst/>
          </a:prstGeom>
          <a:noFill/>
          <a:ln w="9525">
            <a:noFill/>
            <a:miter lim="800000"/>
            <a:headEnd/>
            <a:tailEnd/>
          </a:ln>
        </p:spPr>
      </p:pic>
      <p:sp>
        <p:nvSpPr>
          <p:cNvPr id="5" name="TextBox 31"/>
          <p:cNvSpPr txBox="1"/>
          <p:nvPr/>
        </p:nvSpPr>
        <p:spPr>
          <a:xfrm>
            <a:off x="4735513" y="436563"/>
            <a:ext cx="3173412" cy="547687"/>
          </a:xfrm>
          <a:prstGeom prst="rect">
            <a:avLst/>
          </a:prstGeom>
          <a:noFill/>
          <a:effectLst/>
        </p:spPr>
        <p:txBody>
          <a:bodyPr lIns="91438" tIns="45719" rIns="91438" bIns="45719">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3765" fontAlgn="auto">
              <a:spcBef>
                <a:spcPts val="0"/>
              </a:spcBef>
              <a:spcAft>
                <a:spcPts val="0"/>
              </a:spcAft>
              <a:defRPr/>
            </a:pPr>
            <a:r>
              <a:rPr lang="zh-CN" altLang="en-US" sz="2800" b="1"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创新技术相关荣誉</a:t>
            </a:r>
            <a:endParaRPr lang="zh-CN" altLang="en-US" sz="2800" b="1" dirty="0" smtClean="0">
              <a:solidFill>
                <a:schemeClr val="tx1">
                  <a:lumMod val="95000"/>
                  <a:lumOff val="5000"/>
                </a:schemeClr>
              </a:solidFill>
              <a:effectLst/>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4340225" y="334963"/>
            <a:ext cx="261938" cy="771525"/>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3796" name="组合 6"/>
          <p:cNvGrpSpPr/>
          <p:nvPr/>
        </p:nvGrpSpPr>
        <p:grpSpPr bwMode="auto">
          <a:xfrm>
            <a:off x="0" y="6473825"/>
            <a:ext cx="12192000" cy="412750"/>
            <a:chOff x="0" y="6444852"/>
            <a:chExt cx="12192000" cy="413147"/>
          </a:xfrm>
        </p:grpSpPr>
        <p:pic>
          <p:nvPicPr>
            <p:cNvPr id="33808" name="图片 7"/>
            <p:cNvPicPr>
              <a:picLocks noChangeAspect="1"/>
            </p:cNvPicPr>
            <p:nvPr/>
          </p:nvPicPr>
          <p:blipFill>
            <a:blip r:embed="rId2"/>
            <a:srcRect/>
            <a:stretch>
              <a:fillRect/>
            </a:stretch>
          </p:blipFill>
          <p:spPr bwMode="auto">
            <a:xfrm>
              <a:off x="0" y="6444852"/>
              <a:ext cx="6610350" cy="413147"/>
            </a:xfrm>
            <a:prstGeom prst="rect">
              <a:avLst/>
            </a:prstGeom>
            <a:noFill/>
            <a:ln w="9525">
              <a:noFill/>
              <a:miter lim="800000"/>
              <a:headEnd/>
              <a:tailEnd/>
            </a:ln>
          </p:spPr>
        </p:pic>
        <p:pic>
          <p:nvPicPr>
            <p:cNvPr id="33809" name="图片 8"/>
            <p:cNvPicPr>
              <a:picLocks noChangeAspect="1"/>
            </p:cNvPicPr>
            <p:nvPr/>
          </p:nvPicPr>
          <p:blipFill>
            <a:blip r:embed="rId2"/>
            <a:srcRect r="13255"/>
            <a:stretch>
              <a:fillRect/>
            </a:stretch>
          </p:blipFill>
          <p:spPr bwMode="auto">
            <a:xfrm>
              <a:off x="6457950" y="6444852"/>
              <a:ext cx="5734050" cy="413147"/>
            </a:xfrm>
            <a:prstGeom prst="rect">
              <a:avLst/>
            </a:prstGeom>
            <a:noFill/>
            <a:ln w="9525">
              <a:noFill/>
              <a:miter lim="800000"/>
              <a:headEnd/>
              <a:tailEnd/>
            </a:ln>
          </p:spPr>
        </p:pic>
      </p:grpSp>
      <p:pic>
        <p:nvPicPr>
          <p:cNvPr id="33797" name="图片 31"/>
          <p:cNvPicPr>
            <a:picLocks noChangeAspect="1"/>
          </p:cNvPicPr>
          <p:nvPr/>
        </p:nvPicPr>
        <p:blipFill>
          <a:blip r:embed="rId3"/>
          <a:srcRect/>
          <a:stretch>
            <a:fillRect/>
          </a:stretch>
        </p:blipFill>
        <p:spPr bwMode="auto">
          <a:xfrm rot="16200000" flipH="1">
            <a:off x="5313363" y="2428875"/>
            <a:ext cx="1828800" cy="114300"/>
          </a:xfrm>
          <a:prstGeom prst="rect">
            <a:avLst/>
          </a:prstGeom>
          <a:noFill/>
          <a:ln w="9525">
            <a:noFill/>
            <a:miter lim="800000"/>
            <a:headEnd/>
            <a:tailEnd/>
          </a:ln>
        </p:spPr>
      </p:pic>
      <p:pic>
        <p:nvPicPr>
          <p:cNvPr id="33798" name="图片 32"/>
          <p:cNvPicPr>
            <a:picLocks noChangeAspect="1"/>
          </p:cNvPicPr>
          <p:nvPr/>
        </p:nvPicPr>
        <p:blipFill>
          <a:blip r:embed="rId3"/>
          <a:srcRect/>
          <a:stretch>
            <a:fillRect/>
          </a:stretch>
        </p:blipFill>
        <p:spPr bwMode="auto">
          <a:xfrm rot="5400000" flipH="1" flipV="1">
            <a:off x="5312569" y="5115719"/>
            <a:ext cx="1830388" cy="114300"/>
          </a:xfrm>
          <a:prstGeom prst="rect">
            <a:avLst/>
          </a:prstGeom>
          <a:noFill/>
          <a:ln w="9525">
            <a:noFill/>
            <a:miter lim="800000"/>
            <a:headEnd/>
            <a:tailEnd/>
          </a:ln>
        </p:spPr>
      </p:pic>
      <p:pic>
        <p:nvPicPr>
          <p:cNvPr id="34" name="图片 33"/>
          <p:cNvPicPr>
            <a:picLocks noChangeAspect="1"/>
          </p:cNvPicPr>
          <p:nvPr/>
        </p:nvPicPr>
        <p:blipFill>
          <a:blip r:embed="rId4">
            <a:lum bright="-10000"/>
          </a:blip>
          <a:srcRect/>
          <a:stretch>
            <a:fillRect/>
          </a:stretch>
        </p:blipFill>
        <p:spPr bwMode="auto">
          <a:xfrm rot="21394515" flipH="1">
            <a:off x="1893888" y="358775"/>
            <a:ext cx="831850" cy="446088"/>
          </a:xfrm>
          <a:prstGeom prst="rect">
            <a:avLst/>
          </a:prstGeom>
          <a:noFill/>
          <a:ln w="9525">
            <a:noFill/>
            <a:miter lim="800000"/>
            <a:headEnd/>
            <a:tailEnd/>
          </a:ln>
        </p:spPr>
      </p:pic>
      <p:pic>
        <p:nvPicPr>
          <p:cNvPr id="35" name="图片 34"/>
          <p:cNvPicPr>
            <a:picLocks noChangeAspect="1"/>
          </p:cNvPicPr>
          <p:nvPr/>
        </p:nvPicPr>
        <p:blipFill>
          <a:blip r:embed="rId4">
            <a:lum bright="-10000"/>
          </a:blip>
          <a:srcRect/>
          <a:stretch>
            <a:fillRect/>
          </a:stretch>
        </p:blipFill>
        <p:spPr bwMode="auto">
          <a:xfrm rot="21394515" flipH="1">
            <a:off x="1457325" y="776288"/>
            <a:ext cx="831850" cy="446087"/>
          </a:xfrm>
          <a:prstGeom prst="rect">
            <a:avLst/>
          </a:prstGeom>
          <a:noFill/>
          <a:ln w="9525">
            <a:noFill/>
            <a:miter lim="800000"/>
            <a:headEnd/>
            <a:tailEnd/>
          </a:ln>
        </p:spPr>
      </p:pic>
      <p:pic>
        <p:nvPicPr>
          <p:cNvPr id="37" name="图片 36"/>
          <p:cNvPicPr>
            <a:picLocks noChangeAspect="1"/>
          </p:cNvPicPr>
          <p:nvPr/>
        </p:nvPicPr>
        <p:blipFill>
          <a:blip r:embed="rId4">
            <a:lum bright="-16000"/>
          </a:blip>
          <a:srcRect/>
          <a:stretch>
            <a:fillRect/>
          </a:stretch>
        </p:blipFill>
        <p:spPr bwMode="auto">
          <a:xfrm rot="21394515" flipH="1">
            <a:off x="2314575" y="776288"/>
            <a:ext cx="833438" cy="446087"/>
          </a:xfrm>
          <a:prstGeom prst="rect">
            <a:avLst/>
          </a:prstGeom>
          <a:noFill/>
          <a:ln w="9525">
            <a:noFill/>
            <a:miter lim="800000"/>
            <a:headEnd/>
            <a:tailEnd/>
          </a:ln>
        </p:spPr>
      </p:pic>
      <p:pic>
        <p:nvPicPr>
          <p:cNvPr id="2" name="Picture 8" descr="研究成果登记证书"/>
          <p:cNvPicPr>
            <a:picLocks noChangeAspect="1" noChangeArrowheads="1"/>
          </p:cNvPicPr>
          <p:nvPr/>
        </p:nvPicPr>
        <p:blipFill>
          <a:blip r:embed="rId5"/>
          <a:srcRect l="3787" r="8788"/>
          <a:stretch>
            <a:fillRect/>
          </a:stretch>
        </p:blipFill>
        <p:spPr bwMode="auto">
          <a:xfrm>
            <a:off x="1089025" y="1246188"/>
            <a:ext cx="3019425" cy="4754562"/>
          </a:xfrm>
          <a:prstGeom prst="rect">
            <a:avLst/>
          </a:prstGeom>
          <a:noFill/>
          <a:ln w="9525">
            <a:noFill/>
            <a:miter lim="800000"/>
            <a:headEnd/>
            <a:tailEnd/>
          </a:ln>
        </p:spPr>
      </p:pic>
      <p:pic>
        <p:nvPicPr>
          <p:cNvPr id="10" name="Picture 5" descr="KMBT_C21020140429185010~4"/>
          <p:cNvPicPr>
            <a:picLocks noChangeAspect="1" noChangeArrowheads="1"/>
          </p:cNvPicPr>
          <p:nvPr/>
        </p:nvPicPr>
        <p:blipFill>
          <a:blip r:embed="rId6"/>
          <a:srcRect/>
          <a:stretch>
            <a:fillRect/>
          </a:stretch>
        </p:blipFill>
        <p:spPr bwMode="auto">
          <a:xfrm>
            <a:off x="4746625" y="1350963"/>
            <a:ext cx="2640013" cy="1581150"/>
          </a:xfrm>
          <a:prstGeom prst="rect">
            <a:avLst/>
          </a:prstGeom>
          <a:noFill/>
          <a:ln w="9525">
            <a:noFill/>
            <a:miter lim="800000"/>
            <a:headEnd/>
            <a:tailEnd/>
          </a:ln>
        </p:spPr>
      </p:pic>
      <p:pic>
        <p:nvPicPr>
          <p:cNvPr id="3" name="Picture 3" descr="KMBT_C21020140429185010~2"/>
          <p:cNvPicPr>
            <a:picLocks noChangeAspect="1" noChangeArrowheads="1"/>
          </p:cNvPicPr>
          <p:nvPr/>
        </p:nvPicPr>
        <p:blipFill>
          <a:blip r:embed="rId7"/>
          <a:srcRect/>
          <a:stretch>
            <a:fillRect/>
          </a:stretch>
        </p:blipFill>
        <p:spPr bwMode="auto">
          <a:xfrm>
            <a:off x="4721225" y="2916238"/>
            <a:ext cx="2647950" cy="1581150"/>
          </a:xfrm>
          <a:prstGeom prst="rect">
            <a:avLst/>
          </a:prstGeom>
          <a:noFill/>
          <a:ln w="9525">
            <a:noFill/>
            <a:miter lim="800000"/>
            <a:headEnd/>
            <a:tailEnd/>
          </a:ln>
        </p:spPr>
      </p:pic>
      <p:pic>
        <p:nvPicPr>
          <p:cNvPr id="13" name="Picture 4" descr="KMBT_C21020140429185010~3"/>
          <p:cNvPicPr>
            <a:picLocks noChangeAspect="1" noChangeArrowheads="1"/>
          </p:cNvPicPr>
          <p:nvPr/>
        </p:nvPicPr>
        <p:blipFill>
          <a:blip r:embed="rId8"/>
          <a:srcRect/>
          <a:stretch>
            <a:fillRect/>
          </a:stretch>
        </p:blipFill>
        <p:spPr bwMode="auto">
          <a:xfrm>
            <a:off x="4708525" y="4495800"/>
            <a:ext cx="2662238" cy="1581150"/>
          </a:xfrm>
          <a:prstGeom prst="rect">
            <a:avLst/>
          </a:prstGeom>
          <a:noFill/>
          <a:ln w="9525">
            <a:noFill/>
            <a:miter lim="800000"/>
            <a:headEnd/>
            <a:tailEnd/>
          </a:ln>
        </p:spPr>
      </p:pic>
      <p:pic>
        <p:nvPicPr>
          <p:cNvPr id="15" name="Picture 6" descr="科技进步奖"/>
          <p:cNvPicPr>
            <a:picLocks noChangeAspect="1" noChangeArrowheads="1"/>
          </p:cNvPicPr>
          <p:nvPr/>
        </p:nvPicPr>
        <p:blipFill>
          <a:blip r:embed="rId9"/>
          <a:srcRect/>
          <a:stretch>
            <a:fillRect/>
          </a:stretch>
        </p:blipFill>
        <p:spPr bwMode="auto">
          <a:xfrm>
            <a:off x="8042275" y="1325563"/>
            <a:ext cx="3176588" cy="4643437"/>
          </a:xfrm>
          <a:prstGeom prst="rect">
            <a:avLst/>
          </a:prstGeom>
          <a:noFill/>
          <a:ln w="9525">
            <a:noFill/>
            <a:miter lim="800000"/>
            <a:headEnd/>
            <a:tailEnd/>
          </a:ln>
        </p:spPr>
      </p:pic>
      <p:pic>
        <p:nvPicPr>
          <p:cNvPr id="14" name="图片 13" descr="龙895689"/>
          <p:cNvPicPr>
            <a:picLocks noChangeAspect="1"/>
          </p:cNvPicPr>
          <p:nvPr/>
        </p:nvPicPr>
        <p:blipFill>
          <a:blip r:embed="rId10"/>
          <a:srcRect/>
          <a:stretch>
            <a:fillRect/>
          </a:stretch>
        </p:blipFill>
        <p:spPr bwMode="auto">
          <a:xfrm>
            <a:off x="3160713" y="142875"/>
            <a:ext cx="1103312" cy="1103313"/>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par>
                                <p:cTn id="10" presetID="29"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ppt_x</p:attrName>
                                        </p:attrNameLst>
                                      </p:cBhvr>
                                      <p:tavLst>
                                        <p:tav tm="0">
                                          <p:val>
                                            <p:strVal val="#ppt_x-.2"/>
                                          </p:val>
                                        </p:tav>
                                        <p:tav tm="100000">
                                          <p:val>
                                            <p:strVal val="#ppt_x"/>
                                          </p:val>
                                        </p:tav>
                                      </p:tavLst>
                                    </p:anim>
                                    <p:anim calcmode="lin" valueType="num">
                                      <p:cBhvr>
                                        <p:cTn id="13"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4"/>
                                        </p:tgtEl>
                                      </p:cBhvr>
                                    </p:animEffect>
                                  </p:childTnLst>
                                </p:cTn>
                              </p:par>
                              <p:par>
                                <p:cTn id="15" presetID="29"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ppt_x</p:attrName>
                                        </p:attrNameLst>
                                      </p:cBhvr>
                                      <p:tavLst>
                                        <p:tav tm="0">
                                          <p:val>
                                            <p:strVal val="#ppt_x-.2"/>
                                          </p:val>
                                        </p:tav>
                                        <p:tav tm="100000">
                                          <p:val>
                                            <p:strVal val="#ppt_x"/>
                                          </p:val>
                                        </p:tav>
                                      </p:tavLst>
                                    </p:anim>
                                    <p:anim calcmode="lin" valueType="num">
                                      <p:cBhvr>
                                        <p:cTn id="18"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7"/>
                                        </p:tgtEl>
                                      </p:cBhvr>
                                    </p:animEffect>
                                  </p:childTnLst>
                                </p:cTn>
                              </p:par>
                              <p:par>
                                <p:cTn id="20" presetID="29"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ppt_x</p:attrName>
                                        </p:attrNameLst>
                                      </p:cBhvr>
                                      <p:tavLst>
                                        <p:tav tm="0">
                                          <p:val>
                                            <p:strVal val="#ppt_x-.2"/>
                                          </p:val>
                                        </p:tav>
                                        <p:tav tm="100000">
                                          <p:val>
                                            <p:strVal val="#ppt_x"/>
                                          </p:val>
                                        </p:tav>
                                      </p:tavLst>
                                    </p:anim>
                                    <p:anim calcmode="lin" valueType="num">
                                      <p:cBhvr>
                                        <p:cTn id="23"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5"/>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anim calcmode="lin" valueType="num">
                                      <p:cBhvr>
                                        <p:cTn id="2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
                                        </p:tgtEl>
                                      </p:cBhvr>
                                    </p:animEffect>
                                  </p:childTnLst>
                                </p:cTn>
                              </p:par>
                            </p:childTnLst>
                          </p:cTn>
                        </p:par>
                        <p:par>
                          <p:cTn id="32" fill="hold">
                            <p:stCondLst>
                              <p:cond delay="0"/>
                            </p:stCondLst>
                            <p:childTnLst>
                              <p:par>
                                <p:cTn id="33" presetID="37"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900" decel="100000" fill="hold"/>
                                        <p:tgtEl>
                                          <p:spTgt spid="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47"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7"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7"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图片 3"/>
          <p:cNvPicPr>
            <a:picLocks noChangeAspect="1"/>
          </p:cNvPicPr>
          <p:nvPr/>
        </p:nvPicPr>
        <p:blipFill>
          <a:blip r:embed="rId1"/>
          <a:srcRect/>
          <a:stretch>
            <a:fillRect/>
          </a:stretch>
        </p:blipFill>
        <p:spPr bwMode="auto">
          <a:xfrm rot="-524926">
            <a:off x="8107363" y="901700"/>
            <a:ext cx="1257300" cy="407988"/>
          </a:xfrm>
          <a:prstGeom prst="rect">
            <a:avLst/>
          </a:prstGeom>
          <a:noFill/>
          <a:ln w="9525">
            <a:noFill/>
            <a:miter lim="800000"/>
            <a:headEnd/>
            <a:tailEnd/>
          </a:ln>
        </p:spPr>
      </p:pic>
      <p:sp>
        <p:nvSpPr>
          <p:cNvPr id="5" name="TextBox 31"/>
          <p:cNvSpPr txBox="1"/>
          <p:nvPr/>
        </p:nvSpPr>
        <p:spPr>
          <a:xfrm>
            <a:off x="4602163" y="261938"/>
            <a:ext cx="4948237" cy="547687"/>
          </a:xfrm>
          <a:prstGeom prst="rect">
            <a:avLst/>
          </a:prstGeom>
          <a:noFill/>
          <a:effectLst/>
        </p:spPr>
        <p:txBody>
          <a:bodyPr lIns="91438" tIns="45719" rIns="91438" bIns="45719">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3765" fontAlgn="auto">
              <a:spcBef>
                <a:spcPts val="0"/>
              </a:spcBef>
              <a:spcAft>
                <a:spcPts val="0"/>
              </a:spcAft>
              <a:defRPr/>
            </a:pPr>
            <a:r>
              <a:rPr lang="zh-CN" altLang="en-US" sz="2800" b="1" kern="0" dirty="0">
                <a:solidFill>
                  <a:schemeClr val="tx1">
                    <a:lumMod val="95000"/>
                    <a:lumOff val="5000"/>
                  </a:schemeClr>
                </a:solidFill>
                <a:latin typeface="Arial" panose="020B0604020202020204"/>
                <a:ea typeface="微软雅黑" panose="020B0503020204020204" pitchFamily="34" charset="-122"/>
                <a:sym typeface="+mn-ea"/>
              </a:rPr>
              <a:t>九品福大蒜素油市场前景概况 </a:t>
            </a:r>
            <a:endParaRPr lang="zh-CN" altLang="en-US" sz="2800" b="1" kern="0" dirty="0">
              <a:solidFill>
                <a:schemeClr val="tx1">
                  <a:lumMod val="95000"/>
                  <a:lumOff val="5000"/>
                </a:schemeClr>
              </a:solidFill>
              <a:effectLst/>
              <a:latin typeface="Arial" panose="020B0604020202020204"/>
              <a:ea typeface="微软雅黑" panose="020B0503020204020204" pitchFamily="34" charset="-122"/>
              <a:sym typeface="+mn-ea"/>
            </a:endParaRPr>
          </a:p>
        </p:txBody>
      </p:sp>
      <p:sp>
        <p:nvSpPr>
          <p:cNvPr id="6" name="矩形 5"/>
          <p:cNvSpPr/>
          <p:nvPr/>
        </p:nvSpPr>
        <p:spPr>
          <a:xfrm>
            <a:off x="4340225" y="334963"/>
            <a:ext cx="261938" cy="771525"/>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4825" name="组合 6"/>
          <p:cNvGrpSpPr/>
          <p:nvPr/>
        </p:nvGrpSpPr>
        <p:grpSpPr bwMode="auto">
          <a:xfrm>
            <a:off x="0" y="6473825"/>
            <a:ext cx="12192000" cy="412750"/>
            <a:chOff x="0" y="6444852"/>
            <a:chExt cx="12192000" cy="413147"/>
          </a:xfrm>
        </p:grpSpPr>
        <p:pic>
          <p:nvPicPr>
            <p:cNvPr id="34842" name="图片 7"/>
            <p:cNvPicPr>
              <a:picLocks noChangeAspect="1"/>
            </p:cNvPicPr>
            <p:nvPr/>
          </p:nvPicPr>
          <p:blipFill>
            <a:blip r:embed="rId2"/>
            <a:srcRect/>
            <a:stretch>
              <a:fillRect/>
            </a:stretch>
          </p:blipFill>
          <p:spPr bwMode="auto">
            <a:xfrm>
              <a:off x="0" y="6444852"/>
              <a:ext cx="6610350" cy="413147"/>
            </a:xfrm>
            <a:prstGeom prst="rect">
              <a:avLst/>
            </a:prstGeom>
            <a:noFill/>
            <a:ln w="9525">
              <a:noFill/>
              <a:miter lim="800000"/>
              <a:headEnd/>
              <a:tailEnd/>
            </a:ln>
          </p:spPr>
        </p:pic>
        <p:pic>
          <p:nvPicPr>
            <p:cNvPr id="34843" name="图片 8"/>
            <p:cNvPicPr>
              <a:picLocks noChangeAspect="1"/>
            </p:cNvPicPr>
            <p:nvPr/>
          </p:nvPicPr>
          <p:blipFill>
            <a:blip r:embed="rId2"/>
            <a:srcRect r="13255"/>
            <a:stretch>
              <a:fillRect/>
            </a:stretch>
          </p:blipFill>
          <p:spPr bwMode="auto">
            <a:xfrm>
              <a:off x="6457950" y="6444852"/>
              <a:ext cx="5734050" cy="413147"/>
            </a:xfrm>
            <a:prstGeom prst="rect">
              <a:avLst/>
            </a:prstGeom>
            <a:noFill/>
            <a:ln w="9525">
              <a:noFill/>
              <a:miter lim="800000"/>
              <a:headEnd/>
              <a:tailEnd/>
            </a:ln>
          </p:spPr>
        </p:pic>
      </p:grpSp>
      <p:graphicFrame>
        <p:nvGraphicFramePr>
          <p:cNvPr id="34821" name="图表 10"/>
          <p:cNvGraphicFramePr/>
          <p:nvPr/>
        </p:nvGraphicFramePr>
        <p:xfrm>
          <a:off x="274638" y="2074863"/>
          <a:ext cx="3346450" cy="2263775"/>
        </p:xfrm>
        <a:graphic>
          <a:graphicData uri="http://schemas.openxmlformats.org/presentationml/2006/ole">
            <mc:AlternateContent xmlns:mc="http://schemas.openxmlformats.org/markup-compatibility/2006">
              <mc:Choice xmlns:v="urn:schemas-microsoft-com:vml" Requires="v">
                <p:oleObj spid="_x0000_s1025" name="" r:id="rId3" imgW="3346450" imgH="2267585" progId="Excel.Chart.8">
                  <p:embed/>
                </p:oleObj>
              </mc:Choice>
              <mc:Fallback>
                <p:oleObj name="" r:id="rId3" imgW="3346450" imgH="2267585" progId="Excel.Chart.8">
                  <p:embed/>
                  <p:pic>
                    <p:nvPicPr>
                      <p:cNvPr id="0" name="图表 10"/>
                      <p:cNvPicPr/>
                      <p:nvPr/>
                    </p:nvPicPr>
                    <p:blipFill>
                      <a:blip r:embed="rId4"/>
                      <a:stretch>
                        <a:fillRect/>
                      </a:stretch>
                    </p:blipFill>
                    <p:spPr>
                      <a:xfrm>
                        <a:off x="274638" y="2074863"/>
                        <a:ext cx="3346450" cy="2263775"/>
                      </a:xfrm>
                      <a:prstGeom prst="rect">
                        <a:avLst/>
                      </a:prstGeom>
                      <a:noFill/>
                      <a:ln w="9525">
                        <a:noFill/>
                      </a:ln>
                    </p:spPr>
                  </p:pic>
                </p:oleObj>
              </mc:Fallback>
            </mc:AlternateContent>
          </a:graphicData>
        </a:graphic>
      </p:graphicFrame>
      <p:pic>
        <p:nvPicPr>
          <p:cNvPr id="46" name="图片 45"/>
          <p:cNvPicPr>
            <a:picLocks noChangeAspect="1"/>
          </p:cNvPicPr>
          <p:nvPr/>
        </p:nvPicPr>
        <p:blipFill>
          <a:blip r:embed="rId5">
            <a:lum bright="-10000"/>
          </a:blip>
          <a:srcRect/>
          <a:stretch>
            <a:fillRect/>
          </a:stretch>
        </p:blipFill>
        <p:spPr bwMode="auto">
          <a:xfrm rot="21394515" flipH="1">
            <a:off x="4692650" y="2249488"/>
            <a:ext cx="569913" cy="306387"/>
          </a:xfrm>
          <a:prstGeom prst="rect">
            <a:avLst/>
          </a:prstGeom>
          <a:noFill/>
          <a:ln w="9525">
            <a:noFill/>
            <a:miter lim="800000"/>
            <a:headEnd/>
            <a:tailEnd/>
          </a:ln>
        </p:spPr>
      </p:pic>
      <p:pic>
        <p:nvPicPr>
          <p:cNvPr id="47" name="图片 46"/>
          <p:cNvPicPr>
            <a:picLocks noChangeAspect="1"/>
          </p:cNvPicPr>
          <p:nvPr/>
        </p:nvPicPr>
        <p:blipFill>
          <a:blip r:embed="rId5">
            <a:lum bright="-10000"/>
          </a:blip>
          <a:srcRect/>
          <a:stretch>
            <a:fillRect/>
          </a:stretch>
        </p:blipFill>
        <p:spPr bwMode="auto">
          <a:xfrm rot="21394515" flipH="1">
            <a:off x="4262438" y="1622425"/>
            <a:ext cx="569912" cy="304800"/>
          </a:xfrm>
          <a:prstGeom prst="rect">
            <a:avLst/>
          </a:prstGeom>
          <a:noFill/>
          <a:ln w="9525">
            <a:noFill/>
            <a:miter lim="800000"/>
            <a:headEnd/>
            <a:tailEnd/>
          </a:ln>
        </p:spPr>
      </p:pic>
      <p:pic>
        <p:nvPicPr>
          <p:cNvPr id="48" name="图片 47"/>
          <p:cNvPicPr>
            <a:picLocks noChangeAspect="1"/>
          </p:cNvPicPr>
          <p:nvPr/>
        </p:nvPicPr>
        <p:blipFill>
          <a:blip r:embed="rId5">
            <a:lum bright="-4000"/>
          </a:blip>
          <a:srcRect/>
          <a:stretch>
            <a:fillRect/>
          </a:stretch>
        </p:blipFill>
        <p:spPr bwMode="auto">
          <a:xfrm rot="21394515" flipH="1">
            <a:off x="4913313" y="2865438"/>
            <a:ext cx="571500" cy="304800"/>
          </a:xfrm>
          <a:prstGeom prst="rect">
            <a:avLst/>
          </a:prstGeom>
          <a:noFill/>
          <a:ln w="9525">
            <a:noFill/>
            <a:miter lim="800000"/>
            <a:headEnd/>
            <a:tailEnd/>
          </a:ln>
        </p:spPr>
      </p:pic>
      <p:pic>
        <p:nvPicPr>
          <p:cNvPr id="49" name="图片 48"/>
          <p:cNvPicPr>
            <a:picLocks noChangeAspect="1"/>
          </p:cNvPicPr>
          <p:nvPr/>
        </p:nvPicPr>
        <p:blipFill>
          <a:blip r:embed="rId5">
            <a:lum bright="-10000"/>
          </a:blip>
          <a:srcRect/>
          <a:stretch>
            <a:fillRect/>
          </a:stretch>
        </p:blipFill>
        <p:spPr bwMode="auto">
          <a:xfrm rot="21394515" flipH="1">
            <a:off x="4913313" y="3479800"/>
            <a:ext cx="571500" cy="306388"/>
          </a:xfrm>
          <a:prstGeom prst="rect">
            <a:avLst/>
          </a:prstGeom>
          <a:noFill/>
          <a:ln w="9525">
            <a:noFill/>
            <a:miter lim="800000"/>
            <a:headEnd/>
            <a:tailEnd/>
          </a:ln>
        </p:spPr>
      </p:pic>
      <p:pic>
        <p:nvPicPr>
          <p:cNvPr id="51" name="图片 50"/>
          <p:cNvPicPr>
            <a:picLocks noChangeAspect="1"/>
          </p:cNvPicPr>
          <p:nvPr/>
        </p:nvPicPr>
        <p:blipFill>
          <a:blip r:embed="rId5">
            <a:lum bright="-10000"/>
          </a:blip>
          <a:srcRect/>
          <a:stretch>
            <a:fillRect/>
          </a:stretch>
        </p:blipFill>
        <p:spPr bwMode="auto">
          <a:xfrm rot="21394515" flipH="1">
            <a:off x="4849813" y="4181475"/>
            <a:ext cx="571500" cy="304800"/>
          </a:xfrm>
          <a:prstGeom prst="rect">
            <a:avLst/>
          </a:prstGeom>
          <a:noFill/>
          <a:ln w="9525">
            <a:noFill/>
            <a:miter lim="800000"/>
            <a:headEnd/>
            <a:tailEnd/>
          </a:ln>
        </p:spPr>
      </p:pic>
      <p:pic>
        <p:nvPicPr>
          <p:cNvPr id="52" name="图片 51"/>
          <p:cNvPicPr>
            <a:picLocks noChangeAspect="1"/>
          </p:cNvPicPr>
          <p:nvPr/>
        </p:nvPicPr>
        <p:blipFill>
          <a:blip r:embed="rId5">
            <a:lum bright="-10000"/>
          </a:blip>
          <a:srcRect/>
          <a:stretch>
            <a:fillRect/>
          </a:stretch>
        </p:blipFill>
        <p:spPr bwMode="auto">
          <a:xfrm rot="21394515" flipH="1">
            <a:off x="4692650" y="4843463"/>
            <a:ext cx="569913" cy="306387"/>
          </a:xfrm>
          <a:prstGeom prst="rect">
            <a:avLst/>
          </a:prstGeom>
          <a:noFill/>
          <a:ln w="9525">
            <a:noFill/>
            <a:miter lim="800000"/>
            <a:headEnd/>
            <a:tailEnd/>
          </a:ln>
        </p:spPr>
      </p:pic>
      <p:pic>
        <p:nvPicPr>
          <p:cNvPr id="53" name="图片 52" descr="图腾"/>
          <p:cNvPicPr>
            <a:picLocks noChangeAspect="1"/>
          </p:cNvPicPr>
          <p:nvPr/>
        </p:nvPicPr>
        <p:blipFill>
          <a:blip r:embed="rId6"/>
          <a:srcRect/>
          <a:stretch>
            <a:fillRect/>
          </a:stretch>
        </p:blipFill>
        <p:spPr bwMode="auto">
          <a:xfrm>
            <a:off x="90488" y="1106488"/>
            <a:ext cx="4991100" cy="5016500"/>
          </a:xfrm>
          <a:prstGeom prst="rect">
            <a:avLst/>
          </a:prstGeom>
          <a:noFill/>
          <a:ln w="9525">
            <a:noFill/>
            <a:miter lim="800000"/>
            <a:headEnd/>
            <a:tailEnd/>
          </a:ln>
        </p:spPr>
      </p:pic>
      <p:pic>
        <p:nvPicPr>
          <p:cNvPr id="54" name="图片 53"/>
          <p:cNvPicPr>
            <a:picLocks noChangeAspect="1"/>
          </p:cNvPicPr>
          <p:nvPr/>
        </p:nvPicPr>
        <p:blipFill>
          <a:blip r:embed="rId5">
            <a:lum bright="-10000"/>
          </a:blip>
          <a:srcRect/>
          <a:stretch>
            <a:fillRect/>
          </a:stretch>
        </p:blipFill>
        <p:spPr bwMode="auto">
          <a:xfrm rot="21394515" flipH="1">
            <a:off x="4325938" y="5424488"/>
            <a:ext cx="569912" cy="306387"/>
          </a:xfrm>
          <a:prstGeom prst="rect">
            <a:avLst/>
          </a:prstGeom>
          <a:noFill/>
          <a:ln w="9525">
            <a:noFill/>
            <a:miter lim="800000"/>
            <a:headEnd/>
            <a:tailEnd/>
          </a:ln>
        </p:spPr>
      </p:pic>
      <p:sp>
        <p:nvSpPr>
          <p:cNvPr id="55" name="文本框 54"/>
          <p:cNvSpPr txBox="1"/>
          <p:nvPr/>
        </p:nvSpPr>
        <p:spPr>
          <a:xfrm>
            <a:off x="4818063" y="1577975"/>
            <a:ext cx="6584950" cy="366713"/>
          </a:xfrm>
          <a:prstGeom prst="rect">
            <a:avLst/>
          </a:prstGeom>
          <a:noFill/>
        </p:spPr>
        <p:txBody>
          <a:bodyPr wrap="none">
            <a:spAutoFit/>
          </a:bodyPr>
          <a:lstStyle/>
          <a:p>
            <a:pPr fontAlgn="auto">
              <a:spcBef>
                <a:spcPts val="0"/>
              </a:spcBef>
              <a:spcAft>
                <a:spcPts val="0"/>
              </a:spcAft>
              <a:defRPr/>
            </a:pPr>
            <a:r>
              <a:rPr lang="zh-CN" altLang="en-US" b="1" kern="0" dirty="0">
                <a:latin typeface="微软雅黑" panose="020B0503020204020204" pitchFamily="34" charset="-122"/>
                <a:ea typeface="微软雅黑" panose="020B0503020204020204" pitchFamily="34" charset="-122"/>
                <a:sym typeface="+mn-ea"/>
              </a:rPr>
              <a:t>健康教育、咨询、服务业发达，政府重视，甚至上升到国家战略</a:t>
            </a:r>
            <a:endParaRPr lang="zh-CN" altLang="en-US" b="1">
              <a:latin typeface="+mn-lt"/>
              <a:ea typeface="+mn-ea"/>
            </a:endParaRPr>
          </a:p>
        </p:txBody>
      </p:sp>
      <p:sp>
        <p:nvSpPr>
          <p:cNvPr id="56" name="MH_SubTitle_2"/>
          <p:cNvSpPr>
            <a:spLocks noChangeArrowheads="1"/>
          </p:cNvSpPr>
          <p:nvPr>
            <p:custDataLst>
              <p:tags r:id="rId7"/>
            </p:custDataLst>
          </p:nvPr>
        </p:nvSpPr>
        <p:spPr bwMode="black">
          <a:xfrm>
            <a:off x="5195888" y="2200275"/>
            <a:ext cx="4300537" cy="307975"/>
          </a:xfrm>
          <a:prstGeom prst="rect">
            <a:avLst/>
          </a:prstGeom>
          <a:noFill/>
          <a:ln>
            <a:noFill/>
          </a:ln>
          <a:effectLst/>
        </p:spPr>
        <p:txBody>
          <a:bodyPr/>
          <a:lstStyle/>
          <a:p>
            <a:pPr fontAlgn="auto">
              <a:spcBef>
                <a:spcPts val="0"/>
              </a:spcBef>
              <a:spcAft>
                <a:spcPts val="0"/>
              </a:spcAft>
              <a:defRPr/>
            </a:pPr>
            <a:r>
              <a:rPr lang="zh-CN" altLang="en-US" b="1" kern="0" dirty="0">
                <a:latin typeface="微软雅黑" panose="020B0503020204020204" pitchFamily="34" charset="-122"/>
                <a:ea typeface="微软雅黑" panose="020B0503020204020204" pitchFamily="34" charset="-122"/>
              </a:rPr>
              <a:t>健康产品产值巨大，已远远超过药品行业</a:t>
            </a:r>
            <a:endParaRPr lang="zh-CN" altLang="en-US" b="1" kern="0" dirty="0">
              <a:latin typeface="微软雅黑" panose="020B0503020204020204" pitchFamily="34" charset="-122"/>
              <a:ea typeface="微软雅黑" panose="020B0503020204020204" pitchFamily="34" charset="-122"/>
            </a:endParaRPr>
          </a:p>
        </p:txBody>
      </p:sp>
      <p:sp>
        <p:nvSpPr>
          <p:cNvPr id="57" name="MH_SubTitle_3"/>
          <p:cNvSpPr>
            <a:spLocks noChangeArrowheads="1"/>
          </p:cNvSpPr>
          <p:nvPr>
            <p:custDataLst>
              <p:tags r:id="rId8"/>
            </p:custDataLst>
          </p:nvPr>
        </p:nvSpPr>
        <p:spPr bwMode="black">
          <a:xfrm>
            <a:off x="5410200" y="2832100"/>
            <a:ext cx="6694488" cy="409575"/>
          </a:xfrm>
          <a:prstGeom prst="rect">
            <a:avLst/>
          </a:prstGeom>
          <a:noFill/>
          <a:ln>
            <a:noFill/>
          </a:ln>
          <a:effectLst/>
        </p:spPr>
        <p:txBody>
          <a:bodyPr/>
          <a:lstStyle/>
          <a:p>
            <a:pPr fontAlgn="auto">
              <a:spcBef>
                <a:spcPts val="0"/>
              </a:spcBef>
              <a:spcAft>
                <a:spcPts val="0"/>
              </a:spcAft>
              <a:defRPr/>
            </a:pPr>
            <a:r>
              <a:rPr lang="zh-CN" altLang="en-US" b="1" kern="0" dirty="0">
                <a:latin typeface="微软雅黑" panose="020B0503020204020204" pitchFamily="34" charset="-122"/>
                <a:ea typeface="微软雅黑" panose="020B0503020204020204" pitchFamily="34" charset="-122"/>
              </a:rPr>
              <a:t>产品定位准确，是营养补充剂或功能食品，与药品有明确的界限</a:t>
            </a:r>
            <a:endParaRPr lang="zh-CN" altLang="en-US" b="1" kern="0" dirty="0">
              <a:latin typeface="微软雅黑" panose="020B0503020204020204" pitchFamily="34" charset="-122"/>
              <a:ea typeface="微软雅黑" panose="020B0503020204020204" pitchFamily="34" charset="-122"/>
            </a:endParaRPr>
          </a:p>
        </p:txBody>
      </p:sp>
      <p:sp>
        <p:nvSpPr>
          <p:cNvPr id="58" name="MH_SubTitle_4"/>
          <p:cNvSpPr>
            <a:spLocks noChangeArrowheads="1"/>
          </p:cNvSpPr>
          <p:nvPr>
            <p:custDataLst>
              <p:tags r:id="rId9"/>
            </p:custDataLst>
          </p:nvPr>
        </p:nvSpPr>
        <p:spPr bwMode="black">
          <a:xfrm>
            <a:off x="5427663" y="3444875"/>
            <a:ext cx="4414837" cy="307975"/>
          </a:xfrm>
          <a:prstGeom prst="rect">
            <a:avLst/>
          </a:prstGeom>
          <a:noFill/>
          <a:ln>
            <a:noFill/>
          </a:ln>
          <a:effectLst/>
        </p:spPr>
        <p:txBody>
          <a:bodyPr/>
          <a:lstStyle/>
          <a:p>
            <a:pPr fontAlgn="auto">
              <a:spcBef>
                <a:spcPts val="0"/>
              </a:spcBef>
              <a:spcAft>
                <a:spcPts val="0"/>
              </a:spcAft>
              <a:defRPr/>
            </a:pPr>
            <a:r>
              <a:rPr lang="zh-CN" altLang="en-US" b="1" kern="0" dirty="0">
                <a:latin typeface="微软雅黑" panose="020B0503020204020204" pitchFamily="34" charset="-122"/>
                <a:ea typeface="微软雅黑" panose="020B0503020204020204" pitchFamily="34" charset="-122"/>
              </a:rPr>
              <a:t>产品涵盖所有人群，持续消费，销量大</a:t>
            </a:r>
            <a:endParaRPr lang="zh-CN" altLang="en-US" b="1" kern="0" dirty="0">
              <a:latin typeface="微软雅黑" panose="020B0503020204020204" pitchFamily="34" charset="-122"/>
              <a:ea typeface="微软雅黑" panose="020B0503020204020204" pitchFamily="34" charset="-122"/>
            </a:endParaRPr>
          </a:p>
        </p:txBody>
      </p:sp>
      <p:sp>
        <p:nvSpPr>
          <p:cNvPr id="59" name="矩形 58"/>
          <p:cNvSpPr/>
          <p:nvPr/>
        </p:nvSpPr>
        <p:spPr>
          <a:xfrm>
            <a:off x="5359400" y="4146550"/>
            <a:ext cx="2927350" cy="366713"/>
          </a:xfrm>
          <a:prstGeom prst="rect">
            <a:avLst/>
          </a:prstGeom>
        </p:spPr>
        <p:txBody>
          <a:bodyPr wrap="none">
            <a:spAutoFit/>
          </a:bodyPr>
          <a:lstStyle/>
          <a:p>
            <a:pPr fontAlgn="auto">
              <a:spcBef>
                <a:spcPts val="0"/>
              </a:spcBef>
              <a:spcAft>
                <a:spcPts val="0"/>
              </a:spcAft>
              <a:defRPr/>
            </a:pPr>
            <a:r>
              <a:rPr lang="zh-CN" altLang="en-US" b="1" kern="0" dirty="0">
                <a:latin typeface="微软雅黑" panose="020B0503020204020204" pitchFamily="34" charset="-122"/>
                <a:ea typeface="微软雅黑" panose="020B0503020204020204" pitchFamily="34" charset="-122"/>
              </a:rPr>
              <a:t>是政府高度支持的绿色产业</a:t>
            </a:r>
            <a:endParaRPr lang="zh-CN" altLang="en-US" b="1" kern="0" dirty="0">
              <a:latin typeface="微软雅黑" panose="020B0503020204020204" pitchFamily="34" charset="-122"/>
              <a:ea typeface="微软雅黑" panose="020B0503020204020204" pitchFamily="34" charset="-122"/>
            </a:endParaRPr>
          </a:p>
        </p:txBody>
      </p:sp>
      <p:sp>
        <p:nvSpPr>
          <p:cNvPr id="60" name="MH_SubTitle_6"/>
          <p:cNvSpPr>
            <a:spLocks noChangeArrowheads="1"/>
          </p:cNvSpPr>
          <p:nvPr>
            <p:custDataLst>
              <p:tags r:id="rId10"/>
            </p:custDataLst>
          </p:nvPr>
        </p:nvSpPr>
        <p:spPr bwMode="black">
          <a:xfrm>
            <a:off x="5186363" y="4818063"/>
            <a:ext cx="5676900" cy="307975"/>
          </a:xfrm>
          <a:prstGeom prst="rect">
            <a:avLst/>
          </a:prstGeom>
          <a:noFill/>
          <a:ln>
            <a:noFill/>
          </a:ln>
          <a:effectLst/>
        </p:spPr>
        <p:txBody>
          <a:bodyPr/>
          <a:lstStyle/>
          <a:p>
            <a:pPr fontAlgn="auto">
              <a:spcBef>
                <a:spcPts val="0"/>
              </a:spcBef>
              <a:spcAft>
                <a:spcPts val="0"/>
              </a:spcAft>
              <a:defRPr/>
            </a:pPr>
            <a:r>
              <a:rPr lang="zh-CN" altLang="en-US" b="1" kern="0" dirty="0">
                <a:latin typeface="微软雅黑" panose="020B0503020204020204" pitchFamily="34" charset="-122"/>
                <a:ea typeface="微软雅黑" panose="020B0503020204020204" pitchFamily="34" charset="-122"/>
              </a:rPr>
              <a:t>产品价格适中，接近快速消费品价格，是普通消费品</a:t>
            </a:r>
            <a:endParaRPr lang="zh-CN" altLang="en-US" b="1" kern="0" dirty="0">
              <a:latin typeface="微软雅黑" panose="020B0503020204020204" pitchFamily="34" charset="-122"/>
              <a:ea typeface="微软雅黑" panose="020B0503020204020204" pitchFamily="34" charset="-122"/>
            </a:endParaRPr>
          </a:p>
        </p:txBody>
      </p:sp>
      <p:sp>
        <p:nvSpPr>
          <p:cNvPr id="61" name="MH_SubTitle_7"/>
          <p:cNvSpPr>
            <a:spLocks noChangeArrowheads="1"/>
          </p:cNvSpPr>
          <p:nvPr>
            <p:custDataLst>
              <p:tags r:id="rId11"/>
            </p:custDataLst>
          </p:nvPr>
        </p:nvSpPr>
        <p:spPr bwMode="black">
          <a:xfrm>
            <a:off x="4904423" y="5407343"/>
            <a:ext cx="4068762" cy="307975"/>
          </a:xfrm>
          <a:prstGeom prst="rect">
            <a:avLst/>
          </a:prstGeom>
          <a:noFill/>
          <a:ln>
            <a:noFill/>
          </a:ln>
          <a:effectLst/>
        </p:spPr>
        <p:txBody>
          <a:bodyPr/>
          <a:lstStyle/>
          <a:p>
            <a:pPr fontAlgn="auto">
              <a:spcBef>
                <a:spcPts val="0"/>
              </a:spcBef>
              <a:spcAft>
                <a:spcPts val="0"/>
              </a:spcAft>
              <a:defRPr/>
            </a:pPr>
            <a:r>
              <a:rPr lang="zh-CN" altLang="en-US" b="1" kern="0" dirty="0">
                <a:latin typeface="微软雅黑" panose="020B0503020204020204" pitchFamily="34" charset="-122"/>
                <a:ea typeface="微软雅黑" panose="020B0503020204020204" pitchFamily="34" charset="-122"/>
              </a:rPr>
              <a:t>研发和营销并重，走理性营销路线</a:t>
            </a:r>
            <a:endParaRPr lang="zh-CN" altLang="en-US" b="1" kern="0" dirty="0">
              <a:latin typeface="微软雅黑" panose="020B0503020204020204" pitchFamily="34" charset="-122"/>
              <a:ea typeface="微软雅黑" panose="020B0503020204020204" pitchFamily="34" charset="-122"/>
            </a:endParaRPr>
          </a:p>
        </p:txBody>
      </p:sp>
      <p:pic>
        <p:nvPicPr>
          <p:cNvPr id="62" name="图片 61" descr="龙5656565"/>
          <p:cNvPicPr>
            <a:picLocks noChangeAspect="1"/>
          </p:cNvPicPr>
          <p:nvPr/>
        </p:nvPicPr>
        <p:blipFill>
          <a:blip r:embed="rId12"/>
          <a:srcRect/>
          <a:stretch>
            <a:fillRect/>
          </a:stretch>
        </p:blipFill>
        <p:spPr bwMode="auto">
          <a:xfrm>
            <a:off x="2536825" y="-261938"/>
            <a:ext cx="1866900" cy="1866901"/>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ppt_x</p:attrName>
                                        </p:attrNameLst>
                                      </p:cBhvr>
                                      <p:tavLst>
                                        <p:tav tm="0">
                                          <p:val>
                                            <p:strVal val="#ppt_x-.2"/>
                                          </p:val>
                                        </p:tav>
                                        <p:tav tm="100000">
                                          <p:val>
                                            <p:strVal val="#ppt_x"/>
                                          </p:val>
                                        </p:tav>
                                      </p:tavLst>
                                    </p:anim>
                                    <p:anim calcmode="lin" valueType="num">
                                      <p:cBhvr>
                                        <p:cTn id="8"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
                                        </p:tgtEl>
                                      </p:cBhvr>
                                    </p:animEffect>
                                  </p:childTnLst>
                                </p:cTn>
                              </p:par>
                              <p:par>
                                <p:cTn id="10" presetID="56" presetClass="entr" presetSubtype="0" fill="hold" grpId="4" nodeType="with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par>
                          <p:cTn id="16" fill="hold">
                            <p:stCondLst>
                              <p:cond delay="0"/>
                            </p:stCondLst>
                            <p:childTnLst>
                              <p:par>
                                <p:cTn id="17" presetID="35"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2000"/>
                                        <p:tgtEl>
                                          <p:spTgt spid="53"/>
                                        </p:tgtEl>
                                      </p:cBhvr>
                                    </p:animEffect>
                                    <p:anim calcmode="lin" valueType="num">
                                      <p:cBhvr>
                                        <p:cTn id="20" dur="2000" fill="hold"/>
                                        <p:tgtEl>
                                          <p:spTgt spid="53"/>
                                        </p:tgtEl>
                                        <p:attrNameLst>
                                          <p:attrName>style.rotation</p:attrName>
                                        </p:attrNameLst>
                                      </p:cBhvr>
                                      <p:tavLst>
                                        <p:tav tm="0">
                                          <p:val>
                                            <p:fltVal val="720"/>
                                          </p:val>
                                        </p:tav>
                                        <p:tav tm="100000">
                                          <p:val>
                                            <p:fltVal val="0"/>
                                          </p:val>
                                        </p:tav>
                                      </p:tavLst>
                                    </p:anim>
                                    <p:anim calcmode="lin" valueType="num">
                                      <p:cBhvr>
                                        <p:cTn id="21" dur="2000" fill="hold"/>
                                        <p:tgtEl>
                                          <p:spTgt spid="53"/>
                                        </p:tgtEl>
                                        <p:attrNameLst>
                                          <p:attrName>ppt_h</p:attrName>
                                        </p:attrNameLst>
                                      </p:cBhvr>
                                      <p:tavLst>
                                        <p:tav tm="0">
                                          <p:val>
                                            <p:fltVal val="0"/>
                                          </p:val>
                                        </p:tav>
                                        <p:tav tm="100000">
                                          <p:val>
                                            <p:strVal val="#ppt_h"/>
                                          </p:val>
                                        </p:tav>
                                      </p:tavLst>
                                    </p:anim>
                                    <p:anim calcmode="lin" valueType="num">
                                      <p:cBhvr>
                                        <p:cTn id="22" dur="2000" fill="hold"/>
                                        <p:tgtEl>
                                          <p:spTgt spid="53"/>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ppt_x</p:attrName>
                                        </p:attrNameLst>
                                      </p:cBhvr>
                                      <p:tavLst>
                                        <p:tav tm="0">
                                          <p:val>
                                            <p:strVal val="#ppt_x-.2"/>
                                          </p:val>
                                        </p:tav>
                                        <p:tav tm="100000">
                                          <p:val>
                                            <p:strVal val="#ppt_x"/>
                                          </p:val>
                                        </p:tav>
                                      </p:tavLst>
                                    </p:anim>
                                    <p:anim calcmode="lin" valueType="num">
                                      <p:cBhvr>
                                        <p:cTn id="28"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7"/>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1000" fill="hold"/>
                                        <p:tgtEl>
                                          <p:spTgt spid="55"/>
                                        </p:tgtEl>
                                        <p:attrNameLst>
                                          <p:attrName>ppt_x</p:attrName>
                                        </p:attrNameLst>
                                      </p:cBhvr>
                                      <p:tavLst>
                                        <p:tav tm="0">
                                          <p:val>
                                            <p:strVal val="#ppt_x-.2"/>
                                          </p:val>
                                        </p:tav>
                                        <p:tav tm="100000">
                                          <p:val>
                                            <p:strVal val="#ppt_x"/>
                                          </p:val>
                                        </p:tav>
                                      </p:tavLst>
                                    </p:anim>
                                    <p:anim calcmode="lin" valueType="num">
                                      <p:cBhvr>
                                        <p:cTn id="33"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1000" fill="hold"/>
                                        <p:tgtEl>
                                          <p:spTgt spid="46"/>
                                        </p:tgtEl>
                                        <p:attrNameLst>
                                          <p:attrName>ppt_x</p:attrName>
                                        </p:attrNameLst>
                                      </p:cBhvr>
                                      <p:tavLst>
                                        <p:tav tm="0">
                                          <p:val>
                                            <p:strVal val="#ppt_x-.2"/>
                                          </p:val>
                                        </p:tav>
                                        <p:tav tm="100000">
                                          <p:val>
                                            <p:strVal val="#ppt_x"/>
                                          </p:val>
                                        </p:tav>
                                      </p:tavLst>
                                    </p:anim>
                                    <p:anim calcmode="lin" valueType="num">
                                      <p:cBhvr>
                                        <p:cTn id="40"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46"/>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p:cTn id="44" dur="1000" fill="hold"/>
                                        <p:tgtEl>
                                          <p:spTgt spid="56"/>
                                        </p:tgtEl>
                                        <p:attrNameLst>
                                          <p:attrName>ppt_x</p:attrName>
                                        </p:attrNameLst>
                                      </p:cBhvr>
                                      <p:tavLst>
                                        <p:tav tm="0">
                                          <p:val>
                                            <p:strVal val="#ppt_x-.2"/>
                                          </p:val>
                                        </p:tav>
                                        <p:tav tm="100000">
                                          <p:val>
                                            <p:strVal val="#ppt_x"/>
                                          </p:val>
                                        </p:tav>
                                      </p:tavLst>
                                    </p:anim>
                                    <p:anim calcmode="lin" valueType="num">
                                      <p:cBhvr>
                                        <p:cTn id="45"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46" dur="10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1000" fill="hold"/>
                                        <p:tgtEl>
                                          <p:spTgt spid="48"/>
                                        </p:tgtEl>
                                        <p:attrNameLst>
                                          <p:attrName>ppt_x</p:attrName>
                                        </p:attrNameLst>
                                      </p:cBhvr>
                                      <p:tavLst>
                                        <p:tav tm="0">
                                          <p:val>
                                            <p:strVal val="#ppt_x-.2"/>
                                          </p:val>
                                        </p:tav>
                                        <p:tav tm="100000">
                                          <p:val>
                                            <p:strVal val="#ppt_x"/>
                                          </p:val>
                                        </p:tav>
                                      </p:tavLst>
                                    </p:anim>
                                    <p:anim calcmode="lin" valueType="num">
                                      <p:cBhvr>
                                        <p:cTn id="52"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8"/>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p:cTn id="56" dur="1000" fill="hold"/>
                                        <p:tgtEl>
                                          <p:spTgt spid="57"/>
                                        </p:tgtEl>
                                        <p:attrNameLst>
                                          <p:attrName>ppt_x</p:attrName>
                                        </p:attrNameLst>
                                      </p:cBhvr>
                                      <p:tavLst>
                                        <p:tav tm="0">
                                          <p:val>
                                            <p:strVal val="#ppt_x-.2"/>
                                          </p:val>
                                        </p:tav>
                                        <p:tav tm="100000">
                                          <p:val>
                                            <p:strVal val="#ppt_x"/>
                                          </p:val>
                                        </p:tav>
                                      </p:tavLst>
                                    </p:anim>
                                    <p:anim calcmode="lin" valueType="num">
                                      <p:cBhvr>
                                        <p:cTn id="57"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p:cTn id="63" dur="1000" fill="hold"/>
                                        <p:tgtEl>
                                          <p:spTgt spid="49"/>
                                        </p:tgtEl>
                                        <p:attrNameLst>
                                          <p:attrName>ppt_x</p:attrName>
                                        </p:attrNameLst>
                                      </p:cBhvr>
                                      <p:tavLst>
                                        <p:tav tm="0">
                                          <p:val>
                                            <p:strVal val="#ppt_x-.2"/>
                                          </p:val>
                                        </p:tav>
                                        <p:tav tm="100000">
                                          <p:val>
                                            <p:strVal val="#ppt_x"/>
                                          </p:val>
                                        </p:tav>
                                      </p:tavLst>
                                    </p:anim>
                                    <p:anim calcmode="lin" valueType="num">
                                      <p:cBhvr>
                                        <p:cTn id="64"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9"/>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1000" fill="hold"/>
                                        <p:tgtEl>
                                          <p:spTgt spid="58"/>
                                        </p:tgtEl>
                                        <p:attrNameLst>
                                          <p:attrName>ppt_x</p:attrName>
                                        </p:attrNameLst>
                                      </p:cBhvr>
                                      <p:tavLst>
                                        <p:tav tm="0">
                                          <p:val>
                                            <p:strVal val="#ppt_x-.2"/>
                                          </p:val>
                                        </p:tav>
                                        <p:tav tm="100000">
                                          <p:val>
                                            <p:strVal val="#ppt_x"/>
                                          </p:val>
                                        </p:tav>
                                      </p:tavLst>
                                    </p:anim>
                                    <p:anim calcmode="lin" valueType="num">
                                      <p:cBhvr>
                                        <p:cTn id="69"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70" dur="1000"/>
                                        <p:tgtEl>
                                          <p:spTgt spid="58"/>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nodeType="click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p:cTn id="75" dur="1000" fill="hold"/>
                                        <p:tgtEl>
                                          <p:spTgt spid="51"/>
                                        </p:tgtEl>
                                        <p:attrNameLst>
                                          <p:attrName>ppt_x</p:attrName>
                                        </p:attrNameLst>
                                      </p:cBhvr>
                                      <p:tavLst>
                                        <p:tav tm="0">
                                          <p:val>
                                            <p:strVal val="#ppt_x-.2"/>
                                          </p:val>
                                        </p:tav>
                                        <p:tav tm="100000">
                                          <p:val>
                                            <p:strVal val="#ppt_x"/>
                                          </p:val>
                                        </p:tav>
                                      </p:tavLst>
                                    </p:anim>
                                    <p:anim calcmode="lin" valueType="num">
                                      <p:cBhvr>
                                        <p:cTn id="76"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77" dur="1000"/>
                                        <p:tgtEl>
                                          <p:spTgt spid="51"/>
                                        </p:tgtEl>
                                      </p:cBhvr>
                                    </p:animEffect>
                                  </p:childTnLst>
                                </p:cTn>
                              </p:par>
                              <p:par>
                                <p:cTn id="78" presetID="29" presetClass="entr" presetSubtype="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 calcmode="lin" valueType="num">
                                      <p:cBhvr>
                                        <p:cTn id="80" dur="1000" fill="hold"/>
                                        <p:tgtEl>
                                          <p:spTgt spid="59"/>
                                        </p:tgtEl>
                                        <p:attrNameLst>
                                          <p:attrName>ppt_x</p:attrName>
                                        </p:attrNameLst>
                                      </p:cBhvr>
                                      <p:tavLst>
                                        <p:tav tm="0">
                                          <p:val>
                                            <p:strVal val="#ppt_x-.2"/>
                                          </p:val>
                                        </p:tav>
                                        <p:tav tm="100000">
                                          <p:val>
                                            <p:strVal val="#ppt_x"/>
                                          </p:val>
                                        </p:tav>
                                      </p:tavLst>
                                    </p:anim>
                                    <p:anim calcmode="lin" valueType="num">
                                      <p:cBhvr>
                                        <p:cTn id="81" dur="10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82" dur="1000"/>
                                        <p:tgtEl>
                                          <p:spTgt spid="59"/>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ppt_x</p:attrName>
                                        </p:attrNameLst>
                                      </p:cBhvr>
                                      <p:tavLst>
                                        <p:tav tm="0">
                                          <p:val>
                                            <p:strVal val="#ppt_x-.2"/>
                                          </p:val>
                                        </p:tav>
                                        <p:tav tm="100000">
                                          <p:val>
                                            <p:strVal val="#ppt_x"/>
                                          </p:val>
                                        </p:tav>
                                      </p:tavLst>
                                    </p:anim>
                                    <p:anim calcmode="lin" valueType="num">
                                      <p:cBhvr>
                                        <p:cTn id="88"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89" dur="1000"/>
                                        <p:tgtEl>
                                          <p:spTgt spid="52"/>
                                        </p:tgtEl>
                                      </p:cBhvr>
                                    </p:animEffect>
                                  </p:childTnLst>
                                </p:cTn>
                              </p:par>
                              <p:par>
                                <p:cTn id="90" presetID="29"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1000" fill="hold"/>
                                        <p:tgtEl>
                                          <p:spTgt spid="60"/>
                                        </p:tgtEl>
                                        <p:attrNameLst>
                                          <p:attrName>ppt_x</p:attrName>
                                        </p:attrNameLst>
                                      </p:cBhvr>
                                      <p:tavLst>
                                        <p:tav tm="0">
                                          <p:val>
                                            <p:strVal val="#ppt_x-.2"/>
                                          </p:val>
                                        </p:tav>
                                        <p:tav tm="100000">
                                          <p:val>
                                            <p:strVal val="#ppt_x"/>
                                          </p:val>
                                        </p:tav>
                                      </p:tavLst>
                                    </p:anim>
                                    <p:anim calcmode="lin" valueType="num">
                                      <p:cBhvr>
                                        <p:cTn id="93" dur="1000" fill="hold"/>
                                        <p:tgtEl>
                                          <p:spTgt spid="60"/>
                                        </p:tgtEl>
                                        <p:attrNameLst>
                                          <p:attrName>ppt_y</p:attrName>
                                        </p:attrNameLst>
                                      </p:cBhvr>
                                      <p:tavLst>
                                        <p:tav tm="0">
                                          <p:val>
                                            <p:strVal val="#ppt_y"/>
                                          </p:val>
                                        </p:tav>
                                        <p:tav tm="100000">
                                          <p:val>
                                            <p:strVal val="#ppt_y"/>
                                          </p:val>
                                        </p:tav>
                                      </p:tavLst>
                                    </p:anim>
                                    <p:animEffect transition="in" filter="wipe(right)" prLst="gradientSize: 0.1">
                                      <p:cBhvr>
                                        <p:cTn id="94" dur="1000"/>
                                        <p:tgtEl>
                                          <p:spTgt spid="60"/>
                                        </p:tgtEl>
                                      </p:cBhvr>
                                    </p:animEffect>
                                  </p:childTnLst>
                                </p:cTn>
                              </p:par>
                            </p:childTnLst>
                          </p:cTn>
                        </p:par>
                      </p:childTnLst>
                    </p:cTn>
                  </p:par>
                  <p:par>
                    <p:cTn id="95" fill="hold">
                      <p:stCondLst>
                        <p:cond delay="indefinite"/>
                      </p:stCondLst>
                      <p:childTnLst>
                        <p:par>
                          <p:cTn id="96" fill="hold">
                            <p:stCondLst>
                              <p:cond delay="0"/>
                            </p:stCondLst>
                            <p:childTnLst>
                              <p:par>
                                <p:cTn id="97" presetID="29" presetClass="entr" presetSubtype="0"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p:cTn id="99" dur="1000" fill="hold"/>
                                        <p:tgtEl>
                                          <p:spTgt spid="54"/>
                                        </p:tgtEl>
                                        <p:attrNameLst>
                                          <p:attrName>ppt_x</p:attrName>
                                        </p:attrNameLst>
                                      </p:cBhvr>
                                      <p:tavLst>
                                        <p:tav tm="0">
                                          <p:val>
                                            <p:strVal val="#ppt_x-.2"/>
                                          </p:val>
                                        </p:tav>
                                        <p:tav tm="100000">
                                          <p:val>
                                            <p:strVal val="#ppt_x"/>
                                          </p:val>
                                        </p:tav>
                                      </p:tavLst>
                                    </p:anim>
                                    <p:anim calcmode="lin" valueType="num">
                                      <p:cBhvr>
                                        <p:cTn id="100"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54"/>
                                        </p:tgtEl>
                                      </p:cBhvr>
                                    </p:animEffect>
                                  </p:childTnLst>
                                </p:cTn>
                              </p:par>
                              <p:par>
                                <p:cTn id="102" presetID="29" presetClass="entr" presetSubtype="0" fill="hold" grpId="0" nodeType="withEffect">
                                  <p:stCondLst>
                                    <p:cond delay="0"/>
                                  </p:stCondLst>
                                  <p:childTnLst>
                                    <p:set>
                                      <p:cBhvr>
                                        <p:cTn id="103" dur="1" fill="hold">
                                          <p:stCondLst>
                                            <p:cond delay="0"/>
                                          </p:stCondLst>
                                        </p:cTn>
                                        <p:tgtEl>
                                          <p:spTgt spid="61"/>
                                        </p:tgtEl>
                                        <p:attrNameLst>
                                          <p:attrName>style.visibility</p:attrName>
                                        </p:attrNameLst>
                                      </p:cBhvr>
                                      <p:to>
                                        <p:strVal val="visible"/>
                                      </p:to>
                                    </p:set>
                                    <p:anim calcmode="lin" valueType="num">
                                      <p:cBhvr>
                                        <p:cTn id="104" dur="1000" fill="hold"/>
                                        <p:tgtEl>
                                          <p:spTgt spid="61"/>
                                        </p:tgtEl>
                                        <p:attrNameLst>
                                          <p:attrName>ppt_x</p:attrName>
                                        </p:attrNameLst>
                                      </p:cBhvr>
                                      <p:tavLst>
                                        <p:tav tm="0">
                                          <p:val>
                                            <p:strVal val="#ppt_x-.2"/>
                                          </p:val>
                                        </p:tav>
                                        <p:tav tm="100000">
                                          <p:val>
                                            <p:strVal val="#ppt_x"/>
                                          </p:val>
                                        </p:tav>
                                      </p:tavLst>
                                    </p:anim>
                                    <p:anim calcmode="lin" valueType="num">
                                      <p:cBhvr>
                                        <p:cTn id="105" dur="1000" fill="hold"/>
                                        <p:tgtEl>
                                          <p:spTgt spid="61"/>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55" grpId="0"/>
      <p:bldP spid="56" grpId="0" animBg="1"/>
      <p:bldP spid="57" grpId="0" animBg="1"/>
      <p:bldP spid="58" grpId="0" animBg="1"/>
      <p:bldP spid="59" grpId="0"/>
      <p:bldP spid="60" grpId="0" animBg="1"/>
      <p:bldP spid="6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3"/>
          <p:cNvPicPr>
            <a:picLocks noChangeAspect="1"/>
          </p:cNvPicPr>
          <p:nvPr/>
        </p:nvPicPr>
        <p:blipFill>
          <a:blip r:embed="rId1"/>
          <a:srcRect/>
          <a:stretch>
            <a:fillRect/>
          </a:stretch>
        </p:blipFill>
        <p:spPr bwMode="auto">
          <a:xfrm rot="-524926">
            <a:off x="7102475" y="901700"/>
            <a:ext cx="1255713" cy="407988"/>
          </a:xfrm>
          <a:prstGeom prst="rect">
            <a:avLst/>
          </a:prstGeom>
          <a:noFill/>
          <a:ln w="9525">
            <a:noFill/>
            <a:miter lim="800000"/>
            <a:headEnd/>
            <a:tailEnd/>
          </a:ln>
        </p:spPr>
      </p:pic>
      <p:sp>
        <p:nvSpPr>
          <p:cNvPr id="5" name="TextBox 31"/>
          <p:cNvSpPr txBox="1">
            <a:spLocks noChangeArrowheads="1"/>
          </p:cNvSpPr>
          <p:nvPr/>
        </p:nvSpPr>
        <p:spPr bwMode="auto">
          <a:xfrm>
            <a:off x="4678363" y="392113"/>
            <a:ext cx="4495800" cy="612775"/>
          </a:xfrm>
          <a:prstGeom prst="rect">
            <a:avLst/>
          </a:prstGeom>
          <a:noFill/>
          <a:ln w="9525">
            <a:noFill/>
            <a:miter lim="800000"/>
          </a:ln>
        </p:spPr>
        <p:txBody>
          <a:bodyPr lIns="91438" tIns="45719" rIns="91438" bIns="45719">
            <a:spAutoFit/>
          </a:bodyPr>
          <a:lstStyle/>
          <a:p>
            <a:pPr defTabSz="912495"/>
            <a:r>
              <a:rPr lang="zh-CN" altLang="en-US" sz="3200" b="1">
                <a:latin typeface="微软雅黑" panose="020B0503020204020204" pitchFamily="34" charset="-122"/>
                <a:ea typeface="微软雅黑" panose="020B0503020204020204" pitchFamily="34" charset="-122"/>
              </a:rPr>
              <a:t>市场分析</a:t>
            </a:r>
            <a:endParaRPr lang="zh-CN" altLang="en-US" sz="3200" b="1">
              <a:latin typeface="微软雅黑" panose="020B0503020204020204" pitchFamily="34" charset="-122"/>
              <a:ea typeface="微软雅黑" panose="020B0503020204020204" pitchFamily="34" charset="-122"/>
            </a:endParaRPr>
          </a:p>
        </p:txBody>
      </p:sp>
      <p:sp>
        <p:nvSpPr>
          <p:cNvPr id="6" name="矩形 5"/>
          <p:cNvSpPr/>
          <p:nvPr/>
        </p:nvSpPr>
        <p:spPr>
          <a:xfrm>
            <a:off x="4340225" y="334963"/>
            <a:ext cx="261938" cy="771525"/>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5844" name="组合 6"/>
          <p:cNvGrpSpPr/>
          <p:nvPr/>
        </p:nvGrpSpPr>
        <p:grpSpPr bwMode="auto">
          <a:xfrm>
            <a:off x="0" y="6473825"/>
            <a:ext cx="12192000" cy="412750"/>
            <a:chOff x="0" y="6444852"/>
            <a:chExt cx="12192000" cy="413147"/>
          </a:xfrm>
        </p:grpSpPr>
        <p:pic>
          <p:nvPicPr>
            <p:cNvPr id="35857" name="图片 7"/>
            <p:cNvPicPr>
              <a:picLocks noChangeAspect="1"/>
            </p:cNvPicPr>
            <p:nvPr/>
          </p:nvPicPr>
          <p:blipFill>
            <a:blip r:embed="rId2"/>
            <a:srcRect/>
            <a:stretch>
              <a:fillRect/>
            </a:stretch>
          </p:blipFill>
          <p:spPr bwMode="auto">
            <a:xfrm>
              <a:off x="0" y="6444852"/>
              <a:ext cx="6610350" cy="413147"/>
            </a:xfrm>
            <a:prstGeom prst="rect">
              <a:avLst/>
            </a:prstGeom>
            <a:noFill/>
            <a:ln w="9525">
              <a:noFill/>
              <a:miter lim="800000"/>
              <a:headEnd/>
              <a:tailEnd/>
            </a:ln>
          </p:spPr>
        </p:pic>
        <p:pic>
          <p:nvPicPr>
            <p:cNvPr id="35858" name="图片 8"/>
            <p:cNvPicPr>
              <a:picLocks noChangeAspect="1"/>
            </p:cNvPicPr>
            <p:nvPr/>
          </p:nvPicPr>
          <p:blipFill>
            <a:blip r:embed="rId2"/>
            <a:srcRect r="13255"/>
            <a:stretch>
              <a:fillRect/>
            </a:stretch>
          </p:blipFill>
          <p:spPr bwMode="auto">
            <a:xfrm>
              <a:off x="6457950" y="6444852"/>
              <a:ext cx="5734050" cy="413147"/>
            </a:xfrm>
            <a:prstGeom prst="rect">
              <a:avLst/>
            </a:prstGeom>
            <a:noFill/>
            <a:ln w="9525">
              <a:noFill/>
              <a:miter lim="800000"/>
              <a:headEnd/>
              <a:tailEnd/>
            </a:ln>
          </p:spPr>
        </p:pic>
      </p:grpSp>
      <p:pic>
        <p:nvPicPr>
          <p:cNvPr id="31" name="图片 30"/>
          <p:cNvPicPr>
            <a:picLocks noChangeAspect="1"/>
          </p:cNvPicPr>
          <p:nvPr/>
        </p:nvPicPr>
        <p:blipFill>
          <a:blip r:embed="rId3"/>
          <a:srcRect/>
          <a:stretch>
            <a:fillRect/>
          </a:stretch>
        </p:blipFill>
        <p:spPr bwMode="auto">
          <a:xfrm>
            <a:off x="4113213" y="1527175"/>
            <a:ext cx="1533525" cy="822325"/>
          </a:xfrm>
          <a:prstGeom prst="rect">
            <a:avLst/>
          </a:prstGeom>
          <a:noFill/>
          <a:ln w="9525">
            <a:noFill/>
            <a:miter lim="800000"/>
            <a:headEnd/>
            <a:tailEnd/>
          </a:ln>
        </p:spPr>
      </p:pic>
      <p:pic>
        <p:nvPicPr>
          <p:cNvPr id="32" name="图片 31"/>
          <p:cNvPicPr>
            <a:picLocks noChangeAspect="1"/>
          </p:cNvPicPr>
          <p:nvPr/>
        </p:nvPicPr>
        <p:blipFill>
          <a:blip r:embed="rId3"/>
          <a:srcRect/>
          <a:stretch>
            <a:fillRect/>
          </a:stretch>
        </p:blipFill>
        <p:spPr bwMode="auto">
          <a:xfrm>
            <a:off x="4740275" y="2997200"/>
            <a:ext cx="1384300" cy="742950"/>
          </a:xfrm>
          <a:prstGeom prst="rect">
            <a:avLst/>
          </a:prstGeom>
          <a:noFill/>
          <a:ln w="9525">
            <a:noFill/>
            <a:miter lim="800000"/>
            <a:headEnd/>
            <a:tailEnd/>
          </a:ln>
        </p:spPr>
      </p:pic>
      <p:pic>
        <p:nvPicPr>
          <p:cNvPr id="2" name="图片 1" descr="龙"/>
          <p:cNvPicPr>
            <a:picLocks noChangeAspect="1"/>
          </p:cNvPicPr>
          <p:nvPr/>
        </p:nvPicPr>
        <p:blipFill>
          <a:blip r:embed="rId4"/>
          <a:srcRect/>
          <a:stretch>
            <a:fillRect/>
          </a:stretch>
        </p:blipFill>
        <p:spPr bwMode="auto">
          <a:xfrm>
            <a:off x="285750" y="1338263"/>
            <a:ext cx="3490913" cy="4586287"/>
          </a:xfrm>
          <a:prstGeom prst="rect">
            <a:avLst/>
          </a:prstGeom>
          <a:noFill/>
          <a:ln w="9525">
            <a:noFill/>
            <a:miter lim="800000"/>
            <a:headEnd/>
            <a:tailEnd/>
          </a:ln>
        </p:spPr>
      </p:pic>
      <p:pic>
        <p:nvPicPr>
          <p:cNvPr id="3" name="图片 2"/>
          <p:cNvPicPr>
            <a:picLocks noChangeAspect="1"/>
          </p:cNvPicPr>
          <p:nvPr/>
        </p:nvPicPr>
        <p:blipFill>
          <a:blip r:embed="rId3"/>
          <a:srcRect/>
          <a:stretch>
            <a:fillRect/>
          </a:stretch>
        </p:blipFill>
        <p:spPr bwMode="auto">
          <a:xfrm>
            <a:off x="5503863" y="4429125"/>
            <a:ext cx="1909762" cy="1023938"/>
          </a:xfrm>
          <a:prstGeom prst="rect">
            <a:avLst/>
          </a:prstGeom>
          <a:noFill/>
          <a:ln w="9525">
            <a:noFill/>
            <a:miter lim="800000"/>
            <a:headEnd/>
            <a:tailEnd/>
          </a:ln>
        </p:spPr>
      </p:pic>
      <p:sp>
        <p:nvSpPr>
          <p:cNvPr id="35849" name="文本框 9"/>
          <p:cNvSpPr txBox="1">
            <a:spLocks noChangeArrowheads="1"/>
          </p:cNvSpPr>
          <p:nvPr/>
        </p:nvSpPr>
        <p:spPr bwMode="auto">
          <a:xfrm>
            <a:off x="4054475" y="1831975"/>
            <a:ext cx="1146175" cy="366713"/>
          </a:xfrm>
          <a:prstGeom prst="rect">
            <a:avLst/>
          </a:prstGeom>
          <a:noFill/>
          <a:ln w="9525">
            <a:noFill/>
            <a:miter lim="800000"/>
          </a:ln>
        </p:spPr>
        <p:txBody>
          <a:bodyPr>
            <a:spAutoFit/>
          </a:bodyPr>
          <a:lstStyle/>
          <a:p>
            <a:r>
              <a:rPr lang="zh-CN" altLang="en-US">
                <a:solidFill>
                  <a:schemeClr val="bg1"/>
                </a:solidFill>
                <a:latin typeface="Calibri" panose="020F0502020204030204" pitchFamily="34" charset="0"/>
                <a:ea typeface="微软雅黑" panose="020B0503020204020204" pitchFamily="34" charset="-122"/>
              </a:rPr>
              <a:t>创意</a:t>
            </a:r>
            <a:endParaRPr lang="zh-CN" altLang="en-US">
              <a:solidFill>
                <a:schemeClr val="bg1"/>
              </a:solidFill>
              <a:latin typeface="Calibri" panose="020F0502020204030204" pitchFamily="34" charset="0"/>
              <a:ea typeface="微软雅黑" panose="020B0503020204020204" pitchFamily="34" charset="-122"/>
            </a:endParaRPr>
          </a:p>
        </p:txBody>
      </p:sp>
      <p:sp>
        <p:nvSpPr>
          <p:cNvPr id="18" name="文本框 17"/>
          <p:cNvSpPr txBox="1"/>
          <p:nvPr/>
        </p:nvSpPr>
        <p:spPr>
          <a:xfrm>
            <a:off x="5534025" y="1660525"/>
            <a:ext cx="5289550" cy="1190625"/>
          </a:xfrm>
          <a:prstGeom prst="rect">
            <a:avLst/>
          </a:prstGeom>
          <a:noFill/>
        </p:spPr>
        <p:txBody>
          <a:bodyPr>
            <a:spAutoFit/>
          </a:bodyPr>
          <a:lstStyle/>
          <a:p>
            <a:pPr fontAlgn="auto">
              <a:spcBef>
                <a:spcPts val="0"/>
              </a:spcBef>
              <a:spcAft>
                <a:spcPts val="0"/>
              </a:spcAft>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本项目产品大蒜素多用油除具有普通食用油的营养价值外，由于大蒜素高效提取融入，从而增加了医疗保健作用。此技术解决了</a:t>
            </a:r>
            <a:r>
              <a:rPr lang="zh-CN" altLang="en-US" dirty="0">
                <a:solidFill>
                  <a:srgbClr val="FF0000"/>
                </a:solidFill>
                <a:latin typeface="微软雅黑" panose="020B0503020204020204" pitchFamily="34" charset="-122"/>
                <a:ea typeface="微软雅黑" panose="020B0503020204020204" pitchFamily="34" charset="-122"/>
                <a:sym typeface="+mn-ea"/>
              </a:rPr>
              <a:t>生吃大蒜会口臭，熟吃无功效的难题</a:t>
            </a:r>
            <a:endParaRPr lang="zh-CN" altLang="en-US">
              <a:latin typeface="+mn-lt"/>
              <a:ea typeface="+mn-ea"/>
            </a:endParaRPr>
          </a:p>
        </p:txBody>
      </p:sp>
      <p:sp>
        <p:nvSpPr>
          <p:cNvPr id="35851" name="文本框 20"/>
          <p:cNvSpPr txBox="1">
            <a:spLocks noChangeArrowheads="1"/>
          </p:cNvSpPr>
          <p:nvPr/>
        </p:nvSpPr>
        <p:spPr bwMode="auto">
          <a:xfrm>
            <a:off x="4821238" y="3325813"/>
            <a:ext cx="641350" cy="366712"/>
          </a:xfrm>
          <a:prstGeom prst="rect">
            <a:avLst/>
          </a:prstGeom>
          <a:noFill/>
          <a:ln w="9525">
            <a:noFill/>
            <a:miter lim="800000"/>
          </a:ln>
        </p:spPr>
        <p:txBody>
          <a:bodyPr wrap="none">
            <a:spAutoFit/>
          </a:bodyPr>
          <a:lstStyle/>
          <a:p>
            <a:r>
              <a:rPr lang="zh-CN" altLang="en-US">
                <a:solidFill>
                  <a:schemeClr val="bg1"/>
                </a:solidFill>
                <a:latin typeface="Calibri" panose="020F0502020204030204" pitchFamily="34" charset="0"/>
                <a:ea typeface="微软雅黑" panose="020B0503020204020204" pitchFamily="34" charset="-122"/>
              </a:rPr>
              <a:t>生产</a:t>
            </a:r>
            <a:endParaRPr lang="zh-CN" altLang="en-US">
              <a:solidFill>
                <a:schemeClr val="bg1"/>
              </a:solidFill>
              <a:latin typeface="Calibri" panose="020F0502020204030204" pitchFamily="34" charset="0"/>
              <a:ea typeface="微软雅黑" panose="020B0503020204020204" pitchFamily="34" charset="-122"/>
            </a:endParaRPr>
          </a:p>
        </p:txBody>
      </p:sp>
      <p:sp>
        <p:nvSpPr>
          <p:cNvPr id="24" name="文本框 23"/>
          <p:cNvSpPr txBox="1"/>
          <p:nvPr/>
        </p:nvSpPr>
        <p:spPr>
          <a:xfrm>
            <a:off x="5561013" y="4929188"/>
            <a:ext cx="1098550" cy="641350"/>
          </a:xfrm>
          <a:prstGeom prst="rect">
            <a:avLst/>
          </a:prstGeom>
          <a:noFill/>
        </p:spPr>
        <p:txBody>
          <a:bodyPr wrap="none">
            <a:spAutoFit/>
          </a:bodyPr>
          <a:lstStyle/>
          <a:p>
            <a:pPr fontAlgn="auto">
              <a:spcBef>
                <a:spcPts val="0"/>
              </a:spcBef>
              <a:spcAft>
                <a:spcPts val="0"/>
              </a:spcAft>
              <a:defRPr/>
            </a:pPr>
            <a:r>
              <a:rPr lang="zh-CN" altLang="en-US" dirty="0">
                <a:solidFill>
                  <a:schemeClr val="bg1"/>
                </a:solidFill>
                <a:latin typeface="+mn-ea"/>
                <a:ea typeface="+mn-ea"/>
                <a:sym typeface="+mn-ea"/>
              </a:rPr>
              <a:t>数据分析</a:t>
            </a:r>
            <a:endParaRPr lang="zh-CN" altLang="en-US" dirty="0">
              <a:solidFill>
                <a:schemeClr val="bg1"/>
              </a:solidFill>
              <a:latin typeface="+mn-ea"/>
              <a:ea typeface="+mn-ea"/>
              <a:sym typeface="+mn-ea"/>
            </a:endParaRPr>
          </a:p>
          <a:p>
            <a:pPr fontAlgn="auto">
              <a:spcBef>
                <a:spcPts val="0"/>
              </a:spcBef>
              <a:spcAft>
                <a:spcPts val="0"/>
              </a:spcAft>
              <a:defRPr/>
            </a:pPr>
            <a:endParaRPr lang="zh-CN" altLang="en-US">
              <a:latin typeface="+mn-lt"/>
              <a:ea typeface="+mn-ea"/>
            </a:endParaRPr>
          </a:p>
        </p:txBody>
      </p:sp>
      <p:pic>
        <p:nvPicPr>
          <p:cNvPr id="35853" name="图片 26"/>
          <p:cNvPicPr>
            <a:picLocks noChangeAspect="1"/>
          </p:cNvPicPr>
          <p:nvPr/>
        </p:nvPicPr>
        <p:blipFill>
          <a:blip r:embed="rId5"/>
          <a:srcRect/>
          <a:stretch>
            <a:fillRect/>
          </a:stretch>
        </p:blipFill>
        <p:spPr bwMode="auto">
          <a:xfrm>
            <a:off x="10399713" y="49213"/>
            <a:ext cx="1354137" cy="1354137"/>
          </a:xfrm>
          <a:prstGeom prst="rect">
            <a:avLst/>
          </a:prstGeom>
          <a:noFill/>
          <a:ln w="9525">
            <a:noFill/>
            <a:miter lim="800000"/>
            <a:headEnd/>
            <a:tailEnd/>
          </a:ln>
        </p:spPr>
      </p:pic>
      <p:sp>
        <p:nvSpPr>
          <p:cNvPr id="30" name="文本框 29"/>
          <p:cNvSpPr txBox="1"/>
          <p:nvPr/>
        </p:nvSpPr>
        <p:spPr>
          <a:xfrm>
            <a:off x="5948363" y="2997200"/>
            <a:ext cx="5781675" cy="1447800"/>
          </a:xfrm>
          <a:prstGeom prst="rect">
            <a:avLst/>
          </a:prstGeom>
          <a:noFill/>
        </p:spPr>
        <p:txBody>
          <a:bodyPr>
            <a:spAutoFit/>
          </a:bodyPr>
          <a:lstStyle/>
          <a:p>
            <a:pP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我国是大蒜全球重要的生产国和出口国，目前行业市场总值超</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200</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亿元。加强大蒜深加工技术研究，已成为我国</a:t>
            </a:r>
            <a:r>
              <a:rPr lang="zh-CN" altLang="en-US" sz="2000" dirty="0">
                <a:solidFill>
                  <a:srgbClr val="FF0000"/>
                </a:solidFill>
                <a:latin typeface="微软雅黑" panose="020B0503020204020204" pitchFamily="34" charset="-122"/>
                <a:ea typeface="微软雅黑" panose="020B0503020204020204" pitchFamily="34" charset="-122"/>
                <a:sym typeface="+mn-ea"/>
              </a:rPr>
              <a:t>大蒜产业健康可持续发展的总体方向和必然选择</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900">
              <a:latin typeface="+mn-lt"/>
              <a:ea typeface="+mn-ea"/>
            </a:endParaRPr>
          </a:p>
        </p:txBody>
      </p:sp>
      <p:sp>
        <p:nvSpPr>
          <p:cNvPr id="35" name="文本框 34"/>
          <p:cNvSpPr txBox="1"/>
          <p:nvPr/>
        </p:nvSpPr>
        <p:spPr>
          <a:xfrm>
            <a:off x="7148513" y="4457700"/>
            <a:ext cx="4452937" cy="1465263"/>
          </a:xfrm>
          <a:prstGeom prst="rect">
            <a:avLst/>
          </a:prstGeom>
          <a:noFill/>
        </p:spPr>
        <p:txBody>
          <a:bodyPr>
            <a:spAutoFit/>
          </a:bodyPr>
          <a:lstStyle/>
          <a:p>
            <a:pPr fontAlgn="auto">
              <a:spcBef>
                <a:spcPts val="0"/>
              </a:spcBef>
              <a:spcAft>
                <a:spcPts val="0"/>
              </a:spcAft>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据</a:t>
            </a:r>
            <a:r>
              <a:rPr lang="zh-CN" altLang="en-US" dirty="0">
                <a:solidFill>
                  <a:srgbClr val="FF0000"/>
                </a:solidFill>
                <a:latin typeface="微软雅黑" panose="020B0503020204020204" pitchFamily="34" charset="-122"/>
                <a:ea typeface="微软雅黑" panose="020B0503020204020204" pitchFamily="34" charset="-122"/>
                <a:sym typeface="+mn-ea"/>
              </a:rPr>
              <a:t>百度搜素数据显示“大蒜素”搜素量年为从三年前</a:t>
            </a:r>
            <a:r>
              <a:rPr lang="en-US" altLang="zh-CN" dirty="0">
                <a:solidFill>
                  <a:srgbClr val="FF0000"/>
                </a:solidFill>
                <a:latin typeface="微软雅黑" panose="020B0503020204020204" pitchFamily="34" charset="-122"/>
                <a:ea typeface="微软雅黑" panose="020B0503020204020204" pitchFamily="34" charset="-122"/>
                <a:sym typeface="+mn-ea"/>
              </a:rPr>
              <a:t>15</a:t>
            </a:r>
            <a:r>
              <a:rPr lang="zh-CN" altLang="en-US" dirty="0">
                <a:solidFill>
                  <a:srgbClr val="FF0000"/>
                </a:solidFill>
                <a:latin typeface="微软雅黑" panose="020B0503020204020204" pitchFamily="34" charset="-122"/>
                <a:ea typeface="微软雅黑" panose="020B0503020204020204" pitchFamily="34" charset="-122"/>
                <a:sym typeface="+mn-ea"/>
              </a:rPr>
              <a:t>万次</a:t>
            </a:r>
            <a:r>
              <a:rPr lang="en-US" altLang="zh-CN" dirty="0">
                <a:solidFill>
                  <a:srgbClr val="FF0000"/>
                </a:solidFill>
                <a:latin typeface="微软雅黑" panose="020B0503020204020204" pitchFamily="34" charset="-122"/>
                <a:ea typeface="微软雅黑" panose="020B0503020204020204" pitchFamily="34" charset="-122"/>
                <a:sym typeface="+mn-ea"/>
              </a:rPr>
              <a:t>---2015</a:t>
            </a:r>
            <a:r>
              <a:rPr lang="zh-CN" altLang="en-US" dirty="0">
                <a:solidFill>
                  <a:srgbClr val="FF0000"/>
                </a:solidFill>
                <a:latin typeface="微软雅黑" panose="020B0503020204020204" pitchFamily="34" charset="-122"/>
                <a:ea typeface="微软雅黑" panose="020B0503020204020204" pitchFamily="34" charset="-122"/>
                <a:sym typeface="+mn-ea"/>
              </a:rPr>
              <a:t>年</a:t>
            </a:r>
            <a:r>
              <a:rPr lang="en-US" altLang="zh-CN" dirty="0">
                <a:solidFill>
                  <a:srgbClr val="FF0000"/>
                </a:solidFill>
                <a:latin typeface="微软雅黑" panose="020B0503020204020204" pitchFamily="34" charset="-122"/>
                <a:ea typeface="微软雅黑" panose="020B0503020204020204" pitchFamily="34" charset="-122"/>
                <a:sym typeface="+mn-ea"/>
              </a:rPr>
              <a:t>1100</a:t>
            </a:r>
            <a:r>
              <a:rPr lang="zh-CN" altLang="en-US" dirty="0">
                <a:solidFill>
                  <a:srgbClr val="FF0000"/>
                </a:solidFill>
                <a:latin typeface="微软雅黑" panose="020B0503020204020204" pitchFamily="34" charset="-122"/>
                <a:ea typeface="微软雅黑" panose="020B0503020204020204" pitchFamily="34" charset="-122"/>
                <a:sym typeface="+mn-ea"/>
              </a:rPr>
              <a:t>多万</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次，由此可以推论大蒜素产品越来越受到人们的关注，市场正在撬动发展</a:t>
            </a:r>
            <a:r>
              <a:rPr lang="zh-CN" altLang="en-US" dirty="0">
                <a:solidFill>
                  <a:srgbClr val="FF0000"/>
                </a:solidFill>
                <a:latin typeface="微软雅黑" panose="020B0503020204020204" pitchFamily="34" charset="-122"/>
                <a:ea typeface="微软雅黑" panose="020B0503020204020204" pitchFamily="34" charset="-122"/>
                <a:sym typeface="+mn-ea"/>
              </a:rPr>
              <a:t>空间巨大</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a:latin typeface="+mn-lt"/>
              <a:ea typeface="+mn-ea"/>
            </a:endParaRPr>
          </a:p>
        </p:txBody>
      </p:sp>
      <p:pic>
        <p:nvPicPr>
          <p:cNvPr id="36" name="图片 35" descr="龙33333"/>
          <p:cNvPicPr>
            <a:picLocks noChangeAspect="1"/>
          </p:cNvPicPr>
          <p:nvPr/>
        </p:nvPicPr>
        <p:blipFill>
          <a:blip r:embed="rId6"/>
          <a:srcRect/>
          <a:stretch>
            <a:fillRect/>
          </a:stretch>
        </p:blipFill>
        <p:spPr bwMode="auto">
          <a:xfrm>
            <a:off x="3379788" y="222250"/>
            <a:ext cx="960437" cy="960438"/>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anim calcmode="lin" valueType="num">
                                      <p:cBhvr>
                                        <p:cTn id="8" dur="2000" fill="hold"/>
                                        <p:tgtEl>
                                          <p:spTgt spid="36"/>
                                        </p:tgtEl>
                                        <p:attrNameLst>
                                          <p:attrName>style.rotation</p:attrName>
                                        </p:attrNameLst>
                                      </p:cBhvr>
                                      <p:tavLst>
                                        <p:tav tm="0">
                                          <p:val>
                                            <p:fltVal val="720"/>
                                          </p:val>
                                        </p:tav>
                                        <p:tav tm="100000">
                                          <p:val>
                                            <p:fltVal val="0"/>
                                          </p:val>
                                        </p:tav>
                                      </p:tavLst>
                                    </p:anim>
                                    <p:anim calcmode="lin" valueType="num">
                                      <p:cBhvr>
                                        <p:cTn id="9" dur="2000" fill="hold"/>
                                        <p:tgtEl>
                                          <p:spTgt spid="36"/>
                                        </p:tgtEl>
                                        <p:attrNameLst>
                                          <p:attrName>ppt_h</p:attrName>
                                        </p:attrNameLst>
                                      </p:cBhvr>
                                      <p:tavLst>
                                        <p:tav tm="0">
                                          <p:val>
                                            <p:fltVal val="0"/>
                                          </p:val>
                                        </p:tav>
                                        <p:tav tm="100000">
                                          <p:val>
                                            <p:strVal val="#ppt_h"/>
                                          </p:val>
                                        </p:tav>
                                      </p:tavLst>
                                    </p:anim>
                                    <p:anim calcmode="lin" valueType="num">
                                      <p:cBhvr>
                                        <p:cTn id="10" dur="2000" fill="hold"/>
                                        <p:tgtEl>
                                          <p:spTgt spid="36"/>
                                        </p:tgtEl>
                                        <p:attrNameLst>
                                          <p:attrName>ppt_w</p:attrName>
                                        </p:attrNameLst>
                                      </p:cBhvr>
                                      <p:tavLst>
                                        <p:tav tm="0">
                                          <p:val>
                                            <p:fltVal val="0"/>
                                          </p:val>
                                        </p:tav>
                                        <p:tav tm="100000">
                                          <p:val>
                                            <p:strVal val="#ppt_w"/>
                                          </p:val>
                                        </p:tav>
                                      </p:tavLst>
                                    </p:anim>
                                  </p:childTnLst>
                                </p:cTn>
                              </p:par>
                              <p:par>
                                <p:cTn id="11" presetID="2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par>
                                <p:cTn id="16" presetID="47"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ppt_x</p:attrName>
                                        </p:attrNameLst>
                                      </p:cBhvr>
                                      <p:tavLst>
                                        <p:tav tm="0">
                                          <p:val>
                                            <p:strVal val="#ppt_x-.2"/>
                                          </p:val>
                                        </p:tav>
                                        <p:tav tm="100000">
                                          <p:val>
                                            <p:strVal val="#ppt_x"/>
                                          </p:val>
                                        </p:tav>
                                      </p:tavLst>
                                    </p:anim>
                                    <p:anim calcmode="lin" valueType="num">
                                      <p:cBhvr>
                                        <p:cTn id="2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ppt_x</p:attrName>
                                        </p:attrNameLst>
                                      </p:cBhvr>
                                      <p:tavLst>
                                        <p:tav tm="0">
                                          <p:val>
                                            <p:strVal val="#ppt_x-.2"/>
                                          </p:val>
                                        </p:tav>
                                        <p:tav tm="100000">
                                          <p:val>
                                            <p:strVal val="#ppt_x"/>
                                          </p:val>
                                        </p:tav>
                                      </p:tavLst>
                                    </p:anim>
                                    <p:anim calcmode="lin" valueType="num">
                                      <p:cBhvr>
                                        <p:cTn id="3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1000" fill="hold"/>
                                        <p:tgtEl>
                                          <p:spTgt spid="32"/>
                                        </p:tgtEl>
                                        <p:attrNameLst>
                                          <p:attrName>ppt_x</p:attrName>
                                        </p:attrNameLst>
                                      </p:cBhvr>
                                      <p:tavLst>
                                        <p:tav tm="0">
                                          <p:val>
                                            <p:strVal val="#ppt_x-.2"/>
                                          </p:val>
                                        </p:tav>
                                        <p:tav tm="100000">
                                          <p:val>
                                            <p:strVal val="#ppt_x"/>
                                          </p:val>
                                        </p:tav>
                                      </p:tavLst>
                                    </p:anim>
                                    <p:anim calcmode="lin" valueType="num">
                                      <p:cBhvr>
                                        <p:cTn id="4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1"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ppt_x</p:attrName>
                                        </p:attrNameLst>
                                      </p:cBhvr>
                                      <p:tavLst>
                                        <p:tav tm="0">
                                          <p:val>
                                            <p:strVal val="#ppt_x-.2"/>
                                          </p:val>
                                        </p:tav>
                                        <p:tav tm="100000">
                                          <p:val>
                                            <p:strVal val="#ppt_x"/>
                                          </p:val>
                                        </p:tav>
                                      </p:tavLst>
                                    </p:anim>
                                    <p:anim calcmode="lin" valueType="num">
                                      <p:cBhvr>
                                        <p:cTn id="47"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ppt_x</p:attrName>
                                        </p:attrNameLst>
                                      </p:cBhvr>
                                      <p:tavLst>
                                        <p:tav tm="0">
                                          <p:val>
                                            <p:strVal val="#ppt_x-.2"/>
                                          </p:val>
                                        </p:tav>
                                        <p:tav tm="100000">
                                          <p:val>
                                            <p:strVal val="#ppt_x"/>
                                          </p:val>
                                        </p:tav>
                                      </p:tavLst>
                                    </p:anim>
                                    <p:anim calcmode="lin" valueType="num">
                                      <p:cBhvr>
                                        <p:cTn id="5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1000" fill="hold"/>
                                        <p:tgtEl>
                                          <p:spTgt spid="35"/>
                                        </p:tgtEl>
                                        <p:attrNameLst>
                                          <p:attrName>ppt_x</p:attrName>
                                        </p:attrNameLst>
                                      </p:cBhvr>
                                      <p:tavLst>
                                        <p:tav tm="0">
                                          <p:val>
                                            <p:strVal val="#ppt_x-.2"/>
                                          </p:val>
                                        </p:tav>
                                        <p:tav tm="100000">
                                          <p:val>
                                            <p:strVal val="#ppt_x"/>
                                          </p:val>
                                        </p:tav>
                                      </p:tavLst>
                                    </p:anim>
                                    <p:anim calcmode="lin" valueType="num">
                                      <p:cBhvr>
                                        <p:cTn id="61"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30" grpId="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4"/>
          <p:cNvPicPr>
            <a:picLocks noChangeAspect="1"/>
          </p:cNvPicPr>
          <p:nvPr/>
        </p:nvPicPr>
        <p:blipFill>
          <a:blip r:embed="rId1"/>
          <a:srcRect/>
          <a:stretch>
            <a:fillRect/>
          </a:stretch>
        </p:blipFill>
        <p:spPr bwMode="auto">
          <a:xfrm rot="-524926">
            <a:off x="7102475" y="901700"/>
            <a:ext cx="1255713" cy="407988"/>
          </a:xfrm>
          <a:prstGeom prst="rect">
            <a:avLst/>
          </a:prstGeom>
          <a:noFill/>
          <a:ln w="9525">
            <a:noFill/>
            <a:miter lim="800000"/>
            <a:headEnd/>
            <a:tailEnd/>
          </a:ln>
        </p:spPr>
      </p:pic>
      <p:sp>
        <p:nvSpPr>
          <p:cNvPr id="6" name="TextBox 31"/>
          <p:cNvSpPr txBox="1">
            <a:spLocks noChangeArrowheads="1"/>
          </p:cNvSpPr>
          <p:nvPr/>
        </p:nvSpPr>
        <p:spPr bwMode="auto">
          <a:xfrm>
            <a:off x="4602163" y="446088"/>
            <a:ext cx="4495800" cy="547687"/>
          </a:xfrm>
          <a:prstGeom prst="rect">
            <a:avLst/>
          </a:prstGeom>
          <a:noFill/>
          <a:ln w="9525">
            <a:noFill/>
            <a:miter lim="800000"/>
          </a:ln>
        </p:spPr>
        <p:txBody>
          <a:bodyPr lIns="91438" tIns="45719" rIns="91438" bIns="45719">
            <a:spAutoFit/>
          </a:bodyPr>
          <a:lstStyle/>
          <a:p>
            <a:pPr defTabSz="912495"/>
            <a:r>
              <a:rPr lang="zh-CN" altLang="en-US" sz="2800" b="1">
                <a:latin typeface="微软雅黑" panose="020B0503020204020204" pitchFamily="34" charset="-122"/>
                <a:ea typeface="微软雅黑" panose="020B0503020204020204" pitchFamily="34" charset="-122"/>
              </a:rPr>
              <a:t>产品价格</a:t>
            </a:r>
            <a:endParaRPr lang="zh-CN" altLang="en-US" sz="2800" b="1">
              <a:latin typeface="微软雅黑" panose="020B0503020204020204" pitchFamily="34" charset="-122"/>
              <a:ea typeface="微软雅黑" panose="020B0503020204020204" pitchFamily="34" charset="-122"/>
            </a:endParaRPr>
          </a:p>
        </p:txBody>
      </p:sp>
      <p:sp>
        <p:nvSpPr>
          <p:cNvPr id="7" name="矩形 6"/>
          <p:cNvSpPr/>
          <p:nvPr/>
        </p:nvSpPr>
        <p:spPr>
          <a:xfrm>
            <a:off x="4340225" y="334963"/>
            <a:ext cx="261938" cy="771525"/>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7" name="图片 16" descr="龙222"/>
          <p:cNvPicPr>
            <a:picLocks noChangeAspect="1"/>
          </p:cNvPicPr>
          <p:nvPr/>
        </p:nvPicPr>
        <p:blipFill>
          <a:blip r:embed="rId2"/>
          <a:srcRect/>
          <a:stretch>
            <a:fillRect/>
          </a:stretch>
        </p:blipFill>
        <p:spPr bwMode="auto">
          <a:xfrm>
            <a:off x="3062288" y="125413"/>
            <a:ext cx="1277937" cy="1277937"/>
          </a:xfrm>
          <a:prstGeom prst="rect">
            <a:avLst/>
          </a:prstGeom>
          <a:noFill/>
          <a:ln w="9525">
            <a:noFill/>
            <a:miter lim="800000"/>
            <a:headEnd/>
            <a:tailEnd/>
          </a:ln>
        </p:spPr>
      </p:pic>
      <p:pic>
        <p:nvPicPr>
          <p:cNvPr id="36869" name="图片 14" descr="加快i阿哥不i奥"/>
          <p:cNvPicPr>
            <a:picLocks noChangeAspect="1"/>
          </p:cNvPicPr>
          <p:nvPr/>
        </p:nvPicPr>
        <p:blipFill>
          <a:blip r:embed="rId3"/>
          <a:srcRect/>
          <a:stretch>
            <a:fillRect/>
          </a:stretch>
        </p:blipFill>
        <p:spPr bwMode="auto">
          <a:xfrm>
            <a:off x="404813" y="-6350"/>
            <a:ext cx="11079162" cy="6873875"/>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3"/>
          <p:cNvPicPr>
            <a:picLocks noChangeAspect="1"/>
          </p:cNvPicPr>
          <p:nvPr/>
        </p:nvPicPr>
        <p:blipFill>
          <a:blip r:embed="rId1"/>
          <a:srcRect/>
          <a:stretch>
            <a:fillRect/>
          </a:stretch>
        </p:blipFill>
        <p:spPr bwMode="auto">
          <a:xfrm rot="-524926">
            <a:off x="8696325" y="1008063"/>
            <a:ext cx="1257300" cy="407987"/>
          </a:xfrm>
          <a:prstGeom prst="rect">
            <a:avLst/>
          </a:prstGeom>
          <a:noFill/>
          <a:ln w="9525">
            <a:noFill/>
            <a:miter lim="800000"/>
            <a:headEnd/>
            <a:tailEnd/>
          </a:ln>
        </p:spPr>
      </p:pic>
      <p:sp>
        <p:nvSpPr>
          <p:cNvPr id="6" name="矩形 5"/>
          <p:cNvSpPr/>
          <p:nvPr/>
        </p:nvSpPr>
        <p:spPr>
          <a:xfrm>
            <a:off x="3335338" y="334963"/>
            <a:ext cx="261937" cy="771525"/>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8915" name="组合 6"/>
          <p:cNvGrpSpPr/>
          <p:nvPr/>
        </p:nvGrpSpPr>
        <p:grpSpPr bwMode="auto">
          <a:xfrm>
            <a:off x="0" y="6473825"/>
            <a:ext cx="12192000" cy="412750"/>
            <a:chOff x="0" y="6444852"/>
            <a:chExt cx="12192000" cy="413147"/>
          </a:xfrm>
        </p:grpSpPr>
        <p:pic>
          <p:nvPicPr>
            <p:cNvPr id="38921" name="图片 7"/>
            <p:cNvPicPr>
              <a:picLocks noChangeAspect="1"/>
            </p:cNvPicPr>
            <p:nvPr/>
          </p:nvPicPr>
          <p:blipFill>
            <a:blip r:embed="rId2"/>
            <a:srcRect/>
            <a:stretch>
              <a:fillRect/>
            </a:stretch>
          </p:blipFill>
          <p:spPr bwMode="auto">
            <a:xfrm>
              <a:off x="0" y="6444852"/>
              <a:ext cx="6610350" cy="413147"/>
            </a:xfrm>
            <a:prstGeom prst="rect">
              <a:avLst/>
            </a:prstGeom>
            <a:noFill/>
            <a:ln w="9525">
              <a:noFill/>
              <a:miter lim="800000"/>
              <a:headEnd/>
              <a:tailEnd/>
            </a:ln>
          </p:spPr>
        </p:pic>
        <p:pic>
          <p:nvPicPr>
            <p:cNvPr id="38922" name="图片 8"/>
            <p:cNvPicPr>
              <a:picLocks noChangeAspect="1"/>
            </p:cNvPicPr>
            <p:nvPr/>
          </p:nvPicPr>
          <p:blipFill>
            <a:blip r:embed="rId2"/>
            <a:srcRect r="13255"/>
            <a:stretch>
              <a:fillRect/>
            </a:stretch>
          </p:blipFill>
          <p:spPr bwMode="auto">
            <a:xfrm>
              <a:off x="6457950" y="6444852"/>
              <a:ext cx="5734050" cy="413147"/>
            </a:xfrm>
            <a:prstGeom prst="rect">
              <a:avLst/>
            </a:prstGeom>
            <a:noFill/>
            <a:ln w="9525">
              <a:noFill/>
              <a:miter lim="800000"/>
              <a:headEnd/>
              <a:tailEnd/>
            </a:ln>
          </p:spPr>
        </p:pic>
      </p:grpSp>
      <p:pic>
        <p:nvPicPr>
          <p:cNvPr id="61" name="图片 60"/>
          <p:cNvPicPr>
            <a:picLocks noChangeAspect="1"/>
          </p:cNvPicPr>
          <p:nvPr/>
        </p:nvPicPr>
        <p:blipFill>
          <a:blip r:embed="rId3"/>
          <a:srcRect/>
          <a:stretch>
            <a:fillRect/>
          </a:stretch>
        </p:blipFill>
        <p:spPr bwMode="auto">
          <a:xfrm>
            <a:off x="1931988" y="1403350"/>
            <a:ext cx="9318625" cy="4773613"/>
          </a:xfrm>
          <a:prstGeom prst="rect">
            <a:avLst/>
          </a:prstGeom>
          <a:noFill/>
          <a:ln w="9525">
            <a:noFill/>
            <a:miter lim="800000"/>
            <a:headEnd/>
            <a:tailEnd/>
          </a:ln>
        </p:spPr>
      </p:pic>
      <p:pic>
        <p:nvPicPr>
          <p:cNvPr id="3" name="图片 2" descr="龙"/>
          <p:cNvPicPr>
            <a:picLocks noChangeAspect="1"/>
          </p:cNvPicPr>
          <p:nvPr/>
        </p:nvPicPr>
        <p:blipFill>
          <a:blip r:embed="rId4"/>
          <a:srcRect/>
          <a:stretch>
            <a:fillRect/>
          </a:stretch>
        </p:blipFill>
        <p:spPr bwMode="auto">
          <a:xfrm>
            <a:off x="1931988" y="42863"/>
            <a:ext cx="1344612" cy="1344612"/>
          </a:xfrm>
          <a:prstGeom prst="rect">
            <a:avLst/>
          </a:prstGeom>
          <a:noFill/>
          <a:ln w="9525">
            <a:noFill/>
            <a:miter lim="800000"/>
            <a:headEnd/>
            <a:tailEnd/>
          </a:ln>
        </p:spPr>
      </p:pic>
      <p:sp>
        <p:nvSpPr>
          <p:cNvPr id="10" name="文本框 9"/>
          <p:cNvSpPr txBox="1">
            <a:spLocks noChangeArrowheads="1"/>
          </p:cNvSpPr>
          <p:nvPr/>
        </p:nvSpPr>
        <p:spPr bwMode="auto">
          <a:xfrm>
            <a:off x="2265363" y="2327275"/>
            <a:ext cx="9405937" cy="2762250"/>
          </a:xfrm>
          <a:prstGeom prst="rect">
            <a:avLst/>
          </a:prstGeom>
          <a:noFill/>
          <a:ln w="9525">
            <a:noFill/>
            <a:miter lim="800000"/>
          </a:ln>
        </p:spPr>
        <p:txBody>
          <a:bodyPr>
            <a:spAutoFit/>
          </a:bodyPr>
          <a:lstStyle/>
          <a:p>
            <a:pPr>
              <a:lnSpc>
                <a:spcPct val="102000"/>
              </a:lnSpc>
            </a:pPr>
            <a:r>
              <a:rPr lang="en-US" altLang="zh-CN" sz="2800">
                <a:latin typeface="Calibri" panose="020F0502020204030204" pitchFamily="34" charset="0"/>
                <a:ea typeface="微软雅黑" panose="020B0503020204020204" pitchFamily="34" charset="-122"/>
                <a:sym typeface="+mn-ea"/>
              </a:rPr>
              <a:t>1.</a:t>
            </a:r>
            <a:r>
              <a:rPr lang="zh-CN" altLang="en-US" sz="2400">
                <a:latin typeface="Calibri" panose="020F0502020204030204" pitchFamily="34" charset="0"/>
                <a:ea typeface="微软雅黑" panose="020B0503020204020204" pitchFamily="34" charset="-122"/>
                <a:sym typeface="+mn-ea"/>
              </a:rPr>
              <a:t>国外大蒜素产品</a:t>
            </a:r>
            <a:r>
              <a:rPr lang="en-US" altLang="zh-CN" sz="2400">
                <a:latin typeface="Calibri" panose="020F0502020204030204" pitchFamily="34" charset="0"/>
                <a:ea typeface="微软雅黑" panose="020B0503020204020204" pitchFamily="34" charset="-122"/>
                <a:sym typeface="+mn-ea"/>
              </a:rPr>
              <a:t>120</a:t>
            </a:r>
            <a:r>
              <a:rPr lang="zh-CN" altLang="en-US" sz="2400">
                <a:latin typeface="Calibri" panose="020F0502020204030204" pitchFamily="34" charset="0"/>
                <a:ea typeface="微软雅黑" panose="020B0503020204020204" pitchFamily="34" charset="-122"/>
                <a:sym typeface="+mn-ea"/>
              </a:rPr>
              <a:t>万美金每吨，合</a:t>
            </a:r>
            <a:r>
              <a:rPr lang="en-US" altLang="zh-CN" sz="3200">
                <a:solidFill>
                  <a:srgbClr val="FF0000"/>
                </a:solidFill>
                <a:latin typeface="Calibri" panose="020F0502020204030204" pitchFamily="34" charset="0"/>
                <a:ea typeface="微软雅黑" panose="020B0503020204020204" pitchFamily="34" charset="-122"/>
                <a:sym typeface="+mn-ea"/>
              </a:rPr>
              <a:t>300</a:t>
            </a:r>
            <a:r>
              <a:rPr lang="zh-CN" altLang="en-US" sz="2800">
                <a:solidFill>
                  <a:srgbClr val="FF0000"/>
                </a:solidFill>
                <a:latin typeface="Calibri" panose="020F0502020204030204" pitchFamily="34" charset="0"/>
                <a:ea typeface="微软雅黑" panose="020B0503020204020204" pitchFamily="34" charset="-122"/>
                <a:sym typeface="+mn-ea"/>
              </a:rPr>
              <a:t>克</a:t>
            </a:r>
            <a:r>
              <a:rPr lang="en-US" altLang="zh-CN" sz="3200">
                <a:solidFill>
                  <a:srgbClr val="FF0000"/>
                </a:solidFill>
                <a:latin typeface="Calibri" panose="020F0502020204030204" pitchFamily="34" charset="0"/>
                <a:ea typeface="微软雅黑" panose="020B0503020204020204" pitchFamily="34" charset="-122"/>
                <a:sym typeface="+mn-ea"/>
              </a:rPr>
              <a:t>180</a:t>
            </a:r>
            <a:r>
              <a:rPr lang="zh-CN" altLang="en-US" sz="2800">
                <a:solidFill>
                  <a:srgbClr val="FF0000"/>
                </a:solidFill>
                <a:latin typeface="Calibri" panose="020F0502020204030204" pitchFamily="34" charset="0"/>
                <a:ea typeface="微软雅黑" panose="020B0503020204020204" pitchFamily="34" charset="-122"/>
                <a:sym typeface="+mn-ea"/>
              </a:rPr>
              <a:t>元美金</a:t>
            </a:r>
            <a:r>
              <a:rPr lang="zh-CN" altLang="en-US" sz="2800">
                <a:latin typeface="Calibri" panose="020F0502020204030204" pitchFamily="34" charset="0"/>
                <a:ea typeface="微软雅黑" panose="020B0503020204020204" pitchFamily="34" charset="-122"/>
                <a:sym typeface="+mn-ea"/>
              </a:rPr>
              <a:t>；</a:t>
            </a:r>
            <a:endParaRPr lang="en-US" altLang="zh-CN" sz="2800">
              <a:latin typeface="Calibri" panose="020F0502020204030204" pitchFamily="34" charset="0"/>
              <a:ea typeface="微软雅黑" panose="020B0503020204020204" pitchFamily="34" charset="-122"/>
            </a:endParaRPr>
          </a:p>
          <a:p>
            <a:pPr>
              <a:lnSpc>
                <a:spcPct val="102000"/>
              </a:lnSpc>
            </a:pPr>
            <a:r>
              <a:rPr lang="en-US" altLang="zh-CN" sz="2800">
                <a:latin typeface="Calibri" panose="020F0502020204030204" pitchFamily="34" charset="0"/>
                <a:ea typeface="微软雅黑" panose="020B0503020204020204" pitchFamily="34" charset="-122"/>
                <a:sym typeface="+mn-ea"/>
              </a:rPr>
              <a:t>2.</a:t>
            </a:r>
            <a:r>
              <a:rPr lang="zh-CN" altLang="en-US" sz="2400">
                <a:latin typeface="Calibri" panose="020F0502020204030204" pitchFamily="34" charset="0"/>
                <a:ea typeface="微软雅黑" panose="020B0503020204020204" pitchFamily="34" charset="-122"/>
                <a:sym typeface="+mn-ea"/>
              </a:rPr>
              <a:t>国内大蒜素胶囊</a:t>
            </a:r>
            <a:r>
              <a:rPr lang="en-US" altLang="zh-CN" sz="2400">
                <a:latin typeface="Calibri" panose="020F0502020204030204" pitchFamily="34" charset="0"/>
                <a:ea typeface="微软雅黑" panose="020B0503020204020204" pitchFamily="34" charset="-122"/>
                <a:sym typeface="+mn-ea"/>
              </a:rPr>
              <a:t>50</a:t>
            </a:r>
            <a:r>
              <a:rPr lang="zh-CN" altLang="en-US" sz="2400">
                <a:latin typeface="Calibri" panose="020F0502020204030204" pitchFamily="34" charset="0"/>
                <a:ea typeface="微软雅黑" panose="020B0503020204020204" pitchFamily="34" charset="-122"/>
                <a:sym typeface="+mn-ea"/>
              </a:rPr>
              <a:t>克</a:t>
            </a:r>
            <a:r>
              <a:rPr lang="en-US" altLang="zh-CN" sz="2400">
                <a:latin typeface="Calibri" panose="020F0502020204030204" pitchFamily="34" charset="0"/>
                <a:ea typeface="微软雅黑" panose="020B0503020204020204" pitchFamily="34" charset="-122"/>
                <a:sym typeface="+mn-ea"/>
              </a:rPr>
              <a:t>/100</a:t>
            </a:r>
            <a:r>
              <a:rPr lang="zh-CN" altLang="en-US" sz="2400">
                <a:latin typeface="Calibri" panose="020F0502020204030204" pitchFamily="34" charset="0"/>
                <a:ea typeface="微软雅黑" panose="020B0503020204020204" pitchFamily="34" charset="-122"/>
                <a:sym typeface="+mn-ea"/>
              </a:rPr>
              <a:t>粒</a:t>
            </a:r>
            <a:r>
              <a:rPr lang="en-US" altLang="zh-CN" sz="2400">
                <a:latin typeface="Calibri" panose="020F0502020204030204" pitchFamily="34" charset="0"/>
                <a:ea typeface="微软雅黑" panose="020B0503020204020204" pitchFamily="34" charset="-122"/>
                <a:sym typeface="+mn-ea"/>
              </a:rPr>
              <a:t>198</a:t>
            </a:r>
            <a:r>
              <a:rPr lang="zh-CN" altLang="en-US" sz="2400">
                <a:latin typeface="Calibri" panose="020F0502020204030204" pitchFamily="34" charset="0"/>
                <a:ea typeface="微软雅黑" panose="020B0503020204020204" pitchFamily="34" charset="-122"/>
                <a:sym typeface="+mn-ea"/>
              </a:rPr>
              <a:t>元，合</a:t>
            </a:r>
            <a:r>
              <a:rPr lang="en-US" altLang="zh-CN" sz="3200">
                <a:solidFill>
                  <a:srgbClr val="FF0000"/>
                </a:solidFill>
                <a:latin typeface="Calibri" panose="020F0502020204030204" pitchFamily="34" charset="0"/>
                <a:ea typeface="微软雅黑" panose="020B0503020204020204" pitchFamily="34" charset="-122"/>
                <a:sym typeface="+mn-ea"/>
              </a:rPr>
              <a:t>300</a:t>
            </a:r>
            <a:r>
              <a:rPr lang="zh-CN" altLang="en-US" sz="2800">
                <a:solidFill>
                  <a:srgbClr val="FF0000"/>
                </a:solidFill>
                <a:latin typeface="Calibri" panose="020F0502020204030204" pitchFamily="34" charset="0"/>
                <a:ea typeface="微软雅黑" panose="020B0503020204020204" pitchFamily="34" charset="-122"/>
                <a:sym typeface="+mn-ea"/>
              </a:rPr>
              <a:t>克</a:t>
            </a:r>
            <a:r>
              <a:rPr lang="en-US" altLang="zh-CN" sz="3200">
                <a:solidFill>
                  <a:srgbClr val="FF0000"/>
                </a:solidFill>
                <a:latin typeface="Calibri" panose="020F0502020204030204" pitchFamily="34" charset="0"/>
                <a:ea typeface="微软雅黑" panose="020B0503020204020204" pitchFamily="34" charset="-122"/>
                <a:sym typeface="+mn-ea"/>
              </a:rPr>
              <a:t>1988</a:t>
            </a:r>
            <a:r>
              <a:rPr lang="zh-CN" altLang="en-US" sz="2800">
                <a:solidFill>
                  <a:srgbClr val="FF0000"/>
                </a:solidFill>
                <a:latin typeface="Calibri" panose="020F0502020204030204" pitchFamily="34" charset="0"/>
                <a:ea typeface="微软雅黑" panose="020B0503020204020204" pitchFamily="34" charset="-122"/>
                <a:sym typeface="+mn-ea"/>
              </a:rPr>
              <a:t>元</a:t>
            </a:r>
            <a:r>
              <a:rPr lang="zh-CN" altLang="en-US" sz="2800">
                <a:latin typeface="Calibri" panose="020F0502020204030204" pitchFamily="34" charset="0"/>
                <a:ea typeface="微软雅黑" panose="020B0503020204020204" pitchFamily="34" charset="-122"/>
                <a:sym typeface="+mn-ea"/>
              </a:rPr>
              <a:t>；</a:t>
            </a:r>
            <a:endParaRPr lang="zh-CN" altLang="en-US" sz="2800">
              <a:latin typeface="Calibri" panose="020F0502020204030204" pitchFamily="34" charset="0"/>
              <a:ea typeface="微软雅黑" panose="020B0503020204020204" pitchFamily="34" charset="-122"/>
            </a:endParaRPr>
          </a:p>
          <a:p>
            <a:pPr>
              <a:lnSpc>
                <a:spcPct val="102000"/>
              </a:lnSpc>
            </a:pPr>
            <a:endParaRPr lang="zh-CN" altLang="en-US" sz="3200">
              <a:latin typeface="Calibri" panose="020F0502020204030204" pitchFamily="34" charset="0"/>
              <a:ea typeface="微软雅黑" panose="020B0503020204020204" pitchFamily="34" charset="-122"/>
            </a:endParaRPr>
          </a:p>
          <a:p>
            <a:pPr>
              <a:lnSpc>
                <a:spcPct val="102000"/>
              </a:lnSpc>
            </a:pPr>
            <a:r>
              <a:rPr lang="zh-CN" altLang="en-US" sz="3200">
                <a:latin typeface="Calibri" panose="020F0502020204030204" pitchFamily="34" charset="0"/>
                <a:ea typeface="微软雅黑" panose="020B0503020204020204" pitchFamily="34" charset="-122"/>
              </a:rPr>
              <a:t>       </a:t>
            </a:r>
            <a:r>
              <a:rPr lang="zh-CN" altLang="en-US" sz="2800">
                <a:latin typeface="Calibri" panose="020F0502020204030204" pitchFamily="34" charset="0"/>
                <a:ea typeface="微软雅黑" panose="020B0503020204020204" pitchFamily="34" charset="-122"/>
                <a:sym typeface="+mn-ea"/>
              </a:rPr>
              <a:t>九品福高含量大蒜素油发行价：</a:t>
            </a:r>
            <a:r>
              <a:rPr lang="en-US" altLang="zh-CN" sz="2800">
                <a:latin typeface="Calibri" panose="020F0502020204030204" pitchFamily="34" charset="0"/>
                <a:ea typeface="微软雅黑" panose="020B0503020204020204" pitchFamily="34" charset="-122"/>
                <a:sym typeface="+mn-ea"/>
              </a:rPr>
              <a:t>375</a:t>
            </a:r>
            <a:r>
              <a:rPr lang="zh-CN" altLang="en-US" sz="2800">
                <a:latin typeface="Calibri" panose="020F0502020204030204" pitchFamily="34" charset="0"/>
                <a:ea typeface="微软雅黑" panose="020B0503020204020204" pitchFamily="34" charset="-122"/>
                <a:sym typeface="+mn-ea"/>
              </a:rPr>
              <a:t>毫升</a:t>
            </a:r>
            <a:r>
              <a:rPr lang="en-US" altLang="zh-CN" sz="2800">
                <a:latin typeface="Calibri" panose="020F0502020204030204" pitchFamily="34" charset="0"/>
                <a:ea typeface="微软雅黑" panose="020B0503020204020204" pitchFamily="34" charset="-122"/>
                <a:sym typeface="+mn-ea"/>
              </a:rPr>
              <a:t>X2</a:t>
            </a:r>
            <a:r>
              <a:rPr lang="zh-CN" altLang="en-US" sz="2800">
                <a:latin typeface="Calibri" panose="020F0502020204030204" pitchFamily="34" charset="0"/>
                <a:ea typeface="微软雅黑" panose="020B0503020204020204" pitchFamily="34" charset="-122"/>
                <a:sym typeface="+mn-ea"/>
              </a:rPr>
              <a:t>为一组</a:t>
            </a:r>
            <a:endParaRPr lang="zh-CN" altLang="en-US" sz="2800">
              <a:latin typeface="Calibri" panose="020F0502020204030204" pitchFamily="34" charset="0"/>
              <a:ea typeface="微软雅黑" panose="020B0503020204020204" pitchFamily="34" charset="-122"/>
              <a:sym typeface="+mn-ea"/>
            </a:endParaRPr>
          </a:p>
          <a:p>
            <a:pPr>
              <a:lnSpc>
                <a:spcPct val="102000"/>
              </a:lnSpc>
            </a:pPr>
            <a:r>
              <a:rPr lang="zh-CN" altLang="en-US" sz="2800">
                <a:latin typeface="Calibri" panose="020F0502020204030204" pitchFamily="34" charset="0"/>
                <a:ea typeface="微软雅黑" panose="020B0503020204020204" pitchFamily="34" charset="-122"/>
                <a:sym typeface="+mn-ea"/>
              </a:rPr>
              <a:t>                  价格</a:t>
            </a:r>
            <a:r>
              <a:rPr lang="en-US" altLang="zh-CN" sz="4400">
                <a:solidFill>
                  <a:srgbClr val="FF0000"/>
                </a:solidFill>
                <a:latin typeface="Calibri" panose="020F0502020204030204" pitchFamily="34" charset="0"/>
                <a:ea typeface="微软雅黑" panose="020B0503020204020204" pitchFamily="34" charset="-122"/>
                <a:sym typeface="+mn-ea"/>
              </a:rPr>
              <a:t>298</a:t>
            </a:r>
            <a:r>
              <a:rPr lang="zh-CN" altLang="en-US" sz="2800">
                <a:latin typeface="Calibri" panose="020F0502020204030204" pitchFamily="34" charset="0"/>
                <a:ea typeface="微软雅黑" panose="020B0503020204020204" pitchFamily="34" charset="-122"/>
                <a:sym typeface="+mn-ea"/>
              </a:rPr>
              <a:t>元每组，合</a:t>
            </a:r>
            <a:r>
              <a:rPr lang="en-US" altLang="zh-CN" sz="3200">
                <a:solidFill>
                  <a:srgbClr val="FF0000"/>
                </a:solidFill>
                <a:latin typeface="Calibri" panose="020F0502020204030204" pitchFamily="34" charset="0"/>
                <a:ea typeface="微软雅黑" panose="020B0503020204020204" pitchFamily="34" charset="-122"/>
                <a:sym typeface="+mn-ea"/>
              </a:rPr>
              <a:t>300</a:t>
            </a:r>
            <a:r>
              <a:rPr lang="zh-CN" altLang="en-US" sz="2800">
                <a:solidFill>
                  <a:srgbClr val="FF0000"/>
                </a:solidFill>
                <a:latin typeface="Calibri" panose="020F0502020204030204" pitchFamily="34" charset="0"/>
                <a:ea typeface="微软雅黑" panose="020B0503020204020204" pitchFamily="34" charset="-122"/>
                <a:sym typeface="+mn-ea"/>
              </a:rPr>
              <a:t>克为</a:t>
            </a:r>
            <a:r>
              <a:rPr lang="en-US" altLang="zh-CN" sz="3200" b="1">
                <a:solidFill>
                  <a:srgbClr val="FF0000"/>
                </a:solidFill>
                <a:latin typeface="Calibri" panose="020F0502020204030204" pitchFamily="34" charset="0"/>
                <a:ea typeface="微软雅黑" panose="020B0503020204020204" pitchFamily="34" charset="-122"/>
                <a:sym typeface="+mn-ea"/>
              </a:rPr>
              <a:t>119</a:t>
            </a:r>
            <a:r>
              <a:rPr lang="zh-CN" altLang="en-US" sz="2800">
                <a:solidFill>
                  <a:srgbClr val="FF0000"/>
                </a:solidFill>
                <a:latin typeface="Calibri" panose="020F0502020204030204" pitchFamily="34" charset="0"/>
                <a:ea typeface="微软雅黑" panose="020B0503020204020204" pitchFamily="34" charset="-122"/>
                <a:sym typeface="+mn-ea"/>
              </a:rPr>
              <a:t>元</a:t>
            </a:r>
            <a:endParaRPr lang="zh-CN" altLang="en-US" sz="2800">
              <a:latin typeface="微软雅黑" panose="020B0503020204020204" pitchFamily="34" charset="-122"/>
              <a:ea typeface="微软雅黑" panose="020B0503020204020204" pitchFamily="34" charset="-122"/>
            </a:endParaRPr>
          </a:p>
        </p:txBody>
      </p:sp>
      <p:pic>
        <p:nvPicPr>
          <p:cNvPr id="38919" name="图片 67" descr="QQ截图20160616113051"/>
          <p:cNvPicPr>
            <a:picLocks noChangeAspect="1"/>
          </p:cNvPicPr>
          <p:nvPr/>
        </p:nvPicPr>
        <p:blipFill>
          <a:blip r:embed="rId5"/>
          <a:srcRect/>
          <a:stretch>
            <a:fillRect/>
          </a:stretch>
        </p:blipFill>
        <p:spPr bwMode="auto">
          <a:xfrm>
            <a:off x="4321175" y="260350"/>
            <a:ext cx="377825" cy="911225"/>
          </a:xfrm>
          <a:prstGeom prst="rect">
            <a:avLst/>
          </a:prstGeom>
          <a:noFill/>
          <a:ln w="9525">
            <a:noFill/>
            <a:miter lim="800000"/>
            <a:headEnd/>
            <a:tailEnd/>
          </a:ln>
        </p:spPr>
      </p:pic>
      <p:sp>
        <p:nvSpPr>
          <p:cNvPr id="69" name="文本框 68"/>
          <p:cNvSpPr txBox="1">
            <a:spLocks noChangeArrowheads="1"/>
          </p:cNvSpPr>
          <p:nvPr/>
        </p:nvSpPr>
        <p:spPr bwMode="auto">
          <a:xfrm>
            <a:off x="3597275" y="120650"/>
            <a:ext cx="4322763" cy="2009775"/>
          </a:xfrm>
          <a:prstGeom prst="rect">
            <a:avLst/>
          </a:prstGeom>
          <a:noFill/>
          <a:ln w="9525">
            <a:noFill/>
            <a:miter lim="800000"/>
          </a:ln>
        </p:spPr>
        <p:txBody>
          <a:bodyPr>
            <a:spAutoFit/>
          </a:bodyPr>
          <a:lstStyle/>
          <a:p>
            <a:pPr>
              <a:lnSpc>
                <a:spcPct val="170000"/>
              </a:lnSpc>
            </a:pPr>
            <a:r>
              <a:rPr lang="zh-CN" altLang="en-US" sz="2800" b="1">
                <a:latin typeface="Calibri" panose="020F0502020204030204" pitchFamily="34" charset="0"/>
                <a:ea typeface="微软雅黑" panose="020B0503020204020204" pitchFamily="34" charset="-122"/>
                <a:sym typeface="+mn-ea"/>
              </a:rPr>
              <a:t>九品福大蒜素油发行价</a:t>
            </a:r>
            <a:endParaRPr lang="zh-CN" altLang="en-US" sz="2800" b="1">
              <a:latin typeface="Calibri" panose="020F0502020204030204" pitchFamily="34" charset="0"/>
              <a:ea typeface="微软雅黑" panose="020B0503020204020204" pitchFamily="34" charset="-122"/>
              <a:sym typeface="+mn-ea"/>
            </a:endParaRPr>
          </a:p>
          <a:p>
            <a:pPr>
              <a:lnSpc>
                <a:spcPct val="170000"/>
              </a:lnSpc>
            </a:pPr>
            <a:endParaRPr lang="zh-CN" altLang="en-US" sz="2800">
              <a:latin typeface="Calibri" panose="020F0502020204030204" pitchFamily="34" charset="0"/>
              <a:ea typeface="微软雅黑" panose="020B0503020204020204" pitchFamily="34" charset="-122"/>
            </a:endParaRPr>
          </a:p>
          <a:p>
            <a:pPr>
              <a:lnSpc>
                <a:spcPct val="170000"/>
              </a:lnSpc>
            </a:pPr>
            <a:endParaRPr lang="zh-CN" altLang="en-US">
              <a:latin typeface="Calibri" panose="020F0502020204030204" pitchFamily="34" charset="0"/>
              <a:ea typeface="微软雅黑" panose="020B0503020204020204" pitchFamily="34" charset="-122"/>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69">
                                            <p:txEl>
                                              <p:pRg st="0" end="0"/>
                                            </p:txEl>
                                          </p:spTgt>
                                        </p:tgtEl>
                                        <p:attrNameLst>
                                          <p:attrName>style.visibility</p:attrName>
                                        </p:attrNameLst>
                                      </p:cBhvr>
                                      <p:to>
                                        <p:strVal val="visible"/>
                                      </p:to>
                                    </p:set>
                                    <p:animEffect transition="in" filter="fade">
                                      <p:cBhvr>
                                        <p:cTn id="13" dur="1000"/>
                                        <p:tgtEl>
                                          <p:spTgt spid="69">
                                            <p:txEl>
                                              <p:pRg st="0" end="0"/>
                                            </p:txEl>
                                          </p:spTgt>
                                        </p:tgtEl>
                                      </p:cBhvr>
                                    </p:animEffect>
                                    <p:anim calcmode="lin" valueType="num">
                                      <p:cBhvr>
                                        <p:cTn id="14" dur="10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9">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9">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1000"/>
                                        <p:tgtEl>
                                          <p:spTgt spid="61"/>
                                        </p:tgtEl>
                                      </p:cBhvr>
                                    </p:animEffect>
                                    <p:anim calcmode="lin" valueType="num">
                                      <p:cBhvr>
                                        <p:cTn id="21" dur="1000" fill="hold"/>
                                        <p:tgtEl>
                                          <p:spTgt spid="61"/>
                                        </p:tgtEl>
                                        <p:attrNameLst>
                                          <p:attrName>ppt_x</p:attrName>
                                        </p:attrNameLst>
                                      </p:cBhvr>
                                      <p:tavLst>
                                        <p:tav tm="0">
                                          <p:val>
                                            <p:strVal val="#ppt_x"/>
                                          </p:val>
                                        </p:tav>
                                        <p:tav tm="100000">
                                          <p:val>
                                            <p:strVal val="#ppt_x"/>
                                          </p:val>
                                        </p:tav>
                                      </p:tavLst>
                                    </p:anim>
                                    <p:anim calcmode="lin" valueType="num">
                                      <p:cBhvr>
                                        <p:cTn id="2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anim calcmode="lin" valueType="num">
                                      <p:cBhvr>
                                        <p:cTn id="2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1000"/>
                                        <p:tgtEl>
                                          <p:spTgt spid="10">
                                            <p:txEl>
                                              <p:pRg st="1" end="1"/>
                                            </p:txEl>
                                          </p:spTgt>
                                        </p:tgtEl>
                                      </p:cBhvr>
                                    </p:animEffect>
                                    <p:anim calcmode="lin" valueType="num">
                                      <p:cBhvr>
                                        <p:cTn id="3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xEl>
                                              <p:pRg st="4" end="4"/>
                                            </p:txEl>
                                          </p:spTgt>
                                        </p:tgtEl>
                                        <p:attrNameLst>
                                          <p:attrName>style.visibility</p:attrName>
                                        </p:attrNameLst>
                                      </p:cBhvr>
                                      <p:to>
                                        <p:strVal val="visible"/>
                                      </p:to>
                                    </p:set>
                                    <p:animEffect transition="in" filter="fade">
                                      <p:cBhvr>
                                        <p:cTn id="48" dur="1000"/>
                                        <p:tgtEl>
                                          <p:spTgt spid="10">
                                            <p:txEl>
                                              <p:pRg st="4" end="4"/>
                                            </p:txEl>
                                          </p:spTgt>
                                        </p:tgtEl>
                                      </p:cBhvr>
                                    </p:animEffect>
                                    <p:anim calcmode="lin" valueType="num">
                                      <p:cBhvr>
                                        <p:cTn id="4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组合 6"/>
          <p:cNvGrpSpPr/>
          <p:nvPr/>
        </p:nvGrpSpPr>
        <p:grpSpPr bwMode="auto">
          <a:xfrm>
            <a:off x="0" y="6473825"/>
            <a:ext cx="12192000" cy="412750"/>
            <a:chOff x="0" y="6444852"/>
            <a:chExt cx="12192000" cy="413147"/>
          </a:xfrm>
        </p:grpSpPr>
        <p:pic>
          <p:nvPicPr>
            <p:cNvPr id="37891" name="图片 7"/>
            <p:cNvPicPr>
              <a:picLocks noChangeAspect="1"/>
            </p:cNvPicPr>
            <p:nvPr/>
          </p:nvPicPr>
          <p:blipFill>
            <a:blip r:embed="rId1"/>
            <a:srcRect/>
            <a:stretch>
              <a:fillRect/>
            </a:stretch>
          </p:blipFill>
          <p:spPr bwMode="auto">
            <a:xfrm>
              <a:off x="0" y="6444852"/>
              <a:ext cx="6610350" cy="413147"/>
            </a:xfrm>
            <a:prstGeom prst="rect">
              <a:avLst/>
            </a:prstGeom>
            <a:noFill/>
            <a:ln w="9525">
              <a:noFill/>
              <a:miter lim="800000"/>
              <a:headEnd/>
              <a:tailEnd/>
            </a:ln>
          </p:spPr>
        </p:pic>
        <p:pic>
          <p:nvPicPr>
            <p:cNvPr id="37892" name="图片 8"/>
            <p:cNvPicPr>
              <a:picLocks noChangeAspect="1"/>
            </p:cNvPicPr>
            <p:nvPr/>
          </p:nvPicPr>
          <p:blipFill>
            <a:blip r:embed="rId1"/>
            <a:srcRect r="13255"/>
            <a:stretch>
              <a:fillRect/>
            </a:stretch>
          </p:blipFill>
          <p:spPr bwMode="auto">
            <a:xfrm>
              <a:off x="6457950" y="6444852"/>
              <a:ext cx="5734050" cy="413147"/>
            </a:xfrm>
            <a:prstGeom prst="rect">
              <a:avLst/>
            </a:prstGeom>
            <a:noFill/>
            <a:ln w="9525">
              <a:noFill/>
              <a:miter lim="800000"/>
              <a:headEnd/>
              <a:tailEnd/>
            </a:ln>
          </p:spPr>
        </p:pic>
      </p:grpSp>
      <p:pic>
        <p:nvPicPr>
          <p:cNvPr id="37890" name="图片 3" descr="新包装该改改"/>
          <p:cNvPicPr>
            <a:picLocks noChangeAspect="1"/>
          </p:cNvPicPr>
          <p:nvPr/>
        </p:nvPicPr>
        <p:blipFill>
          <a:blip r:embed="rId2"/>
          <a:srcRect/>
          <a:stretch>
            <a:fillRect/>
          </a:stretch>
        </p:blipFill>
        <p:spPr bwMode="auto">
          <a:xfrm>
            <a:off x="0" y="-82550"/>
            <a:ext cx="12192000" cy="70231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4"/>
          <p:cNvPicPr>
            <a:picLocks noChangeAspect="1"/>
          </p:cNvPicPr>
          <p:nvPr/>
        </p:nvPicPr>
        <p:blipFill>
          <a:blip r:embed="rId1"/>
          <a:srcRect/>
          <a:stretch>
            <a:fillRect/>
          </a:stretch>
        </p:blipFill>
        <p:spPr bwMode="auto">
          <a:xfrm rot="-524926">
            <a:off x="7102475" y="901700"/>
            <a:ext cx="1255713" cy="407988"/>
          </a:xfrm>
          <a:prstGeom prst="rect">
            <a:avLst/>
          </a:prstGeom>
          <a:noFill/>
          <a:ln w="9525">
            <a:noFill/>
            <a:miter lim="800000"/>
            <a:headEnd/>
            <a:tailEnd/>
          </a:ln>
        </p:spPr>
      </p:pic>
      <p:sp>
        <p:nvSpPr>
          <p:cNvPr id="6" name="TextBox 31"/>
          <p:cNvSpPr txBox="1">
            <a:spLocks noChangeArrowheads="1"/>
          </p:cNvSpPr>
          <p:nvPr/>
        </p:nvSpPr>
        <p:spPr bwMode="auto">
          <a:xfrm>
            <a:off x="4668838" y="334963"/>
            <a:ext cx="4495800" cy="547687"/>
          </a:xfrm>
          <a:prstGeom prst="rect">
            <a:avLst/>
          </a:prstGeom>
          <a:noFill/>
          <a:ln w="9525">
            <a:noFill/>
            <a:miter lim="800000"/>
          </a:ln>
        </p:spPr>
        <p:txBody>
          <a:bodyPr lIns="91438" tIns="45719" rIns="91438" bIns="45719">
            <a:spAutoFit/>
          </a:bodyPr>
          <a:lstStyle/>
          <a:p>
            <a:pPr defTabSz="912495"/>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总       结</a:t>
            </a:r>
            <a:endParaRPr lang="zh-CN" altLang="en-US" sz="2800" b="1">
              <a:latin typeface="微软雅黑" panose="020B0503020204020204" pitchFamily="34" charset="-122"/>
              <a:ea typeface="微软雅黑" panose="020B0503020204020204" pitchFamily="34" charset="-122"/>
            </a:endParaRPr>
          </a:p>
        </p:txBody>
      </p:sp>
      <p:sp>
        <p:nvSpPr>
          <p:cNvPr id="7" name="矩形 6"/>
          <p:cNvSpPr/>
          <p:nvPr/>
        </p:nvSpPr>
        <p:spPr>
          <a:xfrm>
            <a:off x="4340225" y="334963"/>
            <a:ext cx="261938" cy="771525"/>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9940" name="组合 7"/>
          <p:cNvGrpSpPr/>
          <p:nvPr/>
        </p:nvGrpSpPr>
        <p:grpSpPr bwMode="auto">
          <a:xfrm>
            <a:off x="0" y="6473825"/>
            <a:ext cx="12192000" cy="412750"/>
            <a:chOff x="0" y="6444852"/>
            <a:chExt cx="12192000" cy="413147"/>
          </a:xfrm>
        </p:grpSpPr>
        <p:pic>
          <p:nvPicPr>
            <p:cNvPr id="39948" name="图片 8"/>
            <p:cNvPicPr>
              <a:picLocks noChangeAspect="1"/>
            </p:cNvPicPr>
            <p:nvPr/>
          </p:nvPicPr>
          <p:blipFill>
            <a:blip r:embed="rId2"/>
            <a:srcRect/>
            <a:stretch>
              <a:fillRect/>
            </a:stretch>
          </p:blipFill>
          <p:spPr bwMode="auto">
            <a:xfrm>
              <a:off x="0" y="6444852"/>
              <a:ext cx="6610350" cy="413147"/>
            </a:xfrm>
            <a:prstGeom prst="rect">
              <a:avLst/>
            </a:prstGeom>
            <a:noFill/>
            <a:ln w="9525">
              <a:noFill/>
              <a:miter lim="800000"/>
              <a:headEnd/>
              <a:tailEnd/>
            </a:ln>
          </p:spPr>
        </p:pic>
        <p:pic>
          <p:nvPicPr>
            <p:cNvPr id="39949" name="图片 9"/>
            <p:cNvPicPr>
              <a:picLocks noChangeAspect="1"/>
            </p:cNvPicPr>
            <p:nvPr/>
          </p:nvPicPr>
          <p:blipFill>
            <a:blip r:embed="rId2"/>
            <a:srcRect r="13255"/>
            <a:stretch>
              <a:fillRect/>
            </a:stretch>
          </p:blipFill>
          <p:spPr bwMode="auto">
            <a:xfrm>
              <a:off x="6457950" y="6444852"/>
              <a:ext cx="5734050" cy="413147"/>
            </a:xfrm>
            <a:prstGeom prst="rect">
              <a:avLst/>
            </a:prstGeom>
            <a:noFill/>
            <a:ln w="9525">
              <a:noFill/>
              <a:miter lim="800000"/>
              <a:headEnd/>
              <a:tailEnd/>
            </a:ln>
          </p:spPr>
        </p:pic>
      </p:grpSp>
      <p:grpSp>
        <p:nvGrpSpPr>
          <p:cNvPr id="12" name="组合 11"/>
          <p:cNvGrpSpPr/>
          <p:nvPr/>
        </p:nvGrpSpPr>
        <p:grpSpPr bwMode="auto">
          <a:xfrm>
            <a:off x="1209675" y="615950"/>
            <a:ext cx="9209088" cy="6242050"/>
            <a:chOff x="-96454" y="1256078"/>
            <a:chExt cx="6743971" cy="4765632"/>
          </a:xfrm>
        </p:grpSpPr>
        <p:sp>
          <p:nvSpPr>
            <p:cNvPr id="13" name="椭圆 12"/>
            <p:cNvSpPr/>
            <p:nvPr/>
          </p:nvSpPr>
          <p:spPr>
            <a:xfrm>
              <a:off x="1076562" y="1403943"/>
              <a:ext cx="4457229" cy="4457781"/>
            </a:xfrm>
            <a:prstGeom prst="ellipse">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9947" name="图片 13"/>
            <p:cNvPicPr>
              <a:picLocks noChangeAspect="1"/>
            </p:cNvPicPr>
            <p:nvPr/>
          </p:nvPicPr>
          <p:blipFill>
            <a:blip r:embed="rId3"/>
            <a:srcRect/>
            <a:stretch>
              <a:fillRect/>
            </a:stretch>
          </p:blipFill>
          <p:spPr bwMode="auto">
            <a:xfrm>
              <a:off x="-96454" y="1256078"/>
              <a:ext cx="6743971" cy="4765632"/>
            </a:xfrm>
            <a:prstGeom prst="rect">
              <a:avLst/>
            </a:prstGeom>
            <a:noFill/>
            <a:ln w="9525">
              <a:noFill/>
              <a:miter lim="800000"/>
              <a:headEnd/>
              <a:tailEnd/>
            </a:ln>
          </p:spPr>
        </p:pic>
      </p:grpSp>
      <p:sp>
        <p:nvSpPr>
          <p:cNvPr id="2" name="文本框 1"/>
          <p:cNvSpPr txBox="1">
            <a:spLocks noChangeArrowheads="1"/>
          </p:cNvSpPr>
          <p:nvPr/>
        </p:nvSpPr>
        <p:spPr bwMode="auto">
          <a:xfrm>
            <a:off x="3892550" y="1630363"/>
            <a:ext cx="4064000" cy="4741862"/>
          </a:xfrm>
          <a:prstGeom prst="rect">
            <a:avLst/>
          </a:prstGeom>
          <a:noFill/>
          <a:ln w="9525">
            <a:noFill/>
            <a:miter lim="800000"/>
          </a:ln>
        </p:spPr>
        <p:txBody>
          <a:bodyPr>
            <a:spAutoFit/>
          </a:bodyPr>
          <a:lstStyle/>
          <a:p>
            <a:pPr algn="ctr">
              <a:lnSpc>
                <a:spcPct val="120000"/>
              </a:lnSpc>
            </a:pPr>
            <a:r>
              <a:rPr lang="zh-CN" altLang="en-US" sz="1600">
                <a:solidFill>
                  <a:schemeClr val="bg1"/>
                </a:solidFill>
                <a:latin typeface="微软雅黑" panose="020B0503020204020204" pitchFamily="34" charset="-122"/>
                <a:ea typeface="微软雅黑" panose="020B0503020204020204" pitchFamily="34" charset="-122"/>
                <a:sym typeface="+mn-ea"/>
              </a:rPr>
              <a:t>推广功效显著、价格低廉、科技含量高、纯天然提取工艺纯净大蒜素油，是中国健康产业发展史中历史性的机遇，是产业的大势所趋，是世界卫生组织（</a:t>
            </a:r>
            <a:r>
              <a:rPr lang="en-US" altLang="zh-CN" sz="1600">
                <a:solidFill>
                  <a:schemeClr val="bg1"/>
                </a:solidFill>
                <a:latin typeface="微软雅黑" panose="020B0503020204020204" pitchFamily="34" charset="-122"/>
                <a:ea typeface="微软雅黑" panose="020B0503020204020204" pitchFamily="34" charset="-122"/>
                <a:sym typeface="+mn-ea"/>
              </a:rPr>
              <a:t>WHO</a:t>
            </a:r>
            <a:r>
              <a:rPr lang="zh-CN" altLang="en-US" sz="1600">
                <a:solidFill>
                  <a:schemeClr val="bg1"/>
                </a:solidFill>
                <a:latin typeface="微软雅黑" panose="020B0503020204020204" pitchFamily="34" charset="-122"/>
                <a:ea typeface="微软雅黑" panose="020B0503020204020204" pitchFamily="34" charset="-122"/>
                <a:sym typeface="+mn-ea"/>
              </a:rPr>
              <a:t>）的积极行动，是提高国民身体素质、减轻国家医疗费用开支的爱国行为，由于大蒜素目前认知度低，而其对人类又非常重要，随着政府、学术界、企业界立体推广力度不断加大，将迎来大蒜素油的商业热潮，从而可以预计：大蒜素油将如同水米油盐一样成为人们生活中的必需品，即快速消费品，价廉物美的九品福大蒜素油将带领中国健康产业率先走向快速消费品时代，改变中国保健品行业的形象，让中国的老百姓享受优质的健康产业的服务。</a:t>
            </a:r>
            <a:endParaRPr lang="zh-CN" altLang="en-US" sz="1600">
              <a:solidFill>
                <a:schemeClr val="bg1"/>
              </a:solidFill>
              <a:latin typeface="微软雅黑" panose="020B0503020204020204" pitchFamily="34" charset="-122"/>
              <a:ea typeface="微软雅黑" panose="020B0503020204020204" pitchFamily="34" charset="-122"/>
              <a:sym typeface="+mn-ea"/>
            </a:endParaRPr>
          </a:p>
          <a:p>
            <a:endParaRPr lang="zh-CN" altLang="en-US" sz="160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竖龙1"/>
          <p:cNvPicPr>
            <a:picLocks noChangeAspect="1"/>
          </p:cNvPicPr>
          <p:nvPr/>
        </p:nvPicPr>
        <p:blipFill>
          <a:blip r:embed="rId4"/>
          <a:srcRect/>
          <a:stretch>
            <a:fillRect/>
          </a:stretch>
        </p:blipFill>
        <p:spPr bwMode="auto">
          <a:xfrm>
            <a:off x="-241300" y="1825625"/>
            <a:ext cx="4174490" cy="5485130"/>
          </a:xfrm>
          <a:prstGeom prst="rect">
            <a:avLst/>
          </a:prstGeom>
          <a:noFill/>
          <a:ln w="9525">
            <a:noFill/>
            <a:miter lim="800000"/>
            <a:headEnd/>
            <a:tailEnd/>
          </a:ln>
        </p:spPr>
      </p:pic>
      <p:pic>
        <p:nvPicPr>
          <p:cNvPr id="11" name="图片 10" descr="竖龙2"/>
          <p:cNvPicPr>
            <a:picLocks noChangeAspect="1"/>
          </p:cNvPicPr>
          <p:nvPr/>
        </p:nvPicPr>
        <p:blipFill>
          <a:blip r:embed="rId5"/>
          <a:srcRect/>
          <a:stretch>
            <a:fillRect/>
          </a:stretch>
        </p:blipFill>
        <p:spPr bwMode="auto">
          <a:xfrm>
            <a:off x="7323138" y="627063"/>
            <a:ext cx="5086350" cy="6683375"/>
          </a:xfrm>
          <a:prstGeom prst="rect">
            <a:avLst/>
          </a:prstGeom>
          <a:noFill/>
          <a:ln w="9525">
            <a:noFill/>
            <a:miter lim="800000"/>
            <a:headEnd/>
            <a:tailEnd/>
          </a:ln>
        </p:spPr>
      </p:pic>
      <p:pic>
        <p:nvPicPr>
          <p:cNvPr id="17" name="图片 16" descr="龙222"/>
          <p:cNvPicPr>
            <a:picLocks noChangeAspect="1"/>
          </p:cNvPicPr>
          <p:nvPr/>
        </p:nvPicPr>
        <p:blipFill>
          <a:blip r:embed="rId6"/>
          <a:srcRect/>
          <a:stretch>
            <a:fillRect/>
          </a:stretch>
        </p:blipFill>
        <p:spPr bwMode="auto">
          <a:xfrm>
            <a:off x="3194050" y="125413"/>
            <a:ext cx="1276350" cy="127793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3636963" y="1779588"/>
            <a:ext cx="4692650" cy="1311275"/>
          </a:xfrm>
          <a:prstGeom prst="rect">
            <a:avLst/>
          </a:prstGeom>
          <a:noFill/>
          <a:ln w="9525">
            <a:noFill/>
            <a:miter lim="800000"/>
          </a:ln>
        </p:spPr>
        <p:txBody>
          <a:bodyPr lIns="91436" tIns="45718" rIns="91436" bIns="45718">
            <a:spAutoFit/>
          </a:bodyPr>
          <a:lstStyle/>
          <a:p>
            <a:pPr algn="ctr">
              <a:lnSpc>
                <a:spcPct val="90000"/>
              </a:lnSpc>
            </a:pPr>
            <a:r>
              <a:rPr kumimoji="1" lang="en-US" altLang="zh-CN" sz="4400" b="1">
                <a:latin typeface="Calibri" panose="020F0502020204030204" pitchFamily="34" charset="0"/>
                <a:ea typeface="微软雅黑" panose="020B0503020204020204" pitchFamily="34" charset="-122"/>
              </a:rPr>
              <a:t>THANK</a:t>
            </a:r>
            <a:endParaRPr kumimoji="1" lang="en-US" altLang="zh-CN" sz="4400" b="1">
              <a:latin typeface="Calibri" panose="020F0502020204030204" pitchFamily="34" charset="0"/>
              <a:ea typeface="微软雅黑" panose="020B0503020204020204" pitchFamily="34" charset="-122"/>
            </a:endParaRPr>
          </a:p>
          <a:p>
            <a:pPr algn="ctr">
              <a:lnSpc>
                <a:spcPct val="90000"/>
              </a:lnSpc>
            </a:pPr>
            <a:r>
              <a:rPr kumimoji="1" lang="en-US" altLang="zh-CN" sz="4400" b="1">
                <a:latin typeface="Calibri" panose="020F0502020204030204" pitchFamily="34" charset="0"/>
                <a:ea typeface="微软雅黑" panose="020B0503020204020204" pitchFamily="34" charset="-122"/>
              </a:rPr>
              <a:t>YOU</a:t>
            </a:r>
            <a:endParaRPr kumimoji="1" lang="zh-CN" altLang="en-US" sz="4400" b="1">
              <a:latin typeface="Calibri" panose="020F0502020204030204" pitchFamily="34" charset="0"/>
              <a:ea typeface="微软雅黑" panose="020B0503020204020204" pitchFamily="34" charset="-122"/>
            </a:endParaRPr>
          </a:p>
        </p:txBody>
      </p:sp>
      <p:sp>
        <p:nvSpPr>
          <p:cNvPr id="4" name="文本框 3"/>
          <p:cNvSpPr txBox="1">
            <a:spLocks noChangeArrowheads="1"/>
          </p:cNvSpPr>
          <p:nvPr/>
        </p:nvSpPr>
        <p:spPr bwMode="auto">
          <a:xfrm>
            <a:off x="3637280" y="3091180"/>
            <a:ext cx="5132705" cy="891540"/>
          </a:xfrm>
          <a:prstGeom prst="rect">
            <a:avLst/>
          </a:prstGeom>
          <a:solidFill>
            <a:srgbClr val="CE3836"/>
          </a:solidFill>
          <a:ln w="9525">
            <a:noFill/>
            <a:miter lim="800000"/>
          </a:ln>
        </p:spPr>
        <p:txBody>
          <a:bodyPr wrap="square">
            <a:spAutoFit/>
          </a:bodyPr>
          <a:lstStyle/>
          <a:p>
            <a:pPr>
              <a:lnSpc>
                <a:spcPct val="130000"/>
              </a:lnSpc>
            </a:pPr>
            <a:r>
              <a:rPr lang="en-US" altLang="zh-CN" sz="2000" b="1">
                <a:solidFill>
                  <a:schemeClr val="bg1"/>
                </a:solidFill>
                <a:latin typeface="Calibri" panose="020F0502020204030204" pitchFamily="34" charset="0"/>
                <a:ea typeface="微软雅黑" panose="020B0503020204020204" pitchFamily="34" charset="-122"/>
              </a:rPr>
              <a:t>      </a:t>
            </a:r>
            <a:r>
              <a:rPr lang="zh-CN" altLang="zh-CN" sz="2000" b="1">
                <a:solidFill>
                  <a:schemeClr val="bg1"/>
                </a:solidFill>
                <a:latin typeface="Calibri" panose="020F0502020204030204" pitchFamily="34" charset="0"/>
                <a:ea typeface="微软雅黑" panose="020B0503020204020204" pitchFamily="34" charset="-122"/>
              </a:rPr>
              <a:t>抗病毒产品研制成果正进入试生产，产品定位、市场调研阶段</a:t>
            </a:r>
            <a:r>
              <a:rPr lang="en-US" altLang="zh-CN" sz="2000" b="1">
                <a:solidFill>
                  <a:schemeClr val="bg1"/>
                </a:solidFill>
                <a:latin typeface="Calibri" panose="020F0502020204030204" pitchFamily="34" charset="0"/>
                <a:ea typeface="微软雅黑" panose="020B0503020204020204" pitchFamily="34" charset="-122"/>
              </a:rPr>
              <a:t>..... </a:t>
            </a:r>
            <a:endParaRPr lang="en-US" altLang="zh-CN" sz="2000" b="1">
              <a:solidFill>
                <a:schemeClr val="bg1"/>
              </a:solidFill>
              <a:latin typeface="Calibri" panose="020F0502020204030204" pitchFamily="34" charset="0"/>
              <a:ea typeface="微软雅黑" panose="020B0503020204020204" pitchFamily="34" charset="-122"/>
            </a:endParaRPr>
          </a:p>
        </p:txBody>
      </p:sp>
      <p:sp>
        <p:nvSpPr>
          <p:cNvPr id="5" name="文本框 4"/>
          <p:cNvSpPr txBox="1"/>
          <p:nvPr/>
        </p:nvSpPr>
        <p:spPr>
          <a:xfrm>
            <a:off x="4289425" y="5574665"/>
            <a:ext cx="3613150" cy="384175"/>
          </a:xfrm>
          <a:prstGeom prst="rect">
            <a:avLst/>
          </a:prstGeom>
          <a:gradFill>
            <a:gsLst>
              <a:gs pos="0">
                <a:srgbClr val="E30000"/>
              </a:gs>
              <a:gs pos="100000">
                <a:srgbClr val="760303"/>
              </a:gs>
            </a:gsLst>
            <a:lin ang="5400000" scaled="0"/>
          </a:gradFill>
        </p:spPr>
        <p:txBody>
          <a:bodyPr wrap="none">
            <a:spAutoFit/>
          </a:bodyPr>
          <a:lstStyle/>
          <a:p>
            <a:pPr fontAlgn="auto">
              <a:spcBef>
                <a:spcPts val="0"/>
              </a:spcBef>
              <a:spcAft>
                <a:spcPts val="0"/>
              </a:spcAft>
              <a:defRPr/>
            </a:pPr>
            <a:r>
              <a:rPr lang="zh-CN" altLang="en-US" b="1" dirty="0">
                <a:solidFill>
                  <a:schemeClr val="bg1"/>
                </a:solidFill>
                <a:latin typeface="+mj-ea"/>
                <a:ea typeface="+mn-ea"/>
                <a:sym typeface="+mn-ea"/>
              </a:rPr>
              <a:t>湖南常德九品福绿色食品有限公司</a:t>
            </a:r>
            <a:endParaRPr lang="zh-CN" altLang="en-US" b="1" dirty="0">
              <a:solidFill>
                <a:schemeClr val="bg1"/>
              </a:solidFill>
              <a:latin typeface="+mj-ea"/>
              <a:ea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47"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组合 3"/>
          <p:cNvGrpSpPr/>
          <p:nvPr/>
        </p:nvGrpSpPr>
        <p:grpSpPr bwMode="auto">
          <a:xfrm>
            <a:off x="0" y="6473825"/>
            <a:ext cx="12192000" cy="412750"/>
            <a:chOff x="0" y="6444852"/>
            <a:chExt cx="12192000" cy="413147"/>
          </a:xfrm>
        </p:grpSpPr>
        <p:pic>
          <p:nvPicPr>
            <p:cNvPr id="25613" name="图片 4"/>
            <p:cNvPicPr>
              <a:picLocks noChangeAspect="1"/>
            </p:cNvPicPr>
            <p:nvPr/>
          </p:nvPicPr>
          <p:blipFill>
            <a:blip r:embed="rId1"/>
            <a:srcRect/>
            <a:stretch>
              <a:fillRect/>
            </a:stretch>
          </p:blipFill>
          <p:spPr bwMode="auto">
            <a:xfrm>
              <a:off x="0" y="6444852"/>
              <a:ext cx="6610350" cy="413147"/>
            </a:xfrm>
            <a:prstGeom prst="rect">
              <a:avLst/>
            </a:prstGeom>
            <a:noFill/>
            <a:ln w="9525">
              <a:noFill/>
              <a:miter lim="800000"/>
              <a:headEnd/>
              <a:tailEnd/>
            </a:ln>
          </p:spPr>
        </p:pic>
        <p:pic>
          <p:nvPicPr>
            <p:cNvPr id="25614" name="图片 5"/>
            <p:cNvPicPr>
              <a:picLocks noChangeAspect="1"/>
            </p:cNvPicPr>
            <p:nvPr/>
          </p:nvPicPr>
          <p:blipFill>
            <a:blip r:embed="rId1"/>
            <a:srcRect r="13255"/>
            <a:stretch>
              <a:fillRect/>
            </a:stretch>
          </p:blipFill>
          <p:spPr bwMode="auto">
            <a:xfrm>
              <a:off x="6457950" y="6444852"/>
              <a:ext cx="5734050" cy="413147"/>
            </a:xfrm>
            <a:prstGeom prst="rect">
              <a:avLst/>
            </a:prstGeom>
            <a:noFill/>
            <a:ln w="9525">
              <a:noFill/>
              <a:miter lim="800000"/>
              <a:headEnd/>
              <a:tailEnd/>
            </a:ln>
          </p:spPr>
        </p:pic>
      </p:grpSp>
      <p:pic>
        <p:nvPicPr>
          <p:cNvPr id="25602" name="图片 7"/>
          <p:cNvPicPr>
            <a:picLocks noChangeAspect="1"/>
          </p:cNvPicPr>
          <p:nvPr/>
        </p:nvPicPr>
        <p:blipFill>
          <a:blip r:embed="rId2"/>
          <a:srcRect/>
          <a:stretch>
            <a:fillRect/>
          </a:stretch>
        </p:blipFill>
        <p:spPr bwMode="auto">
          <a:xfrm rot="-524926">
            <a:off x="6634163" y="747713"/>
            <a:ext cx="1255712" cy="407987"/>
          </a:xfrm>
          <a:prstGeom prst="rect">
            <a:avLst/>
          </a:prstGeom>
          <a:noFill/>
          <a:ln w="9525">
            <a:noFill/>
            <a:miter lim="800000"/>
            <a:headEnd/>
            <a:tailEnd/>
          </a:ln>
        </p:spPr>
      </p:pic>
      <p:sp>
        <p:nvSpPr>
          <p:cNvPr id="9" name="TextBox 31"/>
          <p:cNvSpPr txBox="1">
            <a:spLocks noChangeArrowheads="1"/>
          </p:cNvSpPr>
          <p:nvPr/>
        </p:nvSpPr>
        <p:spPr bwMode="auto">
          <a:xfrm>
            <a:off x="4813300" y="363538"/>
            <a:ext cx="1908175" cy="742950"/>
          </a:xfrm>
          <a:prstGeom prst="rect">
            <a:avLst/>
          </a:prstGeom>
          <a:noFill/>
          <a:ln w="9525">
            <a:noFill/>
            <a:miter lim="800000"/>
          </a:ln>
        </p:spPr>
        <p:txBody>
          <a:bodyPr lIns="91438" tIns="45719" rIns="91438" bIns="45719">
            <a:spAutoFit/>
          </a:bodyPr>
          <a:lstStyle/>
          <a:p>
            <a:pPr defTabSz="912495"/>
            <a:r>
              <a:rPr lang="zh-CN" altLang="en-US" sz="4000" b="1">
                <a:latin typeface="微软雅黑" panose="020B0503020204020204" pitchFamily="34" charset="-122"/>
                <a:ea typeface="微软雅黑" panose="020B0503020204020204" pitchFamily="34" charset="-122"/>
              </a:rPr>
              <a:t>前    言</a:t>
            </a:r>
            <a:endParaRPr lang="zh-CN" altLang="en-US" sz="4000" b="1">
              <a:latin typeface="微软雅黑" panose="020B0503020204020204" pitchFamily="34" charset="-122"/>
              <a:ea typeface="微软雅黑" panose="020B0503020204020204" pitchFamily="34" charset="-122"/>
            </a:endParaRPr>
          </a:p>
        </p:txBody>
      </p:sp>
      <p:sp>
        <p:nvSpPr>
          <p:cNvPr id="2" name="折角形 1"/>
          <p:cNvSpPr/>
          <p:nvPr/>
        </p:nvSpPr>
        <p:spPr>
          <a:xfrm>
            <a:off x="4021138" y="1414463"/>
            <a:ext cx="4149725" cy="4749800"/>
          </a:xfrm>
          <a:prstGeom prst="foldedCorner">
            <a:avLst/>
          </a:prstGeom>
          <a:solidFill>
            <a:srgbClr val="E83A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文本框 2"/>
          <p:cNvSpPr txBox="1">
            <a:spLocks noChangeArrowheads="1"/>
          </p:cNvSpPr>
          <p:nvPr/>
        </p:nvSpPr>
        <p:spPr bwMode="auto">
          <a:xfrm>
            <a:off x="4089400" y="1608138"/>
            <a:ext cx="4002088" cy="4481512"/>
          </a:xfrm>
          <a:prstGeom prst="rect">
            <a:avLst/>
          </a:prstGeom>
          <a:noFill/>
          <a:ln w="9525">
            <a:noFill/>
            <a:miter lim="800000"/>
          </a:ln>
        </p:spPr>
        <p:txBody>
          <a:bodyPr>
            <a:spAutoFit/>
          </a:bodyPr>
          <a:lstStyle/>
          <a:p>
            <a:pPr algn="just">
              <a:lnSpc>
                <a:spcPct val="200000"/>
              </a:lnSpc>
            </a:pPr>
            <a:r>
              <a:rPr lang="en-US" altLang="zh-CN">
                <a:latin typeface="Calibri" panose="020F0502020204030204" pitchFamily="34" charset="0"/>
                <a:ea typeface="微软雅黑" panose="020B0503020204020204" pitchFamily="34" charset="-122"/>
              </a:rPr>
              <a:t>      </a:t>
            </a:r>
            <a:r>
              <a:rPr lang="en-US" altLang="zh-CN">
                <a:solidFill>
                  <a:schemeClr val="bg1"/>
                </a:solidFill>
                <a:latin typeface="Calibri" panose="020F0502020204030204" pitchFamily="34" charset="0"/>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sym typeface="+mn-ea"/>
              </a:rPr>
              <a:t>毛主席说：身体是革命的本钱；</a:t>
            </a:r>
            <a:endParaRPr lang="zh-CN" altLang="en-US">
              <a:solidFill>
                <a:schemeClr val="bg1"/>
              </a:solidFill>
              <a:latin typeface="微软雅黑" panose="020B0503020204020204" pitchFamily="34" charset="-122"/>
              <a:ea typeface="微软雅黑" panose="020B0503020204020204" pitchFamily="34" charset="-122"/>
              <a:sym typeface="+mn-ea"/>
            </a:endParaRPr>
          </a:p>
          <a:p>
            <a:pPr algn="just">
              <a:lnSpc>
                <a:spcPct val="200000"/>
              </a:lnSpc>
            </a:pPr>
            <a:r>
              <a:rPr lang="zh-CN" altLang="en-US">
                <a:solidFill>
                  <a:schemeClr val="bg1"/>
                </a:solidFill>
                <a:latin typeface="微软雅黑" panose="020B0503020204020204" pitchFamily="34" charset="-122"/>
                <a:ea typeface="微软雅黑" panose="020B0503020204020204" pitchFamily="34" charset="-122"/>
                <a:sym typeface="+mn-ea"/>
              </a:rPr>
              <a:t>     人生最大的遗憾是人死了钱还没花完；钱没有了可以再赚，健康的身体失去了就赚不回来了。</a:t>
            </a:r>
            <a:endParaRPr lang="zh-CN" altLang="en-US">
              <a:solidFill>
                <a:schemeClr val="bg1"/>
              </a:solidFill>
              <a:latin typeface="微软雅黑" panose="020B0503020204020204" pitchFamily="34" charset="-122"/>
              <a:ea typeface="微软雅黑" panose="020B0503020204020204" pitchFamily="34" charset="-122"/>
              <a:sym typeface="+mn-ea"/>
            </a:endParaRPr>
          </a:p>
          <a:p>
            <a:pPr algn="just">
              <a:lnSpc>
                <a:spcPct val="200000"/>
              </a:lnSpc>
            </a:pPr>
            <a:r>
              <a:rPr lang="zh-CN" altLang="en-US">
                <a:solidFill>
                  <a:schemeClr val="bg1"/>
                </a:solidFill>
                <a:latin typeface="微软雅黑" panose="020B0503020204020204" pitchFamily="34" charset="-122"/>
                <a:ea typeface="微软雅黑" panose="020B0503020204020204" pitchFamily="34" charset="-122"/>
                <a:sym typeface="+mn-ea"/>
              </a:rPr>
              <a:t>    一个人最输不起的就是健康的身体！</a:t>
            </a:r>
            <a:endParaRPr lang="zh-CN" altLang="en-US">
              <a:solidFill>
                <a:schemeClr val="bg1"/>
              </a:solidFill>
              <a:latin typeface="微软雅黑" panose="020B0503020204020204" pitchFamily="34" charset="-122"/>
              <a:ea typeface="微软雅黑" panose="020B0503020204020204" pitchFamily="34" charset="-122"/>
              <a:sym typeface="+mn-ea"/>
            </a:endParaRPr>
          </a:p>
          <a:p>
            <a:pPr algn="just">
              <a:lnSpc>
                <a:spcPct val="200000"/>
              </a:lnSpc>
            </a:pPr>
            <a:r>
              <a:rPr lang="zh-CN" altLang="en-US">
                <a:solidFill>
                  <a:schemeClr val="bg1"/>
                </a:solidFill>
                <a:latin typeface="微软雅黑" panose="020B0503020204020204" pitchFamily="34" charset="-122"/>
                <a:ea typeface="微软雅黑" panose="020B0503020204020204" pitchFamily="34" charset="-122"/>
                <a:sym typeface="+mn-ea"/>
              </a:rPr>
              <a:t>    拥有了健康的身体就等于拥有一切！</a:t>
            </a:r>
            <a:r>
              <a:rPr lang="en-US" altLang="zh-CN">
                <a:latin typeface="Calibri" panose="020F0502020204030204" pitchFamily="34" charset="0"/>
                <a:ea typeface="微软雅黑" panose="020B0503020204020204" pitchFamily="34" charset="-122"/>
              </a:rPr>
              <a:t>	</a:t>
            </a:r>
            <a:endParaRPr lang="en-US" altLang="zh-CN">
              <a:latin typeface="Calibri" panose="020F0502020204030204" pitchFamily="34" charset="0"/>
              <a:ea typeface="微软雅黑" panose="020B0503020204020204" pitchFamily="34" charset="-122"/>
            </a:endParaRPr>
          </a:p>
          <a:p>
            <a:endParaRPr lang="zh-CN" altLang="en-US">
              <a:latin typeface="Calibri" panose="020F0502020204030204" pitchFamily="34" charset="0"/>
              <a:ea typeface="微软雅黑" panose="020B0503020204020204" pitchFamily="34" charset="-122"/>
            </a:endParaRPr>
          </a:p>
          <a:p>
            <a:endParaRPr lang="zh-CN" altLang="en-US">
              <a:latin typeface="Calibri" panose="020F0502020204030204" pitchFamily="34" charset="0"/>
              <a:ea typeface="微软雅黑" panose="020B0503020204020204" pitchFamily="34" charset="-122"/>
            </a:endParaRPr>
          </a:p>
        </p:txBody>
      </p:sp>
      <p:graphicFrame>
        <p:nvGraphicFramePr>
          <p:cNvPr id="13" name="表格 12"/>
          <p:cNvGraphicFramePr/>
          <p:nvPr/>
        </p:nvGraphicFramePr>
        <p:xfrm>
          <a:off x="1944688" y="1414463"/>
          <a:ext cx="1989137" cy="2432050"/>
        </p:xfrm>
        <a:graphic>
          <a:graphicData uri="http://schemas.openxmlformats.org/drawingml/2006/table">
            <a:tbl>
              <a:tblPr firstRow="1" bandRow="1">
                <a:tableStyleId>{5C22544A-7EE6-4342-B048-85BDC9FD1C3A}</a:tableStyleId>
              </a:tblPr>
              <a:tblGrid>
                <a:gridCol w="1988820"/>
              </a:tblGrid>
              <a:tr h="2432050">
                <a:tc>
                  <a:txBody>
                    <a:bodyPr/>
                    <a:lstStyle/>
                    <a:p>
                      <a:pPr>
                        <a:buNone/>
                      </a:pPr>
                      <a:endParaRPr lang="zh-CN" altLang="en-US"/>
                    </a:p>
                  </a:txBody>
                  <a:tcPr>
                    <a:solidFill>
                      <a:schemeClr val="accent1">
                        <a:lumMod val="20000"/>
                        <a:lumOff val="80000"/>
                      </a:schemeClr>
                    </a:solidFill>
                  </a:tcPr>
                </a:tc>
              </a:tr>
            </a:tbl>
          </a:graphicData>
        </a:graphic>
      </p:graphicFrame>
      <p:pic>
        <p:nvPicPr>
          <p:cNvPr id="14" name="图片 13" descr="毛"/>
          <p:cNvPicPr>
            <a:picLocks noChangeAspect="1"/>
          </p:cNvPicPr>
          <p:nvPr/>
        </p:nvPicPr>
        <p:blipFill>
          <a:blip r:embed="rId3"/>
          <a:srcRect/>
          <a:stretch>
            <a:fillRect/>
          </a:stretch>
        </p:blipFill>
        <p:spPr bwMode="auto">
          <a:xfrm>
            <a:off x="1944688" y="1608138"/>
            <a:ext cx="2052637" cy="206533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 calcmode="lin" valueType="num">
                                      <p:cBhvr>
                                        <p:cTn id="1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
                                        </p:tgtEl>
                                      </p:cBhvr>
                                    </p:animEffect>
                                  </p:childTnLst>
                                </p:cTn>
                              </p:par>
                            </p:childTnLst>
                          </p:cTn>
                        </p:par>
                        <p:par>
                          <p:cTn id="18" fill="hold">
                            <p:stCondLst>
                              <p:cond delay="750"/>
                            </p:stCondLst>
                            <p:childTnLst>
                              <p:par>
                                <p:cTn id="19" presetID="5" presetClass="entr" presetSubtype="1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heckerboard(across)">
                                      <p:cBhvr>
                                        <p:cTn id="21" dur="500"/>
                                        <p:tgtEl>
                                          <p:spTgt spid="2"/>
                                        </p:tgtEl>
                                      </p:cBhvr>
                                    </p:animEffect>
                                  </p:childTnLst>
                                </p:cTn>
                              </p:par>
                            </p:childTnLst>
                          </p:cTn>
                        </p:par>
                        <p:par>
                          <p:cTn id="22" fill="hold">
                            <p:stCondLst>
                              <p:cond delay="12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组合 3"/>
          <p:cNvGrpSpPr/>
          <p:nvPr/>
        </p:nvGrpSpPr>
        <p:grpSpPr bwMode="auto">
          <a:xfrm>
            <a:off x="0" y="6473825"/>
            <a:ext cx="12192000" cy="412750"/>
            <a:chOff x="0" y="6444852"/>
            <a:chExt cx="12192000" cy="413147"/>
          </a:xfrm>
        </p:grpSpPr>
        <p:pic>
          <p:nvPicPr>
            <p:cNvPr id="26651" name="图片 4"/>
            <p:cNvPicPr>
              <a:picLocks noChangeAspect="1"/>
            </p:cNvPicPr>
            <p:nvPr/>
          </p:nvPicPr>
          <p:blipFill>
            <a:blip r:embed="rId1"/>
            <a:srcRect/>
            <a:stretch>
              <a:fillRect/>
            </a:stretch>
          </p:blipFill>
          <p:spPr bwMode="auto">
            <a:xfrm>
              <a:off x="0" y="6444852"/>
              <a:ext cx="6610350" cy="413147"/>
            </a:xfrm>
            <a:prstGeom prst="rect">
              <a:avLst/>
            </a:prstGeom>
            <a:noFill/>
            <a:ln w="9525">
              <a:noFill/>
              <a:miter lim="800000"/>
              <a:headEnd/>
              <a:tailEnd/>
            </a:ln>
          </p:spPr>
        </p:pic>
        <p:pic>
          <p:nvPicPr>
            <p:cNvPr id="26652" name="图片 5"/>
            <p:cNvPicPr>
              <a:picLocks noChangeAspect="1"/>
            </p:cNvPicPr>
            <p:nvPr/>
          </p:nvPicPr>
          <p:blipFill>
            <a:blip r:embed="rId1"/>
            <a:srcRect r="13255"/>
            <a:stretch>
              <a:fillRect/>
            </a:stretch>
          </p:blipFill>
          <p:spPr bwMode="auto">
            <a:xfrm>
              <a:off x="6457950" y="6444852"/>
              <a:ext cx="5734050" cy="413147"/>
            </a:xfrm>
            <a:prstGeom prst="rect">
              <a:avLst/>
            </a:prstGeom>
            <a:noFill/>
            <a:ln w="9525">
              <a:noFill/>
              <a:miter lim="800000"/>
              <a:headEnd/>
              <a:tailEnd/>
            </a:ln>
          </p:spPr>
        </p:pic>
      </p:grpSp>
      <p:pic>
        <p:nvPicPr>
          <p:cNvPr id="26626" name="图片 7"/>
          <p:cNvPicPr>
            <a:picLocks noChangeAspect="1"/>
          </p:cNvPicPr>
          <p:nvPr/>
        </p:nvPicPr>
        <p:blipFill>
          <a:blip r:embed="rId2"/>
          <a:srcRect/>
          <a:stretch>
            <a:fillRect/>
          </a:stretch>
        </p:blipFill>
        <p:spPr bwMode="auto">
          <a:xfrm rot="-524926">
            <a:off x="7804150" y="1009650"/>
            <a:ext cx="1255713" cy="407988"/>
          </a:xfrm>
          <a:prstGeom prst="rect">
            <a:avLst/>
          </a:prstGeom>
          <a:noFill/>
          <a:ln w="9525">
            <a:noFill/>
            <a:miter lim="800000"/>
            <a:headEnd/>
            <a:tailEnd/>
          </a:ln>
        </p:spPr>
      </p:pic>
      <p:sp>
        <p:nvSpPr>
          <p:cNvPr id="9" name="TextBox 31"/>
          <p:cNvSpPr txBox="1">
            <a:spLocks noChangeArrowheads="1"/>
          </p:cNvSpPr>
          <p:nvPr/>
        </p:nvSpPr>
        <p:spPr bwMode="auto">
          <a:xfrm>
            <a:off x="4587875" y="368300"/>
            <a:ext cx="4495800" cy="547688"/>
          </a:xfrm>
          <a:prstGeom prst="rect">
            <a:avLst/>
          </a:prstGeom>
          <a:noFill/>
          <a:ln w="9525">
            <a:noFill/>
            <a:miter lim="800000"/>
          </a:ln>
        </p:spPr>
        <p:txBody>
          <a:bodyPr lIns="91438" tIns="45719" rIns="91438" bIns="45719">
            <a:spAutoFit/>
          </a:bodyPr>
          <a:lstStyle/>
          <a:p>
            <a:pPr defTabSz="912495"/>
            <a:r>
              <a:rPr lang="zh-CN" altLang="en-US" sz="2800" b="1">
                <a:latin typeface="微软雅黑" panose="020B0503020204020204" pitchFamily="34" charset="-122"/>
                <a:ea typeface="微软雅黑" panose="020B0503020204020204" pitchFamily="34" charset="-122"/>
              </a:rPr>
              <a:t>为什么要选择健康产业</a:t>
            </a:r>
            <a:endParaRPr lang="zh-CN" altLang="en-US" sz="2800" b="1">
              <a:latin typeface="微软雅黑" panose="020B0503020204020204" pitchFamily="34" charset="-122"/>
              <a:ea typeface="微软雅黑" panose="020B0503020204020204" pitchFamily="34" charset="-122"/>
            </a:endParaRPr>
          </a:p>
        </p:txBody>
      </p:sp>
      <p:sp>
        <p:nvSpPr>
          <p:cNvPr id="10" name="矩形 9"/>
          <p:cNvSpPr/>
          <p:nvPr/>
        </p:nvSpPr>
        <p:spPr>
          <a:xfrm>
            <a:off x="4340225" y="334963"/>
            <a:ext cx="261938" cy="771525"/>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6629" name="图片 10"/>
          <p:cNvPicPr>
            <a:picLocks noChangeAspect="1"/>
          </p:cNvPicPr>
          <p:nvPr/>
        </p:nvPicPr>
        <p:blipFill>
          <a:blip r:embed="rId3"/>
          <a:srcRect/>
          <a:stretch>
            <a:fillRect/>
          </a:stretch>
        </p:blipFill>
        <p:spPr bwMode="auto">
          <a:xfrm>
            <a:off x="1146175" y="3443288"/>
            <a:ext cx="10267950" cy="358775"/>
          </a:xfrm>
          <a:prstGeom prst="rect">
            <a:avLst/>
          </a:prstGeom>
          <a:noFill/>
          <a:ln w="9525">
            <a:noFill/>
            <a:miter lim="800000"/>
            <a:headEnd/>
            <a:tailEnd/>
          </a:ln>
        </p:spPr>
      </p:pic>
      <p:pic>
        <p:nvPicPr>
          <p:cNvPr id="26630" name="图片 11"/>
          <p:cNvPicPr>
            <a:picLocks noChangeAspect="1"/>
          </p:cNvPicPr>
          <p:nvPr/>
        </p:nvPicPr>
        <p:blipFill>
          <a:blip r:embed="rId4"/>
          <a:srcRect/>
          <a:stretch>
            <a:fillRect/>
          </a:stretch>
        </p:blipFill>
        <p:spPr bwMode="auto">
          <a:xfrm>
            <a:off x="2136775" y="3443288"/>
            <a:ext cx="376238" cy="376237"/>
          </a:xfrm>
          <a:prstGeom prst="rect">
            <a:avLst/>
          </a:prstGeom>
          <a:noFill/>
          <a:ln w="9525">
            <a:noFill/>
            <a:miter lim="800000"/>
            <a:headEnd/>
            <a:tailEnd/>
          </a:ln>
        </p:spPr>
      </p:pic>
      <p:pic>
        <p:nvPicPr>
          <p:cNvPr id="26631" name="图片 12"/>
          <p:cNvPicPr>
            <a:picLocks noChangeAspect="1"/>
          </p:cNvPicPr>
          <p:nvPr/>
        </p:nvPicPr>
        <p:blipFill>
          <a:blip r:embed="rId4"/>
          <a:srcRect/>
          <a:stretch>
            <a:fillRect/>
          </a:stretch>
        </p:blipFill>
        <p:spPr bwMode="auto">
          <a:xfrm>
            <a:off x="4449763" y="3443288"/>
            <a:ext cx="376237" cy="376237"/>
          </a:xfrm>
          <a:prstGeom prst="rect">
            <a:avLst/>
          </a:prstGeom>
          <a:noFill/>
          <a:ln w="9525">
            <a:noFill/>
            <a:miter lim="800000"/>
            <a:headEnd/>
            <a:tailEnd/>
          </a:ln>
        </p:spPr>
      </p:pic>
      <p:pic>
        <p:nvPicPr>
          <p:cNvPr id="26632" name="图片 13"/>
          <p:cNvPicPr>
            <a:picLocks noChangeAspect="1"/>
          </p:cNvPicPr>
          <p:nvPr/>
        </p:nvPicPr>
        <p:blipFill>
          <a:blip r:embed="rId4"/>
          <a:srcRect/>
          <a:stretch>
            <a:fillRect/>
          </a:stretch>
        </p:blipFill>
        <p:spPr bwMode="auto">
          <a:xfrm>
            <a:off x="7313613" y="3443288"/>
            <a:ext cx="376237" cy="376237"/>
          </a:xfrm>
          <a:prstGeom prst="rect">
            <a:avLst/>
          </a:prstGeom>
          <a:noFill/>
          <a:ln w="9525">
            <a:noFill/>
            <a:miter lim="800000"/>
            <a:headEnd/>
            <a:tailEnd/>
          </a:ln>
        </p:spPr>
      </p:pic>
      <p:pic>
        <p:nvPicPr>
          <p:cNvPr id="26633" name="图片 14"/>
          <p:cNvPicPr>
            <a:picLocks noChangeAspect="1"/>
          </p:cNvPicPr>
          <p:nvPr/>
        </p:nvPicPr>
        <p:blipFill>
          <a:blip r:embed="rId4"/>
          <a:srcRect/>
          <a:stretch>
            <a:fillRect/>
          </a:stretch>
        </p:blipFill>
        <p:spPr bwMode="auto">
          <a:xfrm>
            <a:off x="9988550" y="3443288"/>
            <a:ext cx="376238" cy="376237"/>
          </a:xfrm>
          <a:prstGeom prst="rect">
            <a:avLst/>
          </a:prstGeom>
          <a:noFill/>
          <a:ln w="9525">
            <a:noFill/>
            <a:miter lim="800000"/>
            <a:headEnd/>
            <a:tailEnd/>
          </a:ln>
        </p:spPr>
      </p:pic>
      <p:sp>
        <p:nvSpPr>
          <p:cNvPr id="16" name="椭圆 15"/>
          <p:cNvSpPr/>
          <p:nvPr/>
        </p:nvSpPr>
        <p:spPr>
          <a:xfrm>
            <a:off x="1911350" y="1724025"/>
            <a:ext cx="827088" cy="827088"/>
          </a:xfrm>
          <a:prstGeom prst="ellipse">
            <a:avLst/>
          </a:prstGeom>
          <a:noFill/>
          <a:ln w="9525">
            <a:solidFill>
              <a:srgbClr val="E83A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7" name="TextBox 28"/>
          <p:cNvSpPr txBox="1">
            <a:spLocks noChangeArrowheads="1"/>
          </p:cNvSpPr>
          <p:nvPr/>
        </p:nvSpPr>
        <p:spPr bwMode="auto">
          <a:xfrm>
            <a:off x="1311275" y="3822700"/>
            <a:ext cx="1960563" cy="722313"/>
          </a:xfrm>
          <a:prstGeom prst="rect">
            <a:avLst/>
          </a:prstGeom>
          <a:noFill/>
          <a:ln w="9525">
            <a:noFill/>
            <a:miter lim="800000"/>
          </a:ln>
        </p:spPr>
        <p:txBody>
          <a:bodyPr wrap="none">
            <a:spAutoFit/>
          </a:bodyPr>
          <a:lstStyle/>
          <a:p>
            <a:pPr algn="ctr"/>
            <a:r>
              <a:rPr lang="zh-CN" altLang="en-US" sz="2000">
                <a:solidFill>
                  <a:schemeClr val="accent1"/>
                </a:solidFill>
                <a:latin typeface="微软雅黑" panose="020B0503020204020204" pitchFamily="34" charset="-122"/>
                <a:ea typeface="微软雅黑" panose="020B0503020204020204" pitchFamily="34" charset="-122"/>
                <a:sym typeface="+mn-ea"/>
              </a:rPr>
              <a:t>健康产业是</a:t>
            </a:r>
            <a:endParaRPr lang="zh-CN" altLang="en-US" sz="2000">
              <a:solidFill>
                <a:schemeClr val="accent1"/>
              </a:solidFill>
              <a:latin typeface="微软雅黑" panose="020B0503020204020204" pitchFamily="34" charset="-122"/>
              <a:ea typeface="微软雅黑" panose="020B0503020204020204" pitchFamily="34" charset="-122"/>
              <a:sym typeface="+mn-ea"/>
            </a:endParaRPr>
          </a:p>
          <a:p>
            <a:pPr algn="ctr"/>
            <a:r>
              <a:rPr lang="zh-CN" altLang="en-US" sz="2000">
                <a:solidFill>
                  <a:schemeClr val="accent1"/>
                </a:solidFill>
                <a:latin typeface="微软雅黑" panose="020B0503020204020204" pitchFamily="34" charset="-122"/>
                <a:ea typeface="微软雅黑" panose="020B0503020204020204" pitchFamily="34" charset="-122"/>
                <a:sym typeface="+mn-ea"/>
              </a:rPr>
              <a:t>公认的朝阳产业</a:t>
            </a:r>
            <a:endParaRPr lang="zh-CN" altLang="en-US" sz="2000" b="1">
              <a:latin typeface="微软雅黑" panose="020B0503020204020204" pitchFamily="34" charset="-122"/>
              <a:ea typeface="微软雅黑" panose="020B0503020204020204" pitchFamily="34" charset="-122"/>
              <a:cs typeface="Levenim MT" panose="02010502060101010101" pitchFamily="2" charset="-79"/>
            </a:endParaRPr>
          </a:p>
        </p:txBody>
      </p:sp>
      <p:cxnSp>
        <p:nvCxnSpPr>
          <p:cNvPr id="21" name="直接连接符 20"/>
          <p:cNvCxnSpPr>
            <a:stCxn id="12" idx="0"/>
            <a:endCxn id="16" idx="4"/>
          </p:cNvCxnSpPr>
          <p:nvPr/>
        </p:nvCxnSpPr>
        <p:spPr>
          <a:xfrm flipV="1">
            <a:off x="2325688" y="2551113"/>
            <a:ext cx="0" cy="892175"/>
          </a:xfrm>
          <a:prstGeom prst="line">
            <a:avLst/>
          </a:prstGeom>
          <a:ln>
            <a:solidFill>
              <a:srgbClr val="E83A37"/>
            </a:solidFill>
          </a:ln>
        </p:spPr>
        <p:style>
          <a:lnRef idx="1">
            <a:schemeClr val="accent1"/>
          </a:lnRef>
          <a:fillRef idx="0">
            <a:schemeClr val="accent1"/>
          </a:fillRef>
          <a:effectRef idx="0">
            <a:schemeClr val="accent1"/>
          </a:effectRef>
          <a:fontRef idx="minor">
            <a:schemeClr val="tx1"/>
          </a:fontRef>
        </p:style>
      </p:cxnSp>
      <p:sp>
        <p:nvSpPr>
          <p:cNvPr id="23" name="TextBox 28"/>
          <p:cNvSpPr txBox="1">
            <a:spLocks noChangeArrowheads="1"/>
          </p:cNvSpPr>
          <p:nvPr/>
        </p:nvSpPr>
        <p:spPr bwMode="auto">
          <a:xfrm>
            <a:off x="3273425" y="2147888"/>
            <a:ext cx="2565400" cy="1698625"/>
          </a:xfrm>
          <a:prstGeom prst="rect">
            <a:avLst/>
          </a:prstGeom>
          <a:noFill/>
          <a:ln w="9525">
            <a:noFill/>
            <a:miter lim="800000"/>
          </a:ln>
        </p:spPr>
        <p:txBody>
          <a:bodyPr>
            <a:spAutoFit/>
          </a:bodyPr>
          <a:lstStyle/>
          <a:p>
            <a:pPr algn="ctr"/>
            <a:r>
              <a:rPr lang="zh-CN" altLang="en-US" sz="2000">
                <a:solidFill>
                  <a:schemeClr val="accent1"/>
                </a:solidFill>
                <a:latin typeface="微软雅黑" panose="020B0503020204020204" pitchFamily="34" charset="-122"/>
                <a:ea typeface="微软雅黑" panose="020B0503020204020204" pitchFamily="34" charset="-122"/>
                <a:sym typeface="+mn-ea"/>
              </a:rPr>
              <a:t>健康产业是真正</a:t>
            </a:r>
            <a:endParaRPr lang="zh-CN" altLang="en-US" sz="2000">
              <a:solidFill>
                <a:schemeClr val="accent1"/>
              </a:solidFill>
              <a:latin typeface="微软雅黑" panose="020B0503020204020204" pitchFamily="34" charset="-122"/>
              <a:ea typeface="微软雅黑" panose="020B0503020204020204" pitchFamily="34" charset="-122"/>
              <a:sym typeface="+mn-ea"/>
            </a:endParaRPr>
          </a:p>
          <a:p>
            <a:pPr algn="ctr"/>
            <a:r>
              <a:rPr lang="zh-CN" altLang="en-US" sz="2000">
                <a:solidFill>
                  <a:schemeClr val="accent1"/>
                </a:solidFill>
                <a:latin typeface="微软雅黑" panose="020B0503020204020204" pitchFamily="34" charset="-122"/>
                <a:ea typeface="微软雅黑" panose="020B0503020204020204" pitchFamily="34" charset="-122"/>
                <a:sym typeface="+mn-ea"/>
              </a:rPr>
              <a:t>可持续发展的产业，</a:t>
            </a:r>
            <a:endParaRPr lang="zh-CN" altLang="en-US" sz="2000">
              <a:solidFill>
                <a:schemeClr val="accent1"/>
              </a:solidFill>
              <a:latin typeface="微软雅黑" panose="020B0503020204020204" pitchFamily="34" charset="-122"/>
              <a:ea typeface="微软雅黑" panose="020B0503020204020204" pitchFamily="34" charset="-122"/>
              <a:sym typeface="+mn-ea"/>
            </a:endParaRPr>
          </a:p>
          <a:p>
            <a:pPr algn="ctr"/>
            <a:r>
              <a:rPr lang="zh-CN" altLang="en-US" sz="2000">
                <a:solidFill>
                  <a:schemeClr val="accent1"/>
                </a:solidFill>
                <a:latin typeface="微软雅黑" panose="020B0503020204020204" pitchFamily="34" charset="-122"/>
                <a:ea typeface="微软雅黑" panose="020B0503020204020204" pitchFamily="34" charset="-122"/>
                <a:sym typeface="+mn-ea"/>
              </a:rPr>
              <a:t>是永不落幕的</a:t>
            </a:r>
            <a:endParaRPr lang="zh-CN" altLang="en-US" sz="2000">
              <a:solidFill>
                <a:schemeClr val="accent1"/>
              </a:solidFill>
              <a:latin typeface="微软雅黑" panose="020B0503020204020204" pitchFamily="34" charset="-122"/>
              <a:ea typeface="微软雅黑" panose="020B0503020204020204" pitchFamily="34" charset="-122"/>
              <a:sym typeface="+mn-ea"/>
            </a:endParaRPr>
          </a:p>
          <a:p>
            <a:pPr algn="ctr"/>
            <a:r>
              <a:rPr lang="zh-CN" altLang="en-US" sz="2000">
                <a:solidFill>
                  <a:schemeClr val="accent1"/>
                </a:solidFill>
                <a:latin typeface="微软雅黑" panose="020B0503020204020204" pitchFamily="34" charset="-122"/>
                <a:ea typeface="微软雅黑" panose="020B0503020204020204" pitchFamily="34" charset="-122"/>
                <a:sym typeface="+mn-ea"/>
              </a:rPr>
              <a:t>财富大舞台</a:t>
            </a:r>
            <a:endParaRPr lang="zh-CN" altLang="en-US" sz="2000">
              <a:solidFill>
                <a:schemeClr val="accent1"/>
              </a:solidFill>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cs typeface="Levenim MT" panose="02010502060101010101" pitchFamily="2" charset="-79"/>
            </a:endParaRPr>
          </a:p>
        </p:txBody>
      </p:sp>
      <p:sp>
        <p:nvSpPr>
          <p:cNvPr id="25" name="椭圆 24"/>
          <p:cNvSpPr/>
          <p:nvPr/>
        </p:nvSpPr>
        <p:spPr>
          <a:xfrm>
            <a:off x="4211638" y="4705350"/>
            <a:ext cx="827087" cy="827088"/>
          </a:xfrm>
          <a:prstGeom prst="ellipse">
            <a:avLst/>
          </a:prstGeom>
          <a:noFill/>
          <a:ln w="9525">
            <a:solidFill>
              <a:srgbClr val="E83A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26" name="直接连接符 25"/>
          <p:cNvCxnSpPr/>
          <p:nvPr/>
        </p:nvCxnSpPr>
        <p:spPr>
          <a:xfrm flipV="1">
            <a:off x="4625975" y="3813175"/>
            <a:ext cx="0" cy="892175"/>
          </a:xfrm>
          <a:prstGeom prst="line">
            <a:avLst/>
          </a:prstGeom>
          <a:ln>
            <a:solidFill>
              <a:srgbClr val="E83A37"/>
            </a:solidFill>
          </a:ln>
        </p:spPr>
        <p:style>
          <a:lnRef idx="1">
            <a:schemeClr val="accent1"/>
          </a:lnRef>
          <a:fillRef idx="0">
            <a:schemeClr val="accent1"/>
          </a:fillRef>
          <a:effectRef idx="0">
            <a:schemeClr val="accent1"/>
          </a:effectRef>
          <a:fontRef idx="minor">
            <a:schemeClr val="tx1"/>
          </a:fontRef>
        </p:style>
      </p:cxnSp>
      <p:sp>
        <p:nvSpPr>
          <p:cNvPr id="29" name="TextBox 25"/>
          <p:cNvSpPr txBox="1">
            <a:spLocks noChangeArrowheads="1"/>
          </p:cNvSpPr>
          <p:nvPr/>
        </p:nvSpPr>
        <p:spPr bwMode="auto">
          <a:xfrm>
            <a:off x="6049963" y="3819525"/>
            <a:ext cx="2906712" cy="2027238"/>
          </a:xfrm>
          <a:prstGeom prst="rect">
            <a:avLst/>
          </a:prstGeom>
          <a:noFill/>
          <a:ln w="9525">
            <a:noFill/>
            <a:miter lim="800000"/>
          </a:ln>
        </p:spPr>
        <p:txBody>
          <a:bodyPr>
            <a:spAutoFit/>
          </a:bodyPr>
          <a:lstStyle/>
          <a:p>
            <a:r>
              <a:rPr lang="zh-CN" altLang="en-US" sz="1400">
                <a:solidFill>
                  <a:schemeClr val="accent1"/>
                </a:solidFill>
                <a:latin typeface="微软雅黑" panose="020B0503020204020204" pitchFamily="34" charset="-122"/>
                <a:ea typeface="微软雅黑" panose="020B0503020204020204" pitchFamily="34" charset="-122"/>
                <a:sym typeface="+mn-ea"/>
              </a:rPr>
              <a:t>健康产业拥有庞大的市场容量和增长空间，未来五年全球健康产业的产值将达到万亿美元的规模，而且将以每年不低于</a:t>
            </a:r>
            <a:r>
              <a:rPr lang="en-US" altLang="zh-CN" sz="1400">
                <a:solidFill>
                  <a:schemeClr val="accent1"/>
                </a:solidFill>
                <a:latin typeface="微软雅黑" panose="020B0503020204020204" pitchFamily="34" charset="-122"/>
                <a:ea typeface="微软雅黑" panose="020B0503020204020204" pitchFamily="34" charset="-122"/>
                <a:sym typeface="+mn-ea"/>
              </a:rPr>
              <a:t>20%</a:t>
            </a:r>
            <a:r>
              <a:rPr lang="zh-CN" altLang="en-US" sz="1400">
                <a:solidFill>
                  <a:schemeClr val="accent1"/>
                </a:solidFill>
                <a:latin typeface="微软雅黑" panose="020B0503020204020204" pitchFamily="34" charset="-122"/>
                <a:ea typeface="微软雅黑" panose="020B0503020204020204" pitchFamily="34" charset="-122"/>
                <a:sym typeface="+mn-ea"/>
              </a:rPr>
              <a:t>的速度增长，中国的增长速度会更快。世界卫生组织和世界银行公布：当一个国家的人均</a:t>
            </a:r>
            <a:r>
              <a:rPr lang="en-US" altLang="zh-CN" sz="1400">
                <a:solidFill>
                  <a:schemeClr val="accent1"/>
                </a:solidFill>
                <a:latin typeface="微软雅黑" panose="020B0503020204020204" pitchFamily="34" charset="-122"/>
                <a:ea typeface="微软雅黑" panose="020B0503020204020204" pitchFamily="34" charset="-122"/>
                <a:sym typeface="+mn-ea"/>
              </a:rPr>
              <a:t>GDP</a:t>
            </a:r>
            <a:r>
              <a:rPr lang="zh-CN" altLang="en-US" sz="1400">
                <a:solidFill>
                  <a:schemeClr val="accent1"/>
                </a:solidFill>
                <a:latin typeface="微软雅黑" panose="020B0503020204020204" pitchFamily="34" charset="-122"/>
                <a:ea typeface="微软雅黑" panose="020B0503020204020204" pitchFamily="34" charset="-122"/>
                <a:sym typeface="+mn-ea"/>
              </a:rPr>
              <a:t>在</a:t>
            </a:r>
            <a:r>
              <a:rPr lang="en-US" altLang="zh-CN" sz="1400">
                <a:solidFill>
                  <a:schemeClr val="accent1"/>
                </a:solidFill>
                <a:latin typeface="微软雅黑" panose="020B0503020204020204" pitchFamily="34" charset="-122"/>
                <a:ea typeface="微软雅黑" panose="020B0503020204020204" pitchFamily="34" charset="-122"/>
                <a:sym typeface="+mn-ea"/>
              </a:rPr>
              <a:t>1000</a:t>
            </a:r>
            <a:r>
              <a:rPr lang="zh-CN" altLang="en-US" sz="1400">
                <a:solidFill>
                  <a:schemeClr val="accent1"/>
                </a:solidFill>
                <a:latin typeface="微软雅黑" panose="020B0503020204020204" pitchFamily="34" charset="-122"/>
                <a:ea typeface="微软雅黑" panose="020B0503020204020204" pitchFamily="34" charset="-122"/>
                <a:sym typeface="+mn-ea"/>
              </a:rPr>
              <a:t>至</a:t>
            </a:r>
            <a:r>
              <a:rPr lang="en-US" altLang="zh-CN" sz="1400">
                <a:solidFill>
                  <a:schemeClr val="accent1"/>
                </a:solidFill>
                <a:latin typeface="微软雅黑" panose="020B0503020204020204" pitchFamily="34" charset="-122"/>
                <a:ea typeface="微软雅黑" panose="020B0503020204020204" pitchFamily="34" charset="-122"/>
                <a:sym typeface="+mn-ea"/>
              </a:rPr>
              <a:t>3000</a:t>
            </a:r>
            <a:r>
              <a:rPr lang="zh-CN" altLang="en-US" sz="1400">
                <a:solidFill>
                  <a:schemeClr val="accent1"/>
                </a:solidFill>
                <a:latin typeface="微软雅黑" panose="020B0503020204020204" pitchFamily="34" charset="-122"/>
                <a:ea typeface="微软雅黑" panose="020B0503020204020204" pitchFamily="34" charset="-122"/>
                <a:sym typeface="+mn-ea"/>
              </a:rPr>
              <a:t>美金时就必将迎来健康产业的井喷式发展，而中国正处于这个阶段</a:t>
            </a:r>
            <a:endParaRPr lang="zh-CN" altLang="en-US" sz="1400">
              <a:latin typeface="微软雅黑" panose="020B0503020204020204" pitchFamily="34" charset="-122"/>
              <a:ea typeface="微软雅黑" panose="020B0503020204020204" pitchFamily="34" charset="-122"/>
              <a:cs typeface="Levenim MT" panose="02010502060101010101" pitchFamily="2" charset="-79"/>
            </a:endParaRPr>
          </a:p>
        </p:txBody>
      </p:sp>
      <p:sp>
        <p:nvSpPr>
          <p:cNvPr id="30" name="椭圆 29"/>
          <p:cNvSpPr/>
          <p:nvPr/>
        </p:nvSpPr>
        <p:spPr>
          <a:xfrm>
            <a:off x="7059613" y="1724025"/>
            <a:ext cx="828675" cy="827088"/>
          </a:xfrm>
          <a:prstGeom prst="ellipse">
            <a:avLst/>
          </a:prstGeom>
          <a:noFill/>
          <a:ln w="9525">
            <a:solidFill>
              <a:srgbClr val="E83A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31" name="直接连接符 30"/>
          <p:cNvCxnSpPr>
            <a:endCxn id="30" idx="4"/>
          </p:cNvCxnSpPr>
          <p:nvPr/>
        </p:nvCxnSpPr>
        <p:spPr>
          <a:xfrm flipV="1">
            <a:off x="7473950" y="2551113"/>
            <a:ext cx="0" cy="892175"/>
          </a:xfrm>
          <a:prstGeom prst="line">
            <a:avLst/>
          </a:prstGeom>
          <a:ln>
            <a:solidFill>
              <a:srgbClr val="E83A37"/>
            </a:solidFill>
          </a:ln>
        </p:spPr>
        <p:style>
          <a:lnRef idx="1">
            <a:schemeClr val="accent1"/>
          </a:lnRef>
          <a:fillRef idx="0">
            <a:schemeClr val="accent1"/>
          </a:fillRef>
          <a:effectRef idx="0">
            <a:schemeClr val="accent1"/>
          </a:effectRef>
          <a:fontRef idx="minor">
            <a:schemeClr val="tx1"/>
          </a:fontRef>
        </p:style>
      </p:cxnSp>
      <p:sp>
        <p:nvSpPr>
          <p:cNvPr id="35" name="TextBox 25"/>
          <p:cNvSpPr txBox="1">
            <a:spLocks noChangeArrowheads="1"/>
          </p:cNvSpPr>
          <p:nvPr/>
        </p:nvSpPr>
        <p:spPr bwMode="auto">
          <a:xfrm>
            <a:off x="9047480" y="2148205"/>
            <a:ext cx="2735263" cy="1084263"/>
          </a:xfrm>
          <a:prstGeom prst="rect">
            <a:avLst/>
          </a:prstGeom>
          <a:noFill/>
          <a:ln w="9525">
            <a:noFill/>
            <a:miter lim="800000"/>
          </a:ln>
        </p:spPr>
        <p:txBody>
          <a:bodyPr>
            <a:spAutoFit/>
          </a:bodyPr>
          <a:lstStyle/>
          <a:p>
            <a:r>
              <a:rPr lang="zh-CN" altLang="en-US" sz="1600">
                <a:solidFill>
                  <a:schemeClr val="accent1"/>
                </a:solidFill>
                <a:latin typeface="微软雅黑" panose="020B0503020204020204" pitchFamily="34" charset="-122"/>
                <a:ea typeface="微软雅黑" panose="020B0503020204020204" pitchFamily="34" charset="-122"/>
                <a:sym typeface="+mn-ea"/>
              </a:rPr>
              <a:t>健康产业属于典型的技术密集型、资本密集型、低碳型的绿色产业，属于各国政府重点扶持的产业</a:t>
            </a:r>
            <a:endParaRPr lang="zh-CN" altLang="en-US" sz="1600">
              <a:latin typeface="微软雅黑" panose="020B0503020204020204" pitchFamily="34" charset="-122"/>
              <a:ea typeface="微软雅黑" panose="020B0503020204020204" pitchFamily="34" charset="-122"/>
              <a:cs typeface="Levenim MT" panose="02010502060101010101" pitchFamily="2" charset="-79"/>
            </a:endParaRPr>
          </a:p>
        </p:txBody>
      </p:sp>
      <p:sp>
        <p:nvSpPr>
          <p:cNvPr id="36" name="椭圆 35"/>
          <p:cNvSpPr/>
          <p:nvPr/>
        </p:nvSpPr>
        <p:spPr>
          <a:xfrm>
            <a:off x="9732963" y="4705350"/>
            <a:ext cx="828675" cy="827088"/>
          </a:xfrm>
          <a:prstGeom prst="ellipse">
            <a:avLst/>
          </a:prstGeom>
          <a:noFill/>
          <a:ln w="9525">
            <a:solidFill>
              <a:srgbClr val="E83A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37" name="直接连接符 36"/>
          <p:cNvCxnSpPr/>
          <p:nvPr/>
        </p:nvCxnSpPr>
        <p:spPr>
          <a:xfrm flipV="1">
            <a:off x="10147300" y="3813175"/>
            <a:ext cx="0" cy="892175"/>
          </a:xfrm>
          <a:prstGeom prst="line">
            <a:avLst/>
          </a:prstGeom>
          <a:ln>
            <a:solidFill>
              <a:srgbClr val="E83A37"/>
            </a:solidFill>
          </a:ln>
        </p:spPr>
        <p:style>
          <a:lnRef idx="1">
            <a:schemeClr val="accent1"/>
          </a:lnRef>
          <a:fillRef idx="0">
            <a:schemeClr val="accent1"/>
          </a:fillRef>
          <a:effectRef idx="0">
            <a:schemeClr val="accent1"/>
          </a:effectRef>
          <a:fontRef idx="minor">
            <a:schemeClr val="tx1"/>
          </a:fontRef>
        </p:style>
      </p:cxnSp>
      <p:sp>
        <p:nvSpPr>
          <p:cNvPr id="2" name="钱袋"/>
          <p:cNvSpPr/>
          <p:nvPr/>
        </p:nvSpPr>
        <p:spPr bwMode="auto">
          <a:xfrm>
            <a:off x="7223125" y="1824038"/>
            <a:ext cx="501650" cy="588962"/>
          </a:xfrm>
          <a:custGeom>
            <a:avLst/>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 name="飞机"/>
          <p:cNvSpPr/>
          <p:nvPr/>
        </p:nvSpPr>
        <p:spPr bwMode="auto">
          <a:xfrm>
            <a:off x="9823450" y="4832350"/>
            <a:ext cx="647700" cy="579438"/>
          </a:xfrm>
          <a:custGeom>
            <a:avLst/>
            <a:gdLst>
              <a:gd name="T0" fmla="*/ 2147483647 w 4204"/>
              <a:gd name="T1" fmla="*/ 2147483647 h 4123"/>
              <a:gd name="T2" fmla="*/ 2147483647 w 4204"/>
              <a:gd name="T3" fmla="*/ 2147483647 h 4123"/>
              <a:gd name="T4" fmla="*/ 2147483647 w 4204"/>
              <a:gd name="T5" fmla="*/ 2147483647 h 4123"/>
              <a:gd name="T6" fmla="*/ 2147483647 w 4204"/>
              <a:gd name="T7" fmla="*/ 2147483647 h 4123"/>
              <a:gd name="T8" fmla="*/ 2147483647 w 4204"/>
              <a:gd name="T9" fmla="*/ 2147483647 h 4123"/>
              <a:gd name="T10" fmla="*/ 2147483647 w 4204"/>
              <a:gd name="T11" fmla="*/ 2147483647 h 4123"/>
              <a:gd name="T12" fmla="*/ 2147483647 w 4204"/>
              <a:gd name="T13" fmla="*/ 2147483647 h 4123"/>
              <a:gd name="T14" fmla="*/ 2147483647 w 4204"/>
              <a:gd name="T15" fmla="*/ 2147483647 h 4123"/>
              <a:gd name="T16" fmla="*/ 2147483647 w 4204"/>
              <a:gd name="T17" fmla="*/ 2147483647 h 4123"/>
              <a:gd name="T18" fmla="*/ 2147483647 w 4204"/>
              <a:gd name="T19" fmla="*/ 2147483647 h 4123"/>
              <a:gd name="T20" fmla="*/ 2147483647 w 4204"/>
              <a:gd name="T21" fmla="*/ 2147483647 h 4123"/>
              <a:gd name="T22" fmla="*/ 2147483647 w 4204"/>
              <a:gd name="T23" fmla="*/ 2147483647 h 4123"/>
              <a:gd name="T24" fmla="*/ 2147483647 w 4204"/>
              <a:gd name="T25" fmla="*/ 2147483647 h 4123"/>
              <a:gd name="T26" fmla="*/ 2147483647 w 4204"/>
              <a:gd name="T27" fmla="*/ 2147483647 h 4123"/>
              <a:gd name="T28" fmla="*/ 2147483647 w 4204"/>
              <a:gd name="T29" fmla="*/ 2147483647 h 4123"/>
              <a:gd name="T30" fmla="*/ 2147483647 w 4204"/>
              <a:gd name="T31" fmla="*/ 2147483647 h 4123"/>
              <a:gd name="T32" fmla="*/ 2147483647 w 4204"/>
              <a:gd name="T33" fmla="*/ 2147483647 h 4123"/>
              <a:gd name="T34" fmla="*/ 2147483647 w 4204"/>
              <a:gd name="T35" fmla="*/ 2147483647 h 4123"/>
              <a:gd name="T36" fmla="*/ 2147483647 w 4204"/>
              <a:gd name="T37" fmla="*/ 2147483647 h 4123"/>
              <a:gd name="T38" fmla="*/ 2147483647 w 4204"/>
              <a:gd name="T39" fmla="*/ 2147483647 h 4123"/>
              <a:gd name="T40" fmla="*/ 2147483647 w 4204"/>
              <a:gd name="T41" fmla="*/ 2147483647 h 4123"/>
              <a:gd name="T42" fmla="*/ 2147483647 w 4204"/>
              <a:gd name="T43" fmla="*/ 2147483647 h 4123"/>
              <a:gd name="T44" fmla="*/ 2147483647 w 4204"/>
              <a:gd name="T45" fmla="*/ 2147483647 h 4123"/>
              <a:gd name="T46" fmla="*/ 2147483647 w 4204"/>
              <a:gd name="T47" fmla="*/ 2147483647 h 4123"/>
              <a:gd name="T48" fmla="*/ 2147483647 w 4204"/>
              <a:gd name="T49" fmla="*/ 2147483647 h 4123"/>
              <a:gd name="T50" fmla="*/ 2147483647 w 4204"/>
              <a:gd name="T51" fmla="*/ 2147483647 h 4123"/>
              <a:gd name="T52" fmla="*/ 2147483647 w 4204"/>
              <a:gd name="T53" fmla="*/ 2147483647 h 4123"/>
              <a:gd name="T54" fmla="*/ 2147483647 w 4204"/>
              <a:gd name="T55" fmla="*/ 2147483647 h 4123"/>
              <a:gd name="T56" fmla="*/ 2147483647 w 4204"/>
              <a:gd name="T57" fmla="*/ 2147483647 h 4123"/>
              <a:gd name="T58" fmla="*/ 2147483647 w 4204"/>
              <a:gd name="T59" fmla="*/ 2147483647 h 4123"/>
              <a:gd name="T60" fmla="*/ 2147483647 w 4204"/>
              <a:gd name="T61" fmla="*/ 2147483647 h 4123"/>
              <a:gd name="T62" fmla="*/ 2147483647 w 4204"/>
              <a:gd name="T63" fmla="*/ 2147483647 h 4123"/>
              <a:gd name="T64" fmla="*/ 2147483647 w 4204"/>
              <a:gd name="T65" fmla="*/ 2147483647 h 4123"/>
              <a:gd name="T66" fmla="*/ 2147483647 w 4204"/>
              <a:gd name="T67" fmla="*/ 2147483647 h 4123"/>
              <a:gd name="T68" fmla="*/ 2147483647 w 4204"/>
              <a:gd name="T69" fmla="*/ 2147483647 h 4123"/>
              <a:gd name="T70" fmla="*/ 2147483647 w 4204"/>
              <a:gd name="T71" fmla="*/ 2147483647 h 4123"/>
              <a:gd name="T72" fmla="*/ 2147483647 w 4204"/>
              <a:gd name="T73" fmla="*/ 2147483647 h 4123"/>
              <a:gd name="T74" fmla="*/ 2147483647 w 4204"/>
              <a:gd name="T75" fmla="*/ 2147483647 h 4123"/>
              <a:gd name="T76" fmla="*/ 2147483647 w 4204"/>
              <a:gd name="T77" fmla="*/ 2147483647 h 4123"/>
              <a:gd name="T78" fmla="*/ 2147483647 w 4204"/>
              <a:gd name="T79" fmla="*/ 2147483647 h 4123"/>
              <a:gd name="T80" fmla="*/ 2147483647 w 4204"/>
              <a:gd name="T81" fmla="*/ 0 h 4123"/>
              <a:gd name="T82" fmla="*/ 2147483647 w 4204"/>
              <a:gd name="T83" fmla="*/ 2147483647 h 4123"/>
              <a:gd name="T84" fmla="*/ 2147483647 w 4204"/>
              <a:gd name="T85" fmla="*/ 2147483647 h 4123"/>
              <a:gd name="T86" fmla="*/ 2147483647 w 4204"/>
              <a:gd name="T87" fmla="*/ 2147483647 h 4123"/>
              <a:gd name="T88" fmla="*/ 2147483647 w 4204"/>
              <a:gd name="T89" fmla="*/ 2147483647 h 4123"/>
              <a:gd name="T90" fmla="*/ 2147483647 w 4204"/>
              <a:gd name="T91" fmla="*/ 2147483647 h 4123"/>
              <a:gd name="T92" fmla="*/ 2147483647 w 4204"/>
              <a:gd name="T93" fmla="*/ 2147483647 h 4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4"/>
              <a:gd name="T142" fmla="*/ 0 h 4123"/>
              <a:gd name="T143" fmla="*/ 4204 w 4204"/>
              <a:gd name="T144" fmla="*/ 4123 h 4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4" h="4123">
                <a:moveTo>
                  <a:pt x="784" y="231"/>
                </a:moveTo>
                <a:cubicBezTo>
                  <a:pt x="502" y="303"/>
                  <a:pt x="502" y="303"/>
                  <a:pt x="502" y="303"/>
                </a:cubicBezTo>
                <a:cubicBezTo>
                  <a:pt x="478" y="309"/>
                  <a:pt x="453" y="294"/>
                  <a:pt x="447" y="270"/>
                </a:cubicBezTo>
                <a:cubicBezTo>
                  <a:pt x="441" y="246"/>
                  <a:pt x="456" y="221"/>
                  <a:pt x="480" y="215"/>
                </a:cubicBezTo>
                <a:cubicBezTo>
                  <a:pt x="742" y="148"/>
                  <a:pt x="742" y="148"/>
                  <a:pt x="742" y="148"/>
                </a:cubicBezTo>
                <a:cubicBezTo>
                  <a:pt x="784" y="231"/>
                  <a:pt x="784" y="231"/>
                  <a:pt x="784" y="231"/>
                </a:cubicBezTo>
                <a:close/>
                <a:moveTo>
                  <a:pt x="2230" y="3422"/>
                </a:moveTo>
                <a:cubicBezTo>
                  <a:pt x="3135" y="3165"/>
                  <a:pt x="3135" y="3165"/>
                  <a:pt x="3135" y="3165"/>
                </a:cubicBezTo>
                <a:cubicBezTo>
                  <a:pt x="3077" y="3397"/>
                  <a:pt x="3077" y="3397"/>
                  <a:pt x="3077" y="3397"/>
                </a:cubicBezTo>
                <a:cubicBezTo>
                  <a:pt x="3603" y="3412"/>
                  <a:pt x="4062" y="3121"/>
                  <a:pt x="4119" y="2472"/>
                </a:cubicBezTo>
                <a:cubicBezTo>
                  <a:pt x="4102" y="3278"/>
                  <a:pt x="3686" y="3902"/>
                  <a:pt x="2948" y="3907"/>
                </a:cubicBezTo>
                <a:cubicBezTo>
                  <a:pt x="2894" y="4123"/>
                  <a:pt x="2894" y="4123"/>
                  <a:pt x="2894" y="4123"/>
                </a:cubicBezTo>
                <a:cubicBezTo>
                  <a:pt x="2230" y="3422"/>
                  <a:pt x="2230" y="3422"/>
                  <a:pt x="2230" y="3422"/>
                </a:cubicBezTo>
                <a:close/>
                <a:moveTo>
                  <a:pt x="1810" y="3735"/>
                </a:moveTo>
                <a:cubicBezTo>
                  <a:pt x="1924" y="3786"/>
                  <a:pt x="2029" y="3818"/>
                  <a:pt x="2131" y="3843"/>
                </a:cubicBezTo>
                <a:cubicBezTo>
                  <a:pt x="2217" y="3862"/>
                  <a:pt x="2304" y="3875"/>
                  <a:pt x="2394" y="3881"/>
                </a:cubicBezTo>
                <a:cubicBezTo>
                  <a:pt x="2114" y="3586"/>
                  <a:pt x="2114" y="3586"/>
                  <a:pt x="2114" y="3586"/>
                </a:cubicBezTo>
                <a:cubicBezTo>
                  <a:pt x="1872" y="3518"/>
                  <a:pt x="1656" y="3388"/>
                  <a:pt x="1483" y="3215"/>
                </a:cubicBezTo>
                <a:cubicBezTo>
                  <a:pt x="1220" y="2953"/>
                  <a:pt x="1058" y="2590"/>
                  <a:pt x="1058" y="2190"/>
                </a:cubicBezTo>
                <a:cubicBezTo>
                  <a:pt x="1058" y="1944"/>
                  <a:pt x="1118" y="1713"/>
                  <a:pt x="1226" y="1511"/>
                </a:cubicBezTo>
                <a:cubicBezTo>
                  <a:pt x="1198" y="1605"/>
                  <a:pt x="1204" y="1668"/>
                  <a:pt x="1207" y="1694"/>
                </a:cubicBezTo>
                <a:cubicBezTo>
                  <a:pt x="1213" y="1745"/>
                  <a:pt x="1189" y="1814"/>
                  <a:pt x="1256" y="1856"/>
                </a:cubicBezTo>
                <a:cubicBezTo>
                  <a:pt x="1322" y="1898"/>
                  <a:pt x="1391" y="1928"/>
                  <a:pt x="1397" y="1958"/>
                </a:cubicBezTo>
                <a:cubicBezTo>
                  <a:pt x="1403" y="1988"/>
                  <a:pt x="1406" y="2031"/>
                  <a:pt x="1463" y="2061"/>
                </a:cubicBezTo>
                <a:cubicBezTo>
                  <a:pt x="1493" y="2077"/>
                  <a:pt x="1531" y="2099"/>
                  <a:pt x="1559" y="2116"/>
                </a:cubicBezTo>
                <a:cubicBezTo>
                  <a:pt x="1553" y="2124"/>
                  <a:pt x="1546" y="2132"/>
                  <a:pt x="1540" y="2141"/>
                </a:cubicBezTo>
                <a:cubicBezTo>
                  <a:pt x="1475" y="2229"/>
                  <a:pt x="1527" y="2406"/>
                  <a:pt x="1535" y="2465"/>
                </a:cubicBezTo>
                <a:cubicBezTo>
                  <a:pt x="1543" y="2525"/>
                  <a:pt x="1642" y="2642"/>
                  <a:pt x="1699" y="2686"/>
                </a:cubicBezTo>
                <a:cubicBezTo>
                  <a:pt x="1756" y="2731"/>
                  <a:pt x="1769" y="2866"/>
                  <a:pt x="1766" y="2915"/>
                </a:cubicBezTo>
                <a:cubicBezTo>
                  <a:pt x="1764" y="2965"/>
                  <a:pt x="1826" y="3139"/>
                  <a:pt x="1826" y="3204"/>
                </a:cubicBezTo>
                <a:cubicBezTo>
                  <a:pt x="1826" y="3269"/>
                  <a:pt x="1884" y="3440"/>
                  <a:pt x="1884" y="3440"/>
                </a:cubicBezTo>
                <a:cubicBezTo>
                  <a:pt x="1884" y="3440"/>
                  <a:pt x="1930" y="3485"/>
                  <a:pt x="1964" y="3490"/>
                </a:cubicBezTo>
                <a:cubicBezTo>
                  <a:pt x="1980" y="3492"/>
                  <a:pt x="1987" y="3480"/>
                  <a:pt x="1993" y="3458"/>
                </a:cubicBezTo>
                <a:cubicBezTo>
                  <a:pt x="2082" y="3260"/>
                  <a:pt x="2082" y="3260"/>
                  <a:pt x="2082" y="3260"/>
                </a:cubicBezTo>
                <a:cubicBezTo>
                  <a:pt x="2106" y="3231"/>
                  <a:pt x="2141" y="3200"/>
                  <a:pt x="2209" y="3147"/>
                </a:cubicBezTo>
                <a:cubicBezTo>
                  <a:pt x="2336" y="3045"/>
                  <a:pt x="2466" y="2751"/>
                  <a:pt x="2518" y="2653"/>
                </a:cubicBezTo>
                <a:cubicBezTo>
                  <a:pt x="2570" y="2554"/>
                  <a:pt x="2591" y="2530"/>
                  <a:pt x="2620" y="2473"/>
                </a:cubicBezTo>
                <a:cubicBezTo>
                  <a:pt x="2648" y="2416"/>
                  <a:pt x="2507" y="2390"/>
                  <a:pt x="2469" y="2362"/>
                </a:cubicBezTo>
                <a:cubicBezTo>
                  <a:pt x="2429" y="2333"/>
                  <a:pt x="2247" y="2255"/>
                  <a:pt x="2182" y="2185"/>
                </a:cubicBezTo>
                <a:cubicBezTo>
                  <a:pt x="2118" y="2114"/>
                  <a:pt x="1933" y="2044"/>
                  <a:pt x="1821" y="1995"/>
                </a:cubicBezTo>
                <a:cubicBezTo>
                  <a:pt x="1735" y="1957"/>
                  <a:pt x="1653" y="2011"/>
                  <a:pt x="1591" y="2079"/>
                </a:cubicBezTo>
                <a:cubicBezTo>
                  <a:pt x="1557" y="2056"/>
                  <a:pt x="1516" y="2021"/>
                  <a:pt x="1523" y="1988"/>
                </a:cubicBezTo>
                <a:cubicBezTo>
                  <a:pt x="1535" y="1934"/>
                  <a:pt x="1508" y="1850"/>
                  <a:pt x="1505" y="1820"/>
                </a:cubicBezTo>
                <a:cubicBezTo>
                  <a:pt x="1502" y="1790"/>
                  <a:pt x="1553" y="1700"/>
                  <a:pt x="1490" y="1721"/>
                </a:cubicBezTo>
                <a:cubicBezTo>
                  <a:pt x="1427" y="1742"/>
                  <a:pt x="1291" y="1814"/>
                  <a:pt x="1309" y="1733"/>
                </a:cubicBezTo>
                <a:cubicBezTo>
                  <a:pt x="1327" y="1652"/>
                  <a:pt x="1345" y="1450"/>
                  <a:pt x="1481" y="1474"/>
                </a:cubicBezTo>
                <a:cubicBezTo>
                  <a:pt x="1616" y="1498"/>
                  <a:pt x="1574" y="1637"/>
                  <a:pt x="1634" y="1622"/>
                </a:cubicBezTo>
                <a:cubicBezTo>
                  <a:pt x="1694" y="1607"/>
                  <a:pt x="1731" y="1480"/>
                  <a:pt x="1764" y="1438"/>
                </a:cubicBezTo>
                <a:cubicBezTo>
                  <a:pt x="1796" y="1396"/>
                  <a:pt x="1968" y="1186"/>
                  <a:pt x="2034" y="1168"/>
                </a:cubicBezTo>
                <a:cubicBezTo>
                  <a:pt x="2100" y="1150"/>
                  <a:pt x="2130" y="1084"/>
                  <a:pt x="2200" y="1041"/>
                </a:cubicBezTo>
                <a:cubicBezTo>
                  <a:pt x="2269" y="999"/>
                  <a:pt x="2332" y="1062"/>
                  <a:pt x="2329" y="918"/>
                </a:cubicBezTo>
                <a:cubicBezTo>
                  <a:pt x="2327" y="850"/>
                  <a:pt x="2331" y="792"/>
                  <a:pt x="2329" y="750"/>
                </a:cubicBezTo>
                <a:cubicBezTo>
                  <a:pt x="2388" y="743"/>
                  <a:pt x="2448" y="739"/>
                  <a:pt x="2508" y="739"/>
                </a:cubicBezTo>
                <a:cubicBezTo>
                  <a:pt x="2749" y="739"/>
                  <a:pt x="2976" y="798"/>
                  <a:pt x="3176" y="902"/>
                </a:cubicBezTo>
                <a:cubicBezTo>
                  <a:pt x="3124" y="939"/>
                  <a:pt x="3066" y="988"/>
                  <a:pt x="3058" y="1013"/>
                </a:cubicBezTo>
                <a:cubicBezTo>
                  <a:pt x="3046" y="1057"/>
                  <a:pt x="3014" y="1153"/>
                  <a:pt x="2986" y="1158"/>
                </a:cubicBezTo>
                <a:cubicBezTo>
                  <a:pt x="2957" y="1164"/>
                  <a:pt x="2928" y="1145"/>
                  <a:pt x="2934" y="1179"/>
                </a:cubicBezTo>
                <a:cubicBezTo>
                  <a:pt x="2939" y="1213"/>
                  <a:pt x="2902" y="1281"/>
                  <a:pt x="2902" y="1281"/>
                </a:cubicBezTo>
                <a:cubicBezTo>
                  <a:pt x="2858" y="1236"/>
                  <a:pt x="2858" y="1236"/>
                  <a:pt x="2858" y="1236"/>
                </a:cubicBezTo>
                <a:cubicBezTo>
                  <a:pt x="2858" y="1236"/>
                  <a:pt x="2889" y="1421"/>
                  <a:pt x="2944" y="1421"/>
                </a:cubicBezTo>
                <a:cubicBezTo>
                  <a:pt x="2998" y="1421"/>
                  <a:pt x="3040" y="1346"/>
                  <a:pt x="3071" y="1317"/>
                </a:cubicBezTo>
                <a:cubicBezTo>
                  <a:pt x="3103" y="1288"/>
                  <a:pt x="3139" y="1182"/>
                  <a:pt x="3178" y="1226"/>
                </a:cubicBezTo>
                <a:cubicBezTo>
                  <a:pt x="3217" y="1270"/>
                  <a:pt x="3290" y="1374"/>
                  <a:pt x="3324" y="1382"/>
                </a:cubicBezTo>
                <a:cubicBezTo>
                  <a:pt x="3357" y="1390"/>
                  <a:pt x="3467" y="1374"/>
                  <a:pt x="3490" y="1400"/>
                </a:cubicBezTo>
                <a:cubicBezTo>
                  <a:pt x="3513" y="1426"/>
                  <a:pt x="3568" y="1468"/>
                  <a:pt x="3586" y="1421"/>
                </a:cubicBezTo>
                <a:cubicBezTo>
                  <a:pt x="3596" y="1396"/>
                  <a:pt x="3631" y="1347"/>
                  <a:pt x="3657" y="1304"/>
                </a:cubicBezTo>
                <a:cubicBezTo>
                  <a:pt x="3815" y="1508"/>
                  <a:pt x="3919" y="1755"/>
                  <a:pt x="3949" y="2024"/>
                </a:cubicBezTo>
                <a:cubicBezTo>
                  <a:pt x="3964" y="2151"/>
                  <a:pt x="3959" y="2422"/>
                  <a:pt x="3918" y="2608"/>
                </a:cubicBezTo>
                <a:cubicBezTo>
                  <a:pt x="3966" y="2508"/>
                  <a:pt x="4005" y="2399"/>
                  <a:pt x="4022" y="2269"/>
                </a:cubicBezTo>
                <a:cubicBezTo>
                  <a:pt x="4201" y="2279"/>
                  <a:pt x="4201" y="2279"/>
                  <a:pt x="4201" y="2279"/>
                </a:cubicBezTo>
                <a:cubicBezTo>
                  <a:pt x="4203" y="2249"/>
                  <a:pt x="4204" y="2220"/>
                  <a:pt x="4204" y="2190"/>
                </a:cubicBezTo>
                <a:cubicBezTo>
                  <a:pt x="4204" y="1722"/>
                  <a:pt x="4014" y="1298"/>
                  <a:pt x="3707" y="991"/>
                </a:cubicBezTo>
                <a:cubicBezTo>
                  <a:pt x="3543" y="827"/>
                  <a:pt x="3346" y="696"/>
                  <a:pt x="3126" y="610"/>
                </a:cubicBezTo>
                <a:cubicBezTo>
                  <a:pt x="3018" y="569"/>
                  <a:pt x="2910" y="538"/>
                  <a:pt x="2799" y="519"/>
                </a:cubicBezTo>
                <a:cubicBezTo>
                  <a:pt x="2705" y="503"/>
                  <a:pt x="2607" y="494"/>
                  <a:pt x="2508" y="494"/>
                </a:cubicBezTo>
                <a:cubicBezTo>
                  <a:pt x="2487" y="494"/>
                  <a:pt x="2466" y="495"/>
                  <a:pt x="2445" y="496"/>
                </a:cubicBezTo>
                <a:cubicBezTo>
                  <a:pt x="2380" y="534"/>
                  <a:pt x="2299" y="575"/>
                  <a:pt x="2229" y="593"/>
                </a:cubicBezTo>
                <a:cubicBezTo>
                  <a:pt x="1873" y="683"/>
                  <a:pt x="1873" y="683"/>
                  <a:pt x="1873" y="683"/>
                </a:cubicBezTo>
                <a:cubicBezTo>
                  <a:pt x="1709" y="940"/>
                  <a:pt x="1516" y="1162"/>
                  <a:pt x="1293" y="1384"/>
                </a:cubicBezTo>
                <a:cubicBezTo>
                  <a:pt x="1255" y="1422"/>
                  <a:pt x="1255" y="1422"/>
                  <a:pt x="1255" y="1422"/>
                </a:cubicBezTo>
                <a:cubicBezTo>
                  <a:pt x="1204" y="1435"/>
                  <a:pt x="1204" y="1435"/>
                  <a:pt x="1204" y="1435"/>
                </a:cubicBezTo>
                <a:cubicBezTo>
                  <a:pt x="1122" y="1457"/>
                  <a:pt x="1040" y="1480"/>
                  <a:pt x="958" y="1502"/>
                </a:cubicBezTo>
                <a:cubicBezTo>
                  <a:pt x="865" y="1712"/>
                  <a:pt x="813" y="1945"/>
                  <a:pt x="813" y="2190"/>
                </a:cubicBezTo>
                <a:cubicBezTo>
                  <a:pt x="813" y="2658"/>
                  <a:pt x="1003" y="3082"/>
                  <a:pt x="1309" y="3388"/>
                </a:cubicBezTo>
                <a:cubicBezTo>
                  <a:pt x="1453" y="3532"/>
                  <a:pt x="1622" y="3650"/>
                  <a:pt x="1810" y="3735"/>
                </a:cubicBezTo>
                <a:close/>
                <a:moveTo>
                  <a:pt x="2778" y="1925"/>
                </a:moveTo>
                <a:cubicBezTo>
                  <a:pt x="2778" y="1925"/>
                  <a:pt x="2865" y="2097"/>
                  <a:pt x="2912" y="2154"/>
                </a:cubicBezTo>
                <a:cubicBezTo>
                  <a:pt x="2958" y="2212"/>
                  <a:pt x="3276" y="2134"/>
                  <a:pt x="3323" y="2144"/>
                </a:cubicBezTo>
                <a:cubicBezTo>
                  <a:pt x="3369" y="2154"/>
                  <a:pt x="3331" y="2241"/>
                  <a:pt x="3385" y="2352"/>
                </a:cubicBezTo>
                <a:cubicBezTo>
                  <a:pt x="3439" y="2463"/>
                  <a:pt x="3396" y="3039"/>
                  <a:pt x="3473" y="3065"/>
                </a:cubicBezTo>
                <a:cubicBezTo>
                  <a:pt x="3551" y="3091"/>
                  <a:pt x="3744" y="2763"/>
                  <a:pt x="3780" y="2690"/>
                </a:cubicBezTo>
                <a:cubicBezTo>
                  <a:pt x="3817" y="2617"/>
                  <a:pt x="3890" y="2019"/>
                  <a:pt x="3890" y="1915"/>
                </a:cubicBezTo>
                <a:cubicBezTo>
                  <a:pt x="3890" y="1811"/>
                  <a:pt x="3607" y="1543"/>
                  <a:pt x="3586" y="1527"/>
                </a:cubicBezTo>
                <a:cubicBezTo>
                  <a:pt x="3566" y="1511"/>
                  <a:pt x="3394" y="1511"/>
                  <a:pt x="3337" y="1496"/>
                </a:cubicBezTo>
                <a:cubicBezTo>
                  <a:pt x="3279" y="1480"/>
                  <a:pt x="3225" y="1423"/>
                  <a:pt x="3202" y="1418"/>
                </a:cubicBezTo>
                <a:cubicBezTo>
                  <a:pt x="3178" y="1413"/>
                  <a:pt x="3129" y="1428"/>
                  <a:pt x="3079" y="1423"/>
                </a:cubicBezTo>
                <a:cubicBezTo>
                  <a:pt x="3030" y="1418"/>
                  <a:pt x="2973" y="1454"/>
                  <a:pt x="2944" y="1472"/>
                </a:cubicBezTo>
                <a:cubicBezTo>
                  <a:pt x="2915" y="1490"/>
                  <a:pt x="2902" y="1545"/>
                  <a:pt x="2882" y="1576"/>
                </a:cubicBezTo>
                <a:cubicBezTo>
                  <a:pt x="2861" y="1607"/>
                  <a:pt x="2845" y="1626"/>
                  <a:pt x="2798" y="1670"/>
                </a:cubicBezTo>
                <a:cubicBezTo>
                  <a:pt x="2752" y="1714"/>
                  <a:pt x="2783" y="1753"/>
                  <a:pt x="2791" y="1813"/>
                </a:cubicBezTo>
                <a:cubicBezTo>
                  <a:pt x="2798" y="1873"/>
                  <a:pt x="2778" y="1925"/>
                  <a:pt x="2778" y="1925"/>
                </a:cubicBezTo>
                <a:close/>
                <a:moveTo>
                  <a:pt x="503" y="475"/>
                </a:moveTo>
                <a:cubicBezTo>
                  <a:pt x="234" y="235"/>
                  <a:pt x="234" y="235"/>
                  <a:pt x="234" y="235"/>
                </a:cubicBezTo>
                <a:cubicBezTo>
                  <a:pt x="0" y="295"/>
                  <a:pt x="0" y="295"/>
                  <a:pt x="0" y="295"/>
                </a:cubicBezTo>
                <a:cubicBezTo>
                  <a:pt x="40" y="362"/>
                  <a:pt x="208" y="904"/>
                  <a:pt x="404" y="854"/>
                </a:cubicBezTo>
                <a:cubicBezTo>
                  <a:pt x="956" y="713"/>
                  <a:pt x="956" y="713"/>
                  <a:pt x="956" y="713"/>
                </a:cubicBezTo>
                <a:cubicBezTo>
                  <a:pt x="896" y="1314"/>
                  <a:pt x="896" y="1314"/>
                  <a:pt x="896" y="1314"/>
                </a:cubicBezTo>
                <a:cubicBezTo>
                  <a:pt x="1012" y="1284"/>
                  <a:pt x="1038" y="1275"/>
                  <a:pt x="1154" y="1245"/>
                </a:cubicBezTo>
                <a:cubicBezTo>
                  <a:pt x="1429" y="971"/>
                  <a:pt x="1653" y="704"/>
                  <a:pt x="1838" y="353"/>
                </a:cubicBezTo>
                <a:cubicBezTo>
                  <a:pt x="1930" y="335"/>
                  <a:pt x="1930" y="335"/>
                  <a:pt x="1930" y="335"/>
                </a:cubicBezTo>
                <a:cubicBezTo>
                  <a:pt x="1912" y="372"/>
                  <a:pt x="1868" y="455"/>
                  <a:pt x="1851" y="486"/>
                </a:cubicBezTo>
                <a:cubicBezTo>
                  <a:pt x="2181" y="402"/>
                  <a:pt x="2181" y="402"/>
                  <a:pt x="2181" y="402"/>
                </a:cubicBezTo>
                <a:cubicBezTo>
                  <a:pt x="2272" y="379"/>
                  <a:pt x="2538" y="232"/>
                  <a:pt x="2514" y="140"/>
                </a:cubicBezTo>
                <a:cubicBezTo>
                  <a:pt x="2514" y="140"/>
                  <a:pt x="2514" y="140"/>
                  <a:pt x="2514" y="140"/>
                </a:cubicBezTo>
                <a:cubicBezTo>
                  <a:pt x="2491" y="49"/>
                  <a:pt x="2187" y="46"/>
                  <a:pt x="2096" y="70"/>
                </a:cubicBezTo>
                <a:cubicBezTo>
                  <a:pt x="1890" y="122"/>
                  <a:pt x="1890" y="122"/>
                  <a:pt x="1890" y="122"/>
                </a:cubicBezTo>
                <a:cubicBezTo>
                  <a:pt x="1736" y="161"/>
                  <a:pt x="1736" y="161"/>
                  <a:pt x="1736" y="161"/>
                </a:cubicBezTo>
                <a:cubicBezTo>
                  <a:pt x="950" y="361"/>
                  <a:pt x="950" y="361"/>
                  <a:pt x="950" y="361"/>
                </a:cubicBezTo>
                <a:cubicBezTo>
                  <a:pt x="849" y="387"/>
                  <a:pt x="849" y="387"/>
                  <a:pt x="849" y="387"/>
                </a:cubicBezTo>
                <a:cubicBezTo>
                  <a:pt x="503" y="475"/>
                  <a:pt x="503" y="475"/>
                  <a:pt x="503" y="475"/>
                </a:cubicBezTo>
                <a:close/>
                <a:moveTo>
                  <a:pt x="927" y="297"/>
                </a:moveTo>
                <a:cubicBezTo>
                  <a:pt x="813" y="78"/>
                  <a:pt x="813" y="78"/>
                  <a:pt x="813" y="78"/>
                </a:cubicBezTo>
                <a:cubicBezTo>
                  <a:pt x="1105" y="0"/>
                  <a:pt x="1105" y="0"/>
                  <a:pt x="1105" y="0"/>
                </a:cubicBezTo>
                <a:cubicBezTo>
                  <a:pt x="1661" y="110"/>
                  <a:pt x="1661" y="110"/>
                  <a:pt x="1661" y="110"/>
                </a:cubicBezTo>
                <a:cubicBezTo>
                  <a:pt x="927" y="297"/>
                  <a:pt x="927" y="297"/>
                  <a:pt x="927" y="297"/>
                </a:cubicBezTo>
                <a:close/>
                <a:moveTo>
                  <a:pt x="779" y="1141"/>
                </a:moveTo>
                <a:cubicBezTo>
                  <a:pt x="266" y="1272"/>
                  <a:pt x="266" y="1272"/>
                  <a:pt x="266" y="1272"/>
                </a:cubicBezTo>
                <a:cubicBezTo>
                  <a:pt x="242" y="1278"/>
                  <a:pt x="217" y="1263"/>
                  <a:pt x="211" y="1239"/>
                </a:cubicBezTo>
                <a:cubicBezTo>
                  <a:pt x="205" y="1215"/>
                  <a:pt x="219" y="1191"/>
                  <a:pt x="243" y="1184"/>
                </a:cubicBezTo>
                <a:cubicBezTo>
                  <a:pt x="788" y="1046"/>
                  <a:pt x="788" y="1046"/>
                  <a:pt x="788" y="1046"/>
                </a:cubicBezTo>
                <a:cubicBezTo>
                  <a:pt x="779" y="1141"/>
                  <a:pt x="779" y="1141"/>
                  <a:pt x="779" y="1141"/>
                </a:cubicBezTo>
                <a:close/>
                <a:moveTo>
                  <a:pt x="759" y="1356"/>
                </a:moveTo>
                <a:cubicBezTo>
                  <a:pt x="265" y="1482"/>
                  <a:pt x="265" y="1482"/>
                  <a:pt x="265" y="1482"/>
                </a:cubicBezTo>
                <a:cubicBezTo>
                  <a:pt x="241" y="1488"/>
                  <a:pt x="217" y="1473"/>
                  <a:pt x="210" y="1449"/>
                </a:cubicBezTo>
                <a:cubicBezTo>
                  <a:pt x="204" y="1425"/>
                  <a:pt x="219" y="1400"/>
                  <a:pt x="243" y="1394"/>
                </a:cubicBezTo>
                <a:cubicBezTo>
                  <a:pt x="768" y="1261"/>
                  <a:pt x="768" y="1261"/>
                  <a:pt x="768" y="1261"/>
                </a:cubicBezTo>
                <a:cubicBezTo>
                  <a:pt x="759" y="1356"/>
                  <a:pt x="759" y="1356"/>
                  <a:pt x="759" y="1356"/>
                </a:cubicBezTo>
                <a:close/>
                <a:moveTo>
                  <a:pt x="798" y="936"/>
                </a:moveTo>
                <a:cubicBezTo>
                  <a:pt x="266" y="1071"/>
                  <a:pt x="266" y="1071"/>
                  <a:pt x="266" y="1071"/>
                </a:cubicBezTo>
                <a:cubicBezTo>
                  <a:pt x="242" y="1078"/>
                  <a:pt x="217" y="1063"/>
                  <a:pt x="211" y="1039"/>
                </a:cubicBezTo>
                <a:cubicBezTo>
                  <a:pt x="205" y="1015"/>
                  <a:pt x="220" y="990"/>
                  <a:pt x="244" y="984"/>
                </a:cubicBezTo>
                <a:cubicBezTo>
                  <a:pt x="807" y="841"/>
                  <a:pt x="807" y="841"/>
                  <a:pt x="807" y="841"/>
                </a:cubicBezTo>
                <a:lnTo>
                  <a:pt x="798" y="936"/>
                </a:lnTo>
                <a:close/>
              </a:path>
            </a:pathLst>
          </a:custGeom>
          <a:solidFill>
            <a:schemeClr val="accent1"/>
          </a:solidFill>
          <a:ln w="9525">
            <a:noFill/>
            <a:round/>
          </a:ln>
        </p:spPr>
        <p:txBody>
          <a:bodyPr anchor="ctr" anchorCtr="1"/>
          <a:lstStyle/>
          <a:p>
            <a:endParaRPr lang="zh-CN" altLang="en-US"/>
          </a:p>
        </p:txBody>
      </p:sp>
      <p:sp>
        <p:nvSpPr>
          <p:cNvPr id="7" name="回收"/>
          <p:cNvSpPr/>
          <p:nvPr/>
        </p:nvSpPr>
        <p:spPr bwMode="auto">
          <a:xfrm>
            <a:off x="4357688" y="4851400"/>
            <a:ext cx="560387" cy="560388"/>
          </a:xfrm>
          <a:custGeom>
            <a:avLst/>
            <a:gdLst>
              <a:gd name="T0" fmla="*/ 1978422 w 3030537"/>
              <a:gd name="T1" fmla="*/ 2389219 h 3079750"/>
              <a:gd name="T2" fmla="*/ 987425 w 3030537"/>
              <a:gd name="T3" fmla="*/ 2089236 h 3079750"/>
              <a:gd name="T4" fmla="*/ 1229122 w 3030537"/>
              <a:gd name="T5" fmla="*/ 2425328 h 3079750"/>
              <a:gd name="T6" fmla="*/ 1683147 w 3030537"/>
              <a:gd name="T7" fmla="*/ 2472151 h 3079750"/>
              <a:gd name="T8" fmla="*/ 1918097 w 3030537"/>
              <a:gd name="T9" fmla="*/ 2019002 h 3079750"/>
              <a:gd name="T10" fmla="*/ 1243410 w 3030537"/>
              <a:gd name="T11" fmla="*/ 2007891 h 3079750"/>
              <a:gd name="T12" fmla="*/ 1399381 w 3030537"/>
              <a:gd name="T13" fmla="*/ 2467390 h 3079750"/>
              <a:gd name="T14" fmla="*/ 2903140 w 3030537"/>
              <a:gd name="T15" fmla="*/ 2164036 h 3079750"/>
              <a:gd name="T16" fmla="*/ 2486421 w 3030537"/>
              <a:gd name="T17" fmla="*/ 2677439 h 3079750"/>
              <a:gd name="T18" fmla="*/ 1944687 w 3030537"/>
              <a:gd name="T19" fmla="*/ 3075783 h 3079750"/>
              <a:gd name="T20" fmla="*/ 1049337 w 3030537"/>
              <a:gd name="T21" fmla="*/ 2865899 h 3079750"/>
              <a:gd name="T22" fmla="*/ 1437084 w 3030537"/>
              <a:gd name="T23" fmla="*/ 2786547 h 3079750"/>
              <a:gd name="T24" fmla="*/ 2096293 w 3030537"/>
              <a:gd name="T25" fmla="*/ 2709180 h 3079750"/>
              <a:gd name="T26" fmla="*/ 2564209 w 3030537"/>
              <a:gd name="T27" fmla="*/ 2360034 h 3079750"/>
              <a:gd name="T28" fmla="*/ 2836862 w 3030537"/>
              <a:gd name="T29" fmla="*/ 1844251 h 3079750"/>
              <a:gd name="T30" fmla="*/ 2169319 w 3030537"/>
              <a:gd name="T31" fmla="*/ 2021383 h 3079750"/>
              <a:gd name="T32" fmla="*/ 2529682 w 3030537"/>
              <a:gd name="T33" fmla="*/ 1769412 h 3079750"/>
              <a:gd name="T34" fmla="*/ 1842691 w 3030537"/>
              <a:gd name="T35" fmla="*/ 1921388 h 3079750"/>
              <a:gd name="T36" fmla="*/ 1023541 w 3030537"/>
              <a:gd name="T37" fmla="*/ 1500380 h 3079750"/>
              <a:gd name="T38" fmla="*/ 1325960 w 3030537"/>
              <a:gd name="T39" fmla="*/ 1912262 h 3079750"/>
              <a:gd name="T40" fmla="*/ 600075 w 3030537"/>
              <a:gd name="T41" fmla="*/ 1808299 h 3079750"/>
              <a:gd name="T42" fmla="*/ 988219 w 3030537"/>
              <a:gd name="T43" fmla="*/ 2004717 h 3079750"/>
              <a:gd name="T44" fmla="*/ 1892300 w 3030537"/>
              <a:gd name="T45" fmla="*/ 990487 h 3079750"/>
              <a:gd name="T46" fmla="*/ 2041525 w 3030537"/>
              <a:gd name="T47" fmla="*/ 1062706 h 3079750"/>
              <a:gd name="T48" fmla="*/ 1462485 w 3030537"/>
              <a:gd name="T49" fmla="*/ 1026200 h 3079750"/>
              <a:gd name="T50" fmla="*/ 2084785 w 3030537"/>
              <a:gd name="T51" fmla="*/ 934141 h 3079750"/>
              <a:gd name="T52" fmla="*/ 2555875 w 3030537"/>
              <a:gd name="T53" fmla="*/ 1253568 h 3079750"/>
              <a:gd name="T54" fmla="*/ 770334 w 3030537"/>
              <a:gd name="T55" fmla="*/ 815100 h 3079750"/>
              <a:gd name="T56" fmla="*/ 556419 w 3030537"/>
              <a:gd name="T57" fmla="*/ 1274202 h 3079750"/>
              <a:gd name="T58" fmla="*/ 1009650 w 3030537"/>
              <a:gd name="T59" fmla="*/ 925809 h 3079750"/>
              <a:gd name="T60" fmla="*/ 2045494 w 3030537"/>
              <a:gd name="T61" fmla="*/ 829385 h 3079750"/>
              <a:gd name="T62" fmla="*/ 1933575 w 3030537"/>
              <a:gd name="T63" fmla="*/ 513530 h 3079750"/>
              <a:gd name="T64" fmla="*/ 846138 w 3030537"/>
              <a:gd name="T65" fmla="*/ 732962 h 3079750"/>
              <a:gd name="T66" fmla="*/ 1225947 w 3030537"/>
              <a:gd name="T67" fmla="*/ 536941 h 3079750"/>
              <a:gd name="T68" fmla="*/ 1930400 w 3030537"/>
              <a:gd name="T69" fmla="*/ 764310 h 3079750"/>
              <a:gd name="T70" fmla="*/ 1501775 w 3030537"/>
              <a:gd name="T71" fmla="*/ 443692 h 3079750"/>
              <a:gd name="T72" fmla="*/ 1142603 w 3030537"/>
              <a:gd name="T73" fmla="*/ 861923 h 3079750"/>
              <a:gd name="T74" fmla="*/ 1725613 w 3030537"/>
              <a:gd name="T75" fmla="*/ 376236 h 3079750"/>
              <a:gd name="T76" fmla="*/ 2315766 w 3030537"/>
              <a:gd name="T77" fmla="*/ 666299 h 3079750"/>
              <a:gd name="T78" fmla="*/ 2633663 w 3030537"/>
              <a:gd name="T79" fmla="*/ 1240077 h 3079750"/>
              <a:gd name="T80" fmla="*/ 2559051 w 3030537"/>
              <a:gd name="T81" fmla="*/ 1913055 h 3079750"/>
              <a:gd name="T82" fmla="*/ 2127647 w 3030537"/>
              <a:gd name="T83" fmla="*/ 2399536 h 3079750"/>
              <a:gd name="T84" fmla="*/ 1473597 w 3030537"/>
              <a:gd name="T85" fmla="*/ 2555480 h 3079750"/>
              <a:gd name="T86" fmla="*/ 859631 w 3030537"/>
              <a:gd name="T87" fmla="*/ 2307875 h 3079750"/>
              <a:gd name="T88" fmla="*/ 501650 w 3030537"/>
              <a:gd name="T89" fmla="*/ 1761476 h 3079750"/>
              <a:gd name="T90" fmla="*/ 527050 w 3030537"/>
              <a:gd name="T91" fmla="*/ 1083736 h 3079750"/>
              <a:gd name="T92" fmla="*/ 922734 w 3030537"/>
              <a:gd name="T93" fmla="*/ 565908 h 3079750"/>
              <a:gd name="T94" fmla="*/ 1558528 w 3030537"/>
              <a:gd name="T95" fmla="*/ 363538 h 3079750"/>
              <a:gd name="T96" fmla="*/ 443103 w 3030537"/>
              <a:gd name="T97" fmla="*/ 928291 h 3079750"/>
              <a:gd name="T98" fmla="*/ 234841 w 3030537"/>
              <a:gd name="T99" fmla="*/ 1502570 h 3079750"/>
              <a:gd name="T100" fmla="*/ 363765 w 3030537"/>
              <a:gd name="T101" fmla="*/ 2071688 h 3079750"/>
              <a:gd name="T102" fmla="*/ 554177 w 3030537"/>
              <a:gd name="T103" fmla="*/ 2614217 h 3079750"/>
              <a:gd name="T104" fmla="*/ 172560 w 3030537"/>
              <a:gd name="T105" fmla="*/ 2074467 h 3079750"/>
              <a:gd name="T106" fmla="*/ 60694 w 3030537"/>
              <a:gd name="T107" fmla="*/ 1422401 h 3079750"/>
              <a:gd name="T108" fmla="*/ 233254 w 3030537"/>
              <a:gd name="T109" fmla="*/ 695723 h 3079750"/>
              <a:gd name="T110" fmla="*/ 1621178 w 3030537"/>
              <a:gd name="T111" fmla="*/ 794 h 3079750"/>
              <a:gd name="T112" fmla="*/ 2259747 w 3030537"/>
              <a:gd name="T113" fmla="*/ 173923 h 3079750"/>
              <a:gd name="T114" fmla="*/ 2847089 w 3030537"/>
              <a:gd name="T115" fmla="*/ 578950 h 3079750"/>
              <a:gd name="T116" fmla="*/ 2977344 w 3030537"/>
              <a:gd name="T117" fmla="*/ 1466436 h 3079750"/>
              <a:gd name="T118" fmla="*/ 2611993 w 3030537"/>
              <a:gd name="T119" fmla="*/ 820378 h 3079750"/>
              <a:gd name="T120" fmla="*/ 2218844 w 3030537"/>
              <a:gd name="T121" fmla="*/ 352215 h 3079750"/>
              <a:gd name="T122" fmla="*/ 1660890 w 3030537"/>
              <a:gd name="T123" fmla="*/ 179483 h 3079750"/>
              <a:gd name="T124" fmla="*/ 1094994 w 3030537"/>
              <a:gd name="T125" fmla="*/ 72667 h 307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0537" h="3079750">
                <a:moveTo>
                  <a:pt x="2058194" y="2062253"/>
                </a:moveTo>
                <a:lnTo>
                  <a:pt x="2045494" y="2092807"/>
                </a:lnTo>
                <a:lnTo>
                  <a:pt x="2033191" y="2122567"/>
                </a:lnTo>
                <a:lnTo>
                  <a:pt x="2020094" y="2151137"/>
                </a:lnTo>
                <a:lnTo>
                  <a:pt x="2006997" y="2179310"/>
                </a:lnTo>
                <a:lnTo>
                  <a:pt x="1993900" y="2206293"/>
                </a:lnTo>
                <a:lnTo>
                  <a:pt x="1980803" y="2232085"/>
                </a:lnTo>
                <a:lnTo>
                  <a:pt x="1967707" y="2257084"/>
                </a:lnTo>
                <a:lnTo>
                  <a:pt x="1954213" y="2280892"/>
                </a:lnTo>
                <a:lnTo>
                  <a:pt x="1941116" y="2303907"/>
                </a:lnTo>
                <a:lnTo>
                  <a:pt x="1928019" y="2325731"/>
                </a:lnTo>
                <a:lnTo>
                  <a:pt x="1915319" y="2346761"/>
                </a:lnTo>
                <a:lnTo>
                  <a:pt x="1903016" y="2366998"/>
                </a:lnTo>
                <a:lnTo>
                  <a:pt x="1890713" y="2385648"/>
                </a:lnTo>
                <a:lnTo>
                  <a:pt x="1878410" y="2403107"/>
                </a:lnTo>
                <a:lnTo>
                  <a:pt x="1866900" y="2420170"/>
                </a:lnTo>
                <a:lnTo>
                  <a:pt x="1855788" y="2435249"/>
                </a:lnTo>
                <a:lnTo>
                  <a:pt x="1871663" y="2430487"/>
                </a:lnTo>
                <a:lnTo>
                  <a:pt x="1887141" y="2425328"/>
                </a:lnTo>
                <a:lnTo>
                  <a:pt x="1903016" y="2420170"/>
                </a:lnTo>
                <a:lnTo>
                  <a:pt x="1918097" y="2414615"/>
                </a:lnTo>
                <a:lnTo>
                  <a:pt x="1933575" y="2408266"/>
                </a:lnTo>
                <a:lnTo>
                  <a:pt x="1948657" y="2402314"/>
                </a:lnTo>
                <a:lnTo>
                  <a:pt x="1963341" y="2395965"/>
                </a:lnTo>
                <a:lnTo>
                  <a:pt x="1978422" y="2389219"/>
                </a:lnTo>
                <a:lnTo>
                  <a:pt x="2008188" y="2375331"/>
                </a:lnTo>
                <a:lnTo>
                  <a:pt x="2036763" y="2360253"/>
                </a:lnTo>
                <a:lnTo>
                  <a:pt x="2065338" y="2344777"/>
                </a:lnTo>
                <a:lnTo>
                  <a:pt x="2092722" y="2328508"/>
                </a:lnTo>
                <a:lnTo>
                  <a:pt x="2120107" y="2311049"/>
                </a:lnTo>
                <a:lnTo>
                  <a:pt x="2146300" y="2292796"/>
                </a:lnTo>
                <a:lnTo>
                  <a:pt x="2172494" y="2273353"/>
                </a:lnTo>
                <a:lnTo>
                  <a:pt x="2197894" y="2253909"/>
                </a:lnTo>
                <a:lnTo>
                  <a:pt x="2222897" y="2232879"/>
                </a:lnTo>
                <a:lnTo>
                  <a:pt x="2246710" y="2211451"/>
                </a:lnTo>
                <a:lnTo>
                  <a:pt x="2270125" y="2189627"/>
                </a:lnTo>
                <a:lnTo>
                  <a:pt x="2292747" y="2166613"/>
                </a:lnTo>
                <a:lnTo>
                  <a:pt x="2288382" y="2164232"/>
                </a:lnTo>
                <a:lnTo>
                  <a:pt x="2255441" y="2146772"/>
                </a:lnTo>
                <a:lnTo>
                  <a:pt x="2236788" y="2137646"/>
                </a:lnTo>
                <a:lnTo>
                  <a:pt x="2216150" y="2127726"/>
                </a:lnTo>
                <a:lnTo>
                  <a:pt x="2193925" y="2117409"/>
                </a:lnTo>
                <a:lnTo>
                  <a:pt x="2170907" y="2106695"/>
                </a:lnTo>
                <a:lnTo>
                  <a:pt x="2145903" y="2096378"/>
                </a:lnTo>
                <a:lnTo>
                  <a:pt x="2119710" y="2085268"/>
                </a:lnTo>
                <a:lnTo>
                  <a:pt x="2089547" y="2073761"/>
                </a:lnTo>
                <a:lnTo>
                  <a:pt x="2058194" y="2062253"/>
                </a:lnTo>
                <a:close/>
                <a:moveTo>
                  <a:pt x="1058466" y="2062253"/>
                </a:moveTo>
                <a:lnTo>
                  <a:pt x="1021953" y="2075745"/>
                </a:lnTo>
                <a:lnTo>
                  <a:pt x="987425" y="2089236"/>
                </a:lnTo>
                <a:lnTo>
                  <a:pt x="954485" y="2103124"/>
                </a:lnTo>
                <a:lnTo>
                  <a:pt x="924322" y="2116219"/>
                </a:lnTo>
                <a:lnTo>
                  <a:pt x="896541" y="2129313"/>
                </a:lnTo>
                <a:lnTo>
                  <a:pt x="871141" y="2142011"/>
                </a:lnTo>
                <a:lnTo>
                  <a:pt x="848122" y="2153518"/>
                </a:lnTo>
                <a:lnTo>
                  <a:pt x="827881" y="2164232"/>
                </a:lnTo>
                <a:lnTo>
                  <a:pt x="823516" y="2166613"/>
                </a:lnTo>
                <a:lnTo>
                  <a:pt x="846138" y="2189627"/>
                </a:lnTo>
                <a:lnTo>
                  <a:pt x="869950" y="2211451"/>
                </a:lnTo>
                <a:lnTo>
                  <a:pt x="893763" y="2232879"/>
                </a:lnTo>
                <a:lnTo>
                  <a:pt x="918369" y="2253909"/>
                </a:lnTo>
                <a:lnTo>
                  <a:pt x="943769" y="2273353"/>
                </a:lnTo>
                <a:lnTo>
                  <a:pt x="969963" y="2292796"/>
                </a:lnTo>
                <a:lnTo>
                  <a:pt x="996553" y="2311049"/>
                </a:lnTo>
                <a:lnTo>
                  <a:pt x="1023541" y="2328508"/>
                </a:lnTo>
                <a:lnTo>
                  <a:pt x="1051322" y="2344777"/>
                </a:lnTo>
                <a:lnTo>
                  <a:pt x="1079897" y="2360253"/>
                </a:lnTo>
                <a:lnTo>
                  <a:pt x="1108472" y="2375331"/>
                </a:lnTo>
                <a:lnTo>
                  <a:pt x="1137841" y="2389219"/>
                </a:lnTo>
                <a:lnTo>
                  <a:pt x="1152922" y="2395965"/>
                </a:lnTo>
                <a:lnTo>
                  <a:pt x="1168003" y="2402314"/>
                </a:lnTo>
                <a:lnTo>
                  <a:pt x="1182688" y="2408266"/>
                </a:lnTo>
                <a:lnTo>
                  <a:pt x="1198166" y="2414615"/>
                </a:lnTo>
                <a:lnTo>
                  <a:pt x="1214041" y="2420170"/>
                </a:lnTo>
                <a:lnTo>
                  <a:pt x="1229122" y="2425328"/>
                </a:lnTo>
                <a:lnTo>
                  <a:pt x="1244997" y="2430487"/>
                </a:lnTo>
                <a:lnTo>
                  <a:pt x="1260475" y="2435249"/>
                </a:lnTo>
                <a:lnTo>
                  <a:pt x="1249760" y="2420170"/>
                </a:lnTo>
                <a:lnTo>
                  <a:pt x="1237853" y="2403107"/>
                </a:lnTo>
                <a:lnTo>
                  <a:pt x="1225947" y="2385648"/>
                </a:lnTo>
                <a:lnTo>
                  <a:pt x="1213247" y="2366998"/>
                </a:lnTo>
                <a:lnTo>
                  <a:pt x="1201341" y="2346761"/>
                </a:lnTo>
                <a:lnTo>
                  <a:pt x="1188244" y="2325731"/>
                </a:lnTo>
                <a:lnTo>
                  <a:pt x="1175147" y="2303907"/>
                </a:lnTo>
                <a:lnTo>
                  <a:pt x="1162050" y="2280892"/>
                </a:lnTo>
                <a:lnTo>
                  <a:pt x="1148953" y="2257084"/>
                </a:lnTo>
                <a:lnTo>
                  <a:pt x="1135459" y="2232085"/>
                </a:lnTo>
                <a:lnTo>
                  <a:pt x="1122363" y="2206293"/>
                </a:lnTo>
                <a:lnTo>
                  <a:pt x="1109266" y="2179310"/>
                </a:lnTo>
                <a:lnTo>
                  <a:pt x="1096169" y="2151137"/>
                </a:lnTo>
                <a:lnTo>
                  <a:pt x="1083469" y="2122567"/>
                </a:lnTo>
                <a:lnTo>
                  <a:pt x="1070769" y="2092807"/>
                </a:lnTo>
                <a:lnTo>
                  <a:pt x="1058466" y="2062253"/>
                </a:lnTo>
                <a:close/>
                <a:moveTo>
                  <a:pt x="1597819" y="1971782"/>
                </a:moveTo>
                <a:lnTo>
                  <a:pt x="1597819" y="2478897"/>
                </a:lnTo>
                <a:lnTo>
                  <a:pt x="1614488" y="2478103"/>
                </a:lnTo>
                <a:lnTo>
                  <a:pt x="1631950" y="2477310"/>
                </a:lnTo>
                <a:lnTo>
                  <a:pt x="1649016" y="2476119"/>
                </a:lnTo>
                <a:lnTo>
                  <a:pt x="1666081" y="2474135"/>
                </a:lnTo>
                <a:lnTo>
                  <a:pt x="1683147" y="2472151"/>
                </a:lnTo>
                <a:lnTo>
                  <a:pt x="1700213" y="2469770"/>
                </a:lnTo>
                <a:lnTo>
                  <a:pt x="1716881" y="2467390"/>
                </a:lnTo>
                <a:lnTo>
                  <a:pt x="1733947" y="2464612"/>
                </a:lnTo>
                <a:lnTo>
                  <a:pt x="1752203" y="2442391"/>
                </a:lnTo>
                <a:lnTo>
                  <a:pt x="1763713" y="2428106"/>
                </a:lnTo>
                <a:lnTo>
                  <a:pt x="1776810" y="2411044"/>
                </a:lnTo>
                <a:lnTo>
                  <a:pt x="1790303" y="2392791"/>
                </a:lnTo>
                <a:lnTo>
                  <a:pt x="1804988" y="2371760"/>
                </a:lnTo>
                <a:lnTo>
                  <a:pt x="1820466" y="2349142"/>
                </a:lnTo>
                <a:lnTo>
                  <a:pt x="1836738" y="2324540"/>
                </a:lnTo>
                <a:lnTo>
                  <a:pt x="1853407" y="2297955"/>
                </a:lnTo>
                <a:lnTo>
                  <a:pt x="1870472" y="2268988"/>
                </a:lnTo>
                <a:lnTo>
                  <a:pt x="1888332" y="2238434"/>
                </a:lnTo>
                <a:lnTo>
                  <a:pt x="1905794" y="2206293"/>
                </a:lnTo>
                <a:lnTo>
                  <a:pt x="1916113" y="2187643"/>
                </a:lnTo>
                <a:lnTo>
                  <a:pt x="1925638" y="2167406"/>
                </a:lnTo>
                <a:lnTo>
                  <a:pt x="1935560" y="2147169"/>
                </a:lnTo>
                <a:lnTo>
                  <a:pt x="1945085" y="2126536"/>
                </a:lnTo>
                <a:lnTo>
                  <a:pt x="1954610" y="2105108"/>
                </a:lnTo>
                <a:lnTo>
                  <a:pt x="1964532" y="2082887"/>
                </a:lnTo>
                <a:lnTo>
                  <a:pt x="1974057" y="2060666"/>
                </a:lnTo>
                <a:lnTo>
                  <a:pt x="1983185" y="2037255"/>
                </a:lnTo>
                <a:lnTo>
                  <a:pt x="1961753" y="2030906"/>
                </a:lnTo>
                <a:lnTo>
                  <a:pt x="1939925" y="2024557"/>
                </a:lnTo>
                <a:lnTo>
                  <a:pt x="1918097" y="2019002"/>
                </a:lnTo>
                <a:lnTo>
                  <a:pt x="1895475" y="2013446"/>
                </a:lnTo>
                <a:lnTo>
                  <a:pt x="1872853" y="2007891"/>
                </a:lnTo>
                <a:lnTo>
                  <a:pt x="1849041" y="2002733"/>
                </a:lnTo>
                <a:lnTo>
                  <a:pt x="1825625" y="1997971"/>
                </a:lnTo>
                <a:lnTo>
                  <a:pt x="1801416" y="1993209"/>
                </a:lnTo>
                <a:lnTo>
                  <a:pt x="1777207" y="1989241"/>
                </a:lnTo>
                <a:lnTo>
                  <a:pt x="1752203" y="1985273"/>
                </a:lnTo>
                <a:lnTo>
                  <a:pt x="1727200" y="1982099"/>
                </a:lnTo>
                <a:lnTo>
                  <a:pt x="1701403" y="1979321"/>
                </a:lnTo>
                <a:lnTo>
                  <a:pt x="1676400" y="1976544"/>
                </a:lnTo>
                <a:lnTo>
                  <a:pt x="1650207" y="1974560"/>
                </a:lnTo>
                <a:lnTo>
                  <a:pt x="1624013" y="1973369"/>
                </a:lnTo>
                <a:lnTo>
                  <a:pt x="1597819" y="1971782"/>
                </a:lnTo>
                <a:close/>
                <a:moveTo>
                  <a:pt x="1519238" y="1971385"/>
                </a:moveTo>
                <a:lnTo>
                  <a:pt x="1492250" y="1972972"/>
                </a:lnTo>
                <a:lnTo>
                  <a:pt x="1466057" y="1974163"/>
                </a:lnTo>
                <a:lnTo>
                  <a:pt x="1440657" y="1976147"/>
                </a:lnTo>
                <a:lnTo>
                  <a:pt x="1414860" y="1978925"/>
                </a:lnTo>
                <a:lnTo>
                  <a:pt x="1389460" y="1982099"/>
                </a:lnTo>
                <a:lnTo>
                  <a:pt x="1364060" y="1985273"/>
                </a:lnTo>
                <a:lnTo>
                  <a:pt x="1339453" y="1988845"/>
                </a:lnTo>
                <a:lnTo>
                  <a:pt x="1315244" y="1993209"/>
                </a:lnTo>
                <a:lnTo>
                  <a:pt x="1290638" y="1997574"/>
                </a:lnTo>
                <a:lnTo>
                  <a:pt x="1267222" y="2002336"/>
                </a:lnTo>
                <a:lnTo>
                  <a:pt x="1243410" y="2007891"/>
                </a:lnTo>
                <a:lnTo>
                  <a:pt x="1220788" y="2013446"/>
                </a:lnTo>
                <a:lnTo>
                  <a:pt x="1198166" y="2019002"/>
                </a:lnTo>
                <a:lnTo>
                  <a:pt x="1175941" y="2024557"/>
                </a:lnTo>
                <a:lnTo>
                  <a:pt x="1154510" y="2030906"/>
                </a:lnTo>
                <a:lnTo>
                  <a:pt x="1133078" y="2037255"/>
                </a:lnTo>
                <a:lnTo>
                  <a:pt x="1145778" y="2069396"/>
                </a:lnTo>
                <a:lnTo>
                  <a:pt x="1159272" y="2099950"/>
                </a:lnTo>
                <a:lnTo>
                  <a:pt x="1172369" y="2129313"/>
                </a:lnTo>
                <a:lnTo>
                  <a:pt x="1186260" y="2158280"/>
                </a:lnTo>
                <a:lnTo>
                  <a:pt x="1199753" y="2185659"/>
                </a:lnTo>
                <a:lnTo>
                  <a:pt x="1214041" y="2211848"/>
                </a:lnTo>
                <a:lnTo>
                  <a:pt x="1227535" y="2237244"/>
                </a:lnTo>
                <a:lnTo>
                  <a:pt x="1241425" y="2261449"/>
                </a:lnTo>
                <a:lnTo>
                  <a:pt x="1254919" y="2284463"/>
                </a:lnTo>
                <a:lnTo>
                  <a:pt x="1268016" y="2306287"/>
                </a:lnTo>
                <a:lnTo>
                  <a:pt x="1281113" y="2326921"/>
                </a:lnTo>
                <a:lnTo>
                  <a:pt x="1293813" y="2345968"/>
                </a:lnTo>
                <a:lnTo>
                  <a:pt x="1306116" y="2364221"/>
                </a:lnTo>
                <a:lnTo>
                  <a:pt x="1317625" y="2380886"/>
                </a:lnTo>
                <a:lnTo>
                  <a:pt x="1329135" y="2396759"/>
                </a:lnTo>
                <a:lnTo>
                  <a:pt x="1339453" y="2411044"/>
                </a:lnTo>
                <a:lnTo>
                  <a:pt x="1352550" y="2428106"/>
                </a:lnTo>
                <a:lnTo>
                  <a:pt x="1364456" y="2442391"/>
                </a:lnTo>
                <a:lnTo>
                  <a:pt x="1382316" y="2464612"/>
                </a:lnTo>
                <a:lnTo>
                  <a:pt x="1399381" y="2467390"/>
                </a:lnTo>
                <a:lnTo>
                  <a:pt x="1416050" y="2469770"/>
                </a:lnTo>
                <a:lnTo>
                  <a:pt x="1433116" y="2472151"/>
                </a:lnTo>
                <a:lnTo>
                  <a:pt x="1450181" y="2474135"/>
                </a:lnTo>
                <a:lnTo>
                  <a:pt x="1467247" y="2476119"/>
                </a:lnTo>
                <a:lnTo>
                  <a:pt x="1484710" y="2477310"/>
                </a:lnTo>
                <a:lnTo>
                  <a:pt x="1501775" y="2478103"/>
                </a:lnTo>
                <a:lnTo>
                  <a:pt x="1519238" y="2478897"/>
                </a:lnTo>
                <a:lnTo>
                  <a:pt x="1519238" y="1971385"/>
                </a:lnTo>
                <a:close/>
                <a:moveTo>
                  <a:pt x="2857896" y="1752600"/>
                </a:moveTo>
                <a:lnTo>
                  <a:pt x="3030537" y="1786324"/>
                </a:lnTo>
                <a:lnTo>
                  <a:pt x="3025377" y="1812510"/>
                </a:lnTo>
                <a:lnTo>
                  <a:pt x="3019425" y="1838299"/>
                </a:lnTo>
                <a:lnTo>
                  <a:pt x="3013471" y="1864485"/>
                </a:lnTo>
                <a:lnTo>
                  <a:pt x="3006327" y="1890275"/>
                </a:lnTo>
                <a:lnTo>
                  <a:pt x="2999581" y="1916064"/>
                </a:lnTo>
                <a:lnTo>
                  <a:pt x="2991643" y="1941059"/>
                </a:lnTo>
                <a:lnTo>
                  <a:pt x="2983706" y="1966849"/>
                </a:lnTo>
                <a:lnTo>
                  <a:pt x="2974975" y="1992241"/>
                </a:lnTo>
                <a:lnTo>
                  <a:pt x="2966243" y="2017237"/>
                </a:lnTo>
                <a:lnTo>
                  <a:pt x="2956718" y="2042232"/>
                </a:lnTo>
                <a:lnTo>
                  <a:pt x="2946796" y="2066831"/>
                </a:lnTo>
                <a:lnTo>
                  <a:pt x="2936478" y="2091430"/>
                </a:lnTo>
                <a:lnTo>
                  <a:pt x="2925762" y="2115632"/>
                </a:lnTo>
                <a:lnTo>
                  <a:pt x="2914253" y="2140231"/>
                </a:lnTo>
                <a:lnTo>
                  <a:pt x="2903140" y="2164036"/>
                </a:lnTo>
                <a:lnTo>
                  <a:pt x="2890837" y="2187842"/>
                </a:lnTo>
                <a:lnTo>
                  <a:pt x="2878534" y="2211250"/>
                </a:lnTo>
                <a:lnTo>
                  <a:pt x="2865437" y="2235056"/>
                </a:lnTo>
                <a:lnTo>
                  <a:pt x="2852340" y="2258068"/>
                </a:lnTo>
                <a:lnTo>
                  <a:pt x="2838449" y="2280683"/>
                </a:lnTo>
                <a:lnTo>
                  <a:pt x="2824559" y="2303298"/>
                </a:lnTo>
                <a:lnTo>
                  <a:pt x="2809875" y="2325516"/>
                </a:lnTo>
                <a:lnTo>
                  <a:pt x="2795190" y="2348131"/>
                </a:lnTo>
                <a:lnTo>
                  <a:pt x="2780109" y="2369953"/>
                </a:lnTo>
                <a:lnTo>
                  <a:pt x="2764234" y="2390981"/>
                </a:lnTo>
                <a:lnTo>
                  <a:pt x="2747962" y="2412406"/>
                </a:lnTo>
                <a:lnTo>
                  <a:pt x="2731293" y="2433434"/>
                </a:lnTo>
                <a:lnTo>
                  <a:pt x="2715021" y="2454462"/>
                </a:lnTo>
                <a:lnTo>
                  <a:pt x="2697956" y="2474697"/>
                </a:lnTo>
                <a:lnTo>
                  <a:pt x="2680096" y="2494535"/>
                </a:lnTo>
                <a:lnTo>
                  <a:pt x="2662237" y="2514769"/>
                </a:lnTo>
                <a:lnTo>
                  <a:pt x="2643981" y="2533813"/>
                </a:lnTo>
                <a:lnTo>
                  <a:pt x="2625328" y="2553254"/>
                </a:lnTo>
                <a:lnTo>
                  <a:pt x="2606675" y="2571902"/>
                </a:lnTo>
                <a:lnTo>
                  <a:pt x="2587228" y="2590550"/>
                </a:lnTo>
                <a:lnTo>
                  <a:pt x="2567781" y="2608404"/>
                </a:lnTo>
                <a:lnTo>
                  <a:pt x="2547937" y="2626258"/>
                </a:lnTo>
                <a:lnTo>
                  <a:pt x="2527696" y="2643715"/>
                </a:lnTo>
                <a:lnTo>
                  <a:pt x="2507059" y="2660775"/>
                </a:lnTo>
                <a:lnTo>
                  <a:pt x="2486421" y="2677439"/>
                </a:lnTo>
                <a:lnTo>
                  <a:pt x="2464990" y="2693706"/>
                </a:lnTo>
                <a:lnTo>
                  <a:pt x="2443956" y="2709576"/>
                </a:lnTo>
                <a:lnTo>
                  <a:pt x="2422525" y="2725447"/>
                </a:lnTo>
                <a:lnTo>
                  <a:pt x="2400696" y="2740127"/>
                </a:lnTo>
                <a:lnTo>
                  <a:pt x="2378075" y="2755203"/>
                </a:lnTo>
                <a:lnTo>
                  <a:pt x="2355453" y="2769487"/>
                </a:lnTo>
                <a:lnTo>
                  <a:pt x="2332831" y="2783373"/>
                </a:lnTo>
                <a:lnTo>
                  <a:pt x="2310209" y="2796863"/>
                </a:lnTo>
                <a:lnTo>
                  <a:pt x="2287190" y="2810353"/>
                </a:lnTo>
                <a:lnTo>
                  <a:pt x="2263378" y="2823049"/>
                </a:lnTo>
                <a:lnTo>
                  <a:pt x="2239962" y="2835348"/>
                </a:lnTo>
                <a:lnTo>
                  <a:pt x="2215753" y="2847251"/>
                </a:lnTo>
                <a:lnTo>
                  <a:pt x="2191940" y="2859154"/>
                </a:lnTo>
                <a:lnTo>
                  <a:pt x="2167731" y="2869866"/>
                </a:lnTo>
                <a:lnTo>
                  <a:pt x="2143521" y="2880975"/>
                </a:lnTo>
                <a:lnTo>
                  <a:pt x="2118518" y="2890894"/>
                </a:lnTo>
                <a:lnTo>
                  <a:pt x="2093515" y="2900416"/>
                </a:lnTo>
                <a:lnTo>
                  <a:pt x="2068909" y="2909938"/>
                </a:lnTo>
                <a:lnTo>
                  <a:pt x="2043509" y="2918667"/>
                </a:lnTo>
                <a:lnTo>
                  <a:pt x="2018109" y="2926999"/>
                </a:lnTo>
                <a:lnTo>
                  <a:pt x="1992709" y="2934934"/>
                </a:lnTo>
                <a:lnTo>
                  <a:pt x="1966912" y="2942869"/>
                </a:lnTo>
                <a:lnTo>
                  <a:pt x="1941115" y="2949614"/>
                </a:lnTo>
                <a:lnTo>
                  <a:pt x="1915318" y="2956359"/>
                </a:lnTo>
                <a:lnTo>
                  <a:pt x="1944687" y="3075783"/>
                </a:lnTo>
                <a:lnTo>
                  <a:pt x="1905396" y="3078163"/>
                </a:lnTo>
                <a:lnTo>
                  <a:pt x="1866503" y="3079353"/>
                </a:lnTo>
                <a:lnTo>
                  <a:pt x="1827212" y="3079750"/>
                </a:lnTo>
                <a:lnTo>
                  <a:pt x="1788715" y="3079353"/>
                </a:lnTo>
                <a:lnTo>
                  <a:pt x="1749821" y="3077766"/>
                </a:lnTo>
                <a:lnTo>
                  <a:pt x="1711721" y="3074989"/>
                </a:lnTo>
                <a:lnTo>
                  <a:pt x="1673621" y="3071815"/>
                </a:lnTo>
                <a:lnTo>
                  <a:pt x="1635521" y="3067451"/>
                </a:lnTo>
                <a:lnTo>
                  <a:pt x="1598215" y="3062293"/>
                </a:lnTo>
                <a:lnTo>
                  <a:pt x="1560909" y="3056342"/>
                </a:lnTo>
                <a:lnTo>
                  <a:pt x="1523999" y="3049200"/>
                </a:lnTo>
                <a:lnTo>
                  <a:pt x="1487090" y="3041265"/>
                </a:lnTo>
                <a:lnTo>
                  <a:pt x="1450975" y="3032536"/>
                </a:lnTo>
                <a:lnTo>
                  <a:pt x="1415256" y="3023014"/>
                </a:lnTo>
                <a:lnTo>
                  <a:pt x="1379537" y="3012698"/>
                </a:lnTo>
                <a:lnTo>
                  <a:pt x="1344612" y="3001589"/>
                </a:lnTo>
                <a:lnTo>
                  <a:pt x="1309687" y="2989290"/>
                </a:lnTo>
                <a:lnTo>
                  <a:pt x="1275159" y="2976990"/>
                </a:lnTo>
                <a:lnTo>
                  <a:pt x="1241425" y="2963104"/>
                </a:lnTo>
                <a:lnTo>
                  <a:pt x="1208087" y="2948821"/>
                </a:lnTo>
                <a:lnTo>
                  <a:pt x="1175146" y="2933744"/>
                </a:lnTo>
                <a:lnTo>
                  <a:pt x="1142603" y="2917874"/>
                </a:lnTo>
                <a:lnTo>
                  <a:pt x="1111249" y="2901210"/>
                </a:lnTo>
                <a:lnTo>
                  <a:pt x="1079896" y="2883753"/>
                </a:lnTo>
                <a:lnTo>
                  <a:pt x="1049337" y="2865899"/>
                </a:lnTo>
                <a:lnTo>
                  <a:pt x="1019175" y="2847251"/>
                </a:lnTo>
                <a:lnTo>
                  <a:pt x="989806" y="2827810"/>
                </a:lnTo>
                <a:lnTo>
                  <a:pt x="961231" y="2807972"/>
                </a:lnTo>
                <a:lnTo>
                  <a:pt x="932656" y="2787341"/>
                </a:lnTo>
                <a:lnTo>
                  <a:pt x="905271" y="2765916"/>
                </a:lnTo>
                <a:lnTo>
                  <a:pt x="878681" y="2744491"/>
                </a:lnTo>
                <a:lnTo>
                  <a:pt x="852487" y="2721876"/>
                </a:lnTo>
                <a:lnTo>
                  <a:pt x="884634" y="2732985"/>
                </a:lnTo>
                <a:lnTo>
                  <a:pt x="917575" y="2742904"/>
                </a:lnTo>
                <a:lnTo>
                  <a:pt x="950118" y="2751633"/>
                </a:lnTo>
                <a:lnTo>
                  <a:pt x="983059" y="2759965"/>
                </a:lnTo>
                <a:lnTo>
                  <a:pt x="1015603" y="2767503"/>
                </a:lnTo>
                <a:lnTo>
                  <a:pt x="1048940" y="2773851"/>
                </a:lnTo>
                <a:lnTo>
                  <a:pt x="1081484" y="2779406"/>
                </a:lnTo>
                <a:lnTo>
                  <a:pt x="1114425" y="2784167"/>
                </a:lnTo>
                <a:lnTo>
                  <a:pt x="1146968" y="2788134"/>
                </a:lnTo>
                <a:lnTo>
                  <a:pt x="1179909" y="2791308"/>
                </a:lnTo>
                <a:lnTo>
                  <a:pt x="1212453" y="2793689"/>
                </a:lnTo>
                <a:lnTo>
                  <a:pt x="1245393" y="2794879"/>
                </a:lnTo>
                <a:lnTo>
                  <a:pt x="1277540" y="2795673"/>
                </a:lnTo>
                <a:lnTo>
                  <a:pt x="1310084" y="2795276"/>
                </a:lnTo>
                <a:lnTo>
                  <a:pt x="1341834" y="2794482"/>
                </a:lnTo>
                <a:lnTo>
                  <a:pt x="1373584" y="2792499"/>
                </a:lnTo>
                <a:lnTo>
                  <a:pt x="1405731" y="2790118"/>
                </a:lnTo>
                <a:lnTo>
                  <a:pt x="1437084" y="2786547"/>
                </a:lnTo>
                <a:lnTo>
                  <a:pt x="1468437" y="2782580"/>
                </a:lnTo>
                <a:lnTo>
                  <a:pt x="1499393" y="2777819"/>
                </a:lnTo>
                <a:lnTo>
                  <a:pt x="1529953" y="2772264"/>
                </a:lnTo>
                <a:lnTo>
                  <a:pt x="1560512" y="2765916"/>
                </a:lnTo>
                <a:lnTo>
                  <a:pt x="1590675" y="2759171"/>
                </a:lnTo>
                <a:lnTo>
                  <a:pt x="1620440" y="2751236"/>
                </a:lnTo>
                <a:lnTo>
                  <a:pt x="1649412" y="2742904"/>
                </a:lnTo>
                <a:lnTo>
                  <a:pt x="1678781" y="2733779"/>
                </a:lnTo>
                <a:lnTo>
                  <a:pt x="1707753" y="2724256"/>
                </a:lnTo>
                <a:lnTo>
                  <a:pt x="1735534" y="2713544"/>
                </a:lnTo>
                <a:lnTo>
                  <a:pt x="1763712" y="2702832"/>
                </a:lnTo>
                <a:lnTo>
                  <a:pt x="1791096" y="2690929"/>
                </a:lnTo>
                <a:lnTo>
                  <a:pt x="1818084" y="2678629"/>
                </a:lnTo>
                <a:lnTo>
                  <a:pt x="1844278" y="2665537"/>
                </a:lnTo>
                <a:lnTo>
                  <a:pt x="1873646" y="2785357"/>
                </a:lnTo>
                <a:lnTo>
                  <a:pt x="1896665" y="2779406"/>
                </a:lnTo>
                <a:lnTo>
                  <a:pt x="1919287" y="2773454"/>
                </a:lnTo>
                <a:lnTo>
                  <a:pt x="1941512" y="2766709"/>
                </a:lnTo>
                <a:lnTo>
                  <a:pt x="1964531" y="2759965"/>
                </a:lnTo>
                <a:lnTo>
                  <a:pt x="1986756" y="2752426"/>
                </a:lnTo>
                <a:lnTo>
                  <a:pt x="2008981" y="2744491"/>
                </a:lnTo>
                <a:lnTo>
                  <a:pt x="2030809" y="2736556"/>
                </a:lnTo>
                <a:lnTo>
                  <a:pt x="2052637" y="2727827"/>
                </a:lnTo>
                <a:lnTo>
                  <a:pt x="2074465" y="2719099"/>
                </a:lnTo>
                <a:lnTo>
                  <a:pt x="2096293" y="2709180"/>
                </a:lnTo>
                <a:lnTo>
                  <a:pt x="2117725" y="2699658"/>
                </a:lnTo>
                <a:lnTo>
                  <a:pt x="2138759" y="2689342"/>
                </a:lnTo>
                <a:lnTo>
                  <a:pt x="2159793" y="2678629"/>
                </a:lnTo>
                <a:lnTo>
                  <a:pt x="2180431" y="2667917"/>
                </a:lnTo>
                <a:lnTo>
                  <a:pt x="2201465" y="2656411"/>
                </a:lnTo>
                <a:lnTo>
                  <a:pt x="2221706" y="2645302"/>
                </a:lnTo>
                <a:lnTo>
                  <a:pt x="2241946" y="2633003"/>
                </a:lnTo>
                <a:lnTo>
                  <a:pt x="2262187" y="2620703"/>
                </a:lnTo>
                <a:lnTo>
                  <a:pt x="2281634" y="2608007"/>
                </a:lnTo>
                <a:lnTo>
                  <a:pt x="2301478" y="2594914"/>
                </a:lnTo>
                <a:lnTo>
                  <a:pt x="2320528" y="2581424"/>
                </a:lnTo>
                <a:lnTo>
                  <a:pt x="2339975" y="2567934"/>
                </a:lnTo>
                <a:lnTo>
                  <a:pt x="2358628" y="2554048"/>
                </a:lnTo>
                <a:lnTo>
                  <a:pt x="2377281" y="2539368"/>
                </a:lnTo>
                <a:lnTo>
                  <a:pt x="2395537" y="2524688"/>
                </a:lnTo>
                <a:lnTo>
                  <a:pt x="2414190" y="2509611"/>
                </a:lnTo>
                <a:lnTo>
                  <a:pt x="2431653" y="2494138"/>
                </a:lnTo>
                <a:lnTo>
                  <a:pt x="2449512" y="2478268"/>
                </a:lnTo>
                <a:lnTo>
                  <a:pt x="2466578" y="2462397"/>
                </a:lnTo>
                <a:lnTo>
                  <a:pt x="2483643" y="2446130"/>
                </a:lnTo>
                <a:lnTo>
                  <a:pt x="2499915" y="2429466"/>
                </a:lnTo>
                <a:lnTo>
                  <a:pt x="2516584" y="2412406"/>
                </a:lnTo>
                <a:lnTo>
                  <a:pt x="2532856" y="2395345"/>
                </a:lnTo>
                <a:lnTo>
                  <a:pt x="2548731" y="2377888"/>
                </a:lnTo>
                <a:lnTo>
                  <a:pt x="2564209" y="2360034"/>
                </a:lnTo>
                <a:lnTo>
                  <a:pt x="2579290" y="2342180"/>
                </a:lnTo>
                <a:lnTo>
                  <a:pt x="2593975" y="2323929"/>
                </a:lnTo>
                <a:lnTo>
                  <a:pt x="2608659" y="2305679"/>
                </a:lnTo>
                <a:lnTo>
                  <a:pt x="2622946" y="2286237"/>
                </a:lnTo>
                <a:lnTo>
                  <a:pt x="2636837" y="2267590"/>
                </a:lnTo>
                <a:lnTo>
                  <a:pt x="2650331" y="2248546"/>
                </a:lnTo>
                <a:lnTo>
                  <a:pt x="2663428" y="2228708"/>
                </a:lnTo>
                <a:lnTo>
                  <a:pt x="2676128" y="2209267"/>
                </a:lnTo>
                <a:lnTo>
                  <a:pt x="2688828" y="2189032"/>
                </a:lnTo>
                <a:lnTo>
                  <a:pt x="2700337" y="2169194"/>
                </a:lnTo>
                <a:lnTo>
                  <a:pt x="2712243" y="2148563"/>
                </a:lnTo>
                <a:lnTo>
                  <a:pt x="2723753" y="2127932"/>
                </a:lnTo>
                <a:lnTo>
                  <a:pt x="2734468" y="2106904"/>
                </a:lnTo>
                <a:lnTo>
                  <a:pt x="2745581" y="2086272"/>
                </a:lnTo>
                <a:lnTo>
                  <a:pt x="2755503" y="2064847"/>
                </a:lnTo>
                <a:lnTo>
                  <a:pt x="2765425" y="2043422"/>
                </a:lnTo>
                <a:lnTo>
                  <a:pt x="2774949" y="2021998"/>
                </a:lnTo>
                <a:lnTo>
                  <a:pt x="2783681" y="2000176"/>
                </a:lnTo>
                <a:lnTo>
                  <a:pt x="2792412" y="1978354"/>
                </a:lnTo>
                <a:lnTo>
                  <a:pt x="2801143" y="1956533"/>
                </a:lnTo>
                <a:lnTo>
                  <a:pt x="2809081" y="1934314"/>
                </a:lnTo>
                <a:lnTo>
                  <a:pt x="2816621" y="1912096"/>
                </a:lnTo>
                <a:lnTo>
                  <a:pt x="2823765" y="1889878"/>
                </a:lnTo>
                <a:lnTo>
                  <a:pt x="2830512" y="1866866"/>
                </a:lnTo>
                <a:lnTo>
                  <a:pt x="2836862" y="1844251"/>
                </a:lnTo>
                <a:lnTo>
                  <a:pt x="2842815" y="1821636"/>
                </a:lnTo>
                <a:lnTo>
                  <a:pt x="2847975" y="1799021"/>
                </a:lnTo>
                <a:lnTo>
                  <a:pt x="2853134" y="1776009"/>
                </a:lnTo>
                <a:lnTo>
                  <a:pt x="2857896" y="1752600"/>
                </a:lnTo>
                <a:close/>
                <a:moveTo>
                  <a:pt x="2171700" y="1500380"/>
                </a:moveTo>
                <a:lnTo>
                  <a:pt x="2170510" y="1534505"/>
                </a:lnTo>
                <a:lnTo>
                  <a:pt x="2168525" y="1568233"/>
                </a:lnTo>
                <a:lnTo>
                  <a:pt x="2166144" y="1601961"/>
                </a:lnTo>
                <a:lnTo>
                  <a:pt x="2162969" y="1634499"/>
                </a:lnTo>
                <a:lnTo>
                  <a:pt x="2159000" y="1666640"/>
                </a:lnTo>
                <a:lnTo>
                  <a:pt x="2154635" y="1698781"/>
                </a:lnTo>
                <a:lnTo>
                  <a:pt x="2149872" y="1730129"/>
                </a:lnTo>
                <a:lnTo>
                  <a:pt x="2144316" y="1760683"/>
                </a:lnTo>
                <a:lnTo>
                  <a:pt x="2138760" y="1791237"/>
                </a:lnTo>
                <a:lnTo>
                  <a:pt x="2132013" y="1820997"/>
                </a:lnTo>
                <a:lnTo>
                  <a:pt x="2124869" y="1849963"/>
                </a:lnTo>
                <a:lnTo>
                  <a:pt x="2118122" y="1878930"/>
                </a:lnTo>
                <a:lnTo>
                  <a:pt x="2110185" y="1907500"/>
                </a:lnTo>
                <a:lnTo>
                  <a:pt x="2101850" y="1934879"/>
                </a:lnTo>
                <a:lnTo>
                  <a:pt x="2093516" y="1961862"/>
                </a:lnTo>
                <a:lnTo>
                  <a:pt x="2084785" y="1988448"/>
                </a:lnTo>
                <a:lnTo>
                  <a:pt x="2107010" y="1996384"/>
                </a:lnTo>
                <a:lnTo>
                  <a:pt x="2128441" y="2004717"/>
                </a:lnTo>
                <a:lnTo>
                  <a:pt x="2149079" y="2013050"/>
                </a:lnTo>
                <a:lnTo>
                  <a:pt x="2169319" y="2021383"/>
                </a:lnTo>
                <a:lnTo>
                  <a:pt x="2206625" y="2037255"/>
                </a:lnTo>
                <a:lnTo>
                  <a:pt x="2241550" y="2053127"/>
                </a:lnTo>
                <a:lnTo>
                  <a:pt x="2272507" y="2067809"/>
                </a:lnTo>
                <a:lnTo>
                  <a:pt x="2301082" y="2082490"/>
                </a:lnTo>
                <a:lnTo>
                  <a:pt x="2325291" y="2095585"/>
                </a:lnTo>
                <a:lnTo>
                  <a:pt x="2346325" y="2106695"/>
                </a:lnTo>
                <a:lnTo>
                  <a:pt x="2359025" y="2091220"/>
                </a:lnTo>
                <a:lnTo>
                  <a:pt x="2371329" y="2075348"/>
                </a:lnTo>
                <a:lnTo>
                  <a:pt x="2383235" y="2059079"/>
                </a:lnTo>
                <a:lnTo>
                  <a:pt x="2394744" y="2042810"/>
                </a:lnTo>
                <a:lnTo>
                  <a:pt x="2406254" y="2026144"/>
                </a:lnTo>
                <a:lnTo>
                  <a:pt x="2417366" y="2009082"/>
                </a:lnTo>
                <a:lnTo>
                  <a:pt x="2428082" y="1991622"/>
                </a:lnTo>
                <a:lnTo>
                  <a:pt x="2438401" y="1974560"/>
                </a:lnTo>
                <a:lnTo>
                  <a:pt x="2448719" y="1956704"/>
                </a:lnTo>
                <a:lnTo>
                  <a:pt x="2458244" y="1938847"/>
                </a:lnTo>
                <a:lnTo>
                  <a:pt x="2467769" y="1920991"/>
                </a:lnTo>
                <a:lnTo>
                  <a:pt x="2476897" y="1902341"/>
                </a:lnTo>
                <a:lnTo>
                  <a:pt x="2485232" y="1884089"/>
                </a:lnTo>
                <a:lnTo>
                  <a:pt x="2493566" y="1865439"/>
                </a:lnTo>
                <a:lnTo>
                  <a:pt x="2501901" y="1846789"/>
                </a:lnTo>
                <a:lnTo>
                  <a:pt x="2509441" y="1827346"/>
                </a:lnTo>
                <a:lnTo>
                  <a:pt x="2516585" y="1808299"/>
                </a:lnTo>
                <a:lnTo>
                  <a:pt x="2523332" y="1788856"/>
                </a:lnTo>
                <a:lnTo>
                  <a:pt x="2529682" y="1769412"/>
                </a:lnTo>
                <a:lnTo>
                  <a:pt x="2536032" y="1749175"/>
                </a:lnTo>
                <a:lnTo>
                  <a:pt x="2541588" y="1729732"/>
                </a:lnTo>
                <a:lnTo>
                  <a:pt x="2546747" y="1709495"/>
                </a:lnTo>
                <a:lnTo>
                  <a:pt x="2551510" y="1689258"/>
                </a:lnTo>
                <a:lnTo>
                  <a:pt x="2555875" y="1668624"/>
                </a:lnTo>
                <a:lnTo>
                  <a:pt x="2559844" y="1647991"/>
                </a:lnTo>
                <a:lnTo>
                  <a:pt x="2563813" y="1627357"/>
                </a:lnTo>
                <a:lnTo>
                  <a:pt x="2566988" y="1606723"/>
                </a:lnTo>
                <a:lnTo>
                  <a:pt x="2569766" y="1585692"/>
                </a:lnTo>
                <a:lnTo>
                  <a:pt x="2572147" y="1564662"/>
                </a:lnTo>
                <a:lnTo>
                  <a:pt x="2573735" y="1543234"/>
                </a:lnTo>
                <a:lnTo>
                  <a:pt x="2575719" y="1521807"/>
                </a:lnTo>
                <a:lnTo>
                  <a:pt x="2576513" y="1500380"/>
                </a:lnTo>
                <a:lnTo>
                  <a:pt x="2171700" y="1500380"/>
                </a:lnTo>
                <a:close/>
                <a:moveTo>
                  <a:pt x="1597819" y="1500380"/>
                </a:moveTo>
                <a:lnTo>
                  <a:pt x="1597819" y="1893215"/>
                </a:lnTo>
                <a:lnTo>
                  <a:pt x="1625997" y="1894802"/>
                </a:lnTo>
                <a:lnTo>
                  <a:pt x="1654572" y="1896389"/>
                </a:lnTo>
                <a:lnTo>
                  <a:pt x="1682353" y="1898770"/>
                </a:lnTo>
                <a:lnTo>
                  <a:pt x="1709738" y="1901151"/>
                </a:lnTo>
                <a:lnTo>
                  <a:pt x="1736725" y="1904326"/>
                </a:lnTo>
                <a:lnTo>
                  <a:pt x="1764110" y="1908294"/>
                </a:lnTo>
                <a:lnTo>
                  <a:pt x="1790700" y="1912262"/>
                </a:lnTo>
                <a:lnTo>
                  <a:pt x="1816894" y="1916626"/>
                </a:lnTo>
                <a:lnTo>
                  <a:pt x="1842691" y="1921388"/>
                </a:lnTo>
                <a:lnTo>
                  <a:pt x="1868091" y="1926547"/>
                </a:lnTo>
                <a:lnTo>
                  <a:pt x="1892697" y="1932102"/>
                </a:lnTo>
                <a:lnTo>
                  <a:pt x="1917303" y="1938054"/>
                </a:lnTo>
                <a:lnTo>
                  <a:pt x="1941116" y="1944006"/>
                </a:lnTo>
                <a:lnTo>
                  <a:pt x="1964929" y="1950355"/>
                </a:lnTo>
                <a:lnTo>
                  <a:pt x="1987550" y="1957100"/>
                </a:lnTo>
                <a:lnTo>
                  <a:pt x="2010172" y="1963449"/>
                </a:lnTo>
                <a:lnTo>
                  <a:pt x="2018507" y="1938451"/>
                </a:lnTo>
                <a:lnTo>
                  <a:pt x="2026841" y="1912658"/>
                </a:lnTo>
                <a:lnTo>
                  <a:pt x="2034382" y="1886469"/>
                </a:lnTo>
                <a:lnTo>
                  <a:pt x="2041525" y="1859884"/>
                </a:lnTo>
                <a:lnTo>
                  <a:pt x="2048669" y="1832107"/>
                </a:lnTo>
                <a:lnTo>
                  <a:pt x="2055019" y="1804331"/>
                </a:lnTo>
                <a:lnTo>
                  <a:pt x="2061369" y="1776555"/>
                </a:lnTo>
                <a:lnTo>
                  <a:pt x="2066529" y="1747588"/>
                </a:lnTo>
                <a:lnTo>
                  <a:pt x="2071688" y="1718225"/>
                </a:lnTo>
                <a:lnTo>
                  <a:pt x="2076450" y="1688068"/>
                </a:lnTo>
                <a:lnTo>
                  <a:pt x="2080419" y="1657911"/>
                </a:lnTo>
                <a:lnTo>
                  <a:pt x="2083991" y="1627357"/>
                </a:lnTo>
                <a:lnTo>
                  <a:pt x="2087166" y="1596406"/>
                </a:lnTo>
                <a:lnTo>
                  <a:pt x="2089547" y="1564662"/>
                </a:lnTo>
                <a:lnTo>
                  <a:pt x="2091532" y="1532918"/>
                </a:lnTo>
                <a:lnTo>
                  <a:pt x="2092722" y="1500380"/>
                </a:lnTo>
                <a:lnTo>
                  <a:pt x="1597819" y="1500380"/>
                </a:lnTo>
                <a:close/>
                <a:moveTo>
                  <a:pt x="1023541" y="1500380"/>
                </a:moveTo>
                <a:lnTo>
                  <a:pt x="1024731" y="1532918"/>
                </a:lnTo>
                <a:lnTo>
                  <a:pt x="1026716" y="1564662"/>
                </a:lnTo>
                <a:lnTo>
                  <a:pt x="1028700" y="1596406"/>
                </a:lnTo>
                <a:lnTo>
                  <a:pt x="1031875" y="1627357"/>
                </a:lnTo>
                <a:lnTo>
                  <a:pt x="1035447" y="1657911"/>
                </a:lnTo>
                <a:lnTo>
                  <a:pt x="1039813" y="1688068"/>
                </a:lnTo>
                <a:lnTo>
                  <a:pt x="1044575" y="1717828"/>
                </a:lnTo>
                <a:lnTo>
                  <a:pt x="1049338" y="1747191"/>
                </a:lnTo>
                <a:lnTo>
                  <a:pt x="1054894" y="1775761"/>
                </a:lnTo>
                <a:lnTo>
                  <a:pt x="1061244" y="1804331"/>
                </a:lnTo>
                <a:lnTo>
                  <a:pt x="1067594" y="1832107"/>
                </a:lnTo>
                <a:lnTo>
                  <a:pt x="1074738" y="1859884"/>
                </a:lnTo>
                <a:lnTo>
                  <a:pt x="1081881" y="1886469"/>
                </a:lnTo>
                <a:lnTo>
                  <a:pt x="1089819" y="1912658"/>
                </a:lnTo>
                <a:lnTo>
                  <a:pt x="1097756" y="1938451"/>
                </a:lnTo>
                <a:lnTo>
                  <a:pt x="1106091" y="1963449"/>
                </a:lnTo>
                <a:lnTo>
                  <a:pt x="1128713" y="1957100"/>
                </a:lnTo>
                <a:lnTo>
                  <a:pt x="1151731" y="1950355"/>
                </a:lnTo>
                <a:lnTo>
                  <a:pt x="1175544" y="1944006"/>
                </a:lnTo>
                <a:lnTo>
                  <a:pt x="1199356" y="1938054"/>
                </a:lnTo>
                <a:lnTo>
                  <a:pt x="1223963" y="1932102"/>
                </a:lnTo>
                <a:lnTo>
                  <a:pt x="1248966" y="1926547"/>
                </a:lnTo>
                <a:lnTo>
                  <a:pt x="1273969" y="1921388"/>
                </a:lnTo>
                <a:lnTo>
                  <a:pt x="1299766" y="1916626"/>
                </a:lnTo>
                <a:lnTo>
                  <a:pt x="1325960" y="1912262"/>
                </a:lnTo>
                <a:lnTo>
                  <a:pt x="1352550" y="1908294"/>
                </a:lnTo>
                <a:lnTo>
                  <a:pt x="1379538" y="1904326"/>
                </a:lnTo>
                <a:lnTo>
                  <a:pt x="1406922" y="1901151"/>
                </a:lnTo>
                <a:lnTo>
                  <a:pt x="1434307" y="1898770"/>
                </a:lnTo>
                <a:lnTo>
                  <a:pt x="1462485" y="1896389"/>
                </a:lnTo>
                <a:lnTo>
                  <a:pt x="1490663" y="1894802"/>
                </a:lnTo>
                <a:lnTo>
                  <a:pt x="1519238" y="1893215"/>
                </a:lnTo>
                <a:lnTo>
                  <a:pt x="1519238" y="1500380"/>
                </a:lnTo>
                <a:lnTo>
                  <a:pt x="1023541" y="1500380"/>
                </a:lnTo>
                <a:close/>
                <a:moveTo>
                  <a:pt x="539750" y="1500380"/>
                </a:moveTo>
                <a:lnTo>
                  <a:pt x="540544" y="1521807"/>
                </a:lnTo>
                <a:lnTo>
                  <a:pt x="542528" y="1543234"/>
                </a:lnTo>
                <a:lnTo>
                  <a:pt x="544116" y="1564662"/>
                </a:lnTo>
                <a:lnTo>
                  <a:pt x="546894" y="1585692"/>
                </a:lnTo>
                <a:lnTo>
                  <a:pt x="549275" y="1606723"/>
                </a:lnTo>
                <a:lnTo>
                  <a:pt x="552847" y="1627357"/>
                </a:lnTo>
                <a:lnTo>
                  <a:pt x="556419" y="1647991"/>
                </a:lnTo>
                <a:lnTo>
                  <a:pt x="560388" y="1668624"/>
                </a:lnTo>
                <a:lnTo>
                  <a:pt x="564753" y="1689258"/>
                </a:lnTo>
                <a:lnTo>
                  <a:pt x="569913" y="1709495"/>
                </a:lnTo>
                <a:lnTo>
                  <a:pt x="575072" y="1729732"/>
                </a:lnTo>
                <a:lnTo>
                  <a:pt x="580628" y="1749175"/>
                </a:lnTo>
                <a:lnTo>
                  <a:pt x="586581" y="1769412"/>
                </a:lnTo>
                <a:lnTo>
                  <a:pt x="592931" y="1788856"/>
                </a:lnTo>
                <a:lnTo>
                  <a:pt x="600075" y="1808299"/>
                </a:lnTo>
                <a:lnTo>
                  <a:pt x="606822" y="1827346"/>
                </a:lnTo>
                <a:lnTo>
                  <a:pt x="614759" y="1846789"/>
                </a:lnTo>
                <a:lnTo>
                  <a:pt x="622697" y="1865439"/>
                </a:lnTo>
                <a:lnTo>
                  <a:pt x="631031" y="1884089"/>
                </a:lnTo>
                <a:lnTo>
                  <a:pt x="639763" y="1902341"/>
                </a:lnTo>
                <a:lnTo>
                  <a:pt x="648494" y="1920991"/>
                </a:lnTo>
                <a:lnTo>
                  <a:pt x="658019" y="1938847"/>
                </a:lnTo>
                <a:lnTo>
                  <a:pt x="667544" y="1956704"/>
                </a:lnTo>
                <a:lnTo>
                  <a:pt x="677863" y="1974560"/>
                </a:lnTo>
                <a:lnTo>
                  <a:pt x="688181" y="1991622"/>
                </a:lnTo>
                <a:lnTo>
                  <a:pt x="699294" y="2009082"/>
                </a:lnTo>
                <a:lnTo>
                  <a:pt x="710009" y="2026144"/>
                </a:lnTo>
                <a:lnTo>
                  <a:pt x="721519" y="2042810"/>
                </a:lnTo>
                <a:lnTo>
                  <a:pt x="733028" y="2059079"/>
                </a:lnTo>
                <a:lnTo>
                  <a:pt x="745331" y="2075348"/>
                </a:lnTo>
                <a:lnTo>
                  <a:pt x="757634" y="2091220"/>
                </a:lnTo>
                <a:lnTo>
                  <a:pt x="770334" y="2106695"/>
                </a:lnTo>
                <a:lnTo>
                  <a:pt x="791369" y="2095585"/>
                </a:lnTo>
                <a:lnTo>
                  <a:pt x="815578" y="2082490"/>
                </a:lnTo>
                <a:lnTo>
                  <a:pt x="843756" y="2067809"/>
                </a:lnTo>
                <a:lnTo>
                  <a:pt x="875109" y="2053127"/>
                </a:lnTo>
                <a:lnTo>
                  <a:pt x="909638" y="2037255"/>
                </a:lnTo>
                <a:lnTo>
                  <a:pt x="946944" y="2020986"/>
                </a:lnTo>
                <a:lnTo>
                  <a:pt x="967185" y="2013050"/>
                </a:lnTo>
                <a:lnTo>
                  <a:pt x="988219" y="2004717"/>
                </a:lnTo>
                <a:lnTo>
                  <a:pt x="1009650" y="1996384"/>
                </a:lnTo>
                <a:lnTo>
                  <a:pt x="1031478" y="1988448"/>
                </a:lnTo>
                <a:lnTo>
                  <a:pt x="1022747" y="1961862"/>
                </a:lnTo>
                <a:lnTo>
                  <a:pt x="1014413" y="1934879"/>
                </a:lnTo>
                <a:lnTo>
                  <a:pt x="1006078" y="1906706"/>
                </a:lnTo>
                <a:lnTo>
                  <a:pt x="998538" y="1878930"/>
                </a:lnTo>
                <a:lnTo>
                  <a:pt x="991394" y="1849963"/>
                </a:lnTo>
                <a:lnTo>
                  <a:pt x="984250" y="1820997"/>
                </a:lnTo>
                <a:lnTo>
                  <a:pt x="978297" y="1791237"/>
                </a:lnTo>
                <a:lnTo>
                  <a:pt x="971947" y="1760683"/>
                </a:lnTo>
                <a:lnTo>
                  <a:pt x="966391" y="1730129"/>
                </a:lnTo>
                <a:lnTo>
                  <a:pt x="961628" y="1698781"/>
                </a:lnTo>
                <a:lnTo>
                  <a:pt x="957263" y="1666640"/>
                </a:lnTo>
                <a:lnTo>
                  <a:pt x="953691" y="1634499"/>
                </a:lnTo>
                <a:lnTo>
                  <a:pt x="950119" y="1601961"/>
                </a:lnTo>
                <a:lnTo>
                  <a:pt x="947738" y="1568233"/>
                </a:lnTo>
                <a:lnTo>
                  <a:pt x="945753" y="1534505"/>
                </a:lnTo>
                <a:lnTo>
                  <a:pt x="944563" y="1500380"/>
                </a:lnTo>
                <a:lnTo>
                  <a:pt x="539750" y="1500380"/>
                </a:lnTo>
                <a:close/>
                <a:moveTo>
                  <a:pt x="2010172" y="958346"/>
                </a:moveTo>
                <a:lnTo>
                  <a:pt x="1987550" y="965489"/>
                </a:lnTo>
                <a:lnTo>
                  <a:pt x="1964532" y="971838"/>
                </a:lnTo>
                <a:lnTo>
                  <a:pt x="1941116" y="978187"/>
                </a:lnTo>
                <a:lnTo>
                  <a:pt x="1916907" y="984139"/>
                </a:lnTo>
                <a:lnTo>
                  <a:pt x="1892300" y="990487"/>
                </a:lnTo>
                <a:lnTo>
                  <a:pt x="1867297" y="995646"/>
                </a:lnTo>
                <a:lnTo>
                  <a:pt x="1842294" y="1000804"/>
                </a:lnTo>
                <a:lnTo>
                  <a:pt x="1816497" y="1005566"/>
                </a:lnTo>
                <a:lnTo>
                  <a:pt x="1790700" y="1009931"/>
                </a:lnTo>
                <a:lnTo>
                  <a:pt x="1764110" y="1014296"/>
                </a:lnTo>
                <a:lnTo>
                  <a:pt x="1736725" y="1017867"/>
                </a:lnTo>
                <a:lnTo>
                  <a:pt x="1709738" y="1021041"/>
                </a:lnTo>
                <a:lnTo>
                  <a:pt x="1682353" y="1023819"/>
                </a:lnTo>
                <a:lnTo>
                  <a:pt x="1654572" y="1026200"/>
                </a:lnTo>
                <a:lnTo>
                  <a:pt x="1625997" y="1027390"/>
                </a:lnTo>
                <a:lnTo>
                  <a:pt x="1597819" y="1028581"/>
                </a:lnTo>
                <a:lnTo>
                  <a:pt x="1597819" y="1421813"/>
                </a:lnTo>
                <a:lnTo>
                  <a:pt x="2092722" y="1421813"/>
                </a:lnTo>
                <a:lnTo>
                  <a:pt x="2091929" y="1389672"/>
                </a:lnTo>
                <a:lnTo>
                  <a:pt x="2089944" y="1357531"/>
                </a:lnTo>
                <a:lnTo>
                  <a:pt x="2087563" y="1325786"/>
                </a:lnTo>
                <a:lnTo>
                  <a:pt x="2084388" y="1294836"/>
                </a:lnTo>
                <a:lnTo>
                  <a:pt x="2080816" y="1263885"/>
                </a:lnTo>
                <a:lnTo>
                  <a:pt x="2076450" y="1233728"/>
                </a:lnTo>
                <a:lnTo>
                  <a:pt x="2072085" y="1204364"/>
                </a:lnTo>
                <a:lnTo>
                  <a:pt x="2066925" y="1175001"/>
                </a:lnTo>
                <a:lnTo>
                  <a:pt x="2061369" y="1146034"/>
                </a:lnTo>
                <a:lnTo>
                  <a:pt x="2055019" y="1117861"/>
                </a:lnTo>
                <a:lnTo>
                  <a:pt x="2048669" y="1090085"/>
                </a:lnTo>
                <a:lnTo>
                  <a:pt x="2041525" y="1062706"/>
                </a:lnTo>
                <a:lnTo>
                  <a:pt x="2034382" y="1036120"/>
                </a:lnTo>
                <a:lnTo>
                  <a:pt x="2026841" y="1009534"/>
                </a:lnTo>
                <a:lnTo>
                  <a:pt x="2018507" y="983742"/>
                </a:lnTo>
                <a:lnTo>
                  <a:pt x="2010172" y="958346"/>
                </a:lnTo>
                <a:close/>
                <a:moveTo>
                  <a:pt x="1106091" y="958346"/>
                </a:moveTo>
                <a:lnTo>
                  <a:pt x="1097756" y="983742"/>
                </a:lnTo>
                <a:lnTo>
                  <a:pt x="1089819" y="1009534"/>
                </a:lnTo>
                <a:lnTo>
                  <a:pt x="1081881" y="1035723"/>
                </a:lnTo>
                <a:lnTo>
                  <a:pt x="1074738" y="1062706"/>
                </a:lnTo>
                <a:lnTo>
                  <a:pt x="1067991" y="1089688"/>
                </a:lnTo>
                <a:lnTo>
                  <a:pt x="1061641" y="1117861"/>
                </a:lnTo>
                <a:lnTo>
                  <a:pt x="1055291" y="1146034"/>
                </a:lnTo>
                <a:lnTo>
                  <a:pt x="1049735" y="1175001"/>
                </a:lnTo>
                <a:lnTo>
                  <a:pt x="1044575" y="1204364"/>
                </a:lnTo>
                <a:lnTo>
                  <a:pt x="1039813" y="1233728"/>
                </a:lnTo>
                <a:lnTo>
                  <a:pt x="1035844" y="1263885"/>
                </a:lnTo>
                <a:lnTo>
                  <a:pt x="1032272" y="1294836"/>
                </a:lnTo>
                <a:lnTo>
                  <a:pt x="1029097" y="1325786"/>
                </a:lnTo>
                <a:lnTo>
                  <a:pt x="1026716" y="1357531"/>
                </a:lnTo>
                <a:lnTo>
                  <a:pt x="1024731" y="1389672"/>
                </a:lnTo>
                <a:lnTo>
                  <a:pt x="1023938" y="1421813"/>
                </a:lnTo>
                <a:lnTo>
                  <a:pt x="1519238" y="1421813"/>
                </a:lnTo>
                <a:lnTo>
                  <a:pt x="1519238" y="1028581"/>
                </a:lnTo>
                <a:lnTo>
                  <a:pt x="1490663" y="1027390"/>
                </a:lnTo>
                <a:lnTo>
                  <a:pt x="1462485" y="1026200"/>
                </a:lnTo>
                <a:lnTo>
                  <a:pt x="1434307" y="1023819"/>
                </a:lnTo>
                <a:lnTo>
                  <a:pt x="1406922" y="1021041"/>
                </a:lnTo>
                <a:lnTo>
                  <a:pt x="1379538" y="1017867"/>
                </a:lnTo>
                <a:lnTo>
                  <a:pt x="1352550" y="1014296"/>
                </a:lnTo>
                <a:lnTo>
                  <a:pt x="1325960" y="1009931"/>
                </a:lnTo>
                <a:lnTo>
                  <a:pt x="1299766" y="1005566"/>
                </a:lnTo>
                <a:lnTo>
                  <a:pt x="1273969" y="1000804"/>
                </a:lnTo>
                <a:lnTo>
                  <a:pt x="1248966" y="995646"/>
                </a:lnTo>
                <a:lnTo>
                  <a:pt x="1223963" y="990487"/>
                </a:lnTo>
                <a:lnTo>
                  <a:pt x="1199356" y="984139"/>
                </a:lnTo>
                <a:lnTo>
                  <a:pt x="1175544" y="978187"/>
                </a:lnTo>
                <a:lnTo>
                  <a:pt x="1151731" y="971838"/>
                </a:lnTo>
                <a:lnTo>
                  <a:pt x="1128713" y="965489"/>
                </a:lnTo>
                <a:lnTo>
                  <a:pt x="1106091" y="958346"/>
                </a:lnTo>
                <a:close/>
                <a:moveTo>
                  <a:pt x="2346325" y="815100"/>
                </a:moveTo>
                <a:lnTo>
                  <a:pt x="2325291" y="827004"/>
                </a:lnTo>
                <a:lnTo>
                  <a:pt x="2301082" y="840099"/>
                </a:lnTo>
                <a:lnTo>
                  <a:pt x="2272903" y="853987"/>
                </a:lnTo>
                <a:lnTo>
                  <a:pt x="2241550" y="869462"/>
                </a:lnTo>
                <a:lnTo>
                  <a:pt x="2206625" y="884938"/>
                </a:lnTo>
                <a:lnTo>
                  <a:pt x="2169319" y="901207"/>
                </a:lnTo>
                <a:lnTo>
                  <a:pt x="2149079" y="909540"/>
                </a:lnTo>
                <a:lnTo>
                  <a:pt x="2128441" y="917476"/>
                </a:lnTo>
                <a:lnTo>
                  <a:pt x="2107010" y="925809"/>
                </a:lnTo>
                <a:lnTo>
                  <a:pt x="2084785" y="934141"/>
                </a:lnTo>
                <a:lnTo>
                  <a:pt x="2093516" y="960727"/>
                </a:lnTo>
                <a:lnTo>
                  <a:pt x="2101850" y="987710"/>
                </a:lnTo>
                <a:lnTo>
                  <a:pt x="2110185" y="1015089"/>
                </a:lnTo>
                <a:lnTo>
                  <a:pt x="2118122" y="1043659"/>
                </a:lnTo>
                <a:lnTo>
                  <a:pt x="2124869" y="1072229"/>
                </a:lnTo>
                <a:lnTo>
                  <a:pt x="2132013" y="1101592"/>
                </a:lnTo>
                <a:lnTo>
                  <a:pt x="2138760" y="1131353"/>
                </a:lnTo>
                <a:lnTo>
                  <a:pt x="2144316" y="1161510"/>
                </a:lnTo>
                <a:lnTo>
                  <a:pt x="2149872" y="1192460"/>
                </a:lnTo>
                <a:lnTo>
                  <a:pt x="2154635" y="1223808"/>
                </a:lnTo>
                <a:lnTo>
                  <a:pt x="2159000" y="1255552"/>
                </a:lnTo>
                <a:lnTo>
                  <a:pt x="2162969" y="1288090"/>
                </a:lnTo>
                <a:lnTo>
                  <a:pt x="2166144" y="1320628"/>
                </a:lnTo>
                <a:lnTo>
                  <a:pt x="2168525" y="1353959"/>
                </a:lnTo>
                <a:lnTo>
                  <a:pt x="2170510" y="1388084"/>
                </a:lnTo>
                <a:lnTo>
                  <a:pt x="2171700" y="1421813"/>
                </a:lnTo>
                <a:lnTo>
                  <a:pt x="2576513" y="1421813"/>
                </a:lnTo>
                <a:lnTo>
                  <a:pt x="2575719" y="1400385"/>
                </a:lnTo>
                <a:lnTo>
                  <a:pt x="2573735" y="1379355"/>
                </a:lnTo>
                <a:lnTo>
                  <a:pt x="2572147" y="1357927"/>
                </a:lnTo>
                <a:lnTo>
                  <a:pt x="2569766" y="1336897"/>
                </a:lnTo>
                <a:lnTo>
                  <a:pt x="2566988" y="1315866"/>
                </a:lnTo>
                <a:lnTo>
                  <a:pt x="2563813" y="1294836"/>
                </a:lnTo>
                <a:lnTo>
                  <a:pt x="2559844" y="1274202"/>
                </a:lnTo>
                <a:lnTo>
                  <a:pt x="2555875" y="1253568"/>
                </a:lnTo>
                <a:lnTo>
                  <a:pt x="2551510" y="1232934"/>
                </a:lnTo>
                <a:lnTo>
                  <a:pt x="2546747" y="1213094"/>
                </a:lnTo>
                <a:lnTo>
                  <a:pt x="2541588" y="1192857"/>
                </a:lnTo>
                <a:lnTo>
                  <a:pt x="2536032" y="1172620"/>
                </a:lnTo>
                <a:lnTo>
                  <a:pt x="2529682" y="1153177"/>
                </a:lnTo>
                <a:lnTo>
                  <a:pt x="2523332" y="1133337"/>
                </a:lnTo>
                <a:lnTo>
                  <a:pt x="2516585" y="1114290"/>
                </a:lnTo>
                <a:lnTo>
                  <a:pt x="2509441" y="1094450"/>
                </a:lnTo>
                <a:lnTo>
                  <a:pt x="2501901" y="1075800"/>
                </a:lnTo>
                <a:lnTo>
                  <a:pt x="2493566" y="1057150"/>
                </a:lnTo>
                <a:lnTo>
                  <a:pt x="2485232" y="1038501"/>
                </a:lnTo>
                <a:lnTo>
                  <a:pt x="2476897" y="1019851"/>
                </a:lnTo>
                <a:lnTo>
                  <a:pt x="2467769" y="1001598"/>
                </a:lnTo>
                <a:lnTo>
                  <a:pt x="2458244" y="983345"/>
                </a:lnTo>
                <a:lnTo>
                  <a:pt x="2448719" y="965886"/>
                </a:lnTo>
                <a:lnTo>
                  <a:pt x="2438401" y="948029"/>
                </a:lnTo>
                <a:lnTo>
                  <a:pt x="2428082" y="930570"/>
                </a:lnTo>
                <a:lnTo>
                  <a:pt x="2417366" y="913508"/>
                </a:lnTo>
                <a:lnTo>
                  <a:pt x="2406254" y="896445"/>
                </a:lnTo>
                <a:lnTo>
                  <a:pt x="2394744" y="879779"/>
                </a:lnTo>
                <a:lnTo>
                  <a:pt x="2383235" y="863114"/>
                </a:lnTo>
                <a:lnTo>
                  <a:pt x="2371329" y="847242"/>
                </a:lnTo>
                <a:lnTo>
                  <a:pt x="2359025" y="830973"/>
                </a:lnTo>
                <a:lnTo>
                  <a:pt x="2346325" y="815100"/>
                </a:lnTo>
                <a:close/>
                <a:moveTo>
                  <a:pt x="770334" y="815100"/>
                </a:moveTo>
                <a:lnTo>
                  <a:pt x="757634" y="830973"/>
                </a:lnTo>
                <a:lnTo>
                  <a:pt x="745331" y="847242"/>
                </a:lnTo>
                <a:lnTo>
                  <a:pt x="733028" y="863114"/>
                </a:lnTo>
                <a:lnTo>
                  <a:pt x="721519" y="879779"/>
                </a:lnTo>
                <a:lnTo>
                  <a:pt x="710009" y="896445"/>
                </a:lnTo>
                <a:lnTo>
                  <a:pt x="699294" y="913508"/>
                </a:lnTo>
                <a:lnTo>
                  <a:pt x="688181" y="930570"/>
                </a:lnTo>
                <a:lnTo>
                  <a:pt x="677863" y="948029"/>
                </a:lnTo>
                <a:lnTo>
                  <a:pt x="667544" y="965886"/>
                </a:lnTo>
                <a:lnTo>
                  <a:pt x="658019" y="983345"/>
                </a:lnTo>
                <a:lnTo>
                  <a:pt x="648494" y="1001598"/>
                </a:lnTo>
                <a:lnTo>
                  <a:pt x="639763" y="1019851"/>
                </a:lnTo>
                <a:lnTo>
                  <a:pt x="631031" y="1038501"/>
                </a:lnTo>
                <a:lnTo>
                  <a:pt x="622697" y="1057150"/>
                </a:lnTo>
                <a:lnTo>
                  <a:pt x="614759" y="1075800"/>
                </a:lnTo>
                <a:lnTo>
                  <a:pt x="606822" y="1094450"/>
                </a:lnTo>
                <a:lnTo>
                  <a:pt x="600075" y="1114290"/>
                </a:lnTo>
                <a:lnTo>
                  <a:pt x="592931" y="1133337"/>
                </a:lnTo>
                <a:lnTo>
                  <a:pt x="586581" y="1153177"/>
                </a:lnTo>
                <a:lnTo>
                  <a:pt x="580628" y="1172620"/>
                </a:lnTo>
                <a:lnTo>
                  <a:pt x="575072" y="1192857"/>
                </a:lnTo>
                <a:lnTo>
                  <a:pt x="569913" y="1213094"/>
                </a:lnTo>
                <a:lnTo>
                  <a:pt x="564753" y="1232934"/>
                </a:lnTo>
                <a:lnTo>
                  <a:pt x="560388" y="1253568"/>
                </a:lnTo>
                <a:lnTo>
                  <a:pt x="556419" y="1274202"/>
                </a:lnTo>
                <a:lnTo>
                  <a:pt x="552847" y="1294836"/>
                </a:lnTo>
                <a:lnTo>
                  <a:pt x="549275" y="1315866"/>
                </a:lnTo>
                <a:lnTo>
                  <a:pt x="546894" y="1336897"/>
                </a:lnTo>
                <a:lnTo>
                  <a:pt x="544116" y="1357927"/>
                </a:lnTo>
                <a:lnTo>
                  <a:pt x="542528" y="1379355"/>
                </a:lnTo>
                <a:lnTo>
                  <a:pt x="540544" y="1400385"/>
                </a:lnTo>
                <a:lnTo>
                  <a:pt x="539750" y="1421813"/>
                </a:lnTo>
                <a:lnTo>
                  <a:pt x="944563" y="1421813"/>
                </a:lnTo>
                <a:lnTo>
                  <a:pt x="945753" y="1388084"/>
                </a:lnTo>
                <a:lnTo>
                  <a:pt x="947738" y="1353959"/>
                </a:lnTo>
                <a:lnTo>
                  <a:pt x="950119" y="1320628"/>
                </a:lnTo>
                <a:lnTo>
                  <a:pt x="953691" y="1288090"/>
                </a:lnTo>
                <a:lnTo>
                  <a:pt x="957263" y="1255552"/>
                </a:lnTo>
                <a:lnTo>
                  <a:pt x="961628" y="1223808"/>
                </a:lnTo>
                <a:lnTo>
                  <a:pt x="966391" y="1192460"/>
                </a:lnTo>
                <a:lnTo>
                  <a:pt x="971947" y="1161510"/>
                </a:lnTo>
                <a:lnTo>
                  <a:pt x="978297" y="1131353"/>
                </a:lnTo>
                <a:lnTo>
                  <a:pt x="984250" y="1101196"/>
                </a:lnTo>
                <a:lnTo>
                  <a:pt x="991394" y="1071832"/>
                </a:lnTo>
                <a:lnTo>
                  <a:pt x="998538" y="1043262"/>
                </a:lnTo>
                <a:lnTo>
                  <a:pt x="1006078" y="1015089"/>
                </a:lnTo>
                <a:lnTo>
                  <a:pt x="1014413" y="987313"/>
                </a:lnTo>
                <a:lnTo>
                  <a:pt x="1022747" y="960330"/>
                </a:lnTo>
                <a:lnTo>
                  <a:pt x="1031478" y="933745"/>
                </a:lnTo>
                <a:lnTo>
                  <a:pt x="1009650" y="925809"/>
                </a:lnTo>
                <a:lnTo>
                  <a:pt x="988219" y="917476"/>
                </a:lnTo>
                <a:lnTo>
                  <a:pt x="967185" y="909540"/>
                </a:lnTo>
                <a:lnTo>
                  <a:pt x="946944" y="901207"/>
                </a:lnTo>
                <a:lnTo>
                  <a:pt x="909638" y="884938"/>
                </a:lnTo>
                <a:lnTo>
                  <a:pt x="875109" y="869462"/>
                </a:lnTo>
                <a:lnTo>
                  <a:pt x="843756" y="853987"/>
                </a:lnTo>
                <a:lnTo>
                  <a:pt x="815578" y="840099"/>
                </a:lnTo>
                <a:lnTo>
                  <a:pt x="791369" y="827004"/>
                </a:lnTo>
                <a:lnTo>
                  <a:pt x="770334" y="815100"/>
                </a:lnTo>
                <a:close/>
                <a:moveTo>
                  <a:pt x="1855788" y="486547"/>
                </a:moveTo>
                <a:lnTo>
                  <a:pt x="1866900" y="502419"/>
                </a:lnTo>
                <a:lnTo>
                  <a:pt x="1878410" y="519085"/>
                </a:lnTo>
                <a:lnTo>
                  <a:pt x="1890713" y="536941"/>
                </a:lnTo>
                <a:lnTo>
                  <a:pt x="1903016" y="555591"/>
                </a:lnTo>
                <a:lnTo>
                  <a:pt x="1915319" y="575431"/>
                </a:lnTo>
                <a:lnTo>
                  <a:pt x="1928019" y="596065"/>
                </a:lnTo>
                <a:lnTo>
                  <a:pt x="1941116" y="618286"/>
                </a:lnTo>
                <a:lnTo>
                  <a:pt x="1954213" y="641301"/>
                </a:lnTo>
                <a:lnTo>
                  <a:pt x="1967310" y="665109"/>
                </a:lnTo>
                <a:lnTo>
                  <a:pt x="1980803" y="690107"/>
                </a:lnTo>
                <a:lnTo>
                  <a:pt x="1993900" y="716296"/>
                </a:lnTo>
                <a:lnTo>
                  <a:pt x="2006997" y="742882"/>
                </a:lnTo>
                <a:lnTo>
                  <a:pt x="2020094" y="770658"/>
                </a:lnTo>
                <a:lnTo>
                  <a:pt x="2033191" y="799625"/>
                </a:lnTo>
                <a:lnTo>
                  <a:pt x="2045494" y="829385"/>
                </a:lnTo>
                <a:lnTo>
                  <a:pt x="2058194" y="860336"/>
                </a:lnTo>
                <a:lnTo>
                  <a:pt x="2095103" y="846845"/>
                </a:lnTo>
                <a:lnTo>
                  <a:pt x="2129235" y="832560"/>
                </a:lnTo>
                <a:lnTo>
                  <a:pt x="2161779" y="819068"/>
                </a:lnTo>
                <a:lnTo>
                  <a:pt x="2191941" y="805577"/>
                </a:lnTo>
                <a:lnTo>
                  <a:pt x="2219722" y="792483"/>
                </a:lnTo>
                <a:lnTo>
                  <a:pt x="2245519" y="780182"/>
                </a:lnTo>
                <a:lnTo>
                  <a:pt x="2268141" y="768674"/>
                </a:lnTo>
                <a:lnTo>
                  <a:pt x="2288382" y="757564"/>
                </a:lnTo>
                <a:lnTo>
                  <a:pt x="2292747" y="755580"/>
                </a:lnTo>
                <a:lnTo>
                  <a:pt x="2270125" y="732962"/>
                </a:lnTo>
                <a:lnTo>
                  <a:pt x="2246710" y="710344"/>
                </a:lnTo>
                <a:lnTo>
                  <a:pt x="2222897" y="689314"/>
                </a:lnTo>
                <a:lnTo>
                  <a:pt x="2197894" y="668680"/>
                </a:lnTo>
                <a:lnTo>
                  <a:pt x="2172494" y="648443"/>
                </a:lnTo>
                <a:lnTo>
                  <a:pt x="2146300" y="629793"/>
                </a:lnTo>
                <a:lnTo>
                  <a:pt x="2119710" y="611540"/>
                </a:lnTo>
                <a:lnTo>
                  <a:pt x="2092722" y="594081"/>
                </a:lnTo>
                <a:lnTo>
                  <a:pt x="2065338" y="577415"/>
                </a:lnTo>
                <a:lnTo>
                  <a:pt x="2036763" y="561543"/>
                </a:lnTo>
                <a:lnTo>
                  <a:pt x="2007791" y="546861"/>
                </a:lnTo>
                <a:lnTo>
                  <a:pt x="1978422" y="532973"/>
                </a:lnTo>
                <a:lnTo>
                  <a:pt x="1963341" y="526228"/>
                </a:lnTo>
                <a:lnTo>
                  <a:pt x="1948657" y="519879"/>
                </a:lnTo>
                <a:lnTo>
                  <a:pt x="1933575" y="513530"/>
                </a:lnTo>
                <a:lnTo>
                  <a:pt x="1918097" y="507975"/>
                </a:lnTo>
                <a:lnTo>
                  <a:pt x="1903016" y="502419"/>
                </a:lnTo>
                <a:lnTo>
                  <a:pt x="1887141" y="496864"/>
                </a:lnTo>
                <a:lnTo>
                  <a:pt x="1871266" y="491309"/>
                </a:lnTo>
                <a:lnTo>
                  <a:pt x="1855788" y="486547"/>
                </a:lnTo>
                <a:close/>
                <a:moveTo>
                  <a:pt x="1260475" y="486547"/>
                </a:moveTo>
                <a:lnTo>
                  <a:pt x="1244997" y="491309"/>
                </a:lnTo>
                <a:lnTo>
                  <a:pt x="1229122" y="496864"/>
                </a:lnTo>
                <a:lnTo>
                  <a:pt x="1214041" y="502419"/>
                </a:lnTo>
                <a:lnTo>
                  <a:pt x="1198563" y="507975"/>
                </a:lnTo>
                <a:lnTo>
                  <a:pt x="1183481" y="513530"/>
                </a:lnTo>
                <a:lnTo>
                  <a:pt x="1168003" y="519879"/>
                </a:lnTo>
                <a:lnTo>
                  <a:pt x="1152922" y="526228"/>
                </a:lnTo>
                <a:lnTo>
                  <a:pt x="1137841" y="532973"/>
                </a:lnTo>
                <a:lnTo>
                  <a:pt x="1108472" y="546861"/>
                </a:lnTo>
                <a:lnTo>
                  <a:pt x="1079897" y="561543"/>
                </a:lnTo>
                <a:lnTo>
                  <a:pt x="1051322" y="577415"/>
                </a:lnTo>
                <a:lnTo>
                  <a:pt x="1023541" y="594081"/>
                </a:lnTo>
                <a:lnTo>
                  <a:pt x="996553" y="611540"/>
                </a:lnTo>
                <a:lnTo>
                  <a:pt x="969963" y="629793"/>
                </a:lnTo>
                <a:lnTo>
                  <a:pt x="944166" y="648443"/>
                </a:lnTo>
                <a:lnTo>
                  <a:pt x="918766" y="668680"/>
                </a:lnTo>
                <a:lnTo>
                  <a:pt x="893763" y="689314"/>
                </a:lnTo>
                <a:lnTo>
                  <a:pt x="869950" y="710344"/>
                </a:lnTo>
                <a:lnTo>
                  <a:pt x="846138" y="732962"/>
                </a:lnTo>
                <a:lnTo>
                  <a:pt x="823913" y="755580"/>
                </a:lnTo>
                <a:lnTo>
                  <a:pt x="827881" y="757564"/>
                </a:lnTo>
                <a:lnTo>
                  <a:pt x="843756" y="765897"/>
                </a:lnTo>
                <a:lnTo>
                  <a:pt x="860822" y="775023"/>
                </a:lnTo>
                <a:lnTo>
                  <a:pt x="879872" y="784547"/>
                </a:lnTo>
                <a:lnTo>
                  <a:pt x="900509" y="794467"/>
                </a:lnTo>
                <a:lnTo>
                  <a:pt x="922338" y="804784"/>
                </a:lnTo>
                <a:lnTo>
                  <a:pt x="945356" y="815100"/>
                </a:lnTo>
                <a:lnTo>
                  <a:pt x="970359" y="825814"/>
                </a:lnTo>
                <a:lnTo>
                  <a:pt x="996553" y="836528"/>
                </a:lnTo>
                <a:lnTo>
                  <a:pt x="1026716" y="848432"/>
                </a:lnTo>
                <a:lnTo>
                  <a:pt x="1058466" y="860336"/>
                </a:lnTo>
                <a:lnTo>
                  <a:pt x="1070769" y="829385"/>
                </a:lnTo>
                <a:lnTo>
                  <a:pt x="1083469" y="799625"/>
                </a:lnTo>
                <a:lnTo>
                  <a:pt x="1096169" y="770658"/>
                </a:lnTo>
                <a:lnTo>
                  <a:pt x="1109266" y="742882"/>
                </a:lnTo>
                <a:lnTo>
                  <a:pt x="1122363" y="716296"/>
                </a:lnTo>
                <a:lnTo>
                  <a:pt x="1135459" y="690107"/>
                </a:lnTo>
                <a:lnTo>
                  <a:pt x="1148953" y="665109"/>
                </a:lnTo>
                <a:lnTo>
                  <a:pt x="1162050" y="641301"/>
                </a:lnTo>
                <a:lnTo>
                  <a:pt x="1175147" y="618286"/>
                </a:lnTo>
                <a:lnTo>
                  <a:pt x="1188244" y="596065"/>
                </a:lnTo>
                <a:lnTo>
                  <a:pt x="1201341" y="575431"/>
                </a:lnTo>
                <a:lnTo>
                  <a:pt x="1213247" y="555591"/>
                </a:lnTo>
                <a:lnTo>
                  <a:pt x="1225947" y="536941"/>
                </a:lnTo>
                <a:lnTo>
                  <a:pt x="1237853" y="519085"/>
                </a:lnTo>
                <a:lnTo>
                  <a:pt x="1249760" y="502419"/>
                </a:lnTo>
                <a:lnTo>
                  <a:pt x="1260475" y="486547"/>
                </a:lnTo>
                <a:close/>
                <a:moveTo>
                  <a:pt x="1597819" y="442899"/>
                </a:moveTo>
                <a:lnTo>
                  <a:pt x="1597819" y="950410"/>
                </a:lnTo>
                <a:lnTo>
                  <a:pt x="1624013" y="949617"/>
                </a:lnTo>
                <a:lnTo>
                  <a:pt x="1650207" y="948029"/>
                </a:lnTo>
                <a:lnTo>
                  <a:pt x="1676400" y="945649"/>
                </a:lnTo>
                <a:lnTo>
                  <a:pt x="1701800" y="943268"/>
                </a:lnTo>
                <a:lnTo>
                  <a:pt x="1727200" y="940490"/>
                </a:lnTo>
                <a:lnTo>
                  <a:pt x="1752203" y="936919"/>
                </a:lnTo>
                <a:lnTo>
                  <a:pt x="1777207" y="932951"/>
                </a:lnTo>
                <a:lnTo>
                  <a:pt x="1801416" y="929380"/>
                </a:lnTo>
                <a:lnTo>
                  <a:pt x="1825625" y="924221"/>
                </a:lnTo>
                <a:lnTo>
                  <a:pt x="1849041" y="919460"/>
                </a:lnTo>
                <a:lnTo>
                  <a:pt x="1872853" y="914301"/>
                </a:lnTo>
                <a:lnTo>
                  <a:pt x="1895475" y="909143"/>
                </a:lnTo>
                <a:lnTo>
                  <a:pt x="1918097" y="903588"/>
                </a:lnTo>
                <a:lnTo>
                  <a:pt x="1940322" y="897239"/>
                </a:lnTo>
                <a:lnTo>
                  <a:pt x="1962150" y="891287"/>
                </a:lnTo>
                <a:lnTo>
                  <a:pt x="1983185" y="884541"/>
                </a:lnTo>
                <a:lnTo>
                  <a:pt x="1970485" y="853194"/>
                </a:lnTo>
                <a:lnTo>
                  <a:pt x="1957388" y="822243"/>
                </a:lnTo>
                <a:lnTo>
                  <a:pt x="1943894" y="792483"/>
                </a:lnTo>
                <a:lnTo>
                  <a:pt x="1930400" y="764310"/>
                </a:lnTo>
                <a:lnTo>
                  <a:pt x="1916510" y="736533"/>
                </a:lnTo>
                <a:lnTo>
                  <a:pt x="1903016" y="709948"/>
                </a:lnTo>
                <a:lnTo>
                  <a:pt x="1888729" y="685346"/>
                </a:lnTo>
                <a:lnTo>
                  <a:pt x="1875235" y="660744"/>
                </a:lnTo>
                <a:lnTo>
                  <a:pt x="1861741" y="638126"/>
                </a:lnTo>
                <a:lnTo>
                  <a:pt x="1848247" y="616302"/>
                </a:lnTo>
                <a:lnTo>
                  <a:pt x="1835150" y="595668"/>
                </a:lnTo>
                <a:lnTo>
                  <a:pt x="1822450" y="576225"/>
                </a:lnTo>
                <a:lnTo>
                  <a:pt x="1810147" y="558369"/>
                </a:lnTo>
                <a:lnTo>
                  <a:pt x="1798638" y="541306"/>
                </a:lnTo>
                <a:lnTo>
                  <a:pt x="1787128" y="525434"/>
                </a:lnTo>
                <a:lnTo>
                  <a:pt x="1776810" y="511149"/>
                </a:lnTo>
                <a:lnTo>
                  <a:pt x="1763713" y="494086"/>
                </a:lnTo>
                <a:lnTo>
                  <a:pt x="1752203" y="479802"/>
                </a:lnTo>
                <a:lnTo>
                  <a:pt x="1733947" y="457581"/>
                </a:lnTo>
                <a:lnTo>
                  <a:pt x="1716881" y="454803"/>
                </a:lnTo>
                <a:lnTo>
                  <a:pt x="1700213" y="452025"/>
                </a:lnTo>
                <a:lnTo>
                  <a:pt x="1683147" y="450041"/>
                </a:lnTo>
                <a:lnTo>
                  <a:pt x="1666081" y="448057"/>
                </a:lnTo>
                <a:lnTo>
                  <a:pt x="1649016" y="446470"/>
                </a:lnTo>
                <a:lnTo>
                  <a:pt x="1631950" y="444883"/>
                </a:lnTo>
                <a:lnTo>
                  <a:pt x="1614488" y="443692"/>
                </a:lnTo>
                <a:lnTo>
                  <a:pt x="1597819" y="442899"/>
                </a:lnTo>
                <a:close/>
                <a:moveTo>
                  <a:pt x="1519238" y="442899"/>
                </a:moveTo>
                <a:lnTo>
                  <a:pt x="1501775" y="443692"/>
                </a:lnTo>
                <a:lnTo>
                  <a:pt x="1484710" y="444883"/>
                </a:lnTo>
                <a:lnTo>
                  <a:pt x="1467247" y="446470"/>
                </a:lnTo>
                <a:lnTo>
                  <a:pt x="1450181" y="448057"/>
                </a:lnTo>
                <a:lnTo>
                  <a:pt x="1433116" y="450041"/>
                </a:lnTo>
                <a:lnTo>
                  <a:pt x="1416447" y="452025"/>
                </a:lnTo>
                <a:lnTo>
                  <a:pt x="1399381" y="454803"/>
                </a:lnTo>
                <a:lnTo>
                  <a:pt x="1382713" y="457581"/>
                </a:lnTo>
                <a:lnTo>
                  <a:pt x="1364456" y="479802"/>
                </a:lnTo>
                <a:lnTo>
                  <a:pt x="1352550" y="494086"/>
                </a:lnTo>
                <a:lnTo>
                  <a:pt x="1339453" y="511149"/>
                </a:lnTo>
                <a:lnTo>
                  <a:pt x="1325960" y="529799"/>
                </a:lnTo>
                <a:lnTo>
                  <a:pt x="1311275" y="550433"/>
                </a:lnTo>
                <a:lnTo>
                  <a:pt x="1295797" y="573050"/>
                </a:lnTo>
                <a:lnTo>
                  <a:pt x="1279922" y="598049"/>
                </a:lnTo>
                <a:lnTo>
                  <a:pt x="1262856" y="624635"/>
                </a:lnTo>
                <a:lnTo>
                  <a:pt x="1245791" y="652808"/>
                </a:lnTo>
                <a:lnTo>
                  <a:pt x="1228328" y="683362"/>
                </a:lnTo>
                <a:lnTo>
                  <a:pt x="1210469" y="715900"/>
                </a:lnTo>
                <a:lnTo>
                  <a:pt x="1200944" y="734946"/>
                </a:lnTo>
                <a:lnTo>
                  <a:pt x="1190625" y="754786"/>
                </a:lnTo>
                <a:lnTo>
                  <a:pt x="1180703" y="775023"/>
                </a:lnTo>
                <a:lnTo>
                  <a:pt x="1171178" y="795657"/>
                </a:lnTo>
                <a:lnTo>
                  <a:pt x="1161653" y="817481"/>
                </a:lnTo>
                <a:lnTo>
                  <a:pt x="1151731" y="839305"/>
                </a:lnTo>
                <a:lnTo>
                  <a:pt x="1142603" y="861923"/>
                </a:lnTo>
                <a:lnTo>
                  <a:pt x="1133078" y="884541"/>
                </a:lnTo>
                <a:lnTo>
                  <a:pt x="1154510" y="891287"/>
                </a:lnTo>
                <a:lnTo>
                  <a:pt x="1176338" y="897239"/>
                </a:lnTo>
                <a:lnTo>
                  <a:pt x="1198563" y="903588"/>
                </a:lnTo>
                <a:lnTo>
                  <a:pt x="1220788" y="909143"/>
                </a:lnTo>
                <a:lnTo>
                  <a:pt x="1244203" y="914301"/>
                </a:lnTo>
                <a:lnTo>
                  <a:pt x="1267222" y="919460"/>
                </a:lnTo>
                <a:lnTo>
                  <a:pt x="1291035" y="924221"/>
                </a:lnTo>
                <a:lnTo>
                  <a:pt x="1315244" y="928586"/>
                </a:lnTo>
                <a:lnTo>
                  <a:pt x="1339453" y="932951"/>
                </a:lnTo>
                <a:lnTo>
                  <a:pt x="1364060" y="936522"/>
                </a:lnTo>
                <a:lnTo>
                  <a:pt x="1389460" y="940094"/>
                </a:lnTo>
                <a:lnTo>
                  <a:pt x="1414860" y="943268"/>
                </a:lnTo>
                <a:lnTo>
                  <a:pt x="1440657" y="945649"/>
                </a:lnTo>
                <a:lnTo>
                  <a:pt x="1466057" y="947633"/>
                </a:lnTo>
                <a:lnTo>
                  <a:pt x="1492250" y="949220"/>
                </a:lnTo>
                <a:lnTo>
                  <a:pt x="1519238" y="950014"/>
                </a:lnTo>
                <a:lnTo>
                  <a:pt x="1519238" y="442899"/>
                </a:lnTo>
                <a:close/>
                <a:moveTo>
                  <a:pt x="1558528" y="363538"/>
                </a:moveTo>
                <a:lnTo>
                  <a:pt x="1586707" y="363935"/>
                </a:lnTo>
                <a:lnTo>
                  <a:pt x="1614488" y="364729"/>
                </a:lnTo>
                <a:lnTo>
                  <a:pt x="1642666" y="366713"/>
                </a:lnTo>
                <a:lnTo>
                  <a:pt x="1670447" y="369093"/>
                </a:lnTo>
                <a:lnTo>
                  <a:pt x="1698228" y="372268"/>
                </a:lnTo>
                <a:lnTo>
                  <a:pt x="1725613" y="376236"/>
                </a:lnTo>
                <a:lnTo>
                  <a:pt x="1752600" y="380601"/>
                </a:lnTo>
                <a:lnTo>
                  <a:pt x="1779191" y="385759"/>
                </a:lnTo>
                <a:lnTo>
                  <a:pt x="1806178" y="391314"/>
                </a:lnTo>
                <a:lnTo>
                  <a:pt x="1832372" y="398060"/>
                </a:lnTo>
                <a:lnTo>
                  <a:pt x="1858566" y="405202"/>
                </a:lnTo>
                <a:lnTo>
                  <a:pt x="1884363" y="412742"/>
                </a:lnTo>
                <a:lnTo>
                  <a:pt x="1910160" y="421075"/>
                </a:lnTo>
                <a:lnTo>
                  <a:pt x="1935560" y="430201"/>
                </a:lnTo>
                <a:lnTo>
                  <a:pt x="1960960" y="439328"/>
                </a:lnTo>
                <a:lnTo>
                  <a:pt x="1985963" y="450041"/>
                </a:lnTo>
                <a:lnTo>
                  <a:pt x="2010172" y="460358"/>
                </a:lnTo>
                <a:lnTo>
                  <a:pt x="2034382" y="471865"/>
                </a:lnTo>
                <a:lnTo>
                  <a:pt x="2057797" y="483770"/>
                </a:lnTo>
                <a:lnTo>
                  <a:pt x="2081213" y="496070"/>
                </a:lnTo>
                <a:lnTo>
                  <a:pt x="2104629" y="508768"/>
                </a:lnTo>
                <a:lnTo>
                  <a:pt x="2127647" y="522259"/>
                </a:lnTo>
                <a:lnTo>
                  <a:pt x="2149872" y="536544"/>
                </a:lnTo>
                <a:lnTo>
                  <a:pt x="2172097" y="550829"/>
                </a:lnTo>
                <a:lnTo>
                  <a:pt x="2193529" y="565908"/>
                </a:lnTo>
                <a:lnTo>
                  <a:pt x="2214960" y="581780"/>
                </a:lnTo>
                <a:lnTo>
                  <a:pt x="2235994" y="597652"/>
                </a:lnTo>
                <a:lnTo>
                  <a:pt x="2256632" y="613921"/>
                </a:lnTo>
                <a:lnTo>
                  <a:pt x="2276475" y="630984"/>
                </a:lnTo>
                <a:lnTo>
                  <a:pt x="2296716" y="648443"/>
                </a:lnTo>
                <a:lnTo>
                  <a:pt x="2315766" y="666299"/>
                </a:lnTo>
                <a:lnTo>
                  <a:pt x="2334419" y="685346"/>
                </a:lnTo>
                <a:lnTo>
                  <a:pt x="2353072" y="703995"/>
                </a:lnTo>
                <a:lnTo>
                  <a:pt x="2370932" y="723042"/>
                </a:lnTo>
                <a:lnTo>
                  <a:pt x="2388394" y="742882"/>
                </a:lnTo>
                <a:lnTo>
                  <a:pt x="2405460" y="762722"/>
                </a:lnTo>
                <a:lnTo>
                  <a:pt x="2421732" y="783356"/>
                </a:lnTo>
                <a:lnTo>
                  <a:pt x="2438004" y="804387"/>
                </a:lnTo>
                <a:lnTo>
                  <a:pt x="2453482" y="825814"/>
                </a:lnTo>
                <a:lnTo>
                  <a:pt x="2468563" y="847638"/>
                </a:lnTo>
                <a:lnTo>
                  <a:pt x="2483247" y="869462"/>
                </a:lnTo>
                <a:lnTo>
                  <a:pt x="2497138" y="892080"/>
                </a:lnTo>
                <a:lnTo>
                  <a:pt x="2510632" y="914698"/>
                </a:lnTo>
                <a:lnTo>
                  <a:pt x="2523729" y="938109"/>
                </a:lnTo>
                <a:lnTo>
                  <a:pt x="2536032" y="961521"/>
                </a:lnTo>
                <a:lnTo>
                  <a:pt x="2547541" y="985329"/>
                </a:lnTo>
                <a:lnTo>
                  <a:pt x="2559051" y="1009534"/>
                </a:lnTo>
                <a:lnTo>
                  <a:pt x="2569766" y="1034136"/>
                </a:lnTo>
                <a:lnTo>
                  <a:pt x="2580085" y="1058738"/>
                </a:lnTo>
                <a:lnTo>
                  <a:pt x="2589610" y="1083736"/>
                </a:lnTo>
                <a:lnTo>
                  <a:pt x="2598341" y="1109132"/>
                </a:lnTo>
                <a:lnTo>
                  <a:pt x="2606675" y="1134924"/>
                </a:lnTo>
                <a:lnTo>
                  <a:pt x="2614613" y="1160716"/>
                </a:lnTo>
                <a:lnTo>
                  <a:pt x="2621360" y="1186905"/>
                </a:lnTo>
                <a:lnTo>
                  <a:pt x="2628107" y="1213491"/>
                </a:lnTo>
                <a:lnTo>
                  <a:pt x="2633663" y="1240077"/>
                </a:lnTo>
                <a:lnTo>
                  <a:pt x="2638822" y="1267059"/>
                </a:lnTo>
                <a:lnTo>
                  <a:pt x="2643188" y="1294042"/>
                </a:lnTo>
                <a:lnTo>
                  <a:pt x="2647157" y="1321025"/>
                </a:lnTo>
                <a:lnTo>
                  <a:pt x="2650332" y="1349198"/>
                </a:lnTo>
                <a:lnTo>
                  <a:pt x="2652713" y="1376577"/>
                </a:lnTo>
                <a:lnTo>
                  <a:pt x="2654697" y="1404353"/>
                </a:lnTo>
                <a:lnTo>
                  <a:pt x="2655888" y="1432923"/>
                </a:lnTo>
                <a:lnTo>
                  <a:pt x="2655888" y="1461096"/>
                </a:lnTo>
                <a:lnTo>
                  <a:pt x="2655888" y="1489666"/>
                </a:lnTo>
                <a:lnTo>
                  <a:pt x="2654697" y="1517442"/>
                </a:lnTo>
                <a:lnTo>
                  <a:pt x="2652713" y="1545615"/>
                </a:lnTo>
                <a:lnTo>
                  <a:pt x="2650332" y="1573392"/>
                </a:lnTo>
                <a:lnTo>
                  <a:pt x="2647157" y="1600771"/>
                </a:lnTo>
                <a:lnTo>
                  <a:pt x="2643188" y="1628547"/>
                </a:lnTo>
                <a:lnTo>
                  <a:pt x="2638822" y="1655530"/>
                </a:lnTo>
                <a:lnTo>
                  <a:pt x="2633663" y="1682512"/>
                </a:lnTo>
                <a:lnTo>
                  <a:pt x="2628107" y="1709098"/>
                </a:lnTo>
                <a:lnTo>
                  <a:pt x="2621360" y="1735287"/>
                </a:lnTo>
                <a:lnTo>
                  <a:pt x="2614613" y="1761476"/>
                </a:lnTo>
                <a:lnTo>
                  <a:pt x="2606675" y="1787665"/>
                </a:lnTo>
                <a:lnTo>
                  <a:pt x="2598341" y="1813061"/>
                </a:lnTo>
                <a:lnTo>
                  <a:pt x="2589610" y="1838456"/>
                </a:lnTo>
                <a:lnTo>
                  <a:pt x="2580085" y="1863852"/>
                </a:lnTo>
                <a:lnTo>
                  <a:pt x="2569766" y="1888453"/>
                </a:lnTo>
                <a:lnTo>
                  <a:pt x="2559051" y="1913055"/>
                </a:lnTo>
                <a:lnTo>
                  <a:pt x="2547541" y="1936863"/>
                </a:lnTo>
                <a:lnTo>
                  <a:pt x="2536032" y="1961068"/>
                </a:lnTo>
                <a:lnTo>
                  <a:pt x="2523729" y="1984083"/>
                </a:lnTo>
                <a:lnTo>
                  <a:pt x="2510632" y="2007098"/>
                </a:lnTo>
                <a:lnTo>
                  <a:pt x="2497138" y="2030509"/>
                </a:lnTo>
                <a:lnTo>
                  <a:pt x="2483247" y="2052730"/>
                </a:lnTo>
                <a:lnTo>
                  <a:pt x="2468563" y="2074951"/>
                </a:lnTo>
                <a:lnTo>
                  <a:pt x="2453482" y="2096775"/>
                </a:lnTo>
                <a:lnTo>
                  <a:pt x="2438004" y="2117806"/>
                </a:lnTo>
                <a:lnTo>
                  <a:pt x="2421732" y="2138440"/>
                </a:lnTo>
                <a:lnTo>
                  <a:pt x="2405460" y="2159073"/>
                </a:lnTo>
                <a:lnTo>
                  <a:pt x="2388394" y="2179310"/>
                </a:lnTo>
                <a:lnTo>
                  <a:pt x="2370932" y="2199151"/>
                </a:lnTo>
                <a:lnTo>
                  <a:pt x="2353072" y="2218594"/>
                </a:lnTo>
                <a:lnTo>
                  <a:pt x="2334419" y="2237244"/>
                </a:lnTo>
                <a:lnTo>
                  <a:pt x="2315766" y="2255497"/>
                </a:lnTo>
                <a:lnTo>
                  <a:pt x="2296716" y="2273353"/>
                </a:lnTo>
                <a:lnTo>
                  <a:pt x="2276475" y="2290812"/>
                </a:lnTo>
                <a:lnTo>
                  <a:pt x="2256632" y="2307875"/>
                </a:lnTo>
                <a:lnTo>
                  <a:pt x="2235994" y="2324540"/>
                </a:lnTo>
                <a:lnTo>
                  <a:pt x="2214960" y="2340809"/>
                </a:lnTo>
                <a:lnTo>
                  <a:pt x="2193529" y="2356285"/>
                </a:lnTo>
                <a:lnTo>
                  <a:pt x="2172097" y="2371363"/>
                </a:lnTo>
                <a:lnTo>
                  <a:pt x="2149872" y="2385648"/>
                </a:lnTo>
                <a:lnTo>
                  <a:pt x="2127647" y="2399536"/>
                </a:lnTo>
                <a:lnTo>
                  <a:pt x="2104629" y="2413028"/>
                </a:lnTo>
                <a:lnTo>
                  <a:pt x="2081213" y="2426122"/>
                </a:lnTo>
                <a:lnTo>
                  <a:pt x="2057797" y="2438423"/>
                </a:lnTo>
                <a:lnTo>
                  <a:pt x="2034382" y="2450724"/>
                </a:lnTo>
                <a:lnTo>
                  <a:pt x="2010172" y="2461437"/>
                </a:lnTo>
                <a:lnTo>
                  <a:pt x="1985963" y="2472548"/>
                </a:lnTo>
                <a:lnTo>
                  <a:pt x="1960960" y="2482468"/>
                </a:lnTo>
                <a:lnTo>
                  <a:pt x="1935560" y="2491991"/>
                </a:lnTo>
                <a:lnTo>
                  <a:pt x="1910160" y="2500721"/>
                </a:lnTo>
                <a:lnTo>
                  <a:pt x="1884363" y="2509054"/>
                </a:lnTo>
                <a:lnTo>
                  <a:pt x="1858566" y="2516990"/>
                </a:lnTo>
                <a:lnTo>
                  <a:pt x="1832372" y="2524132"/>
                </a:lnTo>
                <a:lnTo>
                  <a:pt x="1806178" y="2530481"/>
                </a:lnTo>
                <a:lnTo>
                  <a:pt x="1779191" y="2536433"/>
                </a:lnTo>
                <a:lnTo>
                  <a:pt x="1752600" y="2541592"/>
                </a:lnTo>
                <a:lnTo>
                  <a:pt x="1725613" y="2546353"/>
                </a:lnTo>
                <a:lnTo>
                  <a:pt x="1698228" y="2549925"/>
                </a:lnTo>
                <a:lnTo>
                  <a:pt x="1670447" y="2553099"/>
                </a:lnTo>
                <a:lnTo>
                  <a:pt x="1642666" y="2555480"/>
                </a:lnTo>
                <a:lnTo>
                  <a:pt x="1614488" y="2557067"/>
                </a:lnTo>
                <a:lnTo>
                  <a:pt x="1586707" y="2558654"/>
                </a:lnTo>
                <a:lnTo>
                  <a:pt x="1558528" y="2559051"/>
                </a:lnTo>
                <a:lnTo>
                  <a:pt x="1529953" y="2558654"/>
                </a:lnTo>
                <a:lnTo>
                  <a:pt x="1501775" y="2557067"/>
                </a:lnTo>
                <a:lnTo>
                  <a:pt x="1473597" y="2555480"/>
                </a:lnTo>
                <a:lnTo>
                  <a:pt x="1446213" y="2553099"/>
                </a:lnTo>
                <a:lnTo>
                  <a:pt x="1418035" y="2549925"/>
                </a:lnTo>
                <a:lnTo>
                  <a:pt x="1391047" y="2546353"/>
                </a:lnTo>
                <a:lnTo>
                  <a:pt x="1364060" y="2541592"/>
                </a:lnTo>
                <a:lnTo>
                  <a:pt x="1337072" y="2536433"/>
                </a:lnTo>
                <a:lnTo>
                  <a:pt x="1310481" y="2530481"/>
                </a:lnTo>
                <a:lnTo>
                  <a:pt x="1283891" y="2524132"/>
                </a:lnTo>
                <a:lnTo>
                  <a:pt x="1257697" y="2516990"/>
                </a:lnTo>
                <a:lnTo>
                  <a:pt x="1231900" y="2509054"/>
                </a:lnTo>
                <a:lnTo>
                  <a:pt x="1206103" y="2500721"/>
                </a:lnTo>
                <a:lnTo>
                  <a:pt x="1180703" y="2491991"/>
                </a:lnTo>
                <a:lnTo>
                  <a:pt x="1155700" y="2482468"/>
                </a:lnTo>
                <a:lnTo>
                  <a:pt x="1131094" y="2472548"/>
                </a:lnTo>
                <a:lnTo>
                  <a:pt x="1106488" y="2461437"/>
                </a:lnTo>
                <a:lnTo>
                  <a:pt x="1081881" y="2450724"/>
                </a:lnTo>
                <a:lnTo>
                  <a:pt x="1058466" y="2438423"/>
                </a:lnTo>
                <a:lnTo>
                  <a:pt x="1035050" y="2426122"/>
                </a:lnTo>
                <a:lnTo>
                  <a:pt x="1011635" y="2413028"/>
                </a:lnTo>
                <a:lnTo>
                  <a:pt x="989013" y="2399536"/>
                </a:lnTo>
                <a:lnTo>
                  <a:pt x="966391" y="2385648"/>
                </a:lnTo>
                <a:lnTo>
                  <a:pt x="944563" y="2371363"/>
                </a:lnTo>
                <a:lnTo>
                  <a:pt x="922734" y="2356285"/>
                </a:lnTo>
                <a:lnTo>
                  <a:pt x="901303" y="2340809"/>
                </a:lnTo>
                <a:lnTo>
                  <a:pt x="880269" y="2324540"/>
                </a:lnTo>
                <a:lnTo>
                  <a:pt x="859631" y="2307875"/>
                </a:lnTo>
                <a:lnTo>
                  <a:pt x="839788" y="2290812"/>
                </a:lnTo>
                <a:lnTo>
                  <a:pt x="819944" y="2273353"/>
                </a:lnTo>
                <a:lnTo>
                  <a:pt x="800894" y="2255497"/>
                </a:lnTo>
                <a:lnTo>
                  <a:pt x="781844" y="2237244"/>
                </a:lnTo>
                <a:lnTo>
                  <a:pt x="763191" y="2218594"/>
                </a:lnTo>
                <a:lnTo>
                  <a:pt x="745331" y="2199151"/>
                </a:lnTo>
                <a:lnTo>
                  <a:pt x="727869" y="2179310"/>
                </a:lnTo>
                <a:lnTo>
                  <a:pt x="710803" y="2159073"/>
                </a:lnTo>
                <a:lnTo>
                  <a:pt x="694531" y="2138440"/>
                </a:lnTo>
                <a:lnTo>
                  <a:pt x="678656" y="2117806"/>
                </a:lnTo>
                <a:lnTo>
                  <a:pt x="662781" y="2096775"/>
                </a:lnTo>
                <a:lnTo>
                  <a:pt x="647700" y="2074951"/>
                </a:lnTo>
                <a:lnTo>
                  <a:pt x="633413" y="2052730"/>
                </a:lnTo>
                <a:lnTo>
                  <a:pt x="619125" y="2030509"/>
                </a:lnTo>
                <a:lnTo>
                  <a:pt x="605631" y="2007098"/>
                </a:lnTo>
                <a:lnTo>
                  <a:pt x="592534" y="1984083"/>
                </a:lnTo>
                <a:lnTo>
                  <a:pt x="580231" y="1961068"/>
                </a:lnTo>
                <a:lnTo>
                  <a:pt x="568722" y="1936863"/>
                </a:lnTo>
                <a:lnTo>
                  <a:pt x="557213" y="1913055"/>
                </a:lnTo>
                <a:lnTo>
                  <a:pt x="546894" y="1888453"/>
                </a:lnTo>
                <a:lnTo>
                  <a:pt x="536178" y="1863852"/>
                </a:lnTo>
                <a:lnTo>
                  <a:pt x="527050" y="1838456"/>
                </a:lnTo>
                <a:lnTo>
                  <a:pt x="517922" y="1813061"/>
                </a:lnTo>
                <a:lnTo>
                  <a:pt x="509588" y="1787665"/>
                </a:lnTo>
                <a:lnTo>
                  <a:pt x="501650" y="1761476"/>
                </a:lnTo>
                <a:lnTo>
                  <a:pt x="494903" y="1735287"/>
                </a:lnTo>
                <a:lnTo>
                  <a:pt x="488156" y="1709098"/>
                </a:lnTo>
                <a:lnTo>
                  <a:pt x="482600" y="1682512"/>
                </a:lnTo>
                <a:lnTo>
                  <a:pt x="477441" y="1655530"/>
                </a:lnTo>
                <a:lnTo>
                  <a:pt x="473075" y="1628547"/>
                </a:lnTo>
                <a:lnTo>
                  <a:pt x="469106" y="1600771"/>
                </a:lnTo>
                <a:lnTo>
                  <a:pt x="465931" y="1573392"/>
                </a:lnTo>
                <a:lnTo>
                  <a:pt x="463550" y="1545615"/>
                </a:lnTo>
                <a:lnTo>
                  <a:pt x="461566" y="1517442"/>
                </a:lnTo>
                <a:lnTo>
                  <a:pt x="460772" y="1489666"/>
                </a:lnTo>
                <a:lnTo>
                  <a:pt x="460375" y="1461096"/>
                </a:lnTo>
                <a:lnTo>
                  <a:pt x="460772" y="1432923"/>
                </a:lnTo>
                <a:lnTo>
                  <a:pt x="461566" y="1404353"/>
                </a:lnTo>
                <a:lnTo>
                  <a:pt x="463550" y="1376577"/>
                </a:lnTo>
                <a:lnTo>
                  <a:pt x="465931" y="1349198"/>
                </a:lnTo>
                <a:lnTo>
                  <a:pt x="469106" y="1321025"/>
                </a:lnTo>
                <a:lnTo>
                  <a:pt x="473075" y="1294042"/>
                </a:lnTo>
                <a:lnTo>
                  <a:pt x="477441" y="1267059"/>
                </a:lnTo>
                <a:lnTo>
                  <a:pt x="482600" y="1240077"/>
                </a:lnTo>
                <a:lnTo>
                  <a:pt x="488156" y="1213491"/>
                </a:lnTo>
                <a:lnTo>
                  <a:pt x="494903" y="1186905"/>
                </a:lnTo>
                <a:lnTo>
                  <a:pt x="501650" y="1160716"/>
                </a:lnTo>
                <a:lnTo>
                  <a:pt x="509588" y="1134924"/>
                </a:lnTo>
                <a:lnTo>
                  <a:pt x="517922" y="1109132"/>
                </a:lnTo>
                <a:lnTo>
                  <a:pt x="527050" y="1083736"/>
                </a:lnTo>
                <a:lnTo>
                  <a:pt x="536178" y="1058738"/>
                </a:lnTo>
                <a:lnTo>
                  <a:pt x="546894" y="1034136"/>
                </a:lnTo>
                <a:lnTo>
                  <a:pt x="557213" y="1009534"/>
                </a:lnTo>
                <a:lnTo>
                  <a:pt x="568722" y="985329"/>
                </a:lnTo>
                <a:lnTo>
                  <a:pt x="580231" y="961521"/>
                </a:lnTo>
                <a:lnTo>
                  <a:pt x="592534" y="938109"/>
                </a:lnTo>
                <a:lnTo>
                  <a:pt x="605631" y="914698"/>
                </a:lnTo>
                <a:lnTo>
                  <a:pt x="619125" y="892080"/>
                </a:lnTo>
                <a:lnTo>
                  <a:pt x="633413" y="869462"/>
                </a:lnTo>
                <a:lnTo>
                  <a:pt x="647700" y="847638"/>
                </a:lnTo>
                <a:lnTo>
                  <a:pt x="662781" y="825814"/>
                </a:lnTo>
                <a:lnTo>
                  <a:pt x="678656" y="804387"/>
                </a:lnTo>
                <a:lnTo>
                  <a:pt x="694531" y="783356"/>
                </a:lnTo>
                <a:lnTo>
                  <a:pt x="710803" y="762722"/>
                </a:lnTo>
                <a:lnTo>
                  <a:pt x="727869" y="742882"/>
                </a:lnTo>
                <a:lnTo>
                  <a:pt x="745331" y="723042"/>
                </a:lnTo>
                <a:lnTo>
                  <a:pt x="763191" y="703995"/>
                </a:lnTo>
                <a:lnTo>
                  <a:pt x="781844" y="685346"/>
                </a:lnTo>
                <a:lnTo>
                  <a:pt x="800894" y="666299"/>
                </a:lnTo>
                <a:lnTo>
                  <a:pt x="819944" y="648443"/>
                </a:lnTo>
                <a:lnTo>
                  <a:pt x="839788" y="630984"/>
                </a:lnTo>
                <a:lnTo>
                  <a:pt x="859631" y="613921"/>
                </a:lnTo>
                <a:lnTo>
                  <a:pt x="880269" y="597652"/>
                </a:lnTo>
                <a:lnTo>
                  <a:pt x="901303" y="581780"/>
                </a:lnTo>
                <a:lnTo>
                  <a:pt x="922734" y="565908"/>
                </a:lnTo>
                <a:lnTo>
                  <a:pt x="944563" y="550829"/>
                </a:lnTo>
                <a:lnTo>
                  <a:pt x="966391" y="536544"/>
                </a:lnTo>
                <a:lnTo>
                  <a:pt x="989013" y="522259"/>
                </a:lnTo>
                <a:lnTo>
                  <a:pt x="1011635" y="508768"/>
                </a:lnTo>
                <a:lnTo>
                  <a:pt x="1035050" y="496070"/>
                </a:lnTo>
                <a:lnTo>
                  <a:pt x="1058466" y="483770"/>
                </a:lnTo>
                <a:lnTo>
                  <a:pt x="1081881" y="471865"/>
                </a:lnTo>
                <a:lnTo>
                  <a:pt x="1106488" y="460358"/>
                </a:lnTo>
                <a:lnTo>
                  <a:pt x="1131094" y="450041"/>
                </a:lnTo>
                <a:lnTo>
                  <a:pt x="1155700" y="439328"/>
                </a:lnTo>
                <a:lnTo>
                  <a:pt x="1180703" y="430201"/>
                </a:lnTo>
                <a:lnTo>
                  <a:pt x="1206103" y="421075"/>
                </a:lnTo>
                <a:lnTo>
                  <a:pt x="1231900" y="412742"/>
                </a:lnTo>
                <a:lnTo>
                  <a:pt x="1257697" y="405202"/>
                </a:lnTo>
                <a:lnTo>
                  <a:pt x="1283891" y="398060"/>
                </a:lnTo>
                <a:lnTo>
                  <a:pt x="1310481" y="391314"/>
                </a:lnTo>
                <a:lnTo>
                  <a:pt x="1337072" y="385759"/>
                </a:lnTo>
                <a:lnTo>
                  <a:pt x="1364060" y="380601"/>
                </a:lnTo>
                <a:lnTo>
                  <a:pt x="1391047" y="376236"/>
                </a:lnTo>
                <a:lnTo>
                  <a:pt x="1418035" y="372268"/>
                </a:lnTo>
                <a:lnTo>
                  <a:pt x="1446213" y="369093"/>
                </a:lnTo>
                <a:lnTo>
                  <a:pt x="1473597" y="366713"/>
                </a:lnTo>
                <a:lnTo>
                  <a:pt x="1501775" y="364729"/>
                </a:lnTo>
                <a:lnTo>
                  <a:pt x="1529953" y="363935"/>
                </a:lnTo>
                <a:lnTo>
                  <a:pt x="1558528" y="363538"/>
                </a:lnTo>
                <a:close/>
                <a:moveTo>
                  <a:pt x="852488" y="277813"/>
                </a:moveTo>
                <a:lnTo>
                  <a:pt x="826703" y="300832"/>
                </a:lnTo>
                <a:lnTo>
                  <a:pt x="801712" y="324247"/>
                </a:lnTo>
                <a:lnTo>
                  <a:pt x="777910" y="347663"/>
                </a:lnTo>
                <a:lnTo>
                  <a:pt x="754109" y="372269"/>
                </a:lnTo>
                <a:lnTo>
                  <a:pt x="731497" y="397272"/>
                </a:lnTo>
                <a:lnTo>
                  <a:pt x="709679" y="422672"/>
                </a:lnTo>
                <a:lnTo>
                  <a:pt x="688258" y="448072"/>
                </a:lnTo>
                <a:lnTo>
                  <a:pt x="667630" y="473869"/>
                </a:lnTo>
                <a:lnTo>
                  <a:pt x="647796" y="500460"/>
                </a:lnTo>
                <a:lnTo>
                  <a:pt x="628755" y="527447"/>
                </a:lnTo>
                <a:lnTo>
                  <a:pt x="610507" y="554435"/>
                </a:lnTo>
                <a:lnTo>
                  <a:pt x="593052" y="581819"/>
                </a:lnTo>
                <a:lnTo>
                  <a:pt x="575995" y="609601"/>
                </a:lnTo>
                <a:lnTo>
                  <a:pt x="560127" y="637779"/>
                </a:lnTo>
                <a:lnTo>
                  <a:pt x="544656" y="665957"/>
                </a:lnTo>
                <a:lnTo>
                  <a:pt x="530375" y="694532"/>
                </a:lnTo>
                <a:lnTo>
                  <a:pt x="516888" y="723107"/>
                </a:lnTo>
                <a:lnTo>
                  <a:pt x="503797" y="752079"/>
                </a:lnTo>
                <a:lnTo>
                  <a:pt x="491896" y="781448"/>
                </a:lnTo>
                <a:lnTo>
                  <a:pt x="480392" y="810419"/>
                </a:lnTo>
                <a:lnTo>
                  <a:pt x="469682" y="839788"/>
                </a:lnTo>
                <a:lnTo>
                  <a:pt x="460161" y="869157"/>
                </a:lnTo>
                <a:lnTo>
                  <a:pt x="451037" y="898923"/>
                </a:lnTo>
                <a:lnTo>
                  <a:pt x="443103" y="928291"/>
                </a:lnTo>
                <a:lnTo>
                  <a:pt x="435566" y="958057"/>
                </a:lnTo>
                <a:lnTo>
                  <a:pt x="428823" y="987823"/>
                </a:lnTo>
                <a:lnTo>
                  <a:pt x="422872" y="1017588"/>
                </a:lnTo>
                <a:lnTo>
                  <a:pt x="417715" y="1047354"/>
                </a:lnTo>
                <a:lnTo>
                  <a:pt x="413352" y="1076326"/>
                </a:lnTo>
                <a:lnTo>
                  <a:pt x="409781" y="1106091"/>
                </a:lnTo>
                <a:lnTo>
                  <a:pt x="407401" y="1135857"/>
                </a:lnTo>
                <a:lnTo>
                  <a:pt x="405021" y="1165226"/>
                </a:lnTo>
                <a:lnTo>
                  <a:pt x="287204" y="1130698"/>
                </a:lnTo>
                <a:lnTo>
                  <a:pt x="280857" y="1153320"/>
                </a:lnTo>
                <a:lnTo>
                  <a:pt x="274510" y="1175941"/>
                </a:lnTo>
                <a:lnTo>
                  <a:pt x="269353" y="1198960"/>
                </a:lnTo>
                <a:lnTo>
                  <a:pt x="264196" y="1221979"/>
                </a:lnTo>
                <a:lnTo>
                  <a:pt x="259436" y="1244998"/>
                </a:lnTo>
                <a:lnTo>
                  <a:pt x="255072" y="1268016"/>
                </a:lnTo>
                <a:lnTo>
                  <a:pt x="251105" y="1291035"/>
                </a:lnTo>
                <a:lnTo>
                  <a:pt x="247535" y="1314848"/>
                </a:lnTo>
                <a:lnTo>
                  <a:pt x="244361" y="1337866"/>
                </a:lnTo>
                <a:lnTo>
                  <a:pt x="241981" y="1361679"/>
                </a:lnTo>
                <a:lnTo>
                  <a:pt x="239601" y="1384698"/>
                </a:lnTo>
                <a:lnTo>
                  <a:pt x="238014" y="1408113"/>
                </a:lnTo>
                <a:lnTo>
                  <a:pt x="236824" y="1431926"/>
                </a:lnTo>
                <a:lnTo>
                  <a:pt x="235237" y="1455341"/>
                </a:lnTo>
                <a:lnTo>
                  <a:pt x="234841" y="1478757"/>
                </a:lnTo>
                <a:lnTo>
                  <a:pt x="234841" y="1502570"/>
                </a:lnTo>
                <a:lnTo>
                  <a:pt x="234841" y="1525985"/>
                </a:lnTo>
                <a:lnTo>
                  <a:pt x="235634" y="1549798"/>
                </a:lnTo>
                <a:lnTo>
                  <a:pt x="236824" y="1573213"/>
                </a:lnTo>
                <a:lnTo>
                  <a:pt x="238014" y="1596629"/>
                </a:lnTo>
                <a:lnTo>
                  <a:pt x="239998" y="1620045"/>
                </a:lnTo>
                <a:lnTo>
                  <a:pt x="242378" y="1643460"/>
                </a:lnTo>
                <a:lnTo>
                  <a:pt x="244758" y="1666876"/>
                </a:lnTo>
                <a:lnTo>
                  <a:pt x="247932" y="1690291"/>
                </a:lnTo>
                <a:lnTo>
                  <a:pt x="251899" y="1713310"/>
                </a:lnTo>
                <a:lnTo>
                  <a:pt x="255865" y="1736726"/>
                </a:lnTo>
                <a:lnTo>
                  <a:pt x="260229" y="1760142"/>
                </a:lnTo>
                <a:lnTo>
                  <a:pt x="264989" y="1782763"/>
                </a:lnTo>
                <a:lnTo>
                  <a:pt x="270146" y="1805782"/>
                </a:lnTo>
                <a:lnTo>
                  <a:pt x="275303" y="1828404"/>
                </a:lnTo>
                <a:lnTo>
                  <a:pt x="281650" y="1851423"/>
                </a:lnTo>
                <a:lnTo>
                  <a:pt x="287997" y="1874045"/>
                </a:lnTo>
                <a:lnTo>
                  <a:pt x="295138" y="1896667"/>
                </a:lnTo>
                <a:lnTo>
                  <a:pt x="302278" y="1918892"/>
                </a:lnTo>
                <a:lnTo>
                  <a:pt x="309419" y="1941117"/>
                </a:lnTo>
                <a:lnTo>
                  <a:pt x="317749" y="1963342"/>
                </a:lnTo>
                <a:lnTo>
                  <a:pt x="326080" y="1985170"/>
                </a:lnTo>
                <a:lnTo>
                  <a:pt x="334807" y="2006998"/>
                </a:lnTo>
                <a:lnTo>
                  <a:pt x="343931" y="2028826"/>
                </a:lnTo>
                <a:lnTo>
                  <a:pt x="353451" y="2050257"/>
                </a:lnTo>
                <a:lnTo>
                  <a:pt x="363765" y="2071688"/>
                </a:lnTo>
                <a:lnTo>
                  <a:pt x="374079" y="2092723"/>
                </a:lnTo>
                <a:lnTo>
                  <a:pt x="385187" y="2113757"/>
                </a:lnTo>
                <a:lnTo>
                  <a:pt x="395897" y="2134395"/>
                </a:lnTo>
                <a:lnTo>
                  <a:pt x="407401" y="2155032"/>
                </a:lnTo>
                <a:lnTo>
                  <a:pt x="419302" y="2175273"/>
                </a:lnTo>
                <a:lnTo>
                  <a:pt x="431599" y="2195117"/>
                </a:lnTo>
                <a:lnTo>
                  <a:pt x="443897" y="2215357"/>
                </a:lnTo>
                <a:lnTo>
                  <a:pt x="456988" y="2234804"/>
                </a:lnTo>
                <a:lnTo>
                  <a:pt x="470078" y="2254648"/>
                </a:lnTo>
                <a:lnTo>
                  <a:pt x="483566" y="2273698"/>
                </a:lnTo>
                <a:lnTo>
                  <a:pt x="497450" y="2292748"/>
                </a:lnTo>
                <a:lnTo>
                  <a:pt x="512127" y="2311401"/>
                </a:lnTo>
                <a:lnTo>
                  <a:pt x="526408" y="2329657"/>
                </a:lnTo>
                <a:lnTo>
                  <a:pt x="541483" y="2347914"/>
                </a:lnTo>
                <a:lnTo>
                  <a:pt x="556557" y="2365773"/>
                </a:lnTo>
                <a:lnTo>
                  <a:pt x="572028" y="2384029"/>
                </a:lnTo>
                <a:lnTo>
                  <a:pt x="587895" y="2401492"/>
                </a:lnTo>
                <a:lnTo>
                  <a:pt x="604160" y="2418160"/>
                </a:lnTo>
                <a:lnTo>
                  <a:pt x="620821" y="2434829"/>
                </a:lnTo>
                <a:lnTo>
                  <a:pt x="637878" y="2451498"/>
                </a:lnTo>
                <a:lnTo>
                  <a:pt x="654539" y="2467770"/>
                </a:lnTo>
                <a:lnTo>
                  <a:pt x="671994" y="2483645"/>
                </a:lnTo>
                <a:lnTo>
                  <a:pt x="689448" y="2499520"/>
                </a:lnTo>
                <a:lnTo>
                  <a:pt x="574011" y="2632076"/>
                </a:lnTo>
                <a:lnTo>
                  <a:pt x="554177" y="2614217"/>
                </a:lnTo>
                <a:lnTo>
                  <a:pt x="534739" y="2596357"/>
                </a:lnTo>
                <a:lnTo>
                  <a:pt x="514904" y="2578101"/>
                </a:lnTo>
                <a:lnTo>
                  <a:pt x="496260" y="2559448"/>
                </a:lnTo>
                <a:lnTo>
                  <a:pt x="477615" y="2540001"/>
                </a:lnTo>
                <a:lnTo>
                  <a:pt x="459368" y="2520951"/>
                </a:lnTo>
                <a:lnTo>
                  <a:pt x="441120" y="2501107"/>
                </a:lnTo>
                <a:lnTo>
                  <a:pt x="423665" y="2481264"/>
                </a:lnTo>
                <a:lnTo>
                  <a:pt x="406211" y="2460626"/>
                </a:lnTo>
                <a:lnTo>
                  <a:pt x="389550" y="2439989"/>
                </a:lnTo>
                <a:lnTo>
                  <a:pt x="373286" y="2419351"/>
                </a:lnTo>
                <a:lnTo>
                  <a:pt x="357021" y="2398317"/>
                </a:lnTo>
                <a:lnTo>
                  <a:pt x="340757" y="2376489"/>
                </a:lnTo>
                <a:lnTo>
                  <a:pt x="325683" y="2355057"/>
                </a:lnTo>
                <a:lnTo>
                  <a:pt x="311005" y="2332832"/>
                </a:lnTo>
                <a:lnTo>
                  <a:pt x="295931" y="2310607"/>
                </a:lnTo>
                <a:lnTo>
                  <a:pt x="282047" y="2287985"/>
                </a:lnTo>
                <a:lnTo>
                  <a:pt x="268163" y="2264967"/>
                </a:lnTo>
                <a:lnTo>
                  <a:pt x="254675" y="2241948"/>
                </a:lnTo>
                <a:lnTo>
                  <a:pt x="241981" y="2218929"/>
                </a:lnTo>
                <a:lnTo>
                  <a:pt x="229287" y="2195117"/>
                </a:lnTo>
                <a:lnTo>
                  <a:pt x="216990" y="2171701"/>
                </a:lnTo>
                <a:lnTo>
                  <a:pt x="205089" y="2147492"/>
                </a:lnTo>
                <a:lnTo>
                  <a:pt x="193982" y="2123282"/>
                </a:lnTo>
                <a:lnTo>
                  <a:pt x="182874" y="2099073"/>
                </a:lnTo>
                <a:lnTo>
                  <a:pt x="172560" y="2074467"/>
                </a:lnTo>
                <a:lnTo>
                  <a:pt x="162643" y="2049860"/>
                </a:lnTo>
                <a:lnTo>
                  <a:pt x="152726" y="2024857"/>
                </a:lnTo>
                <a:lnTo>
                  <a:pt x="143602" y="1999854"/>
                </a:lnTo>
                <a:lnTo>
                  <a:pt x="135271" y="1974454"/>
                </a:lnTo>
                <a:lnTo>
                  <a:pt x="126941" y="1949054"/>
                </a:lnTo>
                <a:lnTo>
                  <a:pt x="119404" y="1923654"/>
                </a:lnTo>
                <a:lnTo>
                  <a:pt x="111867" y="1897857"/>
                </a:lnTo>
                <a:lnTo>
                  <a:pt x="105123" y="1872060"/>
                </a:lnTo>
                <a:lnTo>
                  <a:pt x="98776" y="1845867"/>
                </a:lnTo>
                <a:lnTo>
                  <a:pt x="93222" y="1820467"/>
                </a:lnTo>
                <a:lnTo>
                  <a:pt x="87272" y="1794273"/>
                </a:lnTo>
                <a:lnTo>
                  <a:pt x="82512" y="1768079"/>
                </a:lnTo>
                <a:lnTo>
                  <a:pt x="78148" y="1741885"/>
                </a:lnTo>
                <a:lnTo>
                  <a:pt x="74181" y="1714898"/>
                </a:lnTo>
                <a:lnTo>
                  <a:pt x="70214" y="1688704"/>
                </a:lnTo>
                <a:lnTo>
                  <a:pt x="67437" y="1662113"/>
                </a:lnTo>
                <a:lnTo>
                  <a:pt x="64661" y="1635523"/>
                </a:lnTo>
                <a:lnTo>
                  <a:pt x="62677" y="1609329"/>
                </a:lnTo>
                <a:lnTo>
                  <a:pt x="61090" y="1582738"/>
                </a:lnTo>
                <a:lnTo>
                  <a:pt x="59900" y="1556148"/>
                </a:lnTo>
                <a:lnTo>
                  <a:pt x="59107" y="1529557"/>
                </a:lnTo>
                <a:lnTo>
                  <a:pt x="58710" y="1502570"/>
                </a:lnTo>
                <a:lnTo>
                  <a:pt x="59107" y="1475979"/>
                </a:lnTo>
                <a:lnTo>
                  <a:pt x="59504" y="1449388"/>
                </a:lnTo>
                <a:lnTo>
                  <a:pt x="60694" y="1422401"/>
                </a:lnTo>
                <a:lnTo>
                  <a:pt x="62677" y="1395810"/>
                </a:lnTo>
                <a:lnTo>
                  <a:pt x="64264" y="1369616"/>
                </a:lnTo>
                <a:lnTo>
                  <a:pt x="67041" y="1343026"/>
                </a:lnTo>
                <a:lnTo>
                  <a:pt x="69818" y="1316435"/>
                </a:lnTo>
                <a:lnTo>
                  <a:pt x="73388" y="1290241"/>
                </a:lnTo>
                <a:lnTo>
                  <a:pt x="77355" y="1263651"/>
                </a:lnTo>
                <a:lnTo>
                  <a:pt x="81718" y="1237457"/>
                </a:lnTo>
                <a:lnTo>
                  <a:pt x="86479" y="1211263"/>
                </a:lnTo>
                <a:lnTo>
                  <a:pt x="92032" y="1185070"/>
                </a:lnTo>
                <a:lnTo>
                  <a:pt x="97983" y="1158876"/>
                </a:lnTo>
                <a:lnTo>
                  <a:pt x="103933" y="1133079"/>
                </a:lnTo>
                <a:lnTo>
                  <a:pt x="111073" y="1107282"/>
                </a:lnTo>
                <a:lnTo>
                  <a:pt x="117817" y="1081485"/>
                </a:lnTo>
                <a:lnTo>
                  <a:pt x="0" y="1047354"/>
                </a:lnTo>
                <a:lnTo>
                  <a:pt x="17454" y="1012429"/>
                </a:lnTo>
                <a:lnTo>
                  <a:pt x="36099" y="977901"/>
                </a:lnTo>
                <a:lnTo>
                  <a:pt x="55140" y="943769"/>
                </a:lnTo>
                <a:lnTo>
                  <a:pt x="74578" y="910035"/>
                </a:lnTo>
                <a:lnTo>
                  <a:pt x="95206" y="877888"/>
                </a:lnTo>
                <a:lnTo>
                  <a:pt x="116627" y="845344"/>
                </a:lnTo>
                <a:lnTo>
                  <a:pt x="138842" y="813991"/>
                </a:lnTo>
                <a:lnTo>
                  <a:pt x="161453" y="783432"/>
                </a:lnTo>
                <a:lnTo>
                  <a:pt x="184858" y="753269"/>
                </a:lnTo>
                <a:lnTo>
                  <a:pt x="208659" y="724298"/>
                </a:lnTo>
                <a:lnTo>
                  <a:pt x="233254" y="695723"/>
                </a:lnTo>
                <a:lnTo>
                  <a:pt x="258642" y="667941"/>
                </a:lnTo>
                <a:lnTo>
                  <a:pt x="284030" y="640954"/>
                </a:lnTo>
                <a:lnTo>
                  <a:pt x="310212" y="614760"/>
                </a:lnTo>
                <a:lnTo>
                  <a:pt x="337584" y="588963"/>
                </a:lnTo>
                <a:lnTo>
                  <a:pt x="364559" y="563960"/>
                </a:lnTo>
                <a:lnTo>
                  <a:pt x="392327" y="539751"/>
                </a:lnTo>
                <a:lnTo>
                  <a:pt x="420889" y="516732"/>
                </a:lnTo>
                <a:lnTo>
                  <a:pt x="449054" y="494507"/>
                </a:lnTo>
                <a:lnTo>
                  <a:pt x="478409" y="472679"/>
                </a:lnTo>
                <a:lnTo>
                  <a:pt x="508161" y="452041"/>
                </a:lnTo>
                <a:lnTo>
                  <a:pt x="537912" y="432197"/>
                </a:lnTo>
                <a:lnTo>
                  <a:pt x="567664" y="412751"/>
                </a:lnTo>
                <a:lnTo>
                  <a:pt x="598209" y="394494"/>
                </a:lnTo>
                <a:lnTo>
                  <a:pt x="629548" y="377032"/>
                </a:lnTo>
                <a:lnTo>
                  <a:pt x="660490" y="359966"/>
                </a:lnTo>
                <a:lnTo>
                  <a:pt x="691828" y="344488"/>
                </a:lnTo>
                <a:lnTo>
                  <a:pt x="723564" y="329407"/>
                </a:lnTo>
                <a:lnTo>
                  <a:pt x="755695" y="315119"/>
                </a:lnTo>
                <a:lnTo>
                  <a:pt x="787827" y="302022"/>
                </a:lnTo>
                <a:lnTo>
                  <a:pt x="819563" y="289322"/>
                </a:lnTo>
                <a:lnTo>
                  <a:pt x="852488" y="277813"/>
                </a:lnTo>
                <a:close/>
                <a:moveTo>
                  <a:pt x="1541357" y="0"/>
                </a:moveTo>
                <a:lnTo>
                  <a:pt x="1567964" y="0"/>
                </a:lnTo>
                <a:lnTo>
                  <a:pt x="1594571" y="0"/>
                </a:lnTo>
                <a:lnTo>
                  <a:pt x="1621178" y="794"/>
                </a:lnTo>
                <a:lnTo>
                  <a:pt x="1647785" y="2780"/>
                </a:lnTo>
                <a:lnTo>
                  <a:pt x="1674392" y="4368"/>
                </a:lnTo>
                <a:lnTo>
                  <a:pt x="1700999" y="6751"/>
                </a:lnTo>
                <a:lnTo>
                  <a:pt x="1727209" y="9133"/>
                </a:lnTo>
                <a:lnTo>
                  <a:pt x="1753816" y="12707"/>
                </a:lnTo>
                <a:lnTo>
                  <a:pt x="1780423" y="16281"/>
                </a:lnTo>
                <a:lnTo>
                  <a:pt x="1806633" y="20251"/>
                </a:lnTo>
                <a:lnTo>
                  <a:pt x="1833240" y="25016"/>
                </a:lnTo>
                <a:lnTo>
                  <a:pt x="1859450" y="30179"/>
                </a:lnTo>
                <a:lnTo>
                  <a:pt x="1885660" y="35341"/>
                </a:lnTo>
                <a:lnTo>
                  <a:pt x="1911076" y="41694"/>
                </a:lnTo>
                <a:lnTo>
                  <a:pt x="1937286" y="48047"/>
                </a:lnTo>
                <a:lnTo>
                  <a:pt x="1963099" y="55195"/>
                </a:lnTo>
                <a:lnTo>
                  <a:pt x="1988911" y="62343"/>
                </a:lnTo>
                <a:lnTo>
                  <a:pt x="2014327" y="70284"/>
                </a:lnTo>
                <a:lnTo>
                  <a:pt x="2039743" y="78623"/>
                </a:lnTo>
                <a:lnTo>
                  <a:pt x="2065159" y="87359"/>
                </a:lnTo>
                <a:lnTo>
                  <a:pt x="2089780" y="96492"/>
                </a:lnTo>
                <a:lnTo>
                  <a:pt x="2114799" y="106419"/>
                </a:lnTo>
                <a:lnTo>
                  <a:pt x="2139420" y="116743"/>
                </a:lnTo>
                <a:lnTo>
                  <a:pt x="2164041" y="127067"/>
                </a:lnTo>
                <a:lnTo>
                  <a:pt x="2188266" y="138186"/>
                </a:lnTo>
                <a:lnTo>
                  <a:pt x="2212093" y="149304"/>
                </a:lnTo>
                <a:lnTo>
                  <a:pt x="2236317" y="161614"/>
                </a:lnTo>
                <a:lnTo>
                  <a:pt x="2259747" y="173923"/>
                </a:lnTo>
                <a:lnTo>
                  <a:pt x="2283575" y="186630"/>
                </a:lnTo>
                <a:lnTo>
                  <a:pt x="2306608" y="199734"/>
                </a:lnTo>
                <a:lnTo>
                  <a:pt x="2329641" y="213235"/>
                </a:lnTo>
                <a:lnTo>
                  <a:pt x="2352277" y="227133"/>
                </a:lnTo>
                <a:lnTo>
                  <a:pt x="2375309" y="241428"/>
                </a:lnTo>
                <a:lnTo>
                  <a:pt x="2397548" y="256120"/>
                </a:lnTo>
                <a:lnTo>
                  <a:pt x="2419390" y="271209"/>
                </a:lnTo>
                <a:lnTo>
                  <a:pt x="2441231" y="286696"/>
                </a:lnTo>
                <a:lnTo>
                  <a:pt x="2462676" y="302579"/>
                </a:lnTo>
                <a:lnTo>
                  <a:pt x="2483723" y="318860"/>
                </a:lnTo>
                <a:lnTo>
                  <a:pt x="2504374" y="335537"/>
                </a:lnTo>
                <a:lnTo>
                  <a:pt x="2525024" y="352612"/>
                </a:lnTo>
                <a:lnTo>
                  <a:pt x="2545277" y="370084"/>
                </a:lnTo>
                <a:lnTo>
                  <a:pt x="2565133" y="387555"/>
                </a:lnTo>
                <a:lnTo>
                  <a:pt x="2584989" y="405821"/>
                </a:lnTo>
                <a:lnTo>
                  <a:pt x="2604051" y="424087"/>
                </a:lnTo>
                <a:lnTo>
                  <a:pt x="2622715" y="442750"/>
                </a:lnTo>
                <a:lnTo>
                  <a:pt x="2641777" y="462207"/>
                </a:lnTo>
                <a:lnTo>
                  <a:pt x="2730335" y="376834"/>
                </a:lnTo>
                <a:lnTo>
                  <a:pt x="2752177" y="409792"/>
                </a:lnTo>
                <a:lnTo>
                  <a:pt x="2772827" y="442353"/>
                </a:lnTo>
                <a:lnTo>
                  <a:pt x="2792683" y="476105"/>
                </a:lnTo>
                <a:lnTo>
                  <a:pt x="2811745" y="510255"/>
                </a:lnTo>
                <a:lnTo>
                  <a:pt x="2829615" y="544404"/>
                </a:lnTo>
                <a:lnTo>
                  <a:pt x="2847089" y="578950"/>
                </a:lnTo>
                <a:lnTo>
                  <a:pt x="2862973" y="613100"/>
                </a:lnTo>
                <a:lnTo>
                  <a:pt x="2878461" y="648043"/>
                </a:lnTo>
                <a:lnTo>
                  <a:pt x="2892360" y="683781"/>
                </a:lnTo>
                <a:lnTo>
                  <a:pt x="2905862" y="719121"/>
                </a:lnTo>
                <a:lnTo>
                  <a:pt x="2918570" y="754462"/>
                </a:lnTo>
                <a:lnTo>
                  <a:pt x="2930087" y="790200"/>
                </a:lnTo>
                <a:lnTo>
                  <a:pt x="2940809" y="825937"/>
                </a:lnTo>
                <a:lnTo>
                  <a:pt x="2950340" y="861675"/>
                </a:lnTo>
                <a:lnTo>
                  <a:pt x="2959077" y="898207"/>
                </a:lnTo>
                <a:lnTo>
                  <a:pt x="2967019" y="934342"/>
                </a:lnTo>
                <a:lnTo>
                  <a:pt x="2974167" y="970079"/>
                </a:lnTo>
                <a:lnTo>
                  <a:pt x="2980124" y="1006214"/>
                </a:lnTo>
                <a:lnTo>
                  <a:pt x="2985286" y="1042746"/>
                </a:lnTo>
                <a:lnTo>
                  <a:pt x="2989258" y="1078484"/>
                </a:lnTo>
                <a:lnTo>
                  <a:pt x="2992832" y="1114618"/>
                </a:lnTo>
                <a:lnTo>
                  <a:pt x="2995214" y="1150356"/>
                </a:lnTo>
                <a:lnTo>
                  <a:pt x="2996406" y="1186491"/>
                </a:lnTo>
                <a:lnTo>
                  <a:pt x="2997200" y="1222228"/>
                </a:lnTo>
                <a:lnTo>
                  <a:pt x="2996803" y="1257569"/>
                </a:lnTo>
                <a:lnTo>
                  <a:pt x="2995611" y="1292910"/>
                </a:lnTo>
                <a:lnTo>
                  <a:pt x="2993626" y="1327853"/>
                </a:lnTo>
                <a:lnTo>
                  <a:pt x="2990846" y="1362797"/>
                </a:lnTo>
                <a:lnTo>
                  <a:pt x="2986875" y="1397740"/>
                </a:lnTo>
                <a:lnTo>
                  <a:pt x="2982507" y="1432286"/>
                </a:lnTo>
                <a:lnTo>
                  <a:pt x="2977344" y="1466436"/>
                </a:lnTo>
                <a:lnTo>
                  <a:pt x="2970593" y="1500188"/>
                </a:lnTo>
                <a:lnTo>
                  <a:pt x="2963445" y="1466833"/>
                </a:lnTo>
                <a:lnTo>
                  <a:pt x="2956297" y="1433478"/>
                </a:lnTo>
                <a:lnTo>
                  <a:pt x="2947560" y="1400123"/>
                </a:lnTo>
                <a:lnTo>
                  <a:pt x="2938426" y="1367959"/>
                </a:lnTo>
                <a:lnTo>
                  <a:pt x="2928101" y="1335795"/>
                </a:lnTo>
                <a:lnTo>
                  <a:pt x="2917379" y="1304425"/>
                </a:lnTo>
                <a:lnTo>
                  <a:pt x="2905465" y="1272658"/>
                </a:lnTo>
                <a:lnTo>
                  <a:pt x="2893155" y="1241686"/>
                </a:lnTo>
                <a:lnTo>
                  <a:pt x="2880447" y="1211507"/>
                </a:lnTo>
                <a:lnTo>
                  <a:pt x="2866547" y="1181329"/>
                </a:lnTo>
                <a:lnTo>
                  <a:pt x="2852648" y="1152341"/>
                </a:lnTo>
                <a:lnTo>
                  <a:pt x="2837558" y="1123354"/>
                </a:lnTo>
                <a:lnTo>
                  <a:pt x="2822070" y="1095161"/>
                </a:lnTo>
                <a:lnTo>
                  <a:pt x="2805391" y="1066968"/>
                </a:lnTo>
                <a:lnTo>
                  <a:pt x="2788712" y="1039569"/>
                </a:lnTo>
                <a:lnTo>
                  <a:pt x="2771239" y="1012965"/>
                </a:lnTo>
                <a:lnTo>
                  <a:pt x="2752971" y="986757"/>
                </a:lnTo>
                <a:lnTo>
                  <a:pt x="2734703" y="960946"/>
                </a:lnTo>
                <a:lnTo>
                  <a:pt x="2715642" y="935930"/>
                </a:lnTo>
                <a:lnTo>
                  <a:pt x="2695786" y="911708"/>
                </a:lnTo>
                <a:lnTo>
                  <a:pt x="2675930" y="887883"/>
                </a:lnTo>
                <a:lnTo>
                  <a:pt x="2654882" y="864852"/>
                </a:lnTo>
                <a:lnTo>
                  <a:pt x="2633835" y="842218"/>
                </a:lnTo>
                <a:lnTo>
                  <a:pt x="2611993" y="820378"/>
                </a:lnTo>
                <a:lnTo>
                  <a:pt x="2590152" y="798936"/>
                </a:lnTo>
                <a:lnTo>
                  <a:pt x="2567913" y="778287"/>
                </a:lnTo>
                <a:lnTo>
                  <a:pt x="2544880" y="758830"/>
                </a:lnTo>
                <a:lnTo>
                  <a:pt x="2521450" y="739373"/>
                </a:lnTo>
                <a:lnTo>
                  <a:pt x="2498020" y="720710"/>
                </a:lnTo>
                <a:lnTo>
                  <a:pt x="2474193" y="702841"/>
                </a:lnTo>
                <a:lnTo>
                  <a:pt x="2449968" y="685766"/>
                </a:lnTo>
                <a:lnTo>
                  <a:pt x="2425347" y="669089"/>
                </a:lnTo>
                <a:lnTo>
                  <a:pt x="2514699" y="584113"/>
                </a:lnTo>
                <a:lnTo>
                  <a:pt x="2498020" y="567038"/>
                </a:lnTo>
                <a:lnTo>
                  <a:pt x="2481341" y="550360"/>
                </a:lnTo>
                <a:lnTo>
                  <a:pt x="2464265" y="534080"/>
                </a:lnTo>
                <a:lnTo>
                  <a:pt x="2446791" y="518196"/>
                </a:lnTo>
                <a:lnTo>
                  <a:pt x="2429318" y="502313"/>
                </a:lnTo>
                <a:lnTo>
                  <a:pt x="2411447" y="487224"/>
                </a:lnTo>
                <a:lnTo>
                  <a:pt x="2393180" y="472134"/>
                </a:lnTo>
                <a:lnTo>
                  <a:pt x="2374912" y="457442"/>
                </a:lnTo>
                <a:lnTo>
                  <a:pt x="2356248" y="442750"/>
                </a:lnTo>
                <a:lnTo>
                  <a:pt x="2337186" y="428852"/>
                </a:lnTo>
                <a:lnTo>
                  <a:pt x="2318124" y="415351"/>
                </a:lnTo>
                <a:lnTo>
                  <a:pt x="2298665" y="401850"/>
                </a:lnTo>
                <a:lnTo>
                  <a:pt x="2279206" y="389144"/>
                </a:lnTo>
                <a:lnTo>
                  <a:pt x="2258953" y="376437"/>
                </a:lnTo>
                <a:lnTo>
                  <a:pt x="2238700" y="363730"/>
                </a:lnTo>
                <a:lnTo>
                  <a:pt x="2218844" y="352215"/>
                </a:lnTo>
                <a:lnTo>
                  <a:pt x="2198194" y="340699"/>
                </a:lnTo>
                <a:lnTo>
                  <a:pt x="2177544" y="329184"/>
                </a:lnTo>
                <a:lnTo>
                  <a:pt x="2156893" y="318462"/>
                </a:lnTo>
                <a:lnTo>
                  <a:pt x="2135449" y="308138"/>
                </a:lnTo>
                <a:lnTo>
                  <a:pt x="2114401" y="297814"/>
                </a:lnTo>
                <a:lnTo>
                  <a:pt x="2092957" y="288284"/>
                </a:lnTo>
                <a:lnTo>
                  <a:pt x="2071115" y="278754"/>
                </a:lnTo>
                <a:lnTo>
                  <a:pt x="2049274" y="270018"/>
                </a:lnTo>
                <a:lnTo>
                  <a:pt x="2027432" y="261282"/>
                </a:lnTo>
                <a:lnTo>
                  <a:pt x="2005591" y="253341"/>
                </a:lnTo>
                <a:lnTo>
                  <a:pt x="1983352" y="245399"/>
                </a:lnTo>
                <a:lnTo>
                  <a:pt x="1961113" y="238251"/>
                </a:lnTo>
                <a:lnTo>
                  <a:pt x="1938477" y="231104"/>
                </a:lnTo>
                <a:lnTo>
                  <a:pt x="1915444" y="224353"/>
                </a:lnTo>
                <a:lnTo>
                  <a:pt x="1892808" y="218397"/>
                </a:lnTo>
                <a:lnTo>
                  <a:pt x="1870173" y="212838"/>
                </a:lnTo>
                <a:lnTo>
                  <a:pt x="1847139" y="207676"/>
                </a:lnTo>
                <a:lnTo>
                  <a:pt x="1824107" y="202514"/>
                </a:lnTo>
                <a:lnTo>
                  <a:pt x="1801074" y="197749"/>
                </a:lnTo>
                <a:lnTo>
                  <a:pt x="1778041" y="193778"/>
                </a:lnTo>
                <a:lnTo>
                  <a:pt x="1754213" y="190601"/>
                </a:lnTo>
                <a:lnTo>
                  <a:pt x="1731180" y="187027"/>
                </a:lnTo>
                <a:lnTo>
                  <a:pt x="1707750" y="184248"/>
                </a:lnTo>
                <a:lnTo>
                  <a:pt x="1684320" y="181865"/>
                </a:lnTo>
                <a:lnTo>
                  <a:pt x="1660890" y="179483"/>
                </a:lnTo>
                <a:lnTo>
                  <a:pt x="1637460" y="178291"/>
                </a:lnTo>
                <a:lnTo>
                  <a:pt x="1613633" y="177100"/>
                </a:lnTo>
                <a:lnTo>
                  <a:pt x="1590203" y="175909"/>
                </a:lnTo>
                <a:lnTo>
                  <a:pt x="1566375" y="175909"/>
                </a:lnTo>
                <a:lnTo>
                  <a:pt x="1542945" y="175909"/>
                </a:lnTo>
                <a:lnTo>
                  <a:pt x="1519515" y="176306"/>
                </a:lnTo>
                <a:lnTo>
                  <a:pt x="1495688" y="177497"/>
                </a:lnTo>
                <a:lnTo>
                  <a:pt x="1472655" y="178689"/>
                </a:lnTo>
                <a:lnTo>
                  <a:pt x="1449225" y="180277"/>
                </a:lnTo>
                <a:lnTo>
                  <a:pt x="1425398" y="182659"/>
                </a:lnTo>
                <a:lnTo>
                  <a:pt x="1401968" y="184645"/>
                </a:lnTo>
                <a:lnTo>
                  <a:pt x="1378537" y="187821"/>
                </a:lnTo>
                <a:lnTo>
                  <a:pt x="1355107" y="191395"/>
                </a:lnTo>
                <a:lnTo>
                  <a:pt x="1332074" y="194969"/>
                </a:lnTo>
                <a:lnTo>
                  <a:pt x="1308644" y="199337"/>
                </a:lnTo>
                <a:lnTo>
                  <a:pt x="1285611" y="204102"/>
                </a:lnTo>
                <a:lnTo>
                  <a:pt x="1262975" y="208867"/>
                </a:lnTo>
                <a:lnTo>
                  <a:pt x="1239943" y="214029"/>
                </a:lnTo>
                <a:lnTo>
                  <a:pt x="1216910" y="219985"/>
                </a:lnTo>
                <a:lnTo>
                  <a:pt x="1194274" y="226339"/>
                </a:lnTo>
                <a:lnTo>
                  <a:pt x="1171638" y="232692"/>
                </a:lnTo>
                <a:lnTo>
                  <a:pt x="1149399" y="240237"/>
                </a:lnTo>
                <a:lnTo>
                  <a:pt x="1127160" y="247781"/>
                </a:lnTo>
                <a:lnTo>
                  <a:pt x="1069975" y="81403"/>
                </a:lnTo>
                <a:lnTo>
                  <a:pt x="1094994" y="72667"/>
                </a:lnTo>
                <a:lnTo>
                  <a:pt x="1120409" y="64725"/>
                </a:lnTo>
                <a:lnTo>
                  <a:pt x="1146222" y="56783"/>
                </a:lnTo>
                <a:lnTo>
                  <a:pt x="1172035" y="49636"/>
                </a:lnTo>
                <a:lnTo>
                  <a:pt x="1197848" y="43282"/>
                </a:lnTo>
                <a:lnTo>
                  <a:pt x="1223661" y="37326"/>
                </a:lnTo>
                <a:lnTo>
                  <a:pt x="1249871" y="31370"/>
                </a:lnTo>
                <a:lnTo>
                  <a:pt x="1276080" y="26208"/>
                </a:lnTo>
                <a:lnTo>
                  <a:pt x="1302290" y="21443"/>
                </a:lnTo>
                <a:lnTo>
                  <a:pt x="1328500" y="17075"/>
                </a:lnTo>
                <a:lnTo>
                  <a:pt x="1355107" y="13501"/>
                </a:lnTo>
                <a:lnTo>
                  <a:pt x="1381317" y="9927"/>
                </a:lnTo>
                <a:lnTo>
                  <a:pt x="1407924" y="7545"/>
                </a:lnTo>
                <a:lnTo>
                  <a:pt x="1434531" y="4765"/>
                </a:lnTo>
                <a:lnTo>
                  <a:pt x="1461139" y="3177"/>
                </a:lnTo>
                <a:lnTo>
                  <a:pt x="1487746" y="1191"/>
                </a:lnTo>
                <a:lnTo>
                  <a:pt x="1514750" y="397"/>
                </a:lnTo>
                <a:lnTo>
                  <a:pt x="1541357"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头像"/>
          <p:cNvSpPr/>
          <p:nvPr/>
        </p:nvSpPr>
        <p:spPr bwMode="auto">
          <a:xfrm>
            <a:off x="2032000" y="1824038"/>
            <a:ext cx="587375" cy="588962"/>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pic>
        <p:nvPicPr>
          <p:cNvPr id="20" name="图片 19" descr="图腾"/>
          <p:cNvPicPr>
            <a:picLocks noChangeAspect="1"/>
          </p:cNvPicPr>
          <p:nvPr/>
        </p:nvPicPr>
        <p:blipFill>
          <a:blip r:embed="rId5"/>
          <a:srcRect/>
          <a:stretch>
            <a:fillRect/>
          </a:stretch>
        </p:blipFill>
        <p:spPr bwMode="auto">
          <a:xfrm>
            <a:off x="2797175" y="87313"/>
            <a:ext cx="1414463" cy="14224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style.rotation</p:attrName>
                                        </p:attrNameLst>
                                      </p:cBhvr>
                                      <p:tavLst>
                                        <p:tav tm="0">
                                          <p:val>
                                            <p:fltVal val="720"/>
                                          </p:val>
                                        </p:tav>
                                        <p:tav tm="100000">
                                          <p:val>
                                            <p:fltVal val="0"/>
                                          </p:val>
                                        </p:tav>
                                      </p:tavLst>
                                    </p:anim>
                                    <p:anim calcmode="lin" valueType="num">
                                      <p:cBhvr>
                                        <p:cTn id="9" dur="2000" fill="hold"/>
                                        <p:tgtEl>
                                          <p:spTgt spid="20"/>
                                        </p:tgtEl>
                                        <p:attrNameLst>
                                          <p:attrName>ppt_h</p:attrName>
                                        </p:attrNameLst>
                                      </p:cBhvr>
                                      <p:tavLst>
                                        <p:tav tm="0">
                                          <p:val>
                                            <p:fltVal val="0"/>
                                          </p:val>
                                        </p:tav>
                                        <p:tav tm="100000">
                                          <p:val>
                                            <p:strVal val="#ppt_h"/>
                                          </p:val>
                                        </p:tav>
                                      </p:tavLst>
                                    </p:anim>
                                    <p:anim calcmode="lin" valueType="num">
                                      <p:cBhvr>
                                        <p:cTn id="10" dur="2000" fill="hold"/>
                                        <p:tgtEl>
                                          <p:spTgt spid="20"/>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2" presetClass="entr" presetSubtype="0" fill="hold" grpId="3"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2"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6000"/>
                            </p:stCondLst>
                            <p:childTnLst>
                              <p:par>
                                <p:cTn id="36" presetID="47"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7000"/>
                            </p:stCondLst>
                            <p:childTnLst>
                              <p:par>
                                <p:cTn id="42" presetID="47"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8000"/>
                            </p:stCondLst>
                            <p:childTnLst>
                              <p:par>
                                <p:cTn id="48" presetID="47"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9000"/>
                            </p:stCondLst>
                            <p:childTnLst>
                              <p:par>
                                <p:cTn id="54" presetID="47"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par>
                          <p:cTn id="59" fill="hold">
                            <p:stCondLst>
                              <p:cond delay="10000"/>
                            </p:stCondLst>
                            <p:childTnLst>
                              <p:par>
                                <p:cTn id="60" presetID="42"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par>
                          <p:cTn id="65" fill="hold">
                            <p:stCondLst>
                              <p:cond delay="11000"/>
                            </p:stCondLst>
                            <p:childTnLst>
                              <p:par>
                                <p:cTn id="66" presetID="42"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par>
                          <p:cTn id="71" fill="hold">
                            <p:stCondLst>
                              <p:cond delay="12000"/>
                            </p:stCondLst>
                            <p:childTnLst>
                              <p:par>
                                <p:cTn id="72" presetID="42" presetClass="entr" presetSubtype="0" fill="hold" grpId="3"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42" presetClass="entr" presetSubtype="0" fill="hold" grpId="0"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anim calcmode="lin" valueType="num">
                                      <p:cBhvr>
                                        <p:cTn id="81" dur="1000" fill="hold"/>
                                        <p:tgtEl>
                                          <p:spTgt spid="2"/>
                                        </p:tgtEl>
                                        <p:attrNameLst>
                                          <p:attrName>ppt_x</p:attrName>
                                        </p:attrNameLst>
                                      </p:cBhvr>
                                      <p:tavLst>
                                        <p:tav tm="0">
                                          <p:val>
                                            <p:strVal val="#ppt_x"/>
                                          </p:val>
                                        </p:tav>
                                        <p:tav tm="100000">
                                          <p:val>
                                            <p:strVal val="#ppt_x"/>
                                          </p:val>
                                        </p:tav>
                                      </p:tavLst>
                                    </p:anim>
                                    <p:anim calcmode="lin" valueType="num">
                                      <p:cBhvr>
                                        <p:cTn id="82" dur="1000" fill="hold"/>
                                        <p:tgtEl>
                                          <p:spTgt spid="2"/>
                                        </p:tgtEl>
                                        <p:attrNameLst>
                                          <p:attrName>ppt_y</p:attrName>
                                        </p:attrNameLst>
                                      </p:cBhvr>
                                      <p:tavLst>
                                        <p:tav tm="0">
                                          <p:val>
                                            <p:strVal val="#ppt_y+.1"/>
                                          </p:val>
                                        </p:tav>
                                        <p:tav tm="100000">
                                          <p:val>
                                            <p:strVal val="#ppt_y"/>
                                          </p:val>
                                        </p:tav>
                                      </p:tavLst>
                                    </p:anim>
                                  </p:childTnLst>
                                </p:cTn>
                              </p:par>
                            </p:childTnLst>
                          </p:cTn>
                        </p:par>
                        <p:par>
                          <p:cTn id="83" fill="hold">
                            <p:stCondLst>
                              <p:cond delay="14000"/>
                            </p:stCondLst>
                            <p:childTnLst>
                              <p:par>
                                <p:cTn id="84" presetID="47"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childTnLst>
                          </p:cTn>
                        </p:par>
                        <p:par>
                          <p:cTn id="89" fill="hold">
                            <p:stCondLst>
                              <p:cond delay="15000"/>
                            </p:stCondLst>
                            <p:childTnLst>
                              <p:par>
                                <p:cTn id="90" presetID="47" presetClass="entr" presetSubtype="0"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1000"/>
                                        <p:tgtEl>
                                          <p:spTgt spid="37"/>
                                        </p:tgtEl>
                                      </p:cBhvr>
                                    </p:animEffect>
                                    <p:anim calcmode="lin" valueType="num">
                                      <p:cBhvr>
                                        <p:cTn id="93" dur="1000" fill="hold"/>
                                        <p:tgtEl>
                                          <p:spTgt spid="37"/>
                                        </p:tgtEl>
                                        <p:attrNameLst>
                                          <p:attrName>ppt_x</p:attrName>
                                        </p:attrNameLst>
                                      </p:cBhvr>
                                      <p:tavLst>
                                        <p:tav tm="0">
                                          <p:val>
                                            <p:strVal val="#ppt_x"/>
                                          </p:val>
                                        </p:tav>
                                        <p:tav tm="100000">
                                          <p:val>
                                            <p:strVal val="#ppt_x"/>
                                          </p:val>
                                        </p:tav>
                                      </p:tavLst>
                                    </p:anim>
                                    <p:anim calcmode="lin" valueType="num">
                                      <p:cBhvr>
                                        <p:cTn id="94" dur="1000" fill="hold"/>
                                        <p:tgtEl>
                                          <p:spTgt spid="37"/>
                                        </p:tgtEl>
                                        <p:attrNameLst>
                                          <p:attrName>ppt_y</p:attrName>
                                        </p:attrNameLst>
                                      </p:cBhvr>
                                      <p:tavLst>
                                        <p:tav tm="0">
                                          <p:val>
                                            <p:strVal val="#ppt_y-.1"/>
                                          </p:val>
                                        </p:tav>
                                        <p:tav tm="100000">
                                          <p:val>
                                            <p:strVal val="#ppt_y"/>
                                          </p:val>
                                        </p:tav>
                                      </p:tavLst>
                                    </p:anim>
                                  </p:childTnLst>
                                </p:cTn>
                              </p:par>
                            </p:childTnLst>
                          </p:cTn>
                        </p:par>
                        <p:par>
                          <p:cTn id="95" fill="hold">
                            <p:stCondLst>
                              <p:cond delay="16000"/>
                            </p:stCondLst>
                            <p:childTnLst>
                              <p:par>
                                <p:cTn id="96" presetID="47" presetClass="entr" presetSubtype="0" fill="hold" grpId="0" nodeType="after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0"/>
                                        <p:tgtEl>
                                          <p:spTgt spid="36"/>
                                        </p:tgtEl>
                                      </p:cBhvr>
                                    </p:animEffect>
                                    <p:anim calcmode="lin" valueType="num">
                                      <p:cBhvr>
                                        <p:cTn id="99" dur="1000" fill="hold"/>
                                        <p:tgtEl>
                                          <p:spTgt spid="36"/>
                                        </p:tgtEl>
                                        <p:attrNameLst>
                                          <p:attrName>ppt_x</p:attrName>
                                        </p:attrNameLst>
                                      </p:cBhvr>
                                      <p:tavLst>
                                        <p:tav tm="0">
                                          <p:val>
                                            <p:strVal val="#ppt_x"/>
                                          </p:val>
                                        </p:tav>
                                        <p:tav tm="100000">
                                          <p:val>
                                            <p:strVal val="#ppt_x"/>
                                          </p:val>
                                        </p:tav>
                                      </p:tavLst>
                                    </p:anim>
                                    <p:anim calcmode="lin" valueType="num">
                                      <p:cBhvr>
                                        <p:cTn id="100" dur="1000" fill="hold"/>
                                        <p:tgtEl>
                                          <p:spTgt spid="36"/>
                                        </p:tgtEl>
                                        <p:attrNameLst>
                                          <p:attrName>ppt_y</p:attrName>
                                        </p:attrNameLst>
                                      </p:cBhvr>
                                      <p:tavLst>
                                        <p:tav tm="0">
                                          <p:val>
                                            <p:strVal val="#ppt_y-.1"/>
                                          </p:val>
                                        </p:tav>
                                        <p:tav tm="100000">
                                          <p:val>
                                            <p:strVal val="#ppt_y"/>
                                          </p:val>
                                        </p:tav>
                                      </p:tavLst>
                                    </p:anim>
                                  </p:childTnLst>
                                </p:cTn>
                              </p:par>
                            </p:childTnLst>
                          </p:cTn>
                        </p:par>
                        <p:par>
                          <p:cTn id="101" fill="hold">
                            <p:stCondLst>
                              <p:cond delay="17000"/>
                            </p:stCondLst>
                            <p:childTnLst>
                              <p:par>
                                <p:cTn id="102" presetID="47" presetClass="entr" presetSubtype="0" fill="hold" grpId="1" nodeType="after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1000"/>
                                        <p:tgtEl>
                                          <p:spTgt spid="3"/>
                                        </p:tgtEl>
                                      </p:cBhvr>
                                    </p:animEffect>
                                    <p:anim calcmode="lin" valueType="num">
                                      <p:cBhvr>
                                        <p:cTn id="105" dur="1000" fill="hold"/>
                                        <p:tgtEl>
                                          <p:spTgt spid="3"/>
                                        </p:tgtEl>
                                        <p:attrNameLst>
                                          <p:attrName>ppt_x</p:attrName>
                                        </p:attrNameLst>
                                      </p:cBhvr>
                                      <p:tavLst>
                                        <p:tav tm="0">
                                          <p:val>
                                            <p:strVal val="#ppt_x"/>
                                          </p:val>
                                        </p:tav>
                                        <p:tav tm="100000">
                                          <p:val>
                                            <p:strVal val="#ppt_x"/>
                                          </p:val>
                                        </p:tav>
                                      </p:tavLst>
                                    </p:anim>
                                    <p:anim calcmode="lin" valueType="num">
                                      <p:cBhvr>
                                        <p:cTn id="106" dur="1000" fill="hold"/>
                                        <p:tgtEl>
                                          <p:spTgt spid="3"/>
                                        </p:tgtEl>
                                        <p:attrNameLst>
                                          <p:attrName>ppt_y</p:attrName>
                                        </p:attrNameLst>
                                      </p:cBhvr>
                                      <p:tavLst>
                                        <p:tav tm="0">
                                          <p:val>
                                            <p:strVal val="#ppt_y-.1"/>
                                          </p:val>
                                        </p:tav>
                                        <p:tav tm="100000">
                                          <p:val>
                                            <p:strVal val="#ppt_y"/>
                                          </p:val>
                                        </p:tav>
                                      </p:tavLst>
                                    </p:anim>
                                  </p:childTnLst>
                                </p:cTn>
                              </p:par>
                            </p:childTnLst>
                          </p:cTn>
                        </p:par>
                        <p:par>
                          <p:cTn id="107" fill="hold">
                            <p:stCondLst>
                              <p:cond delay="18000"/>
                            </p:stCondLst>
                            <p:childTnLst>
                              <p:par>
                                <p:cTn id="108" presetID="42"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1000"/>
                                        <p:tgtEl>
                                          <p:spTgt spid="35"/>
                                        </p:tgtEl>
                                      </p:cBhvr>
                                    </p:animEffect>
                                    <p:anim calcmode="lin" valueType="num">
                                      <p:cBhvr>
                                        <p:cTn id="111" dur="1000" fill="hold"/>
                                        <p:tgtEl>
                                          <p:spTgt spid="35"/>
                                        </p:tgtEl>
                                        <p:attrNameLst>
                                          <p:attrName>ppt_x</p:attrName>
                                        </p:attrNameLst>
                                      </p:cBhvr>
                                      <p:tavLst>
                                        <p:tav tm="0">
                                          <p:val>
                                            <p:strVal val="#ppt_x"/>
                                          </p:val>
                                        </p:tav>
                                        <p:tav tm="100000">
                                          <p:val>
                                            <p:strVal val="#ppt_x"/>
                                          </p:val>
                                        </p:tav>
                                      </p:tavLst>
                                    </p:anim>
                                    <p:anim calcmode="lin" valueType="num">
                                      <p:cBhvr>
                                        <p:cTn id="11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16" grpId="0" animBg="1"/>
      <p:bldP spid="17" grpId="0"/>
      <p:bldP spid="23" grpId="0"/>
      <p:bldP spid="25" grpId="0" animBg="1"/>
      <p:bldP spid="29" grpId="0"/>
      <p:bldP spid="30" grpId="1" animBg="1"/>
      <p:bldP spid="30" grpId="2" animBg="1"/>
      <p:bldP spid="30" grpId="3" animBg="1"/>
      <p:bldP spid="35" grpId="0"/>
      <p:bldP spid="36" grpId="0" animBg="1"/>
      <p:bldP spid="2" grpId="0" animBg="1"/>
      <p:bldP spid="3" grpId="0" animBg="1"/>
      <p:bldP spid="3" grpId="1" animBg="1"/>
      <p:bldP spid="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组合 3"/>
          <p:cNvGrpSpPr/>
          <p:nvPr/>
        </p:nvGrpSpPr>
        <p:grpSpPr bwMode="auto">
          <a:xfrm>
            <a:off x="0" y="6473825"/>
            <a:ext cx="12192000" cy="412750"/>
            <a:chOff x="0" y="6444852"/>
            <a:chExt cx="12192000" cy="413147"/>
          </a:xfrm>
        </p:grpSpPr>
        <p:pic>
          <p:nvPicPr>
            <p:cNvPr id="27704" name="图片 4"/>
            <p:cNvPicPr>
              <a:picLocks noChangeAspect="1"/>
            </p:cNvPicPr>
            <p:nvPr/>
          </p:nvPicPr>
          <p:blipFill>
            <a:blip r:embed="rId1"/>
            <a:srcRect/>
            <a:stretch>
              <a:fillRect/>
            </a:stretch>
          </p:blipFill>
          <p:spPr bwMode="auto">
            <a:xfrm>
              <a:off x="0" y="6444852"/>
              <a:ext cx="6610350" cy="413147"/>
            </a:xfrm>
            <a:prstGeom prst="rect">
              <a:avLst/>
            </a:prstGeom>
            <a:noFill/>
            <a:ln w="9525">
              <a:noFill/>
              <a:miter lim="800000"/>
              <a:headEnd/>
              <a:tailEnd/>
            </a:ln>
          </p:spPr>
        </p:pic>
        <p:pic>
          <p:nvPicPr>
            <p:cNvPr id="27705" name="图片 5"/>
            <p:cNvPicPr>
              <a:picLocks noChangeAspect="1"/>
            </p:cNvPicPr>
            <p:nvPr/>
          </p:nvPicPr>
          <p:blipFill>
            <a:blip r:embed="rId1"/>
            <a:srcRect r="13255"/>
            <a:stretch>
              <a:fillRect/>
            </a:stretch>
          </p:blipFill>
          <p:spPr bwMode="auto">
            <a:xfrm>
              <a:off x="6457950" y="6444852"/>
              <a:ext cx="5734050" cy="413147"/>
            </a:xfrm>
            <a:prstGeom prst="rect">
              <a:avLst/>
            </a:prstGeom>
            <a:noFill/>
            <a:ln w="9525">
              <a:noFill/>
              <a:miter lim="800000"/>
              <a:headEnd/>
              <a:tailEnd/>
            </a:ln>
          </p:spPr>
        </p:pic>
      </p:grpSp>
      <p:sp>
        <p:nvSpPr>
          <p:cNvPr id="19" name="文本框 18"/>
          <p:cNvSpPr txBox="1">
            <a:spLocks noChangeArrowheads="1"/>
          </p:cNvSpPr>
          <p:nvPr/>
        </p:nvSpPr>
        <p:spPr bwMode="auto">
          <a:xfrm>
            <a:off x="474663" y="312738"/>
            <a:ext cx="11591925" cy="475615"/>
          </a:xfrm>
          <a:prstGeom prst="rect">
            <a:avLst/>
          </a:prstGeom>
          <a:noFill/>
          <a:ln w="9525">
            <a:noFill/>
            <a:miter lim="800000"/>
          </a:ln>
        </p:spPr>
        <p:txBody>
          <a:bodyPr>
            <a:spAutoFit/>
          </a:bodyPr>
          <a:lstStyle/>
          <a:p>
            <a:r>
              <a:rPr lang="zh-CN" altLang="en-US" sz="2500" b="1">
                <a:solidFill>
                  <a:srgbClr val="C00000"/>
                </a:solidFill>
                <a:latin typeface="微软雅黑" panose="020B0503020204020204" pitchFamily="34" charset="-122"/>
                <a:ea typeface="微软雅黑" panose="020B0503020204020204" pitchFamily="34" charset="-122"/>
                <a:sym typeface="+mn-ea"/>
              </a:rPr>
              <a:t>布局一个完整的健康产业生态圈！</a:t>
            </a:r>
            <a:endParaRPr lang="zh-CN" altLang="en-US" sz="2500" b="1">
              <a:solidFill>
                <a:srgbClr val="C00000"/>
              </a:solidFill>
              <a:latin typeface="微软雅黑" panose="020B0503020204020204" pitchFamily="34" charset="-122"/>
              <a:ea typeface="微软雅黑" panose="020B0503020204020204" pitchFamily="34" charset="-122"/>
              <a:sym typeface="+mn-ea"/>
            </a:endParaRPr>
          </a:p>
        </p:txBody>
      </p:sp>
      <p:sp>
        <p:nvSpPr>
          <p:cNvPr id="21" name="正八边形"/>
          <p:cNvSpPr/>
          <p:nvPr/>
        </p:nvSpPr>
        <p:spPr>
          <a:xfrm>
            <a:off x="7581900" y="3054350"/>
            <a:ext cx="1527175" cy="1525588"/>
          </a:xfrm>
          <a:prstGeom prst="octagon">
            <a:avLst/>
          </a:prstGeom>
        </p:spPr>
        <p:style>
          <a:lnRef idx="1">
            <a:schemeClr val="accent2"/>
          </a:lnRef>
          <a:fillRef idx="3">
            <a:schemeClr val="accent2"/>
          </a:fillRef>
          <a:effectRef idx="2">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文本框 23"/>
          <p:cNvSpPr txBox="1">
            <a:spLocks noChangeArrowheads="1"/>
          </p:cNvSpPr>
          <p:nvPr/>
        </p:nvSpPr>
        <p:spPr bwMode="auto">
          <a:xfrm>
            <a:off x="7519988" y="3227388"/>
            <a:ext cx="1606550" cy="946150"/>
          </a:xfrm>
          <a:prstGeom prst="rect">
            <a:avLst/>
          </a:prstGeom>
          <a:noFill/>
          <a:ln w="9525">
            <a:noFill/>
            <a:miter lim="800000"/>
          </a:ln>
        </p:spPr>
        <p:txBody>
          <a:bodyPr wrap="none">
            <a:spAutoFit/>
          </a:bodyPr>
          <a:lstStyle/>
          <a:p>
            <a:pPr algn="just"/>
            <a:r>
              <a:rPr lang="en-US" altLang="zh-CN" sz="2800" b="1">
                <a:latin typeface="微软雅黑" panose="020B0503020204020204" pitchFamily="34" charset="-122"/>
                <a:ea typeface="微软雅黑" panose="020B0503020204020204" pitchFamily="34" charset="-122"/>
              </a:rPr>
              <a:t>  </a:t>
            </a:r>
            <a:r>
              <a:rPr lang="zh-CN" altLang="en-US" sz="2800" b="1">
                <a:solidFill>
                  <a:schemeClr val="bg1"/>
                </a:solidFill>
                <a:latin typeface="微软雅黑" panose="020B0503020204020204" pitchFamily="34" charset="-122"/>
                <a:ea typeface="微软雅黑" panose="020B0503020204020204" pitchFamily="34" charset="-122"/>
              </a:rPr>
              <a:t>九品福</a:t>
            </a:r>
            <a:endParaRPr lang="zh-CN" altLang="en-US" sz="2800" b="1">
              <a:solidFill>
                <a:schemeClr val="bg1"/>
              </a:solidFill>
              <a:latin typeface="微软雅黑" panose="020B0503020204020204" pitchFamily="34" charset="-122"/>
              <a:ea typeface="微软雅黑" panose="020B0503020204020204" pitchFamily="34" charset="-122"/>
            </a:endParaRPr>
          </a:p>
          <a:p>
            <a:pPr algn="just"/>
            <a:r>
              <a:rPr lang="zh-CN" altLang="en-US" sz="2800" b="1">
                <a:solidFill>
                  <a:schemeClr val="bg1"/>
                </a:solidFill>
                <a:latin typeface="微软雅黑" panose="020B0503020204020204" pitchFamily="34" charset="-122"/>
                <a:ea typeface="微软雅黑" panose="020B0503020204020204" pitchFamily="34" charset="-122"/>
              </a:rPr>
              <a:t>健康产业</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26" name="右箭头 25"/>
          <p:cNvSpPr/>
          <p:nvPr/>
        </p:nvSpPr>
        <p:spPr>
          <a:xfrm>
            <a:off x="9108440" y="3721735"/>
            <a:ext cx="1071245" cy="173990"/>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10283825" y="3246438"/>
            <a:ext cx="995363" cy="9953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28" name="文本框 27"/>
          <p:cNvSpPr txBox="1">
            <a:spLocks noChangeArrowheads="1"/>
          </p:cNvSpPr>
          <p:nvPr/>
        </p:nvSpPr>
        <p:spPr bwMode="auto">
          <a:xfrm>
            <a:off x="10221913" y="3448050"/>
            <a:ext cx="1120775" cy="641350"/>
          </a:xfrm>
          <a:prstGeom prst="rect">
            <a:avLst/>
          </a:prstGeom>
          <a:noFill/>
          <a:ln w="9525">
            <a:noFill/>
            <a:miter lim="800000"/>
          </a:ln>
        </p:spPr>
        <p:txBody>
          <a:bodyPr>
            <a:spAutoFit/>
          </a:bodyPr>
          <a:lstStyle/>
          <a:p>
            <a:r>
              <a:rPr lang="zh-CN" altLang="zh-CN">
                <a:solidFill>
                  <a:schemeClr val="bg1"/>
                </a:solidFill>
                <a:latin typeface="微软雅黑" panose="020B0503020204020204" pitchFamily="34" charset="-122"/>
                <a:ea typeface="微软雅黑" panose="020B0503020204020204" pitchFamily="34" charset="-122"/>
              </a:rPr>
              <a:t>健康档案</a:t>
            </a:r>
            <a:endParaRPr lang="zh-CN" altLang="zh-CN">
              <a:solidFill>
                <a:schemeClr val="bg1"/>
              </a:solidFill>
              <a:latin typeface="微软雅黑" panose="020B0503020204020204" pitchFamily="34" charset="-122"/>
              <a:ea typeface="微软雅黑" panose="020B0503020204020204" pitchFamily="34" charset="-122"/>
            </a:endParaRPr>
          </a:p>
          <a:p>
            <a:r>
              <a:rPr lang="zh-CN" altLang="zh-CN">
                <a:solidFill>
                  <a:schemeClr val="bg1"/>
                </a:solidFill>
                <a:latin typeface="微软雅黑" panose="020B0503020204020204" pitchFamily="34" charset="-122"/>
                <a:ea typeface="微软雅黑" panose="020B0503020204020204" pitchFamily="34" charset="-122"/>
              </a:rPr>
              <a:t>  数据库</a:t>
            </a:r>
            <a:endParaRPr lang="zh-CN" altLang="zh-CN">
              <a:solidFill>
                <a:schemeClr val="bg1"/>
              </a:solidFill>
              <a:latin typeface="微软雅黑" panose="020B0503020204020204" pitchFamily="34" charset="-122"/>
              <a:ea typeface="微软雅黑" panose="020B0503020204020204" pitchFamily="34" charset="-122"/>
            </a:endParaRPr>
          </a:p>
        </p:txBody>
      </p:sp>
      <p:sp>
        <p:nvSpPr>
          <p:cNvPr id="29" name="右箭头 28"/>
          <p:cNvSpPr/>
          <p:nvPr/>
        </p:nvSpPr>
        <p:spPr>
          <a:xfrm rot="18900000">
            <a:off x="8742680" y="2827020"/>
            <a:ext cx="953770" cy="173990"/>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a:xfrm>
            <a:off x="9523413" y="1603375"/>
            <a:ext cx="993775" cy="995363"/>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31" name="文本框 30"/>
          <p:cNvSpPr txBox="1">
            <a:spLocks noChangeArrowheads="1"/>
          </p:cNvSpPr>
          <p:nvPr/>
        </p:nvSpPr>
        <p:spPr bwMode="auto">
          <a:xfrm>
            <a:off x="9464675" y="1743075"/>
            <a:ext cx="1168400" cy="641350"/>
          </a:xfrm>
          <a:prstGeom prst="rect">
            <a:avLst/>
          </a:prstGeom>
          <a:noFill/>
          <a:ln w="9525">
            <a:noFill/>
            <a:miter lim="800000"/>
          </a:ln>
        </p:spPr>
        <p:txBody>
          <a:bodyPr>
            <a:spAutoFit/>
          </a:bodyPr>
          <a:lstStyle/>
          <a:p>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终端</a:t>
            </a:r>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智能交互</a:t>
            </a: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32" name="右箭头 31"/>
          <p:cNvGrpSpPr/>
          <p:nvPr/>
        </p:nvGrpSpPr>
        <p:grpSpPr bwMode="auto">
          <a:xfrm>
            <a:off x="8175625" y="2178050"/>
            <a:ext cx="287338" cy="933450"/>
            <a:chOff x="5080" y="1052"/>
            <a:chExt cx="181" cy="588"/>
          </a:xfrm>
        </p:grpSpPr>
        <p:pic>
          <p:nvPicPr>
            <p:cNvPr id="27668" name="右箭头 31"/>
            <p:cNvPicPr>
              <a:picLocks noChangeArrowheads="1"/>
            </p:cNvPicPr>
            <p:nvPr/>
          </p:nvPicPr>
          <p:blipFill>
            <a:blip r:embed="rId2"/>
            <a:srcRect/>
            <a:stretch>
              <a:fillRect/>
            </a:stretch>
          </p:blipFill>
          <p:spPr bwMode="auto">
            <a:xfrm>
              <a:off x="5080" y="1052"/>
              <a:ext cx="181" cy="588"/>
            </a:xfrm>
            <a:prstGeom prst="rect">
              <a:avLst/>
            </a:prstGeom>
            <a:noFill/>
          </p:spPr>
        </p:pic>
        <p:sp>
          <p:nvSpPr>
            <p:cNvPr id="27669" name="Text Box 21"/>
            <p:cNvSpPr txBox="1">
              <a:spLocks noChangeArrowheads="1"/>
            </p:cNvSpPr>
            <p:nvPr/>
          </p:nvSpPr>
          <p:spPr bwMode="auto">
            <a:xfrm rot="16200000">
              <a:off x="4928" y="1321"/>
              <a:ext cx="489" cy="55"/>
            </a:xfrm>
            <a:prstGeom prst="rect">
              <a:avLst/>
            </a:prstGeom>
            <a:noFill/>
            <a:ln w="9525">
              <a:noFill/>
              <a:miter lim="800000"/>
            </a:ln>
          </p:spPr>
          <p:txBody>
            <a:bodyPr vert="eaVert" anchor="ctr"/>
            <a:lstStyle/>
            <a:p>
              <a:pPr algn="ctr"/>
              <a:endParaRPr lang="zh-CN" altLang="en-US">
                <a:solidFill>
                  <a:srgbClr val="FFFFFF"/>
                </a:solidFill>
                <a:latin typeface="Calibri" panose="020F0502020204030204" pitchFamily="34" charset="0"/>
              </a:endParaRPr>
            </a:p>
          </p:txBody>
        </p:sp>
      </p:grpSp>
      <p:sp>
        <p:nvSpPr>
          <p:cNvPr id="33" name="椭圆 32"/>
          <p:cNvSpPr/>
          <p:nvPr/>
        </p:nvSpPr>
        <p:spPr>
          <a:xfrm>
            <a:off x="7825105" y="1223645"/>
            <a:ext cx="994410" cy="99441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34" name="文本框 33"/>
          <p:cNvSpPr txBox="1">
            <a:spLocks noChangeArrowheads="1"/>
          </p:cNvSpPr>
          <p:nvPr/>
        </p:nvSpPr>
        <p:spPr bwMode="auto">
          <a:xfrm>
            <a:off x="8010525" y="1390650"/>
            <a:ext cx="641350" cy="641350"/>
          </a:xfrm>
          <a:prstGeom prst="rect">
            <a:avLst/>
          </a:prstGeom>
          <a:noFill/>
          <a:ln w="9525">
            <a:noFill/>
            <a:miter lim="800000"/>
          </a:ln>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rPr>
              <a:t>智能</a:t>
            </a:r>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安防</a:t>
            </a: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35" name="右箭头 34"/>
          <p:cNvGrpSpPr/>
          <p:nvPr/>
        </p:nvGrpSpPr>
        <p:grpSpPr bwMode="auto">
          <a:xfrm>
            <a:off x="7091363" y="2555875"/>
            <a:ext cx="785812" cy="804863"/>
            <a:chOff x="4397" y="1290"/>
            <a:chExt cx="495" cy="507"/>
          </a:xfrm>
        </p:grpSpPr>
        <p:pic>
          <p:nvPicPr>
            <p:cNvPr id="27675" name="右箭头 34"/>
            <p:cNvPicPr>
              <a:picLocks noChangeArrowheads="1"/>
            </p:cNvPicPr>
            <p:nvPr/>
          </p:nvPicPr>
          <p:blipFill>
            <a:blip r:embed="rId3"/>
            <a:srcRect/>
            <a:stretch>
              <a:fillRect/>
            </a:stretch>
          </p:blipFill>
          <p:spPr bwMode="auto">
            <a:xfrm>
              <a:off x="4397" y="1290"/>
              <a:ext cx="495" cy="507"/>
            </a:xfrm>
            <a:prstGeom prst="rect">
              <a:avLst/>
            </a:prstGeom>
            <a:noFill/>
          </p:spPr>
        </p:pic>
        <p:sp>
          <p:nvSpPr>
            <p:cNvPr id="27676" name="Text Box 28"/>
            <p:cNvSpPr txBox="1">
              <a:spLocks noChangeArrowheads="1"/>
            </p:cNvSpPr>
            <p:nvPr/>
          </p:nvSpPr>
          <p:spPr bwMode="auto">
            <a:xfrm rot="13560000">
              <a:off x="4370" y="1503"/>
              <a:ext cx="553" cy="55"/>
            </a:xfrm>
            <a:prstGeom prst="rect">
              <a:avLst/>
            </a:prstGeom>
            <a:noFill/>
            <a:ln w="9525">
              <a:noFill/>
              <a:miter lim="800000"/>
            </a:ln>
          </p:spPr>
          <p:txBody>
            <a:bodyPr vert="eaVert" anchor="ctr"/>
            <a:lstStyle/>
            <a:p>
              <a:pPr algn="ctr"/>
              <a:endParaRPr lang="zh-CN" altLang="en-US">
                <a:solidFill>
                  <a:srgbClr val="FFFFFF"/>
                </a:solidFill>
                <a:latin typeface="Calibri" panose="020F0502020204030204" pitchFamily="34" charset="0"/>
              </a:endParaRPr>
            </a:p>
          </p:txBody>
        </p:sp>
      </p:grpSp>
      <p:sp>
        <p:nvSpPr>
          <p:cNvPr id="36" name="椭圆 35"/>
          <p:cNvSpPr/>
          <p:nvPr/>
        </p:nvSpPr>
        <p:spPr>
          <a:xfrm>
            <a:off x="6243638" y="1743075"/>
            <a:ext cx="993775" cy="993775"/>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文本框 36"/>
          <p:cNvSpPr txBox="1">
            <a:spLocks noChangeArrowheads="1"/>
          </p:cNvSpPr>
          <p:nvPr/>
        </p:nvSpPr>
        <p:spPr bwMode="auto">
          <a:xfrm>
            <a:off x="6176963" y="1968500"/>
            <a:ext cx="1098550" cy="641350"/>
          </a:xfrm>
          <a:prstGeom prst="rect">
            <a:avLst/>
          </a:prstGeom>
          <a:noFill/>
          <a:ln w="9525">
            <a:noFill/>
            <a:miter lim="800000"/>
          </a:ln>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rPr>
              <a:t>互联网络</a:t>
            </a:r>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   技术</a:t>
            </a: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38" name="右箭头 37"/>
          <p:cNvGrpSpPr/>
          <p:nvPr/>
        </p:nvGrpSpPr>
        <p:grpSpPr bwMode="auto">
          <a:xfrm>
            <a:off x="6408738" y="3684588"/>
            <a:ext cx="1182687" cy="285750"/>
            <a:chOff x="3967" y="2001"/>
            <a:chExt cx="745" cy="180"/>
          </a:xfrm>
        </p:grpSpPr>
        <p:pic>
          <p:nvPicPr>
            <p:cNvPr id="27680" name="右箭头 37"/>
            <p:cNvPicPr>
              <a:picLocks noChangeArrowheads="1"/>
            </p:cNvPicPr>
            <p:nvPr/>
          </p:nvPicPr>
          <p:blipFill>
            <a:blip r:embed="rId4"/>
            <a:srcRect/>
            <a:stretch>
              <a:fillRect/>
            </a:stretch>
          </p:blipFill>
          <p:spPr bwMode="auto">
            <a:xfrm>
              <a:off x="3967" y="2001"/>
              <a:ext cx="745" cy="180"/>
            </a:xfrm>
            <a:prstGeom prst="rect">
              <a:avLst/>
            </a:prstGeom>
            <a:noFill/>
          </p:spPr>
        </p:pic>
        <p:sp>
          <p:nvSpPr>
            <p:cNvPr id="27681" name="Text Box 33"/>
            <p:cNvSpPr txBox="1">
              <a:spLocks noChangeArrowheads="1"/>
            </p:cNvSpPr>
            <p:nvPr/>
          </p:nvSpPr>
          <p:spPr bwMode="auto">
            <a:xfrm rot="10800000">
              <a:off x="4031" y="2052"/>
              <a:ext cx="648" cy="55"/>
            </a:xfrm>
            <a:prstGeom prst="rect">
              <a:avLst/>
            </a:prstGeom>
            <a:noFill/>
            <a:ln w="9525">
              <a:noFill/>
              <a:miter lim="800000"/>
            </a:ln>
          </p:spPr>
          <p:txBody>
            <a:bodyPr rot="10800000" anchor="ctr"/>
            <a:lstStyle/>
            <a:p>
              <a:pPr algn="ctr"/>
              <a:endParaRPr lang="zh-CN" altLang="en-US">
                <a:solidFill>
                  <a:srgbClr val="FFFFFF"/>
                </a:solidFill>
                <a:latin typeface="Calibri" panose="020F0502020204030204" pitchFamily="34" charset="0"/>
              </a:endParaRPr>
            </a:p>
          </p:txBody>
        </p:sp>
      </p:grpSp>
      <p:sp>
        <p:nvSpPr>
          <p:cNvPr id="39" name="椭圆 38"/>
          <p:cNvSpPr/>
          <p:nvPr/>
        </p:nvSpPr>
        <p:spPr>
          <a:xfrm>
            <a:off x="5473065" y="3314065"/>
            <a:ext cx="994410" cy="99441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40" name="文本框 39"/>
          <p:cNvSpPr txBox="1">
            <a:spLocks noChangeArrowheads="1"/>
          </p:cNvSpPr>
          <p:nvPr/>
        </p:nvSpPr>
        <p:spPr bwMode="auto">
          <a:xfrm>
            <a:off x="5630863" y="3486150"/>
            <a:ext cx="640080" cy="645160"/>
          </a:xfrm>
          <a:prstGeom prst="rect">
            <a:avLst/>
          </a:prstGeom>
          <a:noFill/>
          <a:ln w="9525">
            <a:noFill/>
            <a:miter lim="800000"/>
          </a:ln>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rPr>
              <a:t>数字</a:t>
            </a:r>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农业</a:t>
            </a: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41" name="右箭头 40"/>
          <p:cNvGrpSpPr/>
          <p:nvPr/>
        </p:nvGrpSpPr>
        <p:grpSpPr bwMode="auto">
          <a:xfrm>
            <a:off x="8201025" y="4573588"/>
            <a:ext cx="285750" cy="781050"/>
            <a:chOff x="5096" y="2561"/>
            <a:chExt cx="180" cy="492"/>
          </a:xfrm>
        </p:grpSpPr>
        <p:pic>
          <p:nvPicPr>
            <p:cNvPr id="27687" name="右箭头 40"/>
            <p:cNvPicPr>
              <a:picLocks noChangeArrowheads="1"/>
            </p:cNvPicPr>
            <p:nvPr/>
          </p:nvPicPr>
          <p:blipFill>
            <a:blip r:embed="rId5"/>
            <a:srcRect/>
            <a:stretch>
              <a:fillRect/>
            </a:stretch>
          </p:blipFill>
          <p:spPr bwMode="auto">
            <a:xfrm>
              <a:off x="5096" y="2561"/>
              <a:ext cx="180" cy="492"/>
            </a:xfrm>
            <a:prstGeom prst="rect">
              <a:avLst/>
            </a:prstGeom>
            <a:noFill/>
          </p:spPr>
        </p:pic>
        <p:sp>
          <p:nvSpPr>
            <p:cNvPr id="27688" name="Text Box 40"/>
            <p:cNvSpPr txBox="1">
              <a:spLocks noChangeArrowheads="1"/>
            </p:cNvSpPr>
            <p:nvPr/>
          </p:nvSpPr>
          <p:spPr bwMode="auto">
            <a:xfrm rot="5400000">
              <a:off x="4989" y="2755"/>
              <a:ext cx="396" cy="54"/>
            </a:xfrm>
            <a:prstGeom prst="rect">
              <a:avLst/>
            </a:prstGeom>
            <a:noFill/>
            <a:ln w="9525">
              <a:noFill/>
              <a:miter lim="800000"/>
            </a:ln>
          </p:spPr>
          <p:txBody>
            <a:bodyPr rot="10800000" vert="eaVert" anchor="ctr"/>
            <a:lstStyle/>
            <a:p>
              <a:pPr algn="ctr"/>
              <a:endParaRPr lang="zh-CN" altLang="en-US">
                <a:solidFill>
                  <a:srgbClr val="FFFFFF"/>
                </a:solidFill>
                <a:latin typeface="Calibri" panose="020F0502020204030204" pitchFamily="34" charset="0"/>
              </a:endParaRPr>
            </a:p>
          </p:txBody>
        </p:sp>
      </p:grpSp>
      <p:sp>
        <p:nvSpPr>
          <p:cNvPr id="42" name="椭圆 41"/>
          <p:cNvSpPr/>
          <p:nvPr/>
        </p:nvSpPr>
        <p:spPr>
          <a:xfrm>
            <a:off x="7854950" y="5281613"/>
            <a:ext cx="995363" cy="995362"/>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43" name="文本框 42"/>
          <p:cNvSpPr txBox="1">
            <a:spLocks noChangeArrowheads="1"/>
          </p:cNvSpPr>
          <p:nvPr/>
        </p:nvSpPr>
        <p:spPr bwMode="auto">
          <a:xfrm>
            <a:off x="7807325" y="5468938"/>
            <a:ext cx="1098550" cy="641350"/>
          </a:xfrm>
          <a:prstGeom prst="rect">
            <a:avLst/>
          </a:prstGeom>
          <a:noFill/>
          <a:ln w="9525">
            <a:noFill/>
            <a:miter lim="800000"/>
          </a:ln>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rPr>
              <a:t>绿色食品</a:t>
            </a:r>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  产业园</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右箭头 43"/>
          <p:cNvSpPr/>
          <p:nvPr/>
        </p:nvSpPr>
        <p:spPr>
          <a:xfrm rot="2580000">
            <a:off x="8804275" y="4596765"/>
            <a:ext cx="1071245" cy="173990"/>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grpSp>
        <p:nvGrpSpPr>
          <p:cNvPr id="45" name="右箭头 44"/>
          <p:cNvGrpSpPr/>
          <p:nvPr/>
        </p:nvGrpSpPr>
        <p:grpSpPr bwMode="auto">
          <a:xfrm>
            <a:off x="6913563" y="4257675"/>
            <a:ext cx="914400" cy="882650"/>
            <a:chOff x="4285" y="2362"/>
            <a:chExt cx="576" cy="556"/>
          </a:xfrm>
        </p:grpSpPr>
        <p:pic>
          <p:nvPicPr>
            <p:cNvPr id="27695" name="右箭头 44"/>
            <p:cNvPicPr>
              <a:picLocks noChangeArrowheads="1"/>
            </p:cNvPicPr>
            <p:nvPr/>
          </p:nvPicPr>
          <p:blipFill>
            <a:blip r:embed="rId6"/>
            <a:srcRect/>
            <a:stretch>
              <a:fillRect/>
            </a:stretch>
          </p:blipFill>
          <p:spPr bwMode="auto">
            <a:xfrm>
              <a:off x="4285" y="2362"/>
              <a:ext cx="576" cy="556"/>
            </a:xfrm>
            <a:prstGeom prst="rect">
              <a:avLst/>
            </a:prstGeom>
            <a:noFill/>
          </p:spPr>
        </p:pic>
        <p:sp>
          <p:nvSpPr>
            <p:cNvPr id="27696" name="Text Box 48"/>
            <p:cNvSpPr txBox="1">
              <a:spLocks noChangeArrowheads="1"/>
            </p:cNvSpPr>
            <p:nvPr/>
          </p:nvSpPr>
          <p:spPr bwMode="auto">
            <a:xfrm rot="8160000">
              <a:off x="4252" y="2600"/>
              <a:ext cx="648" cy="55"/>
            </a:xfrm>
            <a:prstGeom prst="rect">
              <a:avLst/>
            </a:prstGeom>
            <a:noFill/>
            <a:ln w="9525">
              <a:noFill/>
              <a:miter lim="800000"/>
            </a:ln>
          </p:spPr>
          <p:txBody>
            <a:bodyPr rot="10800000" anchor="ctr"/>
            <a:lstStyle/>
            <a:p>
              <a:pPr algn="ctr"/>
              <a:endParaRPr lang="zh-CN" altLang="en-US">
                <a:solidFill>
                  <a:srgbClr val="FFFFFF"/>
                </a:solidFill>
                <a:latin typeface="Calibri" panose="020F0502020204030204" pitchFamily="34" charset="0"/>
              </a:endParaRPr>
            </a:p>
          </p:txBody>
        </p:sp>
      </p:grpSp>
      <p:sp>
        <p:nvSpPr>
          <p:cNvPr id="46" name="椭圆 45"/>
          <p:cNvSpPr/>
          <p:nvPr/>
        </p:nvSpPr>
        <p:spPr>
          <a:xfrm>
            <a:off x="6080125" y="4887913"/>
            <a:ext cx="993775" cy="993775"/>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47" name="文本框 46"/>
          <p:cNvSpPr txBox="1">
            <a:spLocks noChangeArrowheads="1"/>
          </p:cNvSpPr>
          <p:nvPr/>
        </p:nvSpPr>
        <p:spPr bwMode="auto">
          <a:xfrm>
            <a:off x="6022975" y="5091113"/>
            <a:ext cx="1098550" cy="641350"/>
          </a:xfrm>
          <a:prstGeom prst="rect">
            <a:avLst/>
          </a:prstGeom>
          <a:noFill/>
          <a:ln w="9525">
            <a:noFill/>
            <a:miter lim="800000"/>
          </a:ln>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rPr>
              <a:t>可视追溯</a:t>
            </a:r>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   系统</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椭圆 47"/>
          <p:cNvSpPr/>
          <p:nvPr/>
        </p:nvSpPr>
        <p:spPr>
          <a:xfrm>
            <a:off x="9580245" y="4933315"/>
            <a:ext cx="994410" cy="99441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49" name="文本框 48"/>
          <p:cNvSpPr txBox="1">
            <a:spLocks noChangeArrowheads="1"/>
          </p:cNvSpPr>
          <p:nvPr/>
        </p:nvSpPr>
        <p:spPr bwMode="auto">
          <a:xfrm>
            <a:off x="9756775" y="5126038"/>
            <a:ext cx="641350" cy="641350"/>
          </a:xfrm>
          <a:prstGeom prst="rect">
            <a:avLst/>
          </a:prstGeom>
          <a:noFill/>
          <a:ln w="9525">
            <a:noFill/>
            <a:miter lim="800000"/>
          </a:ln>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rPr>
              <a:t>慧农</a:t>
            </a:r>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基地</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1"/>
                                          </p:val>
                                        </p:tav>
                                        <p:tav tm="100000">
                                          <p:val>
                                            <p:strVal val="#ppt_x"/>
                                          </p:val>
                                        </p:tav>
                                      </p:tavLst>
                                    </p:anim>
                                    <p:anim calcmode="lin" valueType="num">
                                      <p:cBhvr>
                                        <p:cTn id="9" dur="1000" fill="hold"/>
                                        <p:tgtEl>
                                          <p:spTgt spid="19"/>
                                        </p:tgtEl>
                                        <p:attrNameLst>
                                          <p:attrName>ppt_y</p:attrName>
                                        </p:attrNameLst>
                                      </p:cBhvr>
                                      <p:tavLst>
                                        <p:tav tm="0">
                                          <p:val>
                                            <p:strVal val="#ppt_y"/>
                                          </p:val>
                                        </p:tav>
                                        <p:tav tm="100000">
                                          <p:val>
                                            <p:strVal val="#ppt_y"/>
                                          </p:val>
                                        </p:tav>
                                      </p:tavLst>
                                    </p:anim>
                                  </p:childTnLst>
                                </p:cTn>
                              </p:par>
                            </p:childTnLst>
                          </p:cTn>
                        </p:par>
                        <p:par>
                          <p:cTn id="10" fill="hold">
                            <p:stCondLst>
                              <p:cond delay="0"/>
                            </p:stCondLst>
                            <p:childTnLst>
                              <p:par>
                                <p:cTn id="11" presetID="29" presetClass="entr" presetSubtype="0" fill="hold" grpId="5"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ppt_x</p:attrName>
                                        </p:attrNameLst>
                                      </p:cBhvr>
                                      <p:tavLst>
                                        <p:tav tm="0">
                                          <p:val>
                                            <p:strVal val="#ppt_x-.2"/>
                                          </p:val>
                                        </p:tav>
                                        <p:tav tm="100000">
                                          <p:val>
                                            <p:strVal val="#ppt_x"/>
                                          </p:val>
                                        </p:tav>
                                      </p:tavLst>
                                    </p:anim>
                                    <p:anim calcmode="lin" valueType="num">
                                      <p:cBhvr>
                                        <p:cTn id="14"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1"/>
                                        </p:tgtEl>
                                      </p:cBhvr>
                                    </p:animEffect>
                                  </p:childTnLst>
                                </p:cTn>
                              </p:par>
                            </p:childTnLst>
                          </p:cTn>
                        </p:par>
                        <p:par>
                          <p:cTn id="16" fill="hold">
                            <p:stCondLst>
                              <p:cond delay="1000"/>
                            </p:stCondLst>
                            <p:childTnLst>
                              <p:par>
                                <p:cTn id="17" presetID="37"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900" decel="100000" fill="hold"/>
                                        <p:tgtEl>
                                          <p:spTgt spid="2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25"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25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27" dur="25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28" dur="250" accel="50000" fill="hold">
                                          <p:stCondLst>
                                            <p:cond delay="250"/>
                                          </p:stCondLst>
                                        </p:cTn>
                                        <p:tgtEl>
                                          <p:spTgt spid="44"/>
                                        </p:tgtEl>
                                        <p:attrNameLst>
                                          <p:attrName>ppt_w</p:attrName>
                                        </p:attrNameLst>
                                      </p:cBhvr>
                                      <p:tavLst>
                                        <p:tav tm="0">
                                          <p:val>
                                            <p:strVal val="#ppt_w*.05"/>
                                          </p:val>
                                        </p:tav>
                                        <p:tav tm="100000">
                                          <p:val>
                                            <p:strVal val="#ppt_w"/>
                                          </p:val>
                                        </p:tav>
                                      </p:tavLst>
                                    </p:anim>
                                    <p:anim calcmode="lin" valueType="num">
                                      <p:cBhvr>
                                        <p:cTn id="29" dur="500" fill="hold"/>
                                        <p:tgtEl>
                                          <p:spTgt spid="44"/>
                                        </p:tgtEl>
                                        <p:attrNameLst>
                                          <p:attrName>ppt_h</p:attrName>
                                        </p:attrNameLst>
                                      </p:cBhvr>
                                      <p:tavLst>
                                        <p:tav tm="0">
                                          <p:val>
                                            <p:strVal val="#ppt_h"/>
                                          </p:val>
                                        </p:tav>
                                        <p:tav tm="100000">
                                          <p:val>
                                            <p:strVal val="#ppt_h"/>
                                          </p:val>
                                        </p:tav>
                                      </p:tavLst>
                                    </p:anim>
                                    <p:anim calcmode="lin" valueType="num">
                                      <p:cBhvr>
                                        <p:cTn id="30" dur="25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31" dur="25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32" dur="250" accel="50000" fill="hold">
                                          <p:stCondLst>
                                            <p:cond delay="250"/>
                                          </p:stCondLst>
                                        </p:cTn>
                                        <p:tgtEl>
                                          <p:spTgt spid="44"/>
                                        </p:tgtEl>
                                        <p:attrNameLst>
                                          <p:attrName>ppt_y</p:attrName>
                                        </p:attrNameLst>
                                      </p:cBhvr>
                                      <p:tavLst>
                                        <p:tav tm="0">
                                          <p:val>
                                            <p:strVal val="#ppt_y+.1"/>
                                          </p:val>
                                        </p:tav>
                                        <p:tav tm="100000">
                                          <p:val>
                                            <p:strVal val="#ppt_y"/>
                                          </p:val>
                                        </p:tav>
                                      </p:tavLst>
                                    </p:anim>
                                    <p:animEffect transition="in" filter="fade">
                                      <p:cBhvr>
                                        <p:cTn id="33" dur="500" decel="50000">
                                          <p:stCondLst>
                                            <p:cond delay="0"/>
                                          </p:stCondLst>
                                        </p:cTn>
                                        <p:tgtEl>
                                          <p:spTgt spid="44"/>
                                        </p:tgtEl>
                                      </p:cBhvr>
                                    </p:animEffect>
                                  </p:childTnLst>
                                </p:cTn>
                              </p:par>
                            </p:childTnLst>
                          </p:cTn>
                        </p:par>
                        <p:par>
                          <p:cTn id="34" fill="hold">
                            <p:stCondLst>
                              <p:cond delay="2500"/>
                            </p:stCondLst>
                            <p:childTnLst>
                              <p:par>
                                <p:cTn id="35" presetID="25"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25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38" dur="25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39" dur="250" accel="50000" fill="hold">
                                          <p:stCondLst>
                                            <p:cond delay="250"/>
                                          </p:stCondLst>
                                        </p:cTn>
                                        <p:tgtEl>
                                          <p:spTgt spid="26"/>
                                        </p:tgtEl>
                                        <p:attrNameLst>
                                          <p:attrName>ppt_w</p:attrName>
                                        </p:attrNameLst>
                                      </p:cBhvr>
                                      <p:tavLst>
                                        <p:tav tm="0">
                                          <p:val>
                                            <p:strVal val="#ppt_w*.05"/>
                                          </p:val>
                                        </p:tav>
                                        <p:tav tm="100000">
                                          <p:val>
                                            <p:strVal val="#ppt_w"/>
                                          </p:val>
                                        </p:tav>
                                      </p:tavLst>
                                    </p:anim>
                                    <p:anim calcmode="lin" valueType="num">
                                      <p:cBhvr>
                                        <p:cTn id="40" dur="500" fill="hold"/>
                                        <p:tgtEl>
                                          <p:spTgt spid="26"/>
                                        </p:tgtEl>
                                        <p:attrNameLst>
                                          <p:attrName>ppt_h</p:attrName>
                                        </p:attrNameLst>
                                      </p:cBhvr>
                                      <p:tavLst>
                                        <p:tav tm="0">
                                          <p:val>
                                            <p:strVal val="#ppt_h"/>
                                          </p:val>
                                        </p:tav>
                                        <p:tav tm="100000">
                                          <p:val>
                                            <p:strVal val="#ppt_h"/>
                                          </p:val>
                                        </p:tav>
                                      </p:tavLst>
                                    </p:anim>
                                    <p:anim calcmode="lin" valueType="num">
                                      <p:cBhvr>
                                        <p:cTn id="41" dur="25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42" dur="25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43" dur="250" accel="50000" fill="hold">
                                          <p:stCondLst>
                                            <p:cond delay="250"/>
                                          </p:stCondLst>
                                        </p:cTn>
                                        <p:tgtEl>
                                          <p:spTgt spid="26"/>
                                        </p:tgtEl>
                                        <p:attrNameLst>
                                          <p:attrName>ppt_y</p:attrName>
                                        </p:attrNameLst>
                                      </p:cBhvr>
                                      <p:tavLst>
                                        <p:tav tm="0">
                                          <p:val>
                                            <p:strVal val="#ppt_y+.1"/>
                                          </p:val>
                                        </p:tav>
                                        <p:tav tm="100000">
                                          <p:val>
                                            <p:strVal val="#ppt_y"/>
                                          </p:val>
                                        </p:tav>
                                      </p:tavLst>
                                    </p:anim>
                                    <p:animEffect transition="in" filter="fade">
                                      <p:cBhvr>
                                        <p:cTn id="44" dur="500" decel="50000">
                                          <p:stCondLst>
                                            <p:cond delay="0"/>
                                          </p:stCondLst>
                                        </p:cTn>
                                        <p:tgtEl>
                                          <p:spTgt spid="26"/>
                                        </p:tgtEl>
                                      </p:cBhvr>
                                    </p:animEffect>
                                  </p:childTnLst>
                                </p:cTn>
                              </p:par>
                            </p:childTnLst>
                          </p:cTn>
                        </p:par>
                        <p:par>
                          <p:cTn id="45" fill="hold">
                            <p:stCondLst>
                              <p:cond delay="3000"/>
                            </p:stCondLst>
                            <p:childTnLst>
                              <p:par>
                                <p:cTn id="46" presetID="25"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25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49" dur="25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50" dur="250" accel="50000" fill="hold">
                                          <p:stCondLst>
                                            <p:cond delay="250"/>
                                          </p:stCondLst>
                                        </p:cTn>
                                        <p:tgtEl>
                                          <p:spTgt spid="29"/>
                                        </p:tgtEl>
                                        <p:attrNameLst>
                                          <p:attrName>ppt_w</p:attrName>
                                        </p:attrNameLst>
                                      </p:cBhvr>
                                      <p:tavLst>
                                        <p:tav tm="0">
                                          <p:val>
                                            <p:strVal val="#ppt_w*.05"/>
                                          </p:val>
                                        </p:tav>
                                        <p:tav tm="100000">
                                          <p:val>
                                            <p:strVal val="#ppt_w"/>
                                          </p:val>
                                        </p:tav>
                                      </p:tavLst>
                                    </p:anim>
                                    <p:anim calcmode="lin" valueType="num">
                                      <p:cBhvr>
                                        <p:cTn id="51" dur="500" fill="hold"/>
                                        <p:tgtEl>
                                          <p:spTgt spid="29"/>
                                        </p:tgtEl>
                                        <p:attrNameLst>
                                          <p:attrName>ppt_h</p:attrName>
                                        </p:attrNameLst>
                                      </p:cBhvr>
                                      <p:tavLst>
                                        <p:tav tm="0">
                                          <p:val>
                                            <p:strVal val="#ppt_h"/>
                                          </p:val>
                                        </p:tav>
                                        <p:tav tm="100000">
                                          <p:val>
                                            <p:strVal val="#ppt_h"/>
                                          </p:val>
                                        </p:tav>
                                      </p:tavLst>
                                    </p:anim>
                                    <p:anim calcmode="lin" valueType="num">
                                      <p:cBhvr>
                                        <p:cTn id="52" dur="25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53" dur="25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54" dur="250" accel="50000" fill="hold">
                                          <p:stCondLst>
                                            <p:cond delay="250"/>
                                          </p:stCondLst>
                                        </p:cTn>
                                        <p:tgtEl>
                                          <p:spTgt spid="29"/>
                                        </p:tgtEl>
                                        <p:attrNameLst>
                                          <p:attrName>ppt_y</p:attrName>
                                        </p:attrNameLst>
                                      </p:cBhvr>
                                      <p:tavLst>
                                        <p:tav tm="0">
                                          <p:val>
                                            <p:strVal val="#ppt_y+.1"/>
                                          </p:val>
                                        </p:tav>
                                        <p:tav tm="100000">
                                          <p:val>
                                            <p:strVal val="#ppt_y"/>
                                          </p:val>
                                        </p:tav>
                                      </p:tavLst>
                                    </p:anim>
                                    <p:animEffect transition="in" filter="fade">
                                      <p:cBhvr>
                                        <p:cTn id="55" dur="500" decel="50000">
                                          <p:stCondLst>
                                            <p:cond delay="0"/>
                                          </p:stCondLst>
                                        </p:cTn>
                                        <p:tgtEl>
                                          <p:spTgt spid="29"/>
                                        </p:tgtEl>
                                      </p:cBhvr>
                                    </p:animEffect>
                                  </p:childTnLst>
                                </p:cTn>
                              </p:par>
                            </p:childTnLst>
                          </p:cTn>
                        </p:par>
                        <p:par>
                          <p:cTn id="56" fill="hold">
                            <p:stCondLst>
                              <p:cond delay="3500"/>
                            </p:stCondLst>
                            <p:childTnLst>
                              <p:par>
                                <p:cTn id="57" presetID="25" presetClass="entr" presetSubtype="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25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60" dur="25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61" dur="250" accel="50000" fill="hold">
                                          <p:stCondLst>
                                            <p:cond delay="250"/>
                                          </p:stCondLst>
                                        </p:cTn>
                                        <p:tgtEl>
                                          <p:spTgt spid="32"/>
                                        </p:tgtEl>
                                        <p:attrNameLst>
                                          <p:attrName>ppt_w</p:attrName>
                                        </p:attrNameLst>
                                      </p:cBhvr>
                                      <p:tavLst>
                                        <p:tav tm="0">
                                          <p:val>
                                            <p:strVal val="#ppt_w*.05"/>
                                          </p:val>
                                        </p:tav>
                                        <p:tav tm="100000">
                                          <p:val>
                                            <p:strVal val="#ppt_w"/>
                                          </p:val>
                                        </p:tav>
                                      </p:tavLst>
                                    </p:anim>
                                    <p:anim calcmode="lin" valueType="num">
                                      <p:cBhvr>
                                        <p:cTn id="62" dur="500" fill="hold"/>
                                        <p:tgtEl>
                                          <p:spTgt spid="32"/>
                                        </p:tgtEl>
                                        <p:attrNameLst>
                                          <p:attrName>ppt_h</p:attrName>
                                        </p:attrNameLst>
                                      </p:cBhvr>
                                      <p:tavLst>
                                        <p:tav tm="0">
                                          <p:val>
                                            <p:strVal val="#ppt_h"/>
                                          </p:val>
                                        </p:tav>
                                        <p:tav tm="100000">
                                          <p:val>
                                            <p:strVal val="#ppt_h"/>
                                          </p:val>
                                        </p:tav>
                                      </p:tavLst>
                                    </p:anim>
                                    <p:anim calcmode="lin" valueType="num">
                                      <p:cBhvr>
                                        <p:cTn id="63" dur="25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64" dur="25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65" dur="250" accel="50000" fill="hold">
                                          <p:stCondLst>
                                            <p:cond delay="250"/>
                                          </p:stCondLst>
                                        </p:cTn>
                                        <p:tgtEl>
                                          <p:spTgt spid="32"/>
                                        </p:tgtEl>
                                        <p:attrNameLst>
                                          <p:attrName>ppt_y</p:attrName>
                                        </p:attrNameLst>
                                      </p:cBhvr>
                                      <p:tavLst>
                                        <p:tav tm="0">
                                          <p:val>
                                            <p:strVal val="#ppt_y+.1"/>
                                          </p:val>
                                        </p:tav>
                                        <p:tav tm="100000">
                                          <p:val>
                                            <p:strVal val="#ppt_y"/>
                                          </p:val>
                                        </p:tav>
                                      </p:tavLst>
                                    </p:anim>
                                    <p:animEffect transition="in" filter="fade">
                                      <p:cBhvr>
                                        <p:cTn id="66" dur="500" decel="50000">
                                          <p:stCondLst>
                                            <p:cond delay="0"/>
                                          </p:stCondLst>
                                        </p:cTn>
                                        <p:tgtEl>
                                          <p:spTgt spid="32"/>
                                        </p:tgtEl>
                                      </p:cBhvr>
                                    </p:animEffect>
                                  </p:childTnLst>
                                </p:cTn>
                              </p:par>
                            </p:childTnLst>
                          </p:cTn>
                        </p:par>
                        <p:par>
                          <p:cTn id="67" fill="hold">
                            <p:stCondLst>
                              <p:cond delay="4000"/>
                            </p:stCondLst>
                            <p:childTnLst>
                              <p:par>
                                <p:cTn id="68" presetID="25" presetClass="entr" presetSubtype="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25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71" dur="25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72" dur="250" accel="50000" fill="hold">
                                          <p:stCondLst>
                                            <p:cond delay="250"/>
                                          </p:stCondLst>
                                        </p:cTn>
                                        <p:tgtEl>
                                          <p:spTgt spid="35"/>
                                        </p:tgtEl>
                                        <p:attrNameLst>
                                          <p:attrName>ppt_w</p:attrName>
                                        </p:attrNameLst>
                                      </p:cBhvr>
                                      <p:tavLst>
                                        <p:tav tm="0">
                                          <p:val>
                                            <p:strVal val="#ppt_w*.05"/>
                                          </p:val>
                                        </p:tav>
                                        <p:tav tm="100000">
                                          <p:val>
                                            <p:strVal val="#ppt_w"/>
                                          </p:val>
                                        </p:tav>
                                      </p:tavLst>
                                    </p:anim>
                                    <p:anim calcmode="lin" valueType="num">
                                      <p:cBhvr>
                                        <p:cTn id="73" dur="500" fill="hold"/>
                                        <p:tgtEl>
                                          <p:spTgt spid="35"/>
                                        </p:tgtEl>
                                        <p:attrNameLst>
                                          <p:attrName>ppt_h</p:attrName>
                                        </p:attrNameLst>
                                      </p:cBhvr>
                                      <p:tavLst>
                                        <p:tav tm="0">
                                          <p:val>
                                            <p:strVal val="#ppt_h"/>
                                          </p:val>
                                        </p:tav>
                                        <p:tav tm="100000">
                                          <p:val>
                                            <p:strVal val="#ppt_h"/>
                                          </p:val>
                                        </p:tav>
                                      </p:tavLst>
                                    </p:anim>
                                    <p:anim calcmode="lin" valueType="num">
                                      <p:cBhvr>
                                        <p:cTn id="74" dur="25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75" dur="25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76" dur="250" accel="50000" fill="hold">
                                          <p:stCondLst>
                                            <p:cond delay="250"/>
                                          </p:stCondLst>
                                        </p:cTn>
                                        <p:tgtEl>
                                          <p:spTgt spid="35"/>
                                        </p:tgtEl>
                                        <p:attrNameLst>
                                          <p:attrName>ppt_y</p:attrName>
                                        </p:attrNameLst>
                                      </p:cBhvr>
                                      <p:tavLst>
                                        <p:tav tm="0">
                                          <p:val>
                                            <p:strVal val="#ppt_y+.1"/>
                                          </p:val>
                                        </p:tav>
                                        <p:tav tm="100000">
                                          <p:val>
                                            <p:strVal val="#ppt_y"/>
                                          </p:val>
                                        </p:tav>
                                      </p:tavLst>
                                    </p:anim>
                                    <p:animEffect transition="in" filter="fade">
                                      <p:cBhvr>
                                        <p:cTn id="77" dur="500" decel="50000">
                                          <p:stCondLst>
                                            <p:cond delay="0"/>
                                          </p:stCondLst>
                                        </p:cTn>
                                        <p:tgtEl>
                                          <p:spTgt spid="35"/>
                                        </p:tgtEl>
                                      </p:cBhvr>
                                    </p:animEffect>
                                  </p:childTnLst>
                                </p:cTn>
                              </p:par>
                            </p:childTnLst>
                          </p:cTn>
                        </p:par>
                        <p:par>
                          <p:cTn id="78" fill="hold">
                            <p:stCondLst>
                              <p:cond delay="4500"/>
                            </p:stCondLst>
                            <p:childTnLst>
                              <p:par>
                                <p:cTn id="79" presetID="25"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25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82" dur="25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83" dur="250" accel="50000" fill="hold">
                                          <p:stCondLst>
                                            <p:cond delay="250"/>
                                          </p:stCondLst>
                                        </p:cTn>
                                        <p:tgtEl>
                                          <p:spTgt spid="38"/>
                                        </p:tgtEl>
                                        <p:attrNameLst>
                                          <p:attrName>ppt_w</p:attrName>
                                        </p:attrNameLst>
                                      </p:cBhvr>
                                      <p:tavLst>
                                        <p:tav tm="0">
                                          <p:val>
                                            <p:strVal val="#ppt_w*.05"/>
                                          </p:val>
                                        </p:tav>
                                        <p:tav tm="100000">
                                          <p:val>
                                            <p:strVal val="#ppt_w"/>
                                          </p:val>
                                        </p:tav>
                                      </p:tavLst>
                                    </p:anim>
                                    <p:anim calcmode="lin" valueType="num">
                                      <p:cBhvr>
                                        <p:cTn id="84" dur="500" fill="hold"/>
                                        <p:tgtEl>
                                          <p:spTgt spid="38"/>
                                        </p:tgtEl>
                                        <p:attrNameLst>
                                          <p:attrName>ppt_h</p:attrName>
                                        </p:attrNameLst>
                                      </p:cBhvr>
                                      <p:tavLst>
                                        <p:tav tm="0">
                                          <p:val>
                                            <p:strVal val="#ppt_h"/>
                                          </p:val>
                                        </p:tav>
                                        <p:tav tm="100000">
                                          <p:val>
                                            <p:strVal val="#ppt_h"/>
                                          </p:val>
                                        </p:tav>
                                      </p:tavLst>
                                    </p:anim>
                                    <p:anim calcmode="lin" valueType="num">
                                      <p:cBhvr>
                                        <p:cTn id="85" dur="25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86" dur="25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87" dur="250" accel="50000" fill="hold">
                                          <p:stCondLst>
                                            <p:cond delay="250"/>
                                          </p:stCondLst>
                                        </p:cTn>
                                        <p:tgtEl>
                                          <p:spTgt spid="38"/>
                                        </p:tgtEl>
                                        <p:attrNameLst>
                                          <p:attrName>ppt_y</p:attrName>
                                        </p:attrNameLst>
                                      </p:cBhvr>
                                      <p:tavLst>
                                        <p:tav tm="0">
                                          <p:val>
                                            <p:strVal val="#ppt_y+.1"/>
                                          </p:val>
                                        </p:tav>
                                        <p:tav tm="100000">
                                          <p:val>
                                            <p:strVal val="#ppt_y"/>
                                          </p:val>
                                        </p:tav>
                                      </p:tavLst>
                                    </p:anim>
                                    <p:animEffect transition="in" filter="fade">
                                      <p:cBhvr>
                                        <p:cTn id="88" dur="500" decel="50000">
                                          <p:stCondLst>
                                            <p:cond delay="0"/>
                                          </p:stCondLst>
                                        </p:cTn>
                                        <p:tgtEl>
                                          <p:spTgt spid="38"/>
                                        </p:tgtEl>
                                      </p:cBhvr>
                                    </p:animEffect>
                                  </p:childTnLst>
                                </p:cTn>
                              </p:par>
                            </p:childTnLst>
                          </p:cTn>
                        </p:par>
                        <p:par>
                          <p:cTn id="89" fill="hold">
                            <p:stCondLst>
                              <p:cond delay="5000"/>
                            </p:stCondLst>
                            <p:childTnLst>
                              <p:par>
                                <p:cTn id="90" presetID="25" presetClass="entr" presetSubtype="0" fill="hold" nodeType="after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p:cTn id="92" dur="25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93" dur="25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94" dur="250" accel="50000" fill="hold">
                                          <p:stCondLst>
                                            <p:cond delay="250"/>
                                          </p:stCondLst>
                                        </p:cTn>
                                        <p:tgtEl>
                                          <p:spTgt spid="45"/>
                                        </p:tgtEl>
                                        <p:attrNameLst>
                                          <p:attrName>ppt_w</p:attrName>
                                        </p:attrNameLst>
                                      </p:cBhvr>
                                      <p:tavLst>
                                        <p:tav tm="0">
                                          <p:val>
                                            <p:strVal val="#ppt_w*.05"/>
                                          </p:val>
                                        </p:tav>
                                        <p:tav tm="100000">
                                          <p:val>
                                            <p:strVal val="#ppt_w"/>
                                          </p:val>
                                        </p:tav>
                                      </p:tavLst>
                                    </p:anim>
                                    <p:anim calcmode="lin" valueType="num">
                                      <p:cBhvr>
                                        <p:cTn id="95" dur="500" fill="hold"/>
                                        <p:tgtEl>
                                          <p:spTgt spid="45"/>
                                        </p:tgtEl>
                                        <p:attrNameLst>
                                          <p:attrName>ppt_h</p:attrName>
                                        </p:attrNameLst>
                                      </p:cBhvr>
                                      <p:tavLst>
                                        <p:tav tm="0">
                                          <p:val>
                                            <p:strVal val="#ppt_h"/>
                                          </p:val>
                                        </p:tav>
                                        <p:tav tm="100000">
                                          <p:val>
                                            <p:strVal val="#ppt_h"/>
                                          </p:val>
                                        </p:tav>
                                      </p:tavLst>
                                    </p:anim>
                                    <p:anim calcmode="lin" valueType="num">
                                      <p:cBhvr>
                                        <p:cTn id="96" dur="25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97" dur="25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98" dur="250" accel="50000" fill="hold">
                                          <p:stCondLst>
                                            <p:cond delay="250"/>
                                          </p:stCondLst>
                                        </p:cTn>
                                        <p:tgtEl>
                                          <p:spTgt spid="45"/>
                                        </p:tgtEl>
                                        <p:attrNameLst>
                                          <p:attrName>ppt_y</p:attrName>
                                        </p:attrNameLst>
                                      </p:cBhvr>
                                      <p:tavLst>
                                        <p:tav tm="0">
                                          <p:val>
                                            <p:strVal val="#ppt_y+.1"/>
                                          </p:val>
                                        </p:tav>
                                        <p:tav tm="100000">
                                          <p:val>
                                            <p:strVal val="#ppt_y"/>
                                          </p:val>
                                        </p:tav>
                                      </p:tavLst>
                                    </p:anim>
                                    <p:animEffect transition="in" filter="fade">
                                      <p:cBhvr>
                                        <p:cTn id="99" dur="500" decel="50000">
                                          <p:stCondLst>
                                            <p:cond delay="0"/>
                                          </p:stCondLst>
                                        </p:cTn>
                                        <p:tgtEl>
                                          <p:spTgt spid="45"/>
                                        </p:tgtEl>
                                      </p:cBhvr>
                                    </p:animEffect>
                                  </p:childTnLst>
                                </p:cTn>
                              </p:par>
                            </p:childTnLst>
                          </p:cTn>
                        </p:par>
                        <p:par>
                          <p:cTn id="100" fill="hold">
                            <p:stCondLst>
                              <p:cond delay="5500"/>
                            </p:stCondLst>
                            <p:childTnLst>
                              <p:par>
                                <p:cTn id="101" presetID="25" presetClass="entr" presetSubtype="0" fill="hold"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25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104" dur="25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105" dur="250" accel="50000" fill="hold">
                                          <p:stCondLst>
                                            <p:cond delay="250"/>
                                          </p:stCondLst>
                                        </p:cTn>
                                        <p:tgtEl>
                                          <p:spTgt spid="41"/>
                                        </p:tgtEl>
                                        <p:attrNameLst>
                                          <p:attrName>ppt_w</p:attrName>
                                        </p:attrNameLst>
                                      </p:cBhvr>
                                      <p:tavLst>
                                        <p:tav tm="0">
                                          <p:val>
                                            <p:strVal val="#ppt_w*.05"/>
                                          </p:val>
                                        </p:tav>
                                        <p:tav tm="100000">
                                          <p:val>
                                            <p:strVal val="#ppt_w"/>
                                          </p:val>
                                        </p:tav>
                                      </p:tavLst>
                                    </p:anim>
                                    <p:anim calcmode="lin" valueType="num">
                                      <p:cBhvr>
                                        <p:cTn id="106" dur="500" fill="hold"/>
                                        <p:tgtEl>
                                          <p:spTgt spid="41"/>
                                        </p:tgtEl>
                                        <p:attrNameLst>
                                          <p:attrName>ppt_h</p:attrName>
                                        </p:attrNameLst>
                                      </p:cBhvr>
                                      <p:tavLst>
                                        <p:tav tm="0">
                                          <p:val>
                                            <p:strVal val="#ppt_h"/>
                                          </p:val>
                                        </p:tav>
                                        <p:tav tm="100000">
                                          <p:val>
                                            <p:strVal val="#ppt_h"/>
                                          </p:val>
                                        </p:tav>
                                      </p:tavLst>
                                    </p:anim>
                                    <p:anim calcmode="lin" valueType="num">
                                      <p:cBhvr>
                                        <p:cTn id="107" dur="25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08" dur="25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09" dur="250" accel="50000" fill="hold">
                                          <p:stCondLst>
                                            <p:cond delay="250"/>
                                          </p:stCondLst>
                                        </p:cTn>
                                        <p:tgtEl>
                                          <p:spTgt spid="41"/>
                                        </p:tgtEl>
                                        <p:attrNameLst>
                                          <p:attrName>ppt_y</p:attrName>
                                        </p:attrNameLst>
                                      </p:cBhvr>
                                      <p:tavLst>
                                        <p:tav tm="0">
                                          <p:val>
                                            <p:strVal val="#ppt_y+.1"/>
                                          </p:val>
                                        </p:tav>
                                        <p:tav tm="100000">
                                          <p:val>
                                            <p:strVal val="#ppt_y"/>
                                          </p:val>
                                        </p:tav>
                                      </p:tavLst>
                                    </p:anim>
                                    <p:animEffect transition="in" filter="fade">
                                      <p:cBhvr>
                                        <p:cTn id="110" dur="500" decel="50000">
                                          <p:stCondLst>
                                            <p:cond delay="0"/>
                                          </p:stCondLst>
                                        </p:cTn>
                                        <p:tgtEl>
                                          <p:spTgt spid="41"/>
                                        </p:tgtEl>
                                      </p:cBhvr>
                                    </p:animEffect>
                                  </p:childTnLst>
                                </p:cTn>
                              </p:par>
                            </p:childTnLst>
                          </p:cTn>
                        </p:par>
                        <p:par>
                          <p:cTn id="111" fill="hold">
                            <p:stCondLst>
                              <p:cond delay="6000"/>
                            </p:stCondLst>
                            <p:childTnLst>
                              <p:par>
                                <p:cTn id="112" presetID="42" presetClass="entr" presetSubtype="0" fill="hold" nodeType="after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1000"/>
                                        <p:tgtEl>
                                          <p:spTgt spid="33"/>
                                        </p:tgtEl>
                                      </p:cBhvr>
                                    </p:animEffect>
                                    <p:anim calcmode="lin" valueType="num">
                                      <p:cBhvr>
                                        <p:cTn id="115" dur="1000" fill="hold"/>
                                        <p:tgtEl>
                                          <p:spTgt spid="33"/>
                                        </p:tgtEl>
                                        <p:attrNameLst>
                                          <p:attrName>ppt_x</p:attrName>
                                        </p:attrNameLst>
                                      </p:cBhvr>
                                      <p:tavLst>
                                        <p:tav tm="0">
                                          <p:val>
                                            <p:strVal val="#ppt_x"/>
                                          </p:val>
                                        </p:tav>
                                        <p:tav tm="100000">
                                          <p:val>
                                            <p:strVal val="#ppt_x"/>
                                          </p:val>
                                        </p:tav>
                                      </p:tavLst>
                                    </p:anim>
                                    <p:anim calcmode="lin" valueType="num">
                                      <p:cBhvr>
                                        <p:cTn id="116" dur="1000" fill="hold"/>
                                        <p:tgtEl>
                                          <p:spTgt spid="33"/>
                                        </p:tgtEl>
                                        <p:attrNameLst>
                                          <p:attrName>ppt_y</p:attrName>
                                        </p:attrNameLst>
                                      </p:cBhvr>
                                      <p:tavLst>
                                        <p:tav tm="0">
                                          <p:val>
                                            <p:strVal val="#ppt_y+.1"/>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1000"/>
                                        <p:tgtEl>
                                          <p:spTgt spid="34"/>
                                        </p:tgtEl>
                                      </p:cBhvr>
                                    </p:animEffect>
                                    <p:anim calcmode="lin" valueType="num">
                                      <p:cBhvr>
                                        <p:cTn id="121" dur="1000" fill="hold"/>
                                        <p:tgtEl>
                                          <p:spTgt spid="34"/>
                                        </p:tgtEl>
                                        <p:attrNameLst>
                                          <p:attrName>ppt_x</p:attrName>
                                        </p:attrNameLst>
                                      </p:cBhvr>
                                      <p:tavLst>
                                        <p:tav tm="0">
                                          <p:val>
                                            <p:strVal val="#ppt_x"/>
                                          </p:val>
                                        </p:tav>
                                        <p:tav tm="100000">
                                          <p:val>
                                            <p:strVal val="#ppt_x"/>
                                          </p:val>
                                        </p:tav>
                                      </p:tavLst>
                                    </p:anim>
                                    <p:anim calcmode="lin" valueType="num">
                                      <p:cBhvr>
                                        <p:cTn id="122" dur="1000" fill="hold"/>
                                        <p:tgtEl>
                                          <p:spTgt spid="34"/>
                                        </p:tgtEl>
                                        <p:attrNameLst>
                                          <p:attrName>ppt_y</p:attrName>
                                        </p:attrNameLst>
                                      </p:cBhvr>
                                      <p:tavLst>
                                        <p:tav tm="0">
                                          <p:val>
                                            <p:strVal val="#ppt_y+.1"/>
                                          </p:val>
                                        </p:tav>
                                        <p:tav tm="100000">
                                          <p:val>
                                            <p:strVal val="#ppt_y"/>
                                          </p:val>
                                        </p:tav>
                                      </p:tavLst>
                                    </p:anim>
                                  </p:childTnLst>
                                </p:cTn>
                              </p:par>
                            </p:childTnLst>
                          </p:cTn>
                        </p:par>
                        <p:par>
                          <p:cTn id="123" fill="hold">
                            <p:stCondLst>
                              <p:cond delay="8000"/>
                            </p:stCondLst>
                            <p:childTnLst>
                              <p:par>
                                <p:cTn id="124" presetID="42" presetClass="entr" presetSubtype="0" fill="hold" grpId="0"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1000"/>
                                        <p:tgtEl>
                                          <p:spTgt spid="36"/>
                                        </p:tgtEl>
                                      </p:cBhvr>
                                    </p:animEffect>
                                    <p:anim calcmode="lin" valueType="num">
                                      <p:cBhvr>
                                        <p:cTn id="127" dur="1000" fill="hold"/>
                                        <p:tgtEl>
                                          <p:spTgt spid="36"/>
                                        </p:tgtEl>
                                        <p:attrNameLst>
                                          <p:attrName>ppt_x</p:attrName>
                                        </p:attrNameLst>
                                      </p:cBhvr>
                                      <p:tavLst>
                                        <p:tav tm="0">
                                          <p:val>
                                            <p:strVal val="#ppt_x"/>
                                          </p:val>
                                        </p:tav>
                                        <p:tav tm="100000">
                                          <p:val>
                                            <p:strVal val="#ppt_x"/>
                                          </p:val>
                                        </p:tav>
                                      </p:tavLst>
                                    </p:anim>
                                    <p:anim calcmode="lin" valueType="num">
                                      <p:cBhvr>
                                        <p:cTn id="128" dur="1000" fill="hold"/>
                                        <p:tgtEl>
                                          <p:spTgt spid="36"/>
                                        </p:tgtEl>
                                        <p:attrNameLst>
                                          <p:attrName>ppt_y</p:attrName>
                                        </p:attrNameLst>
                                      </p:cBhvr>
                                      <p:tavLst>
                                        <p:tav tm="0">
                                          <p:val>
                                            <p:strVal val="#ppt_y+.1"/>
                                          </p:val>
                                        </p:tav>
                                        <p:tav tm="100000">
                                          <p:val>
                                            <p:strVal val="#ppt_y"/>
                                          </p:val>
                                        </p:tav>
                                      </p:tavLst>
                                    </p:anim>
                                  </p:childTnLst>
                                </p:cTn>
                              </p:par>
                            </p:childTnLst>
                          </p:cTn>
                        </p:par>
                        <p:par>
                          <p:cTn id="129" fill="hold">
                            <p:stCondLst>
                              <p:cond delay="9000"/>
                            </p:stCondLst>
                            <p:childTnLst>
                              <p:par>
                                <p:cTn id="130" presetID="47" presetClass="entr" presetSubtype="0" fill="hold" grpId="1" nodeType="after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1000"/>
                                        <p:tgtEl>
                                          <p:spTgt spid="37"/>
                                        </p:tgtEl>
                                      </p:cBhvr>
                                    </p:animEffect>
                                    <p:anim calcmode="lin" valueType="num">
                                      <p:cBhvr>
                                        <p:cTn id="133" dur="1000" fill="hold"/>
                                        <p:tgtEl>
                                          <p:spTgt spid="37"/>
                                        </p:tgtEl>
                                        <p:attrNameLst>
                                          <p:attrName>ppt_x</p:attrName>
                                        </p:attrNameLst>
                                      </p:cBhvr>
                                      <p:tavLst>
                                        <p:tav tm="0">
                                          <p:val>
                                            <p:strVal val="#ppt_x"/>
                                          </p:val>
                                        </p:tav>
                                        <p:tav tm="100000">
                                          <p:val>
                                            <p:strVal val="#ppt_x"/>
                                          </p:val>
                                        </p:tav>
                                      </p:tavLst>
                                    </p:anim>
                                    <p:anim calcmode="lin" valueType="num">
                                      <p:cBhvr>
                                        <p:cTn id="134" dur="1000" fill="hold"/>
                                        <p:tgtEl>
                                          <p:spTgt spid="37"/>
                                        </p:tgtEl>
                                        <p:attrNameLst>
                                          <p:attrName>ppt_y</p:attrName>
                                        </p:attrNameLst>
                                      </p:cBhvr>
                                      <p:tavLst>
                                        <p:tav tm="0">
                                          <p:val>
                                            <p:strVal val="#ppt_y-.1"/>
                                          </p:val>
                                        </p:tav>
                                        <p:tav tm="100000">
                                          <p:val>
                                            <p:strVal val="#ppt_y"/>
                                          </p:val>
                                        </p:tav>
                                      </p:tavLst>
                                    </p:anim>
                                  </p:childTnLst>
                                </p:cTn>
                              </p:par>
                            </p:childTnLst>
                          </p:cTn>
                        </p:par>
                        <p:par>
                          <p:cTn id="135" fill="hold">
                            <p:stCondLst>
                              <p:cond delay="10000"/>
                            </p:stCondLst>
                            <p:childTnLst>
                              <p:par>
                                <p:cTn id="136" presetID="42" presetClass="entr" presetSubtype="0" fill="hold" nodeType="after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1000"/>
                                        <p:tgtEl>
                                          <p:spTgt spid="39"/>
                                        </p:tgtEl>
                                      </p:cBhvr>
                                    </p:animEffect>
                                    <p:anim calcmode="lin" valueType="num">
                                      <p:cBhvr>
                                        <p:cTn id="139" dur="1000" fill="hold"/>
                                        <p:tgtEl>
                                          <p:spTgt spid="39"/>
                                        </p:tgtEl>
                                        <p:attrNameLst>
                                          <p:attrName>ppt_x</p:attrName>
                                        </p:attrNameLst>
                                      </p:cBhvr>
                                      <p:tavLst>
                                        <p:tav tm="0">
                                          <p:val>
                                            <p:strVal val="#ppt_x"/>
                                          </p:val>
                                        </p:tav>
                                        <p:tav tm="100000">
                                          <p:val>
                                            <p:strVal val="#ppt_x"/>
                                          </p:val>
                                        </p:tav>
                                      </p:tavLst>
                                    </p:anim>
                                    <p:anim calcmode="lin" valueType="num">
                                      <p:cBhvr>
                                        <p:cTn id="140" dur="1000" fill="hold"/>
                                        <p:tgtEl>
                                          <p:spTgt spid="39"/>
                                        </p:tgtEl>
                                        <p:attrNameLst>
                                          <p:attrName>ppt_y</p:attrName>
                                        </p:attrNameLst>
                                      </p:cBhvr>
                                      <p:tavLst>
                                        <p:tav tm="0">
                                          <p:val>
                                            <p:strVal val="#ppt_y+.1"/>
                                          </p:val>
                                        </p:tav>
                                        <p:tav tm="100000">
                                          <p:val>
                                            <p:strVal val="#ppt_y"/>
                                          </p:val>
                                        </p:tav>
                                      </p:tavLst>
                                    </p:anim>
                                  </p:childTnLst>
                                </p:cTn>
                              </p:par>
                            </p:childTnLst>
                          </p:cTn>
                        </p:par>
                        <p:par>
                          <p:cTn id="141" fill="hold">
                            <p:stCondLst>
                              <p:cond delay="11000"/>
                            </p:stCondLst>
                            <p:childTnLst>
                              <p:par>
                                <p:cTn id="142" presetID="47" presetClass="entr" presetSubtype="0" fill="hold" grpId="0" nodeType="afterEffect">
                                  <p:stCondLst>
                                    <p:cond delay="0"/>
                                  </p:stCondLst>
                                  <p:childTnLst>
                                    <p:set>
                                      <p:cBhvr>
                                        <p:cTn id="143" dur="1" fill="hold">
                                          <p:stCondLst>
                                            <p:cond delay="0"/>
                                          </p:stCondLst>
                                        </p:cTn>
                                        <p:tgtEl>
                                          <p:spTgt spid="40"/>
                                        </p:tgtEl>
                                        <p:attrNameLst>
                                          <p:attrName>style.visibility</p:attrName>
                                        </p:attrNameLst>
                                      </p:cBhvr>
                                      <p:to>
                                        <p:strVal val="visible"/>
                                      </p:to>
                                    </p:set>
                                    <p:animEffect transition="in" filter="fade">
                                      <p:cBhvr>
                                        <p:cTn id="144" dur="1000"/>
                                        <p:tgtEl>
                                          <p:spTgt spid="40"/>
                                        </p:tgtEl>
                                      </p:cBhvr>
                                    </p:animEffect>
                                    <p:anim calcmode="lin" valueType="num">
                                      <p:cBhvr>
                                        <p:cTn id="145" dur="1000" fill="hold"/>
                                        <p:tgtEl>
                                          <p:spTgt spid="40"/>
                                        </p:tgtEl>
                                        <p:attrNameLst>
                                          <p:attrName>ppt_x</p:attrName>
                                        </p:attrNameLst>
                                      </p:cBhvr>
                                      <p:tavLst>
                                        <p:tav tm="0">
                                          <p:val>
                                            <p:strVal val="#ppt_x"/>
                                          </p:val>
                                        </p:tav>
                                        <p:tav tm="100000">
                                          <p:val>
                                            <p:strVal val="#ppt_x"/>
                                          </p:val>
                                        </p:tav>
                                      </p:tavLst>
                                    </p:anim>
                                    <p:anim calcmode="lin" valueType="num">
                                      <p:cBhvr>
                                        <p:cTn id="146" dur="1000" fill="hold"/>
                                        <p:tgtEl>
                                          <p:spTgt spid="40"/>
                                        </p:tgtEl>
                                        <p:attrNameLst>
                                          <p:attrName>ppt_y</p:attrName>
                                        </p:attrNameLst>
                                      </p:cBhvr>
                                      <p:tavLst>
                                        <p:tav tm="0">
                                          <p:val>
                                            <p:strVal val="#ppt_y-.1"/>
                                          </p:val>
                                        </p:tav>
                                        <p:tav tm="100000">
                                          <p:val>
                                            <p:strVal val="#ppt_y"/>
                                          </p:val>
                                        </p:tav>
                                      </p:tavLst>
                                    </p:anim>
                                  </p:childTnLst>
                                </p:cTn>
                              </p:par>
                            </p:childTnLst>
                          </p:cTn>
                        </p:par>
                        <p:par>
                          <p:cTn id="147" fill="hold">
                            <p:stCondLst>
                              <p:cond delay="12000"/>
                            </p:stCondLst>
                            <p:childTnLst>
                              <p:par>
                                <p:cTn id="148" presetID="42" presetClass="entr" presetSubtype="0" fill="hold" grpId="0" nodeType="afterEffect">
                                  <p:stCondLst>
                                    <p:cond delay="0"/>
                                  </p:stCondLst>
                                  <p:childTnLst>
                                    <p:set>
                                      <p:cBhvr>
                                        <p:cTn id="149" dur="1" fill="hold">
                                          <p:stCondLst>
                                            <p:cond delay="0"/>
                                          </p:stCondLst>
                                        </p:cTn>
                                        <p:tgtEl>
                                          <p:spTgt spid="46"/>
                                        </p:tgtEl>
                                        <p:attrNameLst>
                                          <p:attrName>style.visibility</p:attrName>
                                        </p:attrNameLst>
                                      </p:cBhvr>
                                      <p:to>
                                        <p:strVal val="visible"/>
                                      </p:to>
                                    </p:set>
                                    <p:animEffect transition="in" filter="fade">
                                      <p:cBhvr>
                                        <p:cTn id="150" dur="1000"/>
                                        <p:tgtEl>
                                          <p:spTgt spid="46"/>
                                        </p:tgtEl>
                                      </p:cBhvr>
                                    </p:animEffect>
                                    <p:anim calcmode="lin" valueType="num">
                                      <p:cBhvr>
                                        <p:cTn id="151" dur="1000" fill="hold"/>
                                        <p:tgtEl>
                                          <p:spTgt spid="46"/>
                                        </p:tgtEl>
                                        <p:attrNameLst>
                                          <p:attrName>ppt_x</p:attrName>
                                        </p:attrNameLst>
                                      </p:cBhvr>
                                      <p:tavLst>
                                        <p:tav tm="0">
                                          <p:val>
                                            <p:strVal val="#ppt_x"/>
                                          </p:val>
                                        </p:tav>
                                        <p:tav tm="100000">
                                          <p:val>
                                            <p:strVal val="#ppt_x"/>
                                          </p:val>
                                        </p:tav>
                                      </p:tavLst>
                                    </p:anim>
                                    <p:anim calcmode="lin" valueType="num">
                                      <p:cBhvr>
                                        <p:cTn id="152" dur="1000" fill="hold"/>
                                        <p:tgtEl>
                                          <p:spTgt spid="46"/>
                                        </p:tgtEl>
                                        <p:attrNameLst>
                                          <p:attrName>ppt_y</p:attrName>
                                        </p:attrNameLst>
                                      </p:cBhvr>
                                      <p:tavLst>
                                        <p:tav tm="0">
                                          <p:val>
                                            <p:strVal val="#ppt_y+.1"/>
                                          </p:val>
                                        </p:tav>
                                        <p:tav tm="100000">
                                          <p:val>
                                            <p:strVal val="#ppt_y"/>
                                          </p:val>
                                        </p:tav>
                                      </p:tavLst>
                                    </p:anim>
                                  </p:childTnLst>
                                </p:cTn>
                              </p:par>
                            </p:childTnLst>
                          </p:cTn>
                        </p:par>
                        <p:par>
                          <p:cTn id="153" fill="hold">
                            <p:stCondLst>
                              <p:cond delay="13000"/>
                            </p:stCondLst>
                            <p:childTnLst>
                              <p:par>
                                <p:cTn id="154" presetID="47" presetClass="entr" presetSubtype="0" fill="hold" grpId="0" nodeType="after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fade">
                                      <p:cBhvr>
                                        <p:cTn id="156" dur="1000"/>
                                        <p:tgtEl>
                                          <p:spTgt spid="47"/>
                                        </p:tgtEl>
                                      </p:cBhvr>
                                    </p:animEffect>
                                    <p:anim calcmode="lin" valueType="num">
                                      <p:cBhvr>
                                        <p:cTn id="157" dur="1000" fill="hold"/>
                                        <p:tgtEl>
                                          <p:spTgt spid="47"/>
                                        </p:tgtEl>
                                        <p:attrNameLst>
                                          <p:attrName>ppt_x</p:attrName>
                                        </p:attrNameLst>
                                      </p:cBhvr>
                                      <p:tavLst>
                                        <p:tav tm="0">
                                          <p:val>
                                            <p:strVal val="#ppt_x"/>
                                          </p:val>
                                        </p:tav>
                                        <p:tav tm="100000">
                                          <p:val>
                                            <p:strVal val="#ppt_x"/>
                                          </p:val>
                                        </p:tav>
                                      </p:tavLst>
                                    </p:anim>
                                    <p:anim calcmode="lin" valueType="num">
                                      <p:cBhvr>
                                        <p:cTn id="158" dur="1000" fill="hold"/>
                                        <p:tgtEl>
                                          <p:spTgt spid="47"/>
                                        </p:tgtEl>
                                        <p:attrNameLst>
                                          <p:attrName>ppt_y</p:attrName>
                                        </p:attrNameLst>
                                      </p:cBhvr>
                                      <p:tavLst>
                                        <p:tav tm="0">
                                          <p:val>
                                            <p:strVal val="#ppt_y-.1"/>
                                          </p:val>
                                        </p:tav>
                                        <p:tav tm="100000">
                                          <p:val>
                                            <p:strVal val="#ppt_y"/>
                                          </p:val>
                                        </p:tav>
                                      </p:tavLst>
                                    </p:anim>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fade">
                                      <p:cBhvr>
                                        <p:cTn id="162" dur="1000"/>
                                        <p:tgtEl>
                                          <p:spTgt spid="42"/>
                                        </p:tgtEl>
                                      </p:cBhvr>
                                    </p:animEffect>
                                    <p:anim calcmode="lin" valueType="num">
                                      <p:cBhvr>
                                        <p:cTn id="163" dur="1000" fill="hold"/>
                                        <p:tgtEl>
                                          <p:spTgt spid="42"/>
                                        </p:tgtEl>
                                        <p:attrNameLst>
                                          <p:attrName>ppt_x</p:attrName>
                                        </p:attrNameLst>
                                      </p:cBhvr>
                                      <p:tavLst>
                                        <p:tav tm="0">
                                          <p:val>
                                            <p:strVal val="#ppt_x"/>
                                          </p:val>
                                        </p:tav>
                                        <p:tav tm="100000">
                                          <p:val>
                                            <p:strVal val="#ppt_x"/>
                                          </p:val>
                                        </p:tav>
                                      </p:tavLst>
                                    </p:anim>
                                    <p:anim calcmode="lin" valueType="num">
                                      <p:cBhvr>
                                        <p:cTn id="164" dur="1000" fill="hold"/>
                                        <p:tgtEl>
                                          <p:spTgt spid="42"/>
                                        </p:tgtEl>
                                        <p:attrNameLst>
                                          <p:attrName>ppt_y</p:attrName>
                                        </p:attrNameLst>
                                      </p:cBhvr>
                                      <p:tavLst>
                                        <p:tav tm="0">
                                          <p:val>
                                            <p:strVal val="#ppt_y+.1"/>
                                          </p:val>
                                        </p:tav>
                                        <p:tav tm="100000">
                                          <p:val>
                                            <p:strVal val="#ppt_y"/>
                                          </p:val>
                                        </p:tav>
                                      </p:tavLst>
                                    </p:anim>
                                  </p:childTnLst>
                                </p:cTn>
                              </p:par>
                            </p:childTnLst>
                          </p:cTn>
                        </p:par>
                        <p:par>
                          <p:cTn id="165" fill="hold">
                            <p:stCondLst>
                              <p:cond delay="15000"/>
                            </p:stCondLst>
                            <p:childTnLst>
                              <p:par>
                                <p:cTn id="166" presetID="47" presetClass="entr" presetSubtype="0" fill="hold" grpId="0" nodeType="afterEffect">
                                  <p:stCondLst>
                                    <p:cond delay="0"/>
                                  </p:stCondLst>
                                  <p:childTnLst>
                                    <p:set>
                                      <p:cBhvr>
                                        <p:cTn id="167" dur="1" fill="hold">
                                          <p:stCondLst>
                                            <p:cond delay="0"/>
                                          </p:stCondLst>
                                        </p:cTn>
                                        <p:tgtEl>
                                          <p:spTgt spid="43"/>
                                        </p:tgtEl>
                                        <p:attrNameLst>
                                          <p:attrName>style.visibility</p:attrName>
                                        </p:attrNameLst>
                                      </p:cBhvr>
                                      <p:to>
                                        <p:strVal val="visible"/>
                                      </p:to>
                                    </p:set>
                                    <p:animEffect transition="in" filter="fade">
                                      <p:cBhvr>
                                        <p:cTn id="168" dur="1000"/>
                                        <p:tgtEl>
                                          <p:spTgt spid="43"/>
                                        </p:tgtEl>
                                      </p:cBhvr>
                                    </p:animEffect>
                                    <p:anim calcmode="lin" valueType="num">
                                      <p:cBhvr>
                                        <p:cTn id="169" dur="1000" fill="hold"/>
                                        <p:tgtEl>
                                          <p:spTgt spid="43"/>
                                        </p:tgtEl>
                                        <p:attrNameLst>
                                          <p:attrName>ppt_x</p:attrName>
                                        </p:attrNameLst>
                                      </p:cBhvr>
                                      <p:tavLst>
                                        <p:tav tm="0">
                                          <p:val>
                                            <p:strVal val="#ppt_x"/>
                                          </p:val>
                                        </p:tav>
                                        <p:tav tm="100000">
                                          <p:val>
                                            <p:strVal val="#ppt_x"/>
                                          </p:val>
                                        </p:tav>
                                      </p:tavLst>
                                    </p:anim>
                                    <p:anim calcmode="lin" valueType="num">
                                      <p:cBhvr>
                                        <p:cTn id="170" dur="1000" fill="hold"/>
                                        <p:tgtEl>
                                          <p:spTgt spid="43"/>
                                        </p:tgtEl>
                                        <p:attrNameLst>
                                          <p:attrName>ppt_y</p:attrName>
                                        </p:attrNameLst>
                                      </p:cBhvr>
                                      <p:tavLst>
                                        <p:tav tm="0">
                                          <p:val>
                                            <p:strVal val="#ppt_y-.1"/>
                                          </p:val>
                                        </p:tav>
                                        <p:tav tm="100000">
                                          <p:val>
                                            <p:strVal val="#ppt_y"/>
                                          </p:val>
                                        </p:tav>
                                      </p:tavLst>
                                    </p:anim>
                                  </p:childTnLst>
                                </p:cTn>
                              </p:par>
                            </p:childTnLst>
                          </p:cTn>
                        </p:par>
                        <p:par>
                          <p:cTn id="171" fill="hold">
                            <p:stCondLst>
                              <p:cond delay="16000"/>
                            </p:stCondLst>
                            <p:childTnLst>
                              <p:par>
                                <p:cTn id="172" presetID="42" presetClass="entr" presetSubtype="0" fill="hold" nodeType="afterEffect">
                                  <p:stCondLst>
                                    <p:cond delay="0"/>
                                  </p:stCondLst>
                                  <p:childTnLst>
                                    <p:set>
                                      <p:cBhvr>
                                        <p:cTn id="173" dur="1" fill="hold">
                                          <p:stCondLst>
                                            <p:cond delay="0"/>
                                          </p:stCondLst>
                                        </p:cTn>
                                        <p:tgtEl>
                                          <p:spTgt spid="48"/>
                                        </p:tgtEl>
                                        <p:attrNameLst>
                                          <p:attrName>style.visibility</p:attrName>
                                        </p:attrNameLst>
                                      </p:cBhvr>
                                      <p:to>
                                        <p:strVal val="visible"/>
                                      </p:to>
                                    </p:set>
                                    <p:animEffect transition="in" filter="fade">
                                      <p:cBhvr>
                                        <p:cTn id="174" dur="1000"/>
                                        <p:tgtEl>
                                          <p:spTgt spid="48"/>
                                        </p:tgtEl>
                                      </p:cBhvr>
                                    </p:animEffect>
                                    <p:anim calcmode="lin" valueType="num">
                                      <p:cBhvr>
                                        <p:cTn id="175" dur="1000" fill="hold"/>
                                        <p:tgtEl>
                                          <p:spTgt spid="48"/>
                                        </p:tgtEl>
                                        <p:attrNameLst>
                                          <p:attrName>ppt_x</p:attrName>
                                        </p:attrNameLst>
                                      </p:cBhvr>
                                      <p:tavLst>
                                        <p:tav tm="0">
                                          <p:val>
                                            <p:strVal val="#ppt_x"/>
                                          </p:val>
                                        </p:tav>
                                        <p:tav tm="100000">
                                          <p:val>
                                            <p:strVal val="#ppt_x"/>
                                          </p:val>
                                        </p:tav>
                                      </p:tavLst>
                                    </p:anim>
                                    <p:anim calcmode="lin" valueType="num">
                                      <p:cBhvr>
                                        <p:cTn id="176" dur="1000" fill="hold"/>
                                        <p:tgtEl>
                                          <p:spTgt spid="48"/>
                                        </p:tgtEl>
                                        <p:attrNameLst>
                                          <p:attrName>ppt_y</p:attrName>
                                        </p:attrNameLst>
                                      </p:cBhvr>
                                      <p:tavLst>
                                        <p:tav tm="0">
                                          <p:val>
                                            <p:strVal val="#ppt_y+.1"/>
                                          </p:val>
                                        </p:tav>
                                        <p:tav tm="100000">
                                          <p:val>
                                            <p:strVal val="#ppt_y"/>
                                          </p:val>
                                        </p:tav>
                                      </p:tavLst>
                                    </p:anim>
                                  </p:childTnLst>
                                </p:cTn>
                              </p:par>
                            </p:childTnLst>
                          </p:cTn>
                        </p:par>
                        <p:par>
                          <p:cTn id="177" fill="hold">
                            <p:stCondLst>
                              <p:cond delay="17000"/>
                            </p:stCondLst>
                            <p:childTnLst>
                              <p:par>
                                <p:cTn id="178" presetID="47" presetClass="entr" presetSubtype="0" fill="hold" grpId="0" nodeType="afterEffect">
                                  <p:stCondLst>
                                    <p:cond delay="0"/>
                                  </p:stCondLst>
                                  <p:childTnLst>
                                    <p:set>
                                      <p:cBhvr>
                                        <p:cTn id="179" dur="1" fill="hold">
                                          <p:stCondLst>
                                            <p:cond delay="0"/>
                                          </p:stCondLst>
                                        </p:cTn>
                                        <p:tgtEl>
                                          <p:spTgt spid="49"/>
                                        </p:tgtEl>
                                        <p:attrNameLst>
                                          <p:attrName>style.visibility</p:attrName>
                                        </p:attrNameLst>
                                      </p:cBhvr>
                                      <p:to>
                                        <p:strVal val="visible"/>
                                      </p:to>
                                    </p:set>
                                    <p:animEffect transition="in" filter="fade">
                                      <p:cBhvr>
                                        <p:cTn id="180" dur="1000"/>
                                        <p:tgtEl>
                                          <p:spTgt spid="49"/>
                                        </p:tgtEl>
                                      </p:cBhvr>
                                    </p:animEffect>
                                    <p:anim calcmode="lin" valueType="num">
                                      <p:cBhvr>
                                        <p:cTn id="181" dur="1000" fill="hold"/>
                                        <p:tgtEl>
                                          <p:spTgt spid="49"/>
                                        </p:tgtEl>
                                        <p:attrNameLst>
                                          <p:attrName>ppt_x</p:attrName>
                                        </p:attrNameLst>
                                      </p:cBhvr>
                                      <p:tavLst>
                                        <p:tav tm="0">
                                          <p:val>
                                            <p:strVal val="#ppt_x"/>
                                          </p:val>
                                        </p:tav>
                                        <p:tav tm="100000">
                                          <p:val>
                                            <p:strVal val="#ppt_x"/>
                                          </p:val>
                                        </p:tav>
                                      </p:tavLst>
                                    </p:anim>
                                    <p:anim calcmode="lin" valueType="num">
                                      <p:cBhvr>
                                        <p:cTn id="182" dur="1000" fill="hold"/>
                                        <p:tgtEl>
                                          <p:spTgt spid="49"/>
                                        </p:tgtEl>
                                        <p:attrNameLst>
                                          <p:attrName>ppt_y</p:attrName>
                                        </p:attrNameLst>
                                      </p:cBhvr>
                                      <p:tavLst>
                                        <p:tav tm="0">
                                          <p:val>
                                            <p:strVal val="#ppt_y-.1"/>
                                          </p:val>
                                        </p:tav>
                                        <p:tav tm="100000">
                                          <p:val>
                                            <p:strVal val="#ppt_y"/>
                                          </p:val>
                                        </p:tav>
                                      </p:tavLst>
                                    </p:anim>
                                  </p:childTnLst>
                                </p:cTn>
                              </p:par>
                            </p:childTnLst>
                          </p:cTn>
                        </p:par>
                        <p:par>
                          <p:cTn id="183" fill="hold">
                            <p:stCondLst>
                              <p:cond delay="18000"/>
                            </p:stCondLst>
                            <p:childTnLst>
                              <p:par>
                                <p:cTn id="184" presetID="42" presetClass="entr" presetSubtype="0" fill="hold" grpId="0" nodeType="afterEffect">
                                  <p:stCondLst>
                                    <p:cond delay="0"/>
                                  </p:stCondLst>
                                  <p:childTnLst>
                                    <p:set>
                                      <p:cBhvr>
                                        <p:cTn id="185" dur="1" fill="hold">
                                          <p:stCondLst>
                                            <p:cond delay="0"/>
                                          </p:stCondLst>
                                        </p:cTn>
                                        <p:tgtEl>
                                          <p:spTgt spid="27"/>
                                        </p:tgtEl>
                                        <p:attrNameLst>
                                          <p:attrName>style.visibility</p:attrName>
                                        </p:attrNameLst>
                                      </p:cBhvr>
                                      <p:to>
                                        <p:strVal val="visible"/>
                                      </p:to>
                                    </p:set>
                                    <p:animEffect transition="in" filter="fade">
                                      <p:cBhvr>
                                        <p:cTn id="186" dur="1000"/>
                                        <p:tgtEl>
                                          <p:spTgt spid="27"/>
                                        </p:tgtEl>
                                      </p:cBhvr>
                                    </p:animEffect>
                                    <p:anim calcmode="lin" valueType="num">
                                      <p:cBhvr>
                                        <p:cTn id="187" dur="1000" fill="hold"/>
                                        <p:tgtEl>
                                          <p:spTgt spid="27"/>
                                        </p:tgtEl>
                                        <p:attrNameLst>
                                          <p:attrName>ppt_x</p:attrName>
                                        </p:attrNameLst>
                                      </p:cBhvr>
                                      <p:tavLst>
                                        <p:tav tm="0">
                                          <p:val>
                                            <p:strVal val="#ppt_x"/>
                                          </p:val>
                                        </p:tav>
                                        <p:tav tm="100000">
                                          <p:val>
                                            <p:strVal val="#ppt_x"/>
                                          </p:val>
                                        </p:tav>
                                      </p:tavLst>
                                    </p:anim>
                                    <p:anim calcmode="lin" valueType="num">
                                      <p:cBhvr>
                                        <p:cTn id="188" dur="1000" fill="hold"/>
                                        <p:tgtEl>
                                          <p:spTgt spid="27"/>
                                        </p:tgtEl>
                                        <p:attrNameLst>
                                          <p:attrName>ppt_y</p:attrName>
                                        </p:attrNameLst>
                                      </p:cBhvr>
                                      <p:tavLst>
                                        <p:tav tm="0">
                                          <p:val>
                                            <p:strVal val="#ppt_y+.1"/>
                                          </p:val>
                                        </p:tav>
                                        <p:tav tm="100000">
                                          <p:val>
                                            <p:strVal val="#ppt_y"/>
                                          </p:val>
                                        </p:tav>
                                      </p:tavLst>
                                    </p:anim>
                                  </p:childTnLst>
                                </p:cTn>
                              </p:par>
                            </p:childTnLst>
                          </p:cTn>
                        </p:par>
                        <p:par>
                          <p:cTn id="189" fill="hold">
                            <p:stCondLst>
                              <p:cond delay="19000"/>
                            </p:stCondLst>
                            <p:childTnLst>
                              <p:par>
                                <p:cTn id="190" presetID="47" presetClass="entr" presetSubtype="0"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Effect transition="in" filter="fade">
                                      <p:cBhvr>
                                        <p:cTn id="192" dur="1000"/>
                                        <p:tgtEl>
                                          <p:spTgt spid="28"/>
                                        </p:tgtEl>
                                      </p:cBhvr>
                                    </p:animEffect>
                                    <p:anim calcmode="lin" valueType="num">
                                      <p:cBhvr>
                                        <p:cTn id="193" dur="1000" fill="hold"/>
                                        <p:tgtEl>
                                          <p:spTgt spid="28"/>
                                        </p:tgtEl>
                                        <p:attrNameLst>
                                          <p:attrName>ppt_x</p:attrName>
                                        </p:attrNameLst>
                                      </p:cBhvr>
                                      <p:tavLst>
                                        <p:tav tm="0">
                                          <p:val>
                                            <p:strVal val="#ppt_x"/>
                                          </p:val>
                                        </p:tav>
                                        <p:tav tm="100000">
                                          <p:val>
                                            <p:strVal val="#ppt_x"/>
                                          </p:val>
                                        </p:tav>
                                      </p:tavLst>
                                    </p:anim>
                                    <p:anim calcmode="lin" valueType="num">
                                      <p:cBhvr>
                                        <p:cTn id="194" dur="1000" fill="hold"/>
                                        <p:tgtEl>
                                          <p:spTgt spid="28"/>
                                        </p:tgtEl>
                                        <p:attrNameLst>
                                          <p:attrName>ppt_y</p:attrName>
                                        </p:attrNameLst>
                                      </p:cBhvr>
                                      <p:tavLst>
                                        <p:tav tm="0">
                                          <p:val>
                                            <p:strVal val="#ppt_y-.1"/>
                                          </p:val>
                                        </p:tav>
                                        <p:tav tm="100000">
                                          <p:val>
                                            <p:strVal val="#ppt_y"/>
                                          </p:val>
                                        </p:tav>
                                      </p:tavLst>
                                    </p:anim>
                                  </p:childTnLst>
                                </p:cTn>
                              </p:par>
                            </p:childTnLst>
                          </p:cTn>
                        </p:par>
                        <p:par>
                          <p:cTn id="195" fill="hold">
                            <p:stCondLst>
                              <p:cond delay="20000"/>
                            </p:stCondLst>
                            <p:childTnLst>
                              <p:par>
                                <p:cTn id="196" presetID="42" presetClass="entr" presetSubtype="0" fill="hold" grpId="0" nodeType="afterEffect">
                                  <p:stCondLst>
                                    <p:cond delay="0"/>
                                  </p:stCondLst>
                                  <p:childTnLst>
                                    <p:set>
                                      <p:cBhvr>
                                        <p:cTn id="197" dur="1" fill="hold">
                                          <p:stCondLst>
                                            <p:cond delay="0"/>
                                          </p:stCondLst>
                                        </p:cTn>
                                        <p:tgtEl>
                                          <p:spTgt spid="30"/>
                                        </p:tgtEl>
                                        <p:attrNameLst>
                                          <p:attrName>style.visibility</p:attrName>
                                        </p:attrNameLst>
                                      </p:cBhvr>
                                      <p:to>
                                        <p:strVal val="visible"/>
                                      </p:to>
                                    </p:set>
                                    <p:animEffect transition="in" filter="fade">
                                      <p:cBhvr>
                                        <p:cTn id="198" dur="1000"/>
                                        <p:tgtEl>
                                          <p:spTgt spid="30"/>
                                        </p:tgtEl>
                                      </p:cBhvr>
                                    </p:animEffect>
                                    <p:anim calcmode="lin" valueType="num">
                                      <p:cBhvr>
                                        <p:cTn id="199" dur="1000" fill="hold"/>
                                        <p:tgtEl>
                                          <p:spTgt spid="30"/>
                                        </p:tgtEl>
                                        <p:attrNameLst>
                                          <p:attrName>ppt_x</p:attrName>
                                        </p:attrNameLst>
                                      </p:cBhvr>
                                      <p:tavLst>
                                        <p:tav tm="0">
                                          <p:val>
                                            <p:strVal val="#ppt_x"/>
                                          </p:val>
                                        </p:tav>
                                        <p:tav tm="100000">
                                          <p:val>
                                            <p:strVal val="#ppt_x"/>
                                          </p:val>
                                        </p:tav>
                                      </p:tavLst>
                                    </p:anim>
                                    <p:anim calcmode="lin" valueType="num">
                                      <p:cBhvr>
                                        <p:cTn id="200" dur="1000" fill="hold"/>
                                        <p:tgtEl>
                                          <p:spTgt spid="30"/>
                                        </p:tgtEl>
                                        <p:attrNameLst>
                                          <p:attrName>ppt_y</p:attrName>
                                        </p:attrNameLst>
                                      </p:cBhvr>
                                      <p:tavLst>
                                        <p:tav tm="0">
                                          <p:val>
                                            <p:strVal val="#ppt_y+.1"/>
                                          </p:val>
                                        </p:tav>
                                        <p:tav tm="100000">
                                          <p:val>
                                            <p:strVal val="#ppt_y"/>
                                          </p:val>
                                        </p:tav>
                                      </p:tavLst>
                                    </p:anim>
                                  </p:childTnLst>
                                </p:cTn>
                              </p:par>
                            </p:childTnLst>
                          </p:cTn>
                        </p:par>
                        <p:par>
                          <p:cTn id="201" fill="hold">
                            <p:stCondLst>
                              <p:cond delay="21000"/>
                            </p:stCondLst>
                            <p:childTnLst>
                              <p:par>
                                <p:cTn id="202" presetID="47" presetClass="entr" presetSubtype="0" fill="hold" grpId="0" nodeType="afterEffect">
                                  <p:stCondLst>
                                    <p:cond delay="0"/>
                                  </p:stCondLst>
                                  <p:childTnLst>
                                    <p:set>
                                      <p:cBhvr>
                                        <p:cTn id="203" dur="1" fill="hold">
                                          <p:stCondLst>
                                            <p:cond delay="0"/>
                                          </p:stCondLst>
                                        </p:cTn>
                                        <p:tgtEl>
                                          <p:spTgt spid="31"/>
                                        </p:tgtEl>
                                        <p:attrNameLst>
                                          <p:attrName>style.visibility</p:attrName>
                                        </p:attrNameLst>
                                      </p:cBhvr>
                                      <p:to>
                                        <p:strVal val="visible"/>
                                      </p:to>
                                    </p:set>
                                    <p:animEffect transition="in" filter="fade">
                                      <p:cBhvr>
                                        <p:cTn id="204" dur="1000"/>
                                        <p:tgtEl>
                                          <p:spTgt spid="31"/>
                                        </p:tgtEl>
                                      </p:cBhvr>
                                    </p:animEffect>
                                    <p:anim calcmode="lin" valueType="num">
                                      <p:cBhvr>
                                        <p:cTn id="205" dur="1000" fill="hold"/>
                                        <p:tgtEl>
                                          <p:spTgt spid="31"/>
                                        </p:tgtEl>
                                        <p:attrNameLst>
                                          <p:attrName>ppt_x</p:attrName>
                                        </p:attrNameLst>
                                      </p:cBhvr>
                                      <p:tavLst>
                                        <p:tav tm="0">
                                          <p:val>
                                            <p:strVal val="#ppt_x"/>
                                          </p:val>
                                        </p:tav>
                                        <p:tav tm="100000">
                                          <p:val>
                                            <p:strVal val="#ppt_x"/>
                                          </p:val>
                                        </p:tav>
                                      </p:tavLst>
                                    </p:anim>
                                    <p:anim calcmode="lin" valueType="num">
                                      <p:cBhvr>
                                        <p:cTn id="20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1" grpId="1" animBg="1"/>
      <p:bldP spid="21" grpId="2" animBg="1"/>
      <p:bldP spid="21" grpId="3" animBg="1"/>
      <p:bldP spid="21" grpId="4" animBg="1"/>
      <p:bldP spid="21" grpId="5" animBg="1"/>
      <p:bldP spid="24" grpId="0"/>
      <p:bldP spid="26" grpId="0" animBg="1"/>
      <p:bldP spid="27" grpId="0" animBg="1"/>
      <p:bldP spid="28" grpId="0"/>
      <p:bldP spid="30" grpId="0" animBg="1"/>
      <p:bldP spid="31" grpId="0"/>
      <p:bldP spid="34" grpId="0"/>
      <p:bldP spid="36" grpId="0" animBg="1"/>
      <p:bldP spid="37" grpId="0"/>
      <p:bldP spid="37" grpId="1"/>
      <p:bldP spid="40" grpId="0"/>
      <p:bldP spid="42" grpId="0" animBg="1"/>
      <p:bldP spid="43" grpId="0"/>
      <p:bldP spid="46" grpId="0" animBg="1"/>
      <p:bldP spid="47"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1"/>
          <p:cNvSpPr txBox="1">
            <a:spLocks noChangeArrowheads="1"/>
          </p:cNvSpPr>
          <p:nvPr/>
        </p:nvSpPr>
        <p:spPr bwMode="auto">
          <a:xfrm>
            <a:off x="4086225" y="2613025"/>
            <a:ext cx="3648075" cy="828675"/>
          </a:xfrm>
          <a:prstGeom prst="rect">
            <a:avLst/>
          </a:prstGeom>
          <a:noFill/>
          <a:ln w="9525">
            <a:noFill/>
            <a:miter lim="800000"/>
          </a:ln>
        </p:spPr>
        <p:txBody>
          <a:bodyPr>
            <a:spAutoFit/>
          </a:bodyPr>
          <a:lstStyle/>
          <a:p>
            <a:r>
              <a:rPr lang="en-US" altLang="zh-CN" sz="4800" b="1">
                <a:latin typeface="Calibri" panose="020F0502020204030204" pitchFamily="34" charset="0"/>
                <a:ea typeface="微软雅黑" panose="020B0503020204020204" pitchFamily="34" charset="-122"/>
              </a:rPr>
              <a:t>PART TWO</a:t>
            </a:r>
            <a:endParaRPr lang="zh-CN" altLang="en-US" sz="4800" b="1">
              <a:latin typeface="Calibri" panose="020F0502020204030204" pitchFamily="34" charset="0"/>
              <a:ea typeface="微软雅黑" panose="020B0503020204020204" pitchFamily="34" charset="-122"/>
            </a:endParaRPr>
          </a:p>
        </p:txBody>
      </p:sp>
      <p:sp>
        <p:nvSpPr>
          <p:cNvPr id="28674" name="文本框 2"/>
          <p:cNvSpPr txBox="1">
            <a:spLocks noChangeArrowheads="1"/>
          </p:cNvSpPr>
          <p:nvPr/>
        </p:nvSpPr>
        <p:spPr bwMode="auto">
          <a:xfrm>
            <a:off x="1831975" y="3700463"/>
            <a:ext cx="5708650" cy="482600"/>
          </a:xfrm>
          <a:prstGeom prst="rect">
            <a:avLst/>
          </a:prstGeom>
          <a:noFill/>
          <a:ln w="9525">
            <a:noFill/>
            <a:miter lim="800000"/>
          </a:ln>
        </p:spPr>
        <p:txBody>
          <a:bodyPr>
            <a:spAutoFit/>
          </a:bodyPr>
          <a:lstStyle/>
          <a:p>
            <a:r>
              <a:rPr lang="zh-CN" altLang="en-US" sz="2400" b="1">
                <a:latin typeface="微软雅黑" panose="020B0503020204020204" pitchFamily="34" charset="-122"/>
                <a:ea typeface="微软雅黑" panose="020B0503020204020204" pitchFamily="34" charset="-122"/>
              </a:rPr>
              <a:t>点击此处添加标题点击此处添加标题</a:t>
            </a:r>
            <a:endParaRPr lang="zh-CN" altLang="en-US" sz="2400" b="1">
              <a:latin typeface="微软雅黑" panose="020B0503020204020204" pitchFamily="34" charset="-122"/>
              <a:ea typeface="微软雅黑" panose="020B0503020204020204" pitchFamily="34" charset="-122"/>
            </a:endParaRPr>
          </a:p>
        </p:txBody>
      </p:sp>
      <p:pic>
        <p:nvPicPr>
          <p:cNvPr id="28675" name="图片 3" descr="QQ截图20160616113051"/>
          <p:cNvPicPr>
            <a:picLocks noChangeAspect="1"/>
          </p:cNvPicPr>
          <p:nvPr/>
        </p:nvPicPr>
        <p:blipFill>
          <a:blip r:embed="rId1"/>
          <a:srcRect/>
          <a:stretch>
            <a:fillRect/>
          </a:stretch>
        </p:blipFill>
        <p:spPr bwMode="auto">
          <a:xfrm>
            <a:off x="1890713" y="609600"/>
            <a:ext cx="9115425" cy="5638800"/>
          </a:xfrm>
          <a:prstGeom prst="rect">
            <a:avLst/>
          </a:prstGeom>
          <a:noFill/>
          <a:ln w="9525">
            <a:noFill/>
            <a:miter lim="800000"/>
            <a:headEnd/>
            <a:tailEnd/>
          </a:ln>
        </p:spPr>
      </p:pic>
      <p:sp>
        <p:nvSpPr>
          <p:cNvPr id="5" name="五边形 4"/>
          <p:cNvSpPr/>
          <p:nvPr/>
        </p:nvSpPr>
        <p:spPr>
          <a:xfrm>
            <a:off x="3905250" y="854710"/>
            <a:ext cx="6216650" cy="956310"/>
          </a:xfrm>
          <a:prstGeom prst="homePlate">
            <a:avLst/>
          </a:prstGeom>
          <a:solidFill>
            <a:srgbClr val="CE3836"/>
          </a:solidFill>
          <a:effectLst>
            <a:glow>
              <a:schemeClr val="accent1">
                <a:alpha val="40000"/>
              </a:schemeClr>
            </a:glow>
            <a:outerShdw blurRad="939800" dist="508000" dir="5400000" sx="96000" sy="96000" algn="ctr" rotWithShape="0">
              <a:srgbClr val="000000">
                <a:alpha val="12000"/>
              </a:srgbClr>
            </a:outerShdw>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pic>
        <p:nvPicPr>
          <p:cNvPr id="7" name="图片 6"/>
          <p:cNvPicPr>
            <a:picLocks noChangeAspect="1"/>
          </p:cNvPicPr>
          <p:nvPr/>
        </p:nvPicPr>
        <p:blipFill>
          <a:blip r:embed="rId2"/>
          <a:srcRect/>
          <a:stretch>
            <a:fillRect/>
          </a:stretch>
        </p:blipFill>
        <p:spPr bwMode="auto">
          <a:xfrm>
            <a:off x="1735138" y="242888"/>
            <a:ext cx="3814762" cy="2044700"/>
          </a:xfrm>
          <a:prstGeom prst="rect">
            <a:avLst/>
          </a:prstGeom>
          <a:noFill/>
          <a:ln w="9525">
            <a:noFill/>
            <a:miter lim="800000"/>
            <a:headEnd/>
            <a:tailEnd/>
          </a:ln>
        </p:spPr>
      </p:pic>
      <p:sp>
        <p:nvSpPr>
          <p:cNvPr id="8" name="文本框 7"/>
          <p:cNvSpPr txBox="1">
            <a:spLocks noChangeArrowheads="1"/>
          </p:cNvSpPr>
          <p:nvPr/>
        </p:nvSpPr>
        <p:spPr bwMode="auto">
          <a:xfrm>
            <a:off x="4343400" y="1025525"/>
            <a:ext cx="5059363" cy="614363"/>
          </a:xfrm>
          <a:prstGeom prst="rect">
            <a:avLst/>
          </a:prstGeom>
          <a:noFill/>
          <a:ln w="9525">
            <a:noFill/>
            <a:miter lim="800000"/>
          </a:ln>
        </p:spPr>
        <p:txBody>
          <a:bodyPr wrap="none">
            <a:spAutoFit/>
          </a:bodyPr>
          <a:lstStyle/>
          <a:p>
            <a:r>
              <a:rPr lang="zh-CN" altLang="en-US" sz="3200">
                <a:solidFill>
                  <a:schemeClr val="bg1"/>
                </a:solidFill>
                <a:latin typeface="Calibri" panose="020F0502020204030204" pitchFamily="34" charset="0"/>
                <a:ea typeface="微软雅黑" panose="020B0503020204020204" pitchFamily="34" charset="-122"/>
              </a:rPr>
              <a:t>九品福大蒜素油健康新选择</a:t>
            </a:r>
            <a:endParaRPr lang="zh-CN" altLang="en-US" sz="3200">
              <a:solidFill>
                <a:schemeClr val="bg1"/>
              </a:solidFill>
              <a:latin typeface="Calibri" panose="020F0502020204030204" pitchFamily="34" charset="0"/>
              <a:ea typeface="微软雅黑" panose="020B0503020204020204" pitchFamily="34" charset="-122"/>
            </a:endParaRPr>
          </a:p>
        </p:txBody>
      </p:sp>
      <p:pic>
        <p:nvPicPr>
          <p:cNvPr id="9" name="图片 8" descr="Fu4OR13FKgIAnIWfqfvbaNdOzfr-"/>
          <p:cNvPicPr>
            <a:picLocks noChangeAspect="1"/>
          </p:cNvPicPr>
          <p:nvPr/>
        </p:nvPicPr>
        <p:blipFill>
          <a:blip r:embed="rId3"/>
          <a:srcRect/>
          <a:stretch>
            <a:fillRect/>
          </a:stretch>
        </p:blipFill>
        <p:spPr bwMode="auto">
          <a:xfrm>
            <a:off x="9299575" y="4705350"/>
            <a:ext cx="2881313" cy="1728788"/>
          </a:xfrm>
          <a:prstGeom prst="rect">
            <a:avLst/>
          </a:prstGeom>
          <a:noFill/>
          <a:ln w="9525">
            <a:noFill/>
            <a:miter lim="800000"/>
            <a:headEnd/>
            <a:tailEnd/>
          </a:ln>
        </p:spPr>
      </p:pic>
      <p:pic>
        <p:nvPicPr>
          <p:cNvPr id="10" name="图片 9" descr="Fu4OR13FKgIAnIWfqfvbaNdOzfr-"/>
          <p:cNvPicPr>
            <a:picLocks noChangeAspect="1"/>
          </p:cNvPicPr>
          <p:nvPr/>
        </p:nvPicPr>
        <p:blipFill>
          <a:blip r:embed="rId4"/>
          <a:srcRect/>
          <a:stretch>
            <a:fillRect/>
          </a:stretch>
        </p:blipFill>
        <p:spPr bwMode="auto">
          <a:xfrm>
            <a:off x="38100" y="4773613"/>
            <a:ext cx="2881313" cy="1730375"/>
          </a:xfrm>
          <a:prstGeom prst="rect">
            <a:avLst/>
          </a:prstGeom>
          <a:noFill/>
          <a:ln w="9525">
            <a:noFill/>
            <a:miter lim="800000"/>
            <a:headEnd/>
            <a:tailEnd/>
          </a:ln>
        </p:spPr>
      </p:pic>
      <p:sp>
        <p:nvSpPr>
          <p:cNvPr id="13" name="泪滴形 12"/>
          <p:cNvSpPr/>
          <p:nvPr/>
        </p:nvSpPr>
        <p:spPr>
          <a:xfrm>
            <a:off x="2014538" y="2776538"/>
            <a:ext cx="1303337" cy="1303337"/>
          </a:xfrm>
          <a:prstGeom prst="teardrop">
            <a:avLst/>
          </a:prstGeom>
          <a:solidFill>
            <a:srgbClr val="CE3836"/>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4" name="文本框 13"/>
          <p:cNvSpPr txBox="1">
            <a:spLocks noChangeArrowheads="1"/>
          </p:cNvSpPr>
          <p:nvPr/>
        </p:nvSpPr>
        <p:spPr bwMode="auto">
          <a:xfrm>
            <a:off x="2070100" y="3095625"/>
            <a:ext cx="1117600" cy="482600"/>
          </a:xfrm>
          <a:prstGeom prst="rect">
            <a:avLst/>
          </a:prstGeom>
          <a:noFill/>
          <a:ln w="9525">
            <a:noFill/>
            <a:miter lim="800000"/>
          </a:ln>
        </p:spPr>
        <p:txBody>
          <a:bodyPr>
            <a:spAutoFit/>
          </a:bodyPr>
          <a:lstStyle/>
          <a:p>
            <a:r>
              <a:rPr lang="zh-CN" altLang="en-US" sz="2400">
                <a:solidFill>
                  <a:schemeClr val="bg1"/>
                </a:solidFill>
                <a:latin typeface="Calibri" panose="020F0502020204030204" pitchFamily="34" charset="0"/>
                <a:ea typeface="微软雅黑" panose="020B0503020204020204" pitchFamily="34" charset="-122"/>
              </a:rPr>
              <a:t>纯天然</a:t>
            </a:r>
            <a:endParaRPr lang="zh-CN" altLang="en-US" sz="2400">
              <a:solidFill>
                <a:schemeClr val="bg1"/>
              </a:solidFill>
              <a:latin typeface="Calibri" panose="020F0502020204030204" pitchFamily="34" charset="0"/>
              <a:ea typeface="微软雅黑" panose="020B0503020204020204" pitchFamily="34" charset="-122"/>
            </a:endParaRPr>
          </a:p>
        </p:txBody>
      </p:sp>
      <p:sp>
        <p:nvSpPr>
          <p:cNvPr id="15" name="泪滴形 14"/>
          <p:cNvSpPr/>
          <p:nvPr/>
        </p:nvSpPr>
        <p:spPr>
          <a:xfrm>
            <a:off x="5337175" y="2768600"/>
            <a:ext cx="1303338" cy="1303338"/>
          </a:xfrm>
          <a:prstGeom prst="teardrop">
            <a:avLst/>
          </a:prstGeom>
          <a:solidFill>
            <a:srgbClr val="CE3836"/>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6" name="文本框 15"/>
          <p:cNvSpPr txBox="1">
            <a:spLocks noChangeArrowheads="1"/>
          </p:cNvSpPr>
          <p:nvPr/>
        </p:nvSpPr>
        <p:spPr bwMode="auto">
          <a:xfrm>
            <a:off x="5440363" y="3095625"/>
            <a:ext cx="1096962" cy="482600"/>
          </a:xfrm>
          <a:prstGeom prst="rect">
            <a:avLst/>
          </a:prstGeom>
          <a:noFill/>
          <a:ln w="9525">
            <a:noFill/>
            <a:miter lim="800000"/>
          </a:ln>
        </p:spPr>
        <p:txBody>
          <a:bodyPr wrap="none">
            <a:spAutoFit/>
          </a:bodyPr>
          <a:lstStyle/>
          <a:p>
            <a:r>
              <a:rPr lang="zh-CN" altLang="en-US" sz="2400">
                <a:solidFill>
                  <a:schemeClr val="bg1"/>
                </a:solidFill>
                <a:latin typeface="Calibri" panose="020F0502020204030204" pitchFamily="34" charset="0"/>
                <a:ea typeface="微软雅黑" panose="020B0503020204020204" pitchFamily="34" charset="-122"/>
              </a:rPr>
              <a:t>零添加</a:t>
            </a:r>
            <a:endParaRPr lang="zh-CN" altLang="en-US" sz="2400">
              <a:solidFill>
                <a:schemeClr val="bg1"/>
              </a:solidFill>
              <a:latin typeface="Calibri" panose="020F0502020204030204" pitchFamily="34" charset="0"/>
              <a:ea typeface="微软雅黑" panose="020B0503020204020204" pitchFamily="34" charset="-122"/>
            </a:endParaRPr>
          </a:p>
        </p:txBody>
      </p:sp>
      <p:sp>
        <p:nvSpPr>
          <p:cNvPr id="17" name="泪滴形 16"/>
          <p:cNvSpPr/>
          <p:nvPr/>
        </p:nvSpPr>
        <p:spPr>
          <a:xfrm>
            <a:off x="8602663" y="2776538"/>
            <a:ext cx="1303337" cy="1303337"/>
          </a:xfrm>
          <a:prstGeom prst="teardrop">
            <a:avLst/>
          </a:prstGeom>
          <a:solidFill>
            <a:srgbClr val="CE3836"/>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17"/>
          <p:cNvSpPr txBox="1"/>
          <p:nvPr/>
        </p:nvSpPr>
        <p:spPr>
          <a:xfrm>
            <a:off x="8715375" y="3095625"/>
            <a:ext cx="1096963" cy="482600"/>
          </a:xfrm>
          <a:prstGeom prst="rect">
            <a:avLst/>
          </a:prstGeom>
          <a:noFill/>
        </p:spPr>
        <p:txBody>
          <a:bodyPr wrap="none">
            <a:spAutoFit/>
          </a:bodyPr>
          <a:lstStyle/>
          <a:p>
            <a:pPr fontAlgn="auto">
              <a:spcBef>
                <a:spcPts val="0"/>
              </a:spcBef>
              <a:spcAft>
                <a:spcPts val="0"/>
              </a:spcAft>
              <a:defRPr/>
            </a:pPr>
            <a:r>
              <a:rPr lang="zh-CN" altLang="en-US" sz="2400">
                <a:solidFill>
                  <a:schemeClr val="bg1"/>
                </a:solidFill>
                <a:latin typeface="+mn-ea"/>
                <a:ea typeface="+mn-ea"/>
              </a:rPr>
              <a:t>真健康</a:t>
            </a:r>
            <a:endParaRPr lang="zh-CN" altLang="en-US" sz="2400">
              <a:solidFill>
                <a:schemeClr val="bg1"/>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7"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15"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anim calcmode="lin" valueType="num">
                                      <p:cBhvr>
                                        <p:cTn id="6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 calcmode="lin" valueType="num">
                                      <p:cBhvr>
                                        <p:cTn id="6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合 3"/>
          <p:cNvGrpSpPr/>
          <p:nvPr/>
        </p:nvGrpSpPr>
        <p:grpSpPr bwMode="auto">
          <a:xfrm>
            <a:off x="0" y="6473825"/>
            <a:ext cx="12192000" cy="412750"/>
            <a:chOff x="0" y="6444852"/>
            <a:chExt cx="12192000" cy="413147"/>
          </a:xfrm>
        </p:grpSpPr>
        <p:pic>
          <p:nvPicPr>
            <p:cNvPr id="29707" name="图片 4"/>
            <p:cNvPicPr>
              <a:picLocks noChangeAspect="1"/>
            </p:cNvPicPr>
            <p:nvPr/>
          </p:nvPicPr>
          <p:blipFill>
            <a:blip r:embed="rId1"/>
            <a:srcRect/>
            <a:stretch>
              <a:fillRect/>
            </a:stretch>
          </p:blipFill>
          <p:spPr bwMode="auto">
            <a:xfrm>
              <a:off x="0" y="6444852"/>
              <a:ext cx="6610350" cy="413147"/>
            </a:xfrm>
            <a:prstGeom prst="rect">
              <a:avLst/>
            </a:prstGeom>
            <a:noFill/>
            <a:ln w="9525">
              <a:noFill/>
              <a:miter lim="800000"/>
              <a:headEnd/>
              <a:tailEnd/>
            </a:ln>
          </p:spPr>
        </p:pic>
        <p:pic>
          <p:nvPicPr>
            <p:cNvPr id="29708" name="图片 5"/>
            <p:cNvPicPr>
              <a:picLocks noChangeAspect="1"/>
            </p:cNvPicPr>
            <p:nvPr/>
          </p:nvPicPr>
          <p:blipFill>
            <a:blip r:embed="rId1"/>
            <a:srcRect r="13255"/>
            <a:stretch>
              <a:fillRect/>
            </a:stretch>
          </p:blipFill>
          <p:spPr bwMode="auto">
            <a:xfrm>
              <a:off x="6457950" y="6444852"/>
              <a:ext cx="5734050" cy="413147"/>
            </a:xfrm>
            <a:prstGeom prst="rect">
              <a:avLst/>
            </a:prstGeom>
            <a:noFill/>
            <a:ln w="9525">
              <a:noFill/>
              <a:miter lim="800000"/>
              <a:headEnd/>
              <a:tailEnd/>
            </a:ln>
          </p:spPr>
        </p:pic>
      </p:grpSp>
      <p:pic>
        <p:nvPicPr>
          <p:cNvPr id="29698" name="图片 7"/>
          <p:cNvPicPr>
            <a:picLocks noChangeAspect="1"/>
          </p:cNvPicPr>
          <p:nvPr/>
        </p:nvPicPr>
        <p:blipFill>
          <a:blip r:embed="rId2"/>
          <a:srcRect/>
          <a:stretch>
            <a:fillRect/>
          </a:stretch>
        </p:blipFill>
        <p:spPr bwMode="auto">
          <a:xfrm rot="-524926">
            <a:off x="6311900" y="854075"/>
            <a:ext cx="1255713" cy="407988"/>
          </a:xfrm>
          <a:prstGeom prst="rect">
            <a:avLst/>
          </a:prstGeom>
          <a:noFill/>
          <a:ln w="9525">
            <a:noFill/>
            <a:miter lim="800000"/>
            <a:headEnd/>
            <a:tailEnd/>
          </a:ln>
        </p:spPr>
      </p:pic>
      <p:sp>
        <p:nvSpPr>
          <p:cNvPr id="9" name="TextBox 31"/>
          <p:cNvSpPr txBox="1"/>
          <p:nvPr/>
        </p:nvSpPr>
        <p:spPr>
          <a:xfrm>
            <a:off x="4691849" y="414703"/>
            <a:ext cx="4495801" cy="612140"/>
          </a:xfrm>
          <a:prstGeom prst="rect">
            <a:avLst/>
          </a:prstGeom>
          <a:noFill/>
          <a:effectLst/>
        </p:spPr>
        <p:txBody>
          <a:bodyPr lIns="91438" tIns="45719" rIns="91438" bIns="45719">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3765" fontAlgn="auto">
              <a:spcBef>
                <a:spcPts val="0"/>
              </a:spcBef>
              <a:spcAft>
                <a:spcPts val="0"/>
              </a:spcAft>
              <a:defRPr/>
            </a:pPr>
            <a:r>
              <a:rPr lang="zh-CN" altLang="en-US" sz="3200" b="1" dirty="0" smtClean="0">
                <a:ln w="9525">
                  <a:solidFill>
                    <a:schemeClr val="bg1"/>
                  </a:solidFill>
                  <a:prstDash val="solid"/>
                </a:ln>
                <a:solidFill>
                  <a:schemeClr val="tx1">
                    <a:lumMod val="95000"/>
                    <a:lumOff val="5000"/>
                  </a:schemeClr>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技术亮点</a:t>
            </a:r>
            <a:endParaRPr lang="zh-CN" altLang="en-US" sz="3200" b="1" dirty="0" smtClean="0">
              <a:ln w="9525">
                <a:solidFill>
                  <a:schemeClr val="bg1"/>
                </a:solidFill>
                <a:prstDash val="solid"/>
              </a:ln>
              <a:solidFill>
                <a:schemeClr val="tx1">
                  <a:lumMod val="95000"/>
                  <a:lumOff val="5000"/>
                </a:schemeClr>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4340225" y="334963"/>
            <a:ext cx="261938" cy="771525"/>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 name="组合 1"/>
          <p:cNvGrpSpPr/>
          <p:nvPr/>
        </p:nvGrpSpPr>
        <p:grpSpPr>
          <a:xfrm>
            <a:off x="745129" y="1142013"/>
            <a:ext cx="4135049" cy="4985246"/>
            <a:chOff x="3318619" y="1795463"/>
            <a:chExt cx="4957233" cy="4121150"/>
          </a:xfrm>
          <a:solidFill>
            <a:srgbClr val="CE3836"/>
          </a:solidFill>
          <a:effectLst>
            <a:outerShdw blurRad="50800" dist="50800" dir="5400000" algn="ctr" rotWithShape="0">
              <a:srgbClr val="CE3836">
                <a:alpha val="100000"/>
              </a:srgbClr>
            </a:outerShdw>
          </a:effectLst>
        </p:grpSpPr>
        <p:sp>
          <p:nvSpPr>
            <p:cNvPr id="3" name="MH_Text_1"/>
            <p:cNvSpPr>
              <a:spLocks noChangeAspect="1"/>
            </p:cNvSpPr>
            <p:nvPr/>
          </p:nvSpPr>
          <p:spPr>
            <a:xfrm>
              <a:off x="3318619" y="1916113"/>
              <a:ext cx="4957233" cy="4000500"/>
            </a:xfrm>
            <a:prstGeom prst="roundRect">
              <a:avLst>
                <a:gd name="adj" fmla="val 1429"/>
              </a:avLst>
            </a:prstGeom>
            <a:solidFill>
              <a:srgbClr val="DA3736"/>
            </a:solidFill>
            <a:ln w="28575" cmpd="sng">
              <a:noFill/>
              <a:prstDash val="lgDash"/>
            </a:ln>
            <a:effectLst>
              <a:outerShdw blurRad="57150" dist="19050" dir="5400000" sx="32000" sy="32000" algn="ctr" rotWithShape="0">
                <a:srgbClr val="000000">
                  <a:alpha val="0"/>
                </a:srgbClr>
              </a:outerShdw>
            </a:effectLst>
          </p:spPr>
          <p:style>
            <a:lnRef idx="0">
              <a:schemeClr val="accent6"/>
            </a:lnRef>
            <a:fillRef idx="3">
              <a:schemeClr val="accent6"/>
            </a:fillRef>
            <a:effectRef idx="3">
              <a:schemeClr val="accent6"/>
            </a:effectRef>
            <a:fontRef idx="minor">
              <a:schemeClr val="lt1"/>
            </a:fontRef>
          </p:style>
          <p:txBody>
            <a:bodyPr lIns="288000" tIns="720000" rIns="288000" bIns="360000" anchor="ctr">
              <a:normAutofit/>
              <a:scene3d>
                <a:camera prst="perspectiveFront"/>
                <a:lightRig rig="threePt" dir="t"/>
              </a:scene3d>
            </a:bodyPr>
            <a:lstStyle/>
            <a:p>
              <a:pPr algn="just" fontAlgn="auto">
                <a:lnSpc>
                  <a:spcPct val="170000"/>
                </a:lnSpc>
                <a:spcBef>
                  <a:spcPts val="600"/>
                </a:spcBef>
                <a:spcAft>
                  <a:spcPts val="600"/>
                </a:spcAft>
                <a:defRPr/>
              </a:pPr>
              <a:endParaRPr lang="zh-CN" altLang="en-US" sz="1400" dirty="0">
                <a:solidFill>
                  <a:srgbClr val="454545"/>
                </a:solidFill>
              </a:endParaRPr>
            </a:p>
          </p:txBody>
        </p:sp>
        <p:grpSp>
          <p:nvGrpSpPr>
            <p:cNvPr id="7" name="组合 6"/>
            <p:cNvGrpSpPr/>
            <p:nvPr/>
          </p:nvGrpSpPr>
          <p:grpSpPr>
            <a:xfrm>
              <a:off x="3852541" y="1795463"/>
              <a:ext cx="4026816" cy="649288"/>
              <a:chOff x="3852541" y="1795463"/>
              <a:chExt cx="4026816" cy="649288"/>
            </a:xfrm>
            <a:grpFill/>
          </p:grpSpPr>
          <p:sp>
            <p:nvSpPr>
              <p:cNvPr id="27" name="MH_Other_1"/>
              <p:cNvSpPr/>
              <p:nvPr/>
            </p:nvSpPr>
            <p:spPr>
              <a:xfrm>
                <a:off x="3852541" y="1795463"/>
                <a:ext cx="368300" cy="120650"/>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grpFill/>
              <a:ln w="28575" cmpd="sng">
                <a:noFill/>
                <a:prstDash val="lgDash"/>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fontAlgn="auto">
                  <a:spcBef>
                    <a:spcPts val="0"/>
                  </a:spcBef>
                  <a:spcAft>
                    <a:spcPts val="0"/>
                  </a:spcAft>
                  <a:defRPr/>
                </a:pPr>
                <a:endParaRPr lang="zh-CN" altLang="en-US" dirty="0">
                  <a:latin typeface="微软雅黑" panose="020B0503020204020204" pitchFamily="34" charset="-122"/>
                </a:endParaRPr>
              </a:p>
            </p:txBody>
          </p:sp>
          <p:sp>
            <p:nvSpPr>
              <p:cNvPr id="28" name="MH_Other_2"/>
              <p:cNvSpPr/>
              <p:nvPr/>
            </p:nvSpPr>
            <p:spPr>
              <a:xfrm>
                <a:off x="7530108" y="1795463"/>
                <a:ext cx="349249" cy="120650"/>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grpFill/>
              <a:ln w="28575" cmpd="sng">
                <a:noFill/>
                <a:prstDash val="lgDash"/>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fontAlgn="auto">
                  <a:spcBef>
                    <a:spcPts val="0"/>
                  </a:spcBef>
                  <a:spcAft>
                    <a:spcPts val="0"/>
                  </a:spcAft>
                  <a:defRPr/>
                </a:pPr>
                <a:endParaRPr lang="zh-CN" altLang="en-US" dirty="0">
                  <a:latin typeface="微软雅黑" panose="020B0503020204020204" pitchFamily="34" charset="-122"/>
                </a:endParaRPr>
              </a:p>
            </p:txBody>
          </p:sp>
          <p:sp>
            <p:nvSpPr>
              <p:cNvPr id="29" name="MH_SubTitle_1"/>
              <p:cNvSpPr/>
              <p:nvPr/>
            </p:nvSpPr>
            <p:spPr>
              <a:xfrm>
                <a:off x="4036691" y="1795464"/>
                <a:ext cx="3668041" cy="649287"/>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grpFill/>
              <a:ln w="28575" cmpd="sng">
                <a:noFill/>
                <a:prstDash val="lgDash"/>
              </a:ln>
            </p:spPr>
            <p:style>
              <a:lnRef idx="0">
                <a:schemeClr val="accent2"/>
              </a:lnRef>
              <a:fillRef idx="3">
                <a:schemeClr val="accent2"/>
              </a:fillRef>
              <a:effectRef idx="3">
                <a:schemeClr val="accent2"/>
              </a:effectRef>
              <a:fontRef idx="minor">
                <a:schemeClr val="lt1"/>
              </a:fontRef>
            </p:style>
            <p:txBody>
              <a:bodyPr anchor="ctr">
                <a:normAutofit/>
              </a:bodyPr>
              <a:lstStyle/>
              <a:p>
                <a:pPr algn="ctr" fontAlgn="auto">
                  <a:spcBef>
                    <a:spcPts val="0"/>
                  </a:spcBef>
                  <a:spcAft>
                    <a:spcPts val="0"/>
                  </a:spcAft>
                  <a:defRPr/>
                </a:pPr>
                <a:endParaRPr lang="zh-CN" altLang="en-US" sz="2400" b="1" dirty="0">
                  <a:solidFill>
                    <a:schemeClr val="bg1"/>
                  </a:solidFill>
                  <a:latin typeface="方正行楷简体" pitchFamily="2" charset="-122"/>
                  <a:ea typeface="方正行楷简体" pitchFamily="2" charset="-122"/>
                </a:endParaRPr>
              </a:p>
            </p:txBody>
          </p:sp>
        </p:grpSp>
      </p:grpSp>
      <p:sp>
        <p:nvSpPr>
          <p:cNvPr id="30" name="文本框 29"/>
          <p:cNvSpPr txBox="1">
            <a:spLocks noChangeArrowheads="1"/>
          </p:cNvSpPr>
          <p:nvPr/>
        </p:nvSpPr>
        <p:spPr bwMode="auto">
          <a:xfrm>
            <a:off x="1712913" y="1287463"/>
            <a:ext cx="2544762" cy="757237"/>
          </a:xfrm>
          <a:prstGeom prst="rect">
            <a:avLst/>
          </a:prstGeom>
          <a:noFill/>
          <a:ln w="9525">
            <a:noFill/>
            <a:miter lim="800000"/>
          </a:ln>
        </p:spPr>
        <p:txBody>
          <a:bodyPr>
            <a:spAutoFit/>
          </a:bodyPr>
          <a:lstStyle/>
          <a:p>
            <a:r>
              <a:rPr lang="zh-CN" altLang="en-US" sz="2400" b="1">
                <a:solidFill>
                  <a:schemeClr val="bg1"/>
                </a:solidFill>
                <a:latin typeface="方正行楷简体"/>
                <a:ea typeface="方正行楷简体"/>
                <a:cs typeface="方正行楷简体"/>
                <a:sym typeface="+mn-ea"/>
              </a:rPr>
              <a:t>创造性研制成果</a:t>
            </a:r>
            <a:endParaRPr lang="zh-CN" altLang="en-US" sz="2400" b="1">
              <a:solidFill>
                <a:schemeClr val="bg1"/>
              </a:solidFill>
              <a:latin typeface="方正行楷简体"/>
              <a:ea typeface="方正行楷简体"/>
              <a:cs typeface="方正行楷简体"/>
              <a:sym typeface="+mn-ea"/>
            </a:endParaRPr>
          </a:p>
          <a:p>
            <a:endParaRPr lang="zh-CN" altLang="en-US">
              <a:latin typeface="Calibri" panose="020F0502020204030204" pitchFamily="34" charset="0"/>
              <a:ea typeface="微软雅黑" panose="020B0503020204020204" pitchFamily="34" charset="-122"/>
            </a:endParaRPr>
          </a:p>
        </p:txBody>
      </p:sp>
      <p:sp>
        <p:nvSpPr>
          <p:cNvPr id="31" name="文本框 30"/>
          <p:cNvSpPr txBox="1">
            <a:spLocks noChangeArrowheads="1"/>
          </p:cNvSpPr>
          <p:nvPr/>
        </p:nvSpPr>
        <p:spPr bwMode="auto">
          <a:xfrm>
            <a:off x="1281113" y="2332038"/>
            <a:ext cx="3059112" cy="3276600"/>
          </a:xfrm>
          <a:prstGeom prst="rect">
            <a:avLst/>
          </a:prstGeom>
          <a:noFill/>
          <a:ln w="9525">
            <a:noFill/>
            <a:miter lim="800000"/>
          </a:ln>
        </p:spPr>
        <p:txBody>
          <a:bodyPr>
            <a:spAutoFit/>
          </a:bodyPr>
          <a:lstStyle/>
          <a:p>
            <a:pPr>
              <a:lnSpc>
                <a:spcPct val="150000"/>
              </a:lnSpc>
            </a:pPr>
            <a:r>
              <a:rPr lang="zh-CN" altLang="en-US">
                <a:solidFill>
                  <a:schemeClr val="bg1"/>
                </a:solidFill>
                <a:latin typeface="Calibri" panose="020F0502020204030204" pitchFamily="34" charset="0"/>
                <a:ea typeface="微软雅黑" panose="020B0503020204020204" pitchFamily="34" charset="-122"/>
                <a:sym typeface="+mn-ea"/>
              </a:rPr>
              <a:t>创造性研发了一套大蒜素多用油的制备工艺，解决了工序繁琐、相溶性差的问题，同时，研发了大蒜素油等系列新产品，提升了产品附加值与生产效率。推动了大蒜深加工</a:t>
            </a:r>
            <a:r>
              <a:rPr lang="zh-CN" altLang="en-US">
                <a:solidFill>
                  <a:schemeClr val="bg1"/>
                </a:solidFill>
                <a:latin typeface="Calibri" panose="020F0502020204030204" pitchFamily="34" charset="0"/>
                <a:ea typeface="微软雅黑" panose="020B0503020204020204" pitchFamily="34" charset="-122"/>
                <a:sym typeface="+mn-ea"/>
              </a:rPr>
              <a:t>产业的</a:t>
            </a:r>
            <a:r>
              <a:rPr lang="zh-CN" altLang="en-US">
                <a:solidFill>
                  <a:schemeClr val="bg1"/>
                </a:solidFill>
                <a:latin typeface="Calibri" panose="020F0502020204030204" pitchFamily="34" charset="0"/>
                <a:ea typeface="微软雅黑" panose="020B0503020204020204" pitchFamily="34" charset="-122"/>
                <a:sym typeface="+mn-ea"/>
              </a:rPr>
              <a:t>健康发展。</a:t>
            </a:r>
            <a:endParaRPr lang="zh-CN" altLang="en-US">
              <a:solidFill>
                <a:schemeClr val="bg1"/>
              </a:solidFill>
              <a:latin typeface="Calibri" panose="020F0502020204030204" pitchFamily="34" charset="0"/>
              <a:ea typeface="微软雅黑" panose="020B0503020204020204" pitchFamily="34" charset="-122"/>
              <a:sym typeface="+mn-ea"/>
            </a:endParaRPr>
          </a:p>
          <a:p>
            <a:endParaRPr lang="zh-CN" altLang="en-US">
              <a:latin typeface="Calibri" panose="020F0502020204030204" pitchFamily="34" charset="0"/>
              <a:ea typeface="微软雅黑" panose="020B0503020204020204" pitchFamily="34" charset="-122"/>
            </a:endParaRPr>
          </a:p>
        </p:txBody>
      </p:sp>
      <p:pic>
        <p:nvPicPr>
          <p:cNvPr id="14341" name="Picture 4" descr="21387766976119"/>
          <p:cNvPicPr>
            <a:picLocks noChangeAspect="1"/>
          </p:cNvPicPr>
          <p:nvPr/>
        </p:nvPicPr>
        <p:blipFill>
          <a:blip r:embed="rId3" cstate="print"/>
          <a:stretch>
            <a:fillRect/>
          </a:stretch>
        </p:blipFill>
        <p:spPr>
          <a:xfrm>
            <a:off x="7150845" y="1403633"/>
            <a:ext cx="3428745" cy="4608512"/>
          </a:xfrm>
          <a:prstGeom prst="rect">
            <a:avLst/>
          </a:prstGeom>
          <a:ln w="88900" cap="sq" cmpd="thickThin">
            <a:solidFill>
              <a:srgbClr val="000000"/>
            </a:solidFill>
            <a:prstDash val="solid"/>
            <a:miter lim="800000"/>
            <a:headEnd/>
            <a:tailEnd/>
          </a:ln>
          <a:effectLst>
            <a:outerShdw blurRad="76200" dir="13500000" sx="1000" sy="1000" kx="1200000" algn="br" rotWithShape="0">
              <a:prstClr val="black">
                <a:alpha val="100000"/>
              </a:prstClr>
            </a:outerShdw>
            <a:reflection blurRad="6350" stA="52000" endA="300" endPos="0" dir="5400000" sy="-100000" algn="bl" rotWithShape="0"/>
          </a:effectLst>
        </p:spPr>
      </p:pic>
      <p:pic>
        <p:nvPicPr>
          <p:cNvPr id="32" name="图片 31" descr="QQ截图20160616125033"/>
          <p:cNvPicPr>
            <a:picLocks noChangeAspect="1"/>
          </p:cNvPicPr>
          <p:nvPr/>
        </p:nvPicPr>
        <p:blipFill>
          <a:blip r:embed="rId4"/>
          <a:srcRect/>
          <a:stretch>
            <a:fillRect/>
          </a:stretch>
        </p:blipFill>
        <p:spPr bwMode="auto">
          <a:xfrm>
            <a:off x="11166475" y="1106488"/>
            <a:ext cx="854075" cy="2057400"/>
          </a:xfrm>
          <a:prstGeom prst="rect">
            <a:avLst/>
          </a:prstGeom>
          <a:noFill/>
          <a:ln w="9525">
            <a:noFill/>
            <a:miter lim="800000"/>
            <a:headEnd/>
            <a:tailEnd/>
          </a:ln>
        </p:spPr>
      </p:pic>
      <p:pic>
        <p:nvPicPr>
          <p:cNvPr id="33" name="图片 32" descr="long7545"/>
          <p:cNvPicPr>
            <a:picLocks noChangeAspect="1"/>
          </p:cNvPicPr>
          <p:nvPr/>
        </p:nvPicPr>
        <p:blipFill>
          <a:blip r:embed="rId5"/>
          <a:srcRect/>
          <a:stretch>
            <a:fillRect/>
          </a:stretch>
        </p:blipFill>
        <p:spPr bwMode="auto">
          <a:xfrm>
            <a:off x="3465513" y="277813"/>
            <a:ext cx="855662" cy="85566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style.rotation</p:attrName>
                                        </p:attrNameLst>
                                      </p:cBhvr>
                                      <p:tavLst>
                                        <p:tav tm="0">
                                          <p:val>
                                            <p:fltVal val="720"/>
                                          </p:val>
                                        </p:tav>
                                        <p:tav tm="100000">
                                          <p:val>
                                            <p:fltVal val="0"/>
                                          </p:val>
                                        </p:tav>
                                      </p:tavLst>
                                    </p:anim>
                                    <p:anim calcmode="lin" valueType="num">
                                      <p:cBhvr>
                                        <p:cTn id="9" dur="2000" fill="hold"/>
                                        <p:tgtEl>
                                          <p:spTgt spid="33"/>
                                        </p:tgtEl>
                                        <p:attrNameLst>
                                          <p:attrName>ppt_h</p:attrName>
                                        </p:attrNameLst>
                                      </p:cBhvr>
                                      <p:tavLst>
                                        <p:tav tm="0">
                                          <p:val>
                                            <p:fltVal val="0"/>
                                          </p:val>
                                        </p:tav>
                                        <p:tav tm="100000">
                                          <p:val>
                                            <p:strVal val="#ppt_h"/>
                                          </p:val>
                                        </p:tav>
                                      </p:tavLst>
                                    </p:anim>
                                    <p:anim calcmode="lin" valueType="num">
                                      <p:cBhvr>
                                        <p:cTn id="10" dur="2000" fill="hold"/>
                                        <p:tgtEl>
                                          <p:spTgt spid="33"/>
                                        </p:tgtEl>
                                        <p:attrNameLst>
                                          <p:attrName>ppt_w</p:attrName>
                                        </p:attrNameLst>
                                      </p:cBhvr>
                                      <p:tavLst>
                                        <p:tav tm="0">
                                          <p:val>
                                            <p:fltVal val="0"/>
                                          </p:val>
                                        </p:tav>
                                        <p:tav tm="100000">
                                          <p:val>
                                            <p:strVal val="#ppt_w"/>
                                          </p:val>
                                        </p:tav>
                                      </p:tavLst>
                                    </p:anim>
                                  </p:childTnLst>
                                </p:cTn>
                              </p:par>
                              <p:par>
                                <p:cTn id="11" presetID="47"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29"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ppt_x</p:attrName>
                                        </p:attrNameLst>
                                      </p:cBhvr>
                                      <p:tavLst>
                                        <p:tav tm="0">
                                          <p:val>
                                            <p:strVal val="#ppt_x-.2"/>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 presetClass="entr" presetSubtype="4" fill="hold" nodeType="afterEffect">
                                  <p:stCondLst>
                                    <p:cond delay="0"/>
                                  </p:stCondLst>
                                  <p:childTnLst>
                                    <p:set>
                                      <p:cBhvr>
                                        <p:cTn id="35" dur="1" fill="hold">
                                          <p:stCondLst>
                                            <p:cond delay="0"/>
                                          </p:stCondLst>
                                        </p:cTn>
                                        <p:tgtEl>
                                          <p:spTgt spid="14341"/>
                                        </p:tgtEl>
                                        <p:attrNameLst>
                                          <p:attrName>style.visibility</p:attrName>
                                        </p:attrNameLst>
                                      </p:cBhvr>
                                      <p:to>
                                        <p:strVal val="visible"/>
                                      </p:to>
                                    </p:set>
                                    <p:anim calcmode="lin" valueType="num">
                                      <p:cBhvr additive="base">
                                        <p:cTn id="36" dur="500" fill="hold"/>
                                        <p:tgtEl>
                                          <p:spTgt spid="14341"/>
                                        </p:tgtEl>
                                        <p:attrNameLst>
                                          <p:attrName>ppt_x</p:attrName>
                                        </p:attrNameLst>
                                      </p:cBhvr>
                                      <p:tavLst>
                                        <p:tav tm="0">
                                          <p:val>
                                            <p:strVal val="#ppt_x"/>
                                          </p:val>
                                        </p:tav>
                                        <p:tav tm="100000">
                                          <p:val>
                                            <p:strVal val="#ppt_x"/>
                                          </p:val>
                                        </p:tav>
                                      </p:tavLst>
                                    </p:anim>
                                    <p:anim calcmode="lin" valueType="num">
                                      <p:cBhvr additive="base">
                                        <p:cTn id="37"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组合 3"/>
          <p:cNvGrpSpPr/>
          <p:nvPr/>
        </p:nvGrpSpPr>
        <p:grpSpPr bwMode="auto">
          <a:xfrm>
            <a:off x="0" y="6473825"/>
            <a:ext cx="12192000" cy="412750"/>
            <a:chOff x="0" y="6444852"/>
            <a:chExt cx="12192000" cy="413147"/>
          </a:xfrm>
        </p:grpSpPr>
        <p:pic>
          <p:nvPicPr>
            <p:cNvPr id="30735" name="图片 4"/>
            <p:cNvPicPr>
              <a:picLocks noChangeAspect="1"/>
            </p:cNvPicPr>
            <p:nvPr/>
          </p:nvPicPr>
          <p:blipFill>
            <a:blip r:embed="rId1"/>
            <a:srcRect/>
            <a:stretch>
              <a:fillRect/>
            </a:stretch>
          </p:blipFill>
          <p:spPr bwMode="auto">
            <a:xfrm>
              <a:off x="0" y="6444852"/>
              <a:ext cx="6610350" cy="413147"/>
            </a:xfrm>
            <a:prstGeom prst="rect">
              <a:avLst/>
            </a:prstGeom>
            <a:noFill/>
            <a:ln w="9525">
              <a:noFill/>
              <a:miter lim="800000"/>
              <a:headEnd/>
              <a:tailEnd/>
            </a:ln>
          </p:spPr>
        </p:pic>
        <p:pic>
          <p:nvPicPr>
            <p:cNvPr id="30736" name="图片 5"/>
            <p:cNvPicPr>
              <a:picLocks noChangeAspect="1"/>
            </p:cNvPicPr>
            <p:nvPr/>
          </p:nvPicPr>
          <p:blipFill>
            <a:blip r:embed="rId1"/>
            <a:srcRect r="13255"/>
            <a:stretch>
              <a:fillRect/>
            </a:stretch>
          </p:blipFill>
          <p:spPr bwMode="auto">
            <a:xfrm>
              <a:off x="6457950" y="6444852"/>
              <a:ext cx="5734050" cy="413147"/>
            </a:xfrm>
            <a:prstGeom prst="rect">
              <a:avLst/>
            </a:prstGeom>
            <a:noFill/>
            <a:ln w="9525">
              <a:noFill/>
              <a:miter lim="800000"/>
              <a:headEnd/>
              <a:tailEnd/>
            </a:ln>
          </p:spPr>
        </p:pic>
      </p:grpSp>
      <p:pic>
        <p:nvPicPr>
          <p:cNvPr id="30722" name="图片 7"/>
          <p:cNvPicPr>
            <a:picLocks noChangeAspect="1"/>
          </p:cNvPicPr>
          <p:nvPr/>
        </p:nvPicPr>
        <p:blipFill>
          <a:blip r:embed="rId2"/>
          <a:srcRect/>
          <a:stretch>
            <a:fillRect/>
          </a:stretch>
        </p:blipFill>
        <p:spPr bwMode="auto">
          <a:xfrm rot="-524926">
            <a:off x="7102475" y="901700"/>
            <a:ext cx="1255713" cy="407988"/>
          </a:xfrm>
          <a:prstGeom prst="rect">
            <a:avLst/>
          </a:prstGeom>
          <a:noFill/>
          <a:ln w="9525">
            <a:noFill/>
            <a:miter lim="800000"/>
            <a:headEnd/>
            <a:tailEnd/>
          </a:ln>
        </p:spPr>
      </p:pic>
      <p:sp>
        <p:nvSpPr>
          <p:cNvPr id="9" name="TextBox 31"/>
          <p:cNvSpPr txBox="1"/>
          <p:nvPr/>
        </p:nvSpPr>
        <p:spPr>
          <a:xfrm>
            <a:off x="4602163" y="334963"/>
            <a:ext cx="4495800" cy="547687"/>
          </a:xfrm>
          <a:prstGeom prst="rect">
            <a:avLst/>
          </a:prstGeom>
          <a:noFill/>
          <a:effectLst/>
        </p:spPr>
        <p:txBody>
          <a:bodyPr lIns="91438" tIns="45719" rIns="91438" bIns="45719">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defTabSz="913765" fontAlgn="auto">
              <a:spcBef>
                <a:spcPts val="0"/>
              </a:spcBef>
              <a:spcAft>
                <a:spcPts val="0"/>
              </a:spcAft>
              <a:defRPr/>
            </a:pPr>
            <a:r>
              <a:rPr lang="zh-CN" altLang="en-US" sz="2800" b="1" kern="0" dirty="0">
                <a:solidFill>
                  <a:schemeClr val="tx1">
                    <a:lumMod val="95000"/>
                    <a:lumOff val="5000"/>
                  </a:schemeClr>
                </a:solidFill>
                <a:latin typeface="Arial" panose="020B0604020202020204"/>
                <a:ea typeface="微软雅黑" panose="020B0503020204020204" pitchFamily="34" charset="-122"/>
                <a:sym typeface="+mn-ea"/>
              </a:rPr>
              <a:t>制备工艺自制设备成果</a:t>
            </a:r>
            <a:endParaRPr lang="zh-CN" altLang="en-US" sz="2800" b="1" kern="0" dirty="0">
              <a:solidFill>
                <a:schemeClr val="tx1">
                  <a:lumMod val="95000"/>
                  <a:lumOff val="5000"/>
                </a:schemeClr>
              </a:solidFill>
              <a:effectLst/>
              <a:latin typeface="Arial" panose="020B0604020202020204"/>
              <a:ea typeface="微软雅黑" panose="020B0503020204020204" pitchFamily="34" charset="-122"/>
              <a:sym typeface="+mn-ea"/>
            </a:endParaRPr>
          </a:p>
        </p:txBody>
      </p:sp>
      <p:sp>
        <p:nvSpPr>
          <p:cNvPr id="10" name="矩形 9"/>
          <p:cNvSpPr/>
          <p:nvPr/>
        </p:nvSpPr>
        <p:spPr>
          <a:xfrm>
            <a:off x="4340225" y="334963"/>
            <a:ext cx="261938" cy="771525"/>
          </a:xfrm>
          <a:prstGeom prst="rect">
            <a:avLst/>
          </a:prstGeom>
          <a:solidFill>
            <a:srgbClr val="E83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0725" name="组合 30"/>
          <p:cNvGrpSpPr/>
          <p:nvPr/>
        </p:nvGrpSpPr>
        <p:grpSpPr bwMode="auto">
          <a:xfrm>
            <a:off x="8308975" y="14288"/>
            <a:ext cx="3795713" cy="2000250"/>
            <a:chOff x="3123306" y="2337606"/>
            <a:chExt cx="3795654" cy="2000119"/>
          </a:xfrm>
        </p:grpSpPr>
        <p:pic>
          <p:nvPicPr>
            <p:cNvPr id="30733" name="图片 28"/>
            <p:cNvPicPr>
              <a:picLocks noChangeAspect="1"/>
            </p:cNvPicPr>
            <p:nvPr/>
          </p:nvPicPr>
          <p:blipFill>
            <a:blip r:embed="rId3"/>
            <a:srcRect/>
            <a:stretch>
              <a:fillRect/>
            </a:stretch>
          </p:blipFill>
          <p:spPr bwMode="auto">
            <a:xfrm>
              <a:off x="3123306" y="2337606"/>
              <a:ext cx="3334644" cy="809646"/>
            </a:xfrm>
            <a:prstGeom prst="rect">
              <a:avLst/>
            </a:prstGeom>
            <a:noFill/>
            <a:ln w="9525">
              <a:noFill/>
              <a:miter lim="800000"/>
              <a:headEnd/>
              <a:tailEnd/>
            </a:ln>
          </p:spPr>
        </p:pic>
        <p:sp>
          <p:nvSpPr>
            <p:cNvPr id="30" name="矩形 29"/>
            <p:cNvSpPr/>
            <p:nvPr/>
          </p:nvSpPr>
          <p:spPr>
            <a:xfrm>
              <a:off x="6450654" y="2518569"/>
              <a:ext cx="468306" cy="1819156"/>
            </a:xfrm>
            <a:prstGeom prst="rect">
              <a:avLst/>
            </a:pr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0726" name="组合 1"/>
          <p:cNvGrpSpPr/>
          <p:nvPr/>
        </p:nvGrpSpPr>
        <p:grpSpPr bwMode="auto">
          <a:xfrm rot="10800000">
            <a:off x="177800" y="4473575"/>
            <a:ext cx="3795713" cy="2000250"/>
            <a:chOff x="3123306" y="2337606"/>
            <a:chExt cx="3795654" cy="2000119"/>
          </a:xfrm>
        </p:grpSpPr>
        <p:pic>
          <p:nvPicPr>
            <p:cNvPr id="30731" name="图片 2"/>
            <p:cNvPicPr>
              <a:picLocks noChangeAspect="1"/>
            </p:cNvPicPr>
            <p:nvPr/>
          </p:nvPicPr>
          <p:blipFill>
            <a:blip r:embed="rId3"/>
            <a:srcRect/>
            <a:stretch>
              <a:fillRect/>
            </a:stretch>
          </p:blipFill>
          <p:spPr bwMode="auto">
            <a:xfrm>
              <a:off x="3123306" y="2337606"/>
              <a:ext cx="3334644" cy="809646"/>
            </a:xfrm>
            <a:prstGeom prst="rect">
              <a:avLst/>
            </a:prstGeom>
            <a:noFill/>
            <a:ln w="9525">
              <a:noFill/>
              <a:miter lim="800000"/>
              <a:headEnd/>
              <a:tailEnd/>
            </a:ln>
          </p:spPr>
        </p:pic>
        <p:sp>
          <p:nvSpPr>
            <p:cNvPr id="7" name="矩形 6"/>
            <p:cNvSpPr/>
            <p:nvPr/>
          </p:nvSpPr>
          <p:spPr>
            <a:xfrm>
              <a:off x="6450654" y="2518569"/>
              <a:ext cx="468306" cy="1819156"/>
            </a:xfrm>
            <a:prstGeom prst="rect">
              <a:avLst/>
            </a:pr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5363" name="组合 12"/>
          <p:cNvGrpSpPr/>
          <p:nvPr/>
        </p:nvGrpSpPr>
        <p:grpSpPr>
          <a:xfrm>
            <a:off x="814657" y="1203072"/>
            <a:ext cx="3251458" cy="4356559"/>
            <a:chOff x="-3048" y="0"/>
            <a:chExt cx="2879598" cy="3733800"/>
          </a:xfrm>
          <a:effectLst>
            <a:reflection blurRad="6350" endA="300" endPos="0" dir="5400000" sy="-100000" algn="bl" rotWithShape="0"/>
          </a:effectLst>
        </p:grpSpPr>
        <p:pic>
          <p:nvPicPr>
            <p:cNvPr id="15364" name="Picture 5" descr="41387766976119"/>
            <p:cNvPicPr>
              <a:picLocks noChangeAspect="1"/>
            </p:cNvPicPr>
            <p:nvPr/>
          </p:nvPicPr>
          <p:blipFill>
            <a:blip r:embed="rId4" cstate="print"/>
            <a:stretch>
              <a:fillRect/>
            </a:stretch>
          </p:blipFill>
          <p:spPr>
            <a:xfrm>
              <a:off x="299757" y="0"/>
              <a:ext cx="2576793" cy="3733800"/>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15365" name="圆角矩形 9"/>
            <p:cNvPicPr/>
            <p:nvPr/>
          </p:nvPicPr>
          <p:blipFill>
            <a:blip r:embed="rId5" cstate="print">
              <a:duotone>
                <a:prstClr val="black"/>
                <a:schemeClr val="accent1">
                  <a:tint val="45000"/>
                  <a:satMod val="400000"/>
                </a:schemeClr>
              </a:duotone>
            </a:blip>
            <a:stretch>
              <a:fillRect/>
            </a:stretch>
          </p:blipFill>
          <p:spPr>
            <a:xfrm>
              <a:off x="-3048" y="189960"/>
              <a:ext cx="469392" cy="3364992"/>
            </a:xfrm>
            <a:prstGeom prst="rect">
              <a:avLst/>
            </a:prstGeom>
            <a:ln w="88900" cap="sq" cmpd="thickThin">
              <a:solidFill>
                <a:srgbClr val="000000"/>
              </a:solidFill>
              <a:prstDash val="solid"/>
              <a:miter lim="800000"/>
              <a:headEnd/>
              <a:tailEnd/>
            </a:ln>
            <a:effectLst>
              <a:innerShdw blurRad="76200">
                <a:srgbClr val="000000"/>
              </a:innerShdw>
            </a:effectLst>
          </p:spPr>
        </p:pic>
      </p:grpSp>
      <p:grpSp>
        <p:nvGrpSpPr>
          <p:cNvPr id="15366" name="组合 13"/>
          <p:cNvGrpSpPr/>
          <p:nvPr/>
        </p:nvGrpSpPr>
        <p:grpSpPr>
          <a:xfrm>
            <a:off x="4579841" y="1203072"/>
            <a:ext cx="3010676" cy="4339168"/>
            <a:chOff x="0" y="0"/>
            <a:chExt cx="2830141" cy="3657600"/>
          </a:xfrm>
          <a:effectLst>
            <a:reflection blurRad="6350" endA="300" endPos="0" dir="5400000" sy="-100000" algn="bl" rotWithShape="0"/>
          </a:effectLst>
        </p:grpSpPr>
        <p:pic>
          <p:nvPicPr>
            <p:cNvPr id="15367" name="Picture 3" descr="31387766976119"/>
            <p:cNvPicPr>
              <a:picLocks noChangeAspect="1"/>
            </p:cNvPicPr>
            <p:nvPr/>
          </p:nvPicPr>
          <p:blipFill>
            <a:blip r:embed="rId6" cstate="print"/>
            <a:stretch>
              <a:fillRect/>
            </a:stretch>
          </p:blipFill>
          <p:spPr>
            <a:xfrm>
              <a:off x="304800" y="0"/>
              <a:ext cx="2525341" cy="3657600"/>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15368" name="圆角矩形 10"/>
            <p:cNvPicPr/>
            <p:nvPr/>
          </p:nvPicPr>
          <p:blipFill>
            <a:blip r:embed="rId7" cstate="print">
              <a:duotone>
                <a:prstClr val="black"/>
                <a:schemeClr val="accent1">
                  <a:tint val="45000"/>
                  <a:satMod val="400000"/>
                </a:schemeClr>
              </a:duotone>
            </a:blip>
            <a:stretch>
              <a:fillRect/>
            </a:stretch>
          </p:blipFill>
          <p:spPr>
            <a:xfrm>
              <a:off x="-3048" y="147288"/>
              <a:ext cx="469392" cy="3364992"/>
            </a:xfrm>
            <a:prstGeom prst="rect">
              <a:avLst/>
            </a:prstGeom>
            <a:ln w="88900" cap="sq" cmpd="thickThin">
              <a:solidFill>
                <a:srgbClr val="000000"/>
              </a:solidFill>
              <a:prstDash val="solid"/>
              <a:miter lim="800000"/>
              <a:headEnd/>
              <a:tailEnd/>
            </a:ln>
            <a:effectLst>
              <a:innerShdw blurRad="76200">
                <a:srgbClr val="000000"/>
              </a:innerShdw>
            </a:effectLst>
          </p:spPr>
        </p:pic>
      </p:grpSp>
      <p:grpSp>
        <p:nvGrpSpPr>
          <p:cNvPr id="15369" name="组合 14"/>
          <p:cNvGrpSpPr/>
          <p:nvPr/>
        </p:nvGrpSpPr>
        <p:grpSpPr>
          <a:xfrm>
            <a:off x="8380730" y="1232535"/>
            <a:ext cx="3117850" cy="4279900"/>
            <a:chOff x="0" y="0"/>
            <a:chExt cx="2819400" cy="3657600"/>
          </a:xfrm>
          <a:effectLst>
            <a:reflection blurRad="6350" endA="300" endPos="0" dir="5400000" sy="-100000" algn="bl" rotWithShape="0"/>
          </a:effectLst>
        </p:grpSpPr>
        <p:pic>
          <p:nvPicPr>
            <p:cNvPr id="15370" name="Picture 6" descr="41387766976119"/>
            <p:cNvPicPr>
              <a:picLocks noChangeAspect="1"/>
            </p:cNvPicPr>
            <p:nvPr/>
          </p:nvPicPr>
          <p:blipFill>
            <a:blip r:embed="rId4" cstate="print"/>
            <a:stretch>
              <a:fillRect/>
            </a:stretch>
          </p:blipFill>
          <p:spPr>
            <a:xfrm>
              <a:off x="294409" y="0"/>
              <a:ext cx="2524991" cy="3657600"/>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15371" name="圆角矩形 11"/>
            <p:cNvPicPr/>
            <p:nvPr/>
          </p:nvPicPr>
          <p:blipFill>
            <a:blip r:embed="rId8" cstate="print">
              <a:duotone>
                <a:prstClr val="black"/>
                <a:schemeClr val="accent1">
                  <a:tint val="45000"/>
                  <a:satMod val="400000"/>
                </a:schemeClr>
              </a:duotone>
            </a:blip>
            <a:stretch>
              <a:fillRect/>
            </a:stretch>
          </p:blipFill>
          <p:spPr>
            <a:xfrm>
              <a:off x="-3048" y="147288"/>
              <a:ext cx="469392" cy="3364992"/>
            </a:xfrm>
            <a:prstGeom prst="rect">
              <a:avLst/>
            </a:prstGeom>
            <a:ln w="88900" cap="sq" cmpd="thickThin">
              <a:solidFill>
                <a:srgbClr val="000000"/>
              </a:solidFill>
              <a:prstDash val="solid"/>
              <a:miter lim="800000"/>
              <a:headEnd/>
              <a:tailEnd/>
            </a:ln>
            <a:effectLst>
              <a:innerShdw blurRad="76200">
                <a:srgbClr val="000000"/>
              </a:innerShdw>
            </a:effectLst>
          </p:spPr>
        </p:pic>
      </p:grpSp>
      <p:pic>
        <p:nvPicPr>
          <p:cNvPr id="11" name="图片 10" descr="龙89564"/>
          <p:cNvPicPr>
            <a:picLocks noChangeAspect="1"/>
          </p:cNvPicPr>
          <p:nvPr/>
        </p:nvPicPr>
        <p:blipFill>
          <a:blip r:embed="rId9"/>
          <a:srcRect/>
          <a:stretch>
            <a:fillRect/>
          </a:stretch>
        </p:blipFill>
        <p:spPr bwMode="auto">
          <a:xfrm>
            <a:off x="3028950" y="-15875"/>
            <a:ext cx="1247775" cy="12477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gtEl>
                                      </p:cBhvr>
                                    </p:animEffect>
                                  </p:childTnLst>
                                </p:cTn>
                              </p:par>
                            </p:childTnLst>
                          </p:cTn>
                        </p:par>
                        <p:par>
                          <p:cTn id="17" fill="hold">
                            <p:stCondLst>
                              <p:cond delay="0"/>
                            </p:stCondLst>
                            <p:childTnLst>
                              <p:par>
                                <p:cTn id="18" presetID="51" presetClass="entr" presetSubtype="0" fill="hold" nodeType="afterEffect">
                                  <p:stCondLst>
                                    <p:cond delay="0"/>
                                  </p:stCondLst>
                                  <p:childTnLst>
                                    <p:set>
                                      <p:cBhvr>
                                        <p:cTn id="19" dur="1" fill="hold">
                                          <p:stCondLst>
                                            <p:cond delay="0"/>
                                          </p:stCondLst>
                                        </p:cTn>
                                        <p:tgtEl>
                                          <p:spTgt spid="15363"/>
                                        </p:tgtEl>
                                        <p:attrNameLst>
                                          <p:attrName>style.visibility</p:attrName>
                                        </p:attrNameLst>
                                      </p:cBhvr>
                                      <p:to>
                                        <p:strVal val="visible"/>
                                      </p:to>
                                    </p:set>
                                    <p:animEffect transition="in" filter="fade">
                                      <p:cBhvr>
                                        <p:cTn id="20" dur="770" decel="100000"/>
                                        <p:tgtEl>
                                          <p:spTgt spid="15363"/>
                                        </p:tgtEl>
                                      </p:cBhvr>
                                    </p:animEffect>
                                    <p:animScale>
                                      <p:cBhvr>
                                        <p:cTn id="21" dur="770" decel="100000"/>
                                        <p:tgtEl>
                                          <p:spTgt spid="15363"/>
                                        </p:tgtEl>
                                      </p:cBhvr>
                                      <p:from x="10000" y="10000"/>
                                      <p:to x="200000" y="450000"/>
                                    </p:animScale>
                                    <p:animScale>
                                      <p:cBhvr>
                                        <p:cTn id="22" dur="1230" accel="100000" fill="hold">
                                          <p:stCondLst>
                                            <p:cond delay="770"/>
                                          </p:stCondLst>
                                        </p:cTn>
                                        <p:tgtEl>
                                          <p:spTgt spid="15363"/>
                                        </p:tgtEl>
                                      </p:cBhvr>
                                      <p:from x="200000" y="450000"/>
                                      <p:to x="100000" y="100000"/>
                                    </p:animScale>
                                    <p:set>
                                      <p:cBhvr>
                                        <p:cTn id="23" dur="770" fill="hold"/>
                                        <p:tgtEl>
                                          <p:spTgt spid="15363"/>
                                        </p:tgtEl>
                                        <p:attrNameLst>
                                          <p:attrName>ppt_x</p:attrName>
                                        </p:attrNameLst>
                                      </p:cBhvr>
                                      <p:to>
                                        <p:strVal val="(0.5)"/>
                                      </p:to>
                                    </p:set>
                                    <p:anim from="(0.5)" to="(#ppt_x)" calcmode="lin" valueType="num">
                                      <p:cBhvr>
                                        <p:cTn id="24" dur="1230" accel="100000" fill="hold">
                                          <p:stCondLst>
                                            <p:cond delay="770"/>
                                          </p:stCondLst>
                                        </p:cTn>
                                        <p:tgtEl>
                                          <p:spTgt spid="15363"/>
                                        </p:tgtEl>
                                        <p:attrNameLst>
                                          <p:attrName>ppt_x</p:attrName>
                                        </p:attrNameLst>
                                      </p:cBhvr>
                                    </p:anim>
                                    <p:set>
                                      <p:cBhvr>
                                        <p:cTn id="25" dur="770" fill="hold"/>
                                        <p:tgtEl>
                                          <p:spTgt spid="15363"/>
                                        </p:tgtEl>
                                        <p:attrNameLst>
                                          <p:attrName>ppt_y</p:attrName>
                                        </p:attrNameLst>
                                      </p:cBhvr>
                                      <p:to>
                                        <p:strVal val="(#ppt_y+0.4)"/>
                                      </p:to>
                                    </p:set>
                                    <p:anim from="(#ppt_y+0.4)" to="(#ppt_y)" calcmode="lin" valueType="num">
                                      <p:cBhvr>
                                        <p:cTn id="26" dur="1230" accel="100000" fill="hold">
                                          <p:stCondLst>
                                            <p:cond delay="770"/>
                                          </p:stCondLst>
                                        </p:cTn>
                                        <p:tgtEl>
                                          <p:spTgt spid="15363"/>
                                        </p:tgtEl>
                                        <p:attrNameLst>
                                          <p:attrName>ppt_y</p:attrName>
                                        </p:attrNameLst>
                                      </p:cBhvr>
                                    </p:anim>
                                  </p:childTnLst>
                                </p:cTn>
                              </p:par>
                            </p:childTnLst>
                          </p:cTn>
                        </p:par>
                        <p:par>
                          <p:cTn id="27" fill="hold">
                            <p:stCondLst>
                              <p:cond delay="2000"/>
                            </p:stCondLst>
                            <p:childTnLst>
                              <p:par>
                                <p:cTn id="28" presetID="51" presetClass="entr" presetSubtype="0" fill="hold" nodeType="afterEffect">
                                  <p:stCondLst>
                                    <p:cond delay="0"/>
                                  </p:stCondLst>
                                  <p:childTnLst>
                                    <p:set>
                                      <p:cBhvr>
                                        <p:cTn id="29" dur="1" fill="hold">
                                          <p:stCondLst>
                                            <p:cond delay="0"/>
                                          </p:stCondLst>
                                        </p:cTn>
                                        <p:tgtEl>
                                          <p:spTgt spid="15366"/>
                                        </p:tgtEl>
                                        <p:attrNameLst>
                                          <p:attrName>style.visibility</p:attrName>
                                        </p:attrNameLst>
                                      </p:cBhvr>
                                      <p:to>
                                        <p:strVal val="visible"/>
                                      </p:to>
                                    </p:set>
                                    <p:animEffect transition="in" filter="fade">
                                      <p:cBhvr>
                                        <p:cTn id="30" dur="770" decel="100000"/>
                                        <p:tgtEl>
                                          <p:spTgt spid="15366"/>
                                        </p:tgtEl>
                                      </p:cBhvr>
                                    </p:animEffect>
                                    <p:animScale>
                                      <p:cBhvr>
                                        <p:cTn id="31" dur="770" decel="100000"/>
                                        <p:tgtEl>
                                          <p:spTgt spid="15366"/>
                                        </p:tgtEl>
                                      </p:cBhvr>
                                      <p:from x="10000" y="10000"/>
                                      <p:to x="200000" y="450000"/>
                                    </p:animScale>
                                    <p:animScale>
                                      <p:cBhvr>
                                        <p:cTn id="32" dur="1230" accel="100000" fill="hold">
                                          <p:stCondLst>
                                            <p:cond delay="770"/>
                                          </p:stCondLst>
                                        </p:cTn>
                                        <p:tgtEl>
                                          <p:spTgt spid="15366"/>
                                        </p:tgtEl>
                                      </p:cBhvr>
                                      <p:from x="200000" y="450000"/>
                                      <p:to x="100000" y="100000"/>
                                    </p:animScale>
                                    <p:set>
                                      <p:cBhvr>
                                        <p:cTn id="33" dur="770" fill="hold"/>
                                        <p:tgtEl>
                                          <p:spTgt spid="15366"/>
                                        </p:tgtEl>
                                        <p:attrNameLst>
                                          <p:attrName>ppt_x</p:attrName>
                                        </p:attrNameLst>
                                      </p:cBhvr>
                                      <p:to>
                                        <p:strVal val="(0.5)"/>
                                      </p:to>
                                    </p:set>
                                    <p:anim from="(0.5)" to="(#ppt_x)" calcmode="lin" valueType="num">
                                      <p:cBhvr>
                                        <p:cTn id="34" dur="1230" accel="100000" fill="hold">
                                          <p:stCondLst>
                                            <p:cond delay="770"/>
                                          </p:stCondLst>
                                        </p:cTn>
                                        <p:tgtEl>
                                          <p:spTgt spid="15366"/>
                                        </p:tgtEl>
                                        <p:attrNameLst>
                                          <p:attrName>ppt_x</p:attrName>
                                        </p:attrNameLst>
                                      </p:cBhvr>
                                    </p:anim>
                                    <p:set>
                                      <p:cBhvr>
                                        <p:cTn id="35" dur="770" fill="hold"/>
                                        <p:tgtEl>
                                          <p:spTgt spid="15366"/>
                                        </p:tgtEl>
                                        <p:attrNameLst>
                                          <p:attrName>ppt_y</p:attrName>
                                        </p:attrNameLst>
                                      </p:cBhvr>
                                      <p:to>
                                        <p:strVal val="(#ppt_y+0.4)"/>
                                      </p:to>
                                    </p:set>
                                    <p:anim from="(#ppt_y+0.4)" to="(#ppt_y)" calcmode="lin" valueType="num">
                                      <p:cBhvr>
                                        <p:cTn id="36" dur="1230" accel="100000" fill="hold">
                                          <p:stCondLst>
                                            <p:cond delay="770"/>
                                          </p:stCondLst>
                                        </p:cTn>
                                        <p:tgtEl>
                                          <p:spTgt spid="15366"/>
                                        </p:tgtEl>
                                        <p:attrNameLst>
                                          <p:attrName>ppt_y</p:attrName>
                                        </p:attrNameLst>
                                      </p:cBhvr>
                                    </p:anim>
                                  </p:childTnLst>
                                </p:cTn>
                              </p:par>
                            </p:childTnLst>
                          </p:cTn>
                        </p:par>
                        <p:par>
                          <p:cTn id="37" fill="hold">
                            <p:stCondLst>
                              <p:cond delay="4000"/>
                            </p:stCondLst>
                            <p:childTnLst>
                              <p:par>
                                <p:cTn id="38" presetID="51" presetClass="entr" presetSubtype="0" fill="hold" nodeType="afterEffect">
                                  <p:stCondLst>
                                    <p:cond delay="0"/>
                                  </p:stCondLst>
                                  <p:childTnLst>
                                    <p:set>
                                      <p:cBhvr>
                                        <p:cTn id="39" dur="1" fill="hold">
                                          <p:stCondLst>
                                            <p:cond delay="0"/>
                                          </p:stCondLst>
                                        </p:cTn>
                                        <p:tgtEl>
                                          <p:spTgt spid="15369"/>
                                        </p:tgtEl>
                                        <p:attrNameLst>
                                          <p:attrName>style.visibility</p:attrName>
                                        </p:attrNameLst>
                                      </p:cBhvr>
                                      <p:to>
                                        <p:strVal val="visible"/>
                                      </p:to>
                                    </p:set>
                                    <p:animEffect transition="in" filter="fade">
                                      <p:cBhvr>
                                        <p:cTn id="40" dur="770" decel="100000"/>
                                        <p:tgtEl>
                                          <p:spTgt spid="15369"/>
                                        </p:tgtEl>
                                      </p:cBhvr>
                                    </p:animEffect>
                                    <p:animScale>
                                      <p:cBhvr>
                                        <p:cTn id="41" dur="770" decel="100000"/>
                                        <p:tgtEl>
                                          <p:spTgt spid="15369"/>
                                        </p:tgtEl>
                                      </p:cBhvr>
                                      <p:from x="10000" y="10000"/>
                                      <p:to x="200000" y="450000"/>
                                    </p:animScale>
                                    <p:animScale>
                                      <p:cBhvr>
                                        <p:cTn id="42" dur="1230" accel="100000" fill="hold">
                                          <p:stCondLst>
                                            <p:cond delay="770"/>
                                          </p:stCondLst>
                                        </p:cTn>
                                        <p:tgtEl>
                                          <p:spTgt spid="15369"/>
                                        </p:tgtEl>
                                      </p:cBhvr>
                                      <p:from x="200000" y="450000"/>
                                      <p:to x="100000" y="100000"/>
                                    </p:animScale>
                                    <p:set>
                                      <p:cBhvr>
                                        <p:cTn id="43" dur="770" fill="hold"/>
                                        <p:tgtEl>
                                          <p:spTgt spid="15369"/>
                                        </p:tgtEl>
                                        <p:attrNameLst>
                                          <p:attrName>ppt_x</p:attrName>
                                        </p:attrNameLst>
                                      </p:cBhvr>
                                      <p:to>
                                        <p:strVal val="(0.5)"/>
                                      </p:to>
                                    </p:set>
                                    <p:anim from="(0.5)" to="(#ppt_x)" calcmode="lin" valueType="num">
                                      <p:cBhvr>
                                        <p:cTn id="44" dur="1230" accel="100000" fill="hold">
                                          <p:stCondLst>
                                            <p:cond delay="770"/>
                                          </p:stCondLst>
                                        </p:cTn>
                                        <p:tgtEl>
                                          <p:spTgt spid="15369"/>
                                        </p:tgtEl>
                                        <p:attrNameLst>
                                          <p:attrName>ppt_x</p:attrName>
                                        </p:attrNameLst>
                                      </p:cBhvr>
                                    </p:anim>
                                    <p:set>
                                      <p:cBhvr>
                                        <p:cTn id="45" dur="770" fill="hold"/>
                                        <p:tgtEl>
                                          <p:spTgt spid="15369"/>
                                        </p:tgtEl>
                                        <p:attrNameLst>
                                          <p:attrName>ppt_y</p:attrName>
                                        </p:attrNameLst>
                                      </p:cBhvr>
                                      <p:to>
                                        <p:strVal val="(#ppt_y+0.4)"/>
                                      </p:to>
                                    </p:set>
                                    <p:anim from="(#ppt_y+0.4)" to="(#ppt_y)" calcmode="lin" valueType="num">
                                      <p:cBhvr>
                                        <p:cTn id="46" dur="1230" accel="100000" fill="hold">
                                          <p:stCondLst>
                                            <p:cond delay="770"/>
                                          </p:stCondLst>
                                        </p:cTn>
                                        <p:tgtEl>
                                          <p:spTgt spid="1536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组合 3"/>
          <p:cNvGrpSpPr/>
          <p:nvPr/>
        </p:nvGrpSpPr>
        <p:grpSpPr bwMode="auto">
          <a:xfrm>
            <a:off x="0" y="6473825"/>
            <a:ext cx="12192000" cy="412750"/>
            <a:chOff x="0" y="6444852"/>
            <a:chExt cx="12192000" cy="413147"/>
          </a:xfrm>
        </p:grpSpPr>
        <p:pic>
          <p:nvPicPr>
            <p:cNvPr id="31773" name="图片 4"/>
            <p:cNvPicPr>
              <a:picLocks noChangeAspect="1"/>
            </p:cNvPicPr>
            <p:nvPr/>
          </p:nvPicPr>
          <p:blipFill>
            <a:blip r:embed="rId1"/>
            <a:srcRect/>
            <a:stretch>
              <a:fillRect/>
            </a:stretch>
          </p:blipFill>
          <p:spPr bwMode="auto">
            <a:xfrm>
              <a:off x="0" y="6444852"/>
              <a:ext cx="6610350" cy="413147"/>
            </a:xfrm>
            <a:prstGeom prst="rect">
              <a:avLst/>
            </a:prstGeom>
            <a:noFill/>
            <a:ln w="9525">
              <a:noFill/>
              <a:miter lim="800000"/>
              <a:headEnd/>
              <a:tailEnd/>
            </a:ln>
          </p:spPr>
        </p:pic>
        <p:pic>
          <p:nvPicPr>
            <p:cNvPr id="31774" name="图片 5"/>
            <p:cNvPicPr>
              <a:picLocks noChangeAspect="1"/>
            </p:cNvPicPr>
            <p:nvPr/>
          </p:nvPicPr>
          <p:blipFill>
            <a:blip r:embed="rId1"/>
            <a:srcRect r="13255"/>
            <a:stretch>
              <a:fillRect/>
            </a:stretch>
          </p:blipFill>
          <p:spPr bwMode="auto">
            <a:xfrm>
              <a:off x="6457950" y="6444852"/>
              <a:ext cx="5734050" cy="413147"/>
            </a:xfrm>
            <a:prstGeom prst="rect">
              <a:avLst/>
            </a:prstGeom>
            <a:noFill/>
            <a:ln w="9525">
              <a:noFill/>
              <a:miter lim="800000"/>
              <a:headEnd/>
              <a:tailEnd/>
            </a:ln>
          </p:spPr>
        </p:pic>
      </p:grpSp>
      <p:pic>
        <p:nvPicPr>
          <p:cNvPr id="31746" name="图片 7"/>
          <p:cNvPicPr>
            <a:picLocks noChangeAspect="1"/>
          </p:cNvPicPr>
          <p:nvPr/>
        </p:nvPicPr>
        <p:blipFill>
          <a:blip r:embed="rId2"/>
          <a:srcRect/>
          <a:stretch>
            <a:fillRect/>
          </a:stretch>
        </p:blipFill>
        <p:spPr bwMode="auto">
          <a:xfrm rot="-524926">
            <a:off x="7102475" y="901700"/>
            <a:ext cx="1255713" cy="407988"/>
          </a:xfrm>
          <a:prstGeom prst="rect">
            <a:avLst/>
          </a:prstGeom>
          <a:noFill/>
          <a:ln w="9525">
            <a:noFill/>
            <a:miter lim="800000"/>
            <a:headEnd/>
            <a:tailEnd/>
          </a:ln>
        </p:spPr>
      </p:pic>
      <p:sp>
        <p:nvSpPr>
          <p:cNvPr id="9" name="TextBox 31"/>
          <p:cNvSpPr txBox="1">
            <a:spLocks noChangeArrowheads="1"/>
          </p:cNvSpPr>
          <p:nvPr/>
        </p:nvSpPr>
        <p:spPr bwMode="auto">
          <a:xfrm>
            <a:off x="4678363" y="446088"/>
            <a:ext cx="4495800" cy="519112"/>
          </a:xfrm>
          <a:prstGeom prst="rect">
            <a:avLst/>
          </a:prstGeom>
          <a:noFill/>
          <a:ln w="9525">
            <a:noFill/>
            <a:miter lim="800000"/>
          </a:ln>
        </p:spPr>
        <p:txBody>
          <a:bodyPr lIns="91438" tIns="45719" rIns="91438" bIns="45719">
            <a:spAutoFit/>
          </a:bodyPr>
          <a:lstStyle/>
          <a:p>
            <a:pPr defTabSz="912495"/>
            <a:r>
              <a:rPr lang="zh-CN" altLang="en-US" sz="2800" b="1">
                <a:latin typeface="微软雅黑" panose="020B0503020204020204" pitchFamily="34" charset="-122"/>
                <a:ea typeface="微软雅黑" panose="020B0503020204020204" pitchFamily="34" charset="-122"/>
              </a:rPr>
              <a:t>我们是</a:t>
            </a:r>
            <a:r>
              <a:rPr lang="en-US" altLang="zh-CN" sz="2800" b="1">
                <a:latin typeface="微软雅黑" panose="020B0503020204020204" pitchFamily="34" charset="-122"/>
                <a:ea typeface="微软雅黑" panose="020B0503020204020204" pitchFamily="34" charset="-122"/>
              </a:rPr>
              <a:t>…</a:t>
            </a:r>
            <a:endParaRPr lang="en-US" altLang="zh-CN" sz="2800" b="1">
              <a:latin typeface="微软雅黑" panose="020B0503020204020204" pitchFamily="34" charset="-122"/>
              <a:ea typeface="微软雅黑" panose="020B0503020204020204" pitchFamily="34" charset="-122"/>
            </a:endParaRPr>
          </a:p>
        </p:txBody>
      </p:sp>
      <p:sp>
        <p:nvSpPr>
          <p:cNvPr id="10" name="矩形 9"/>
          <p:cNvSpPr/>
          <p:nvPr/>
        </p:nvSpPr>
        <p:spPr>
          <a:xfrm>
            <a:off x="4340225" y="334963"/>
            <a:ext cx="261938" cy="771525"/>
          </a:xfrm>
          <a:prstGeom prst="rect">
            <a:avLst/>
          </a:prstGeom>
          <a:solidFill>
            <a:srgbClr val="CE3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5" name="组合 14"/>
          <p:cNvGrpSpPr/>
          <p:nvPr/>
        </p:nvGrpSpPr>
        <p:grpSpPr bwMode="auto">
          <a:xfrm>
            <a:off x="757238" y="1676400"/>
            <a:ext cx="3365500" cy="2378075"/>
            <a:chOff x="-96454" y="1286826"/>
            <a:chExt cx="6743971" cy="4765632"/>
          </a:xfrm>
        </p:grpSpPr>
        <p:sp>
          <p:nvSpPr>
            <p:cNvPr id="12" name="椭圆 11"/>
            <p:cNvSpPr/>
            <p:nvPr/>
          </p:nvSpPr>
          <p:spPr>
            <a:xfrm>
              <a:off x="1077378" y="1401354"/>
              <a:ext cx="4456748" cy="4460224"/>
            </a:xfrm>
            <a:prstGeom prst="ellipse">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a:p>
          </p:txBody>
        </p:sp>
        <p:pic>
          <p:nvPicPr>
            <p:cNvPr id="31772" name="图片 13"/>
            <p:cNvPicPr>
              <a:picLocks noChangeAspect="1"/>
            </p:cNvPicPr>
            <p:nvPr/>
          </p:nvPicPr>
          <p:blipFill>
            <a:blip r:embed="rId3"/>
            <a:srcRect/>
            <a:stretch>
              <a:fillRect/>
            </a:stretch>
          </p:blipFill>
          <p:spPr bwMode="auto">
            <a:xfrm>
              <a:off x="-96454" y="1286826"/>
              <a:ext cx="6743971" cy="4765632"/>
            </a:xfrm>
            <a:prstGeom prst="rect">
              <a:avLst/>
            </a:prstGeom>
            <a:noFill/>
            <a:ln w="9525">
              <a:noFill/>
              <a:miter lim="800000"/>
              <a:headEnd/>
              <a:tailEnd/>
            </a:ln>
          </p:spPr>
        </p:pic>
      </p:grpSp>
      <p:sp>
        <p:nvSpPr>
          <p:cNvPr id="23" name="文本框 22"/>
          <p:cNvSpPr txBox="1">
            <a:spLocks noChangeArrowheads="1"/>
          </p:cNvSpPr>
          <p:nvPr/>
        </p:nvSpPr>
        <p:spPr bwMode="auto">
          <a:xfrm>
            <a:off x="1227138" y="2405063"/>
            <a:ext cx="2427287" cy="1208087"/>
          </a:xfrm>
          <a:prstGeom prst="rect">
            <a:avLst/>
          </a:prstGeom>
          <a:noFill/>
          <a:ln w="9525">
            <a:noFill/>
            <a:miter lim="800000"/>
          </a:ln>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sym typeface="+mn-ea"/>
              </a:rPr>
              <a:t>目前国内最大最专业的大蒜深</a:t>
            </a:r>
            <a:endParaRPr lang="zh-CN" altLang="en-US" b="1">
              <a:solidFill>
                <a:schemeClr val="bg1"/>
              </a:solidFill>
              <a:latin typeface="微软雅黑" panose="020B0503020204020204" pitchFamily="34" charset="-122"/>
              <a:ea typeface="微软雅黑" panose="020B0503020204020204" pitchFamily="34" charset="-122"/>
            </a:endParaRPr>
          </a:p>
          <a:p>
            <a:pPr algn="ctr"/>
            <a:r>
              <a:rPr lang="zh-CN" altLang="en-US" b="1">
                <a:solidFill>
                  <a:schemeClr val="bg1"/>
                </a:solidFill>
                <a:latin typeface="微软雅黑" panose="020B0503020204020204" pitchFamily="34" charset="-122"/>
                <a:ea typeface="微软雅黑" panose="020B0503020204020204" pitchFamily="34" charset="-122"/>
                <a:sym typeface="+mn-ea"/>
              </a:rPr>
              <a:t>加工研究和</a:t>
            </a:r>
            <a:endParaRPr lang="zh-CN" altLang="en-US" b="1">
              <a:solidFill>
                <a:schemeClr val="bg1"/>
              </a:solidFill>
              <a:latin typeface="微软雅黑" panose="020B0503020204020204" pitchFamily="34" charset="-122"/>
              <a:ea typeface="微软雅黑" panose="020B0503020204020204" pitchFamily="34" charset="-122"/>
            </a:endParaRPr>
          </a:p>
          <a:p>
            <a:pPr algn="ctr"/>
            <a:r>
              <a:rPr lang="zh-CN" altLang="en-US" b="1">
                <a:solidFill>
                  <a:schemeClr val="bg1"/>
                </a:solidFill>
                <a:latin typeface="微软雅黑" panose="020B0503020204020204" pitchFamily="34" charset="-122"/>
                <a:ea typeface="微软雅黑" panose="020B0503020204020204" pitchFamily="34" charset="-122"/>
                <a:sym typeface="+mn-ea"/>
              </a:rPr>
              <a:t>生产基地</a:t>
            </a:r>
            <a:endParaRPr lang="zh-CN" altLang="en-US">
              <a:latin typeface="Calibri" panose="020F0502020204030204" pitchFamily="34" charset="0"/>
              <a:ea typeface="微软雅黑" panose="020B0503020204020204" pitchFamily="34" charset="-122"/>
            </a:endParaRPr>
          </a:p>
        </p:txBody>
      </p:sp>
      <p:sp>
        <p:nvSpPr>
          <p:cNvPr id="31751" name="文本框 24"/>
          <p:cNvSpPr txBox="1">
            <a:spLocks noChangeArrowheads="1"/>
          </p:cNvSpPr>
          <p:nvPr/>
        </p:nvSpPr>
        <p:spPr bwMode="auto">
          <a:xfrm>
            <a:off x="6370638" y="3098800"/>
            <a:ext cx="2011362" cy="660400"/>
          </a:xfrm>
          <a:prstGeom prst="rect">
            <a:avLst/>
          </a:prstGeom>
          <a:noFill/>
          <a:ln w="9525">
            <a:noFill/>
            <a:miter lim="800000"/>
          </a:ln>
        </p:spPr>
        <p:txBody>
          <a:bodyPr wrap="none">
            <a:spAutoFit/>
          </a:bodyPr>
          <a:lstStyle/>
          <a:p>
            <a:r>
              <a:rPr lang="zh-CN" altLang="en-US" b="1">
                <a:solidFill>
                  <a:srgbClr val="FEFFFF"/>
                </a:solidFill>
                <a:latin typeface="微软雅黑" panose="020B0503020204020204" pitchFamily="34" charset="-122"/>
                <a:ea typeface="微软雅黑" panose="020B0503020204020204" pitchFamily="34" charset="-122"/>
                <a:sym typeface="+mn-ea"/>
              </a:rPr>
              <a:t>常德市农业产业化</a:t>
            </a:r>
            <a:endParaRPr lang="zh-CN" altLang="en-US" b="1">
              <a:solidFill>
                <a:srgbClr val="FEFFFF"/>
              </a:solidFill>
              <a:latin typeface="微软雅黑" panose="020B0503020204020204" pitchFamily="34" charset="-122"/>
              <a:ea typeface="微软雅黑" panose="020B0503020204020204" pitchFamily="34" charset="-122"/>
              <a:sym typeface="+mn-ea"/>
            </a:endParaRPr>
          </a:p>
          <a:p>
            <a:r>
              <a:rPr lang="zh-CN" altLang="en-US" b="1">
                <a:solidFill>
                  <a:srgbClr val="FEFFFF"/>
                </a:solidFill>
                <a:latin typeface="微软雅黑" panose="020B0503020204020204" pitchFamily="34" charset="-122"/>
                <a:ea typeface="微软雅黑" panose="020B0503020204020204" pitchFamily="34" charset="-122"/>
                <a:sym typeface="+mn-ea"/>
              </a:rPr>
              <a:t>     龙头企业</a:t>
            </a:r>
            <a:endParaRPr lang="zh-CN" altLang="en-US">
              <a:latin typeface="Calibri" panose="020F0502020204030204" pitchFamily="34" charset="0"/>
              <a:ea typeface="微软雅黑" panose="020B0503020204020204" pitchFamily="34" charset="-122"/>
            </a:endParaRPr>
          </a:p>
        </p:txBody>
      </p:sp>
      <p:sp>
        <p:nvSpPr>
          <p:cNvPr id="31752" name="文本框 25"/>
          <p:cNvSpPr txBox="1">
            <a:spLocks noChangeArrowheads="1"/>
          </p:cNvSpPr>
          <p:nvPr/>
        </p:nvSpPr>
        <p:spPr bwMode="auto">
          <a:xfrm>
            <a:off x="9423400" y="3143250"/>
            <a:ext cx="1782763" cy="658813"/>
          </a:xfrm>
          <a:prstGeom prst="rect">
            <a:avLst/>
          </a:prstGeom>
          <a:noFill/>
          <a:ln w="9525">
            <a:noFill/>
            <a:miter lim="800000"/>
          </a:ln>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sym typeface="+mn-ea"/>
              </a:rPr>
              <a:t>湖南省著名商标</a:t>
            </a:r>
            <a:endParaRPr lang="zh-CN" altLang="en-US" b="1">
              <a:solidFill>
                <a:schemeClr val="bg1"/>
              </a:solidFill>
              <a:latin typeface="微软雅黑" panose="020B0503020204020204" pitchFamily="34" charset="-122"/>
              <a:ea typeface="微软雅黑" panose="020B0503020204020204" pitchFamily="34" charset="-122"/>
            </a:endParaRPr>
          </a:p>
          <a:p>
            <a:endParaRPr lang="zh-CN" altLang="en-US">
              <a:latin typeface="Calibri" panose="020F0502020204030204" pitchFamily="34" charset="0"/>
              <a:ea typeface="微软雅黑" panose="020B0503020204020204" pitchFamily="34" charset="-122"/>
            </a:endParaRPr>
          </a:p>
        </p:txBody>
      </p:sp>
      <p:grpSp>
        <p:nvGrpSpPr>
          <p:cNvPr id="27" name="组合 26"/>
          <p:cNvGrpSpPr/>
          <p:nvPr/>
        </p:nvGrpSpPr>
        <p:grpSpPr bwMode="auto">
          <a:xfrm>
            <a:off x="4472623" y="1701165"/>
            <a:ext cx="3365500" cy="2378075"/>
            <a:chOff x="-96454" y="1286826"/>
            <a:chExt cx="6743971" cy="4765632"/>
          </a:xfrm>
        </p:grpSpPr>
        <p:sp>
          <p:nvSpPr>
            <p:cNvPr id="28" name="椭圆 27"/>
            <p:cNvSpPr/>
            <p:nvPr/>
          </p:nvSpPr>
          <p:spPr>
            <a:xfrm>
              <a:off x="1077378" y="1401354"/>
              <a:ext cx="4456748" cy="4460224"/>
            </a:xfrm>
            <a:prstGeom prst="ellipse">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a:p>
          </p:txBody>
        </p:sp>
        <p:pic>
          <p:nvPicPr>
            <p:cNvPr id="31770" name="图片 28"/>
            <p:cNvPicPr>
              <a:picLocks noChangeAspect="1"/>
            </p:cNvPicPr>
            <p:nvPr/>
          </p:nvPicPr>
          <p:blipFill>
            <a:blip r:embed="rId3"/>
            <a:srcRect/>
            <a:stretch>
              <a:fillRect/>
            </a:stretch>
          </p:blipFill>
          <p:spPr bwMode="auto">
            <a:xfrm>
              <a:off x="-96454" y="1286826"/>
              <a:ext cx="6743971" cy="4765632"/>
            </a:xfrm>
            <a:prstGeom prst="rect">
              <a:avLst/>
            </a:prstGeom>
            <a:noFill/>
            <a:ln w="9525">
              <a:noFill/>
              <a:miter lim="800000"/>
              <a:headEnd/>
              <a:tailEnd/>
            </a:ln>
          </p:spPr>
        </p:pic>
      </p:grpSp>
      <p:grpSp>
        <p:nvGrpSpPr>
          <p:cNvPr id="30" name="组合 29"/>
          <p:cNvGrpSpPr/>
          <p:nvPr/>
        </p:nvGrpSpPr>
        <p:grpSpPr bwMode="auto">
          <a:xfrm>
            <a:off x="8070850" y="1647825"/>
            <a:ext cx="3365500" cy="2378075"/>
            <a:chOff x="-96454" y="1286826"/>
            <a:chExt cx="6743971" cy="4765632"/>
          </a:xfrm>
        </p:grpSpPr>
        <p:sp>
          <p:nvSpPr>
            <p:cNvPr id="31" name="椭圆 30"/>
            <p:cNvSpPr/>
            <p:nvPr/>
          </p:nvSpPr>
          <p:spPr>
            <a:xfrm>
              <a:off x="1077380" y="1401354"/>
              <a:ext cx="4456746" cy="4460224"/>
            </a:xfrm>
            <a:prstGeom prst="ellipse">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a:p>
          </p:txBody>
        </p:sp>
        <p:pic>
          <p:nvPicPr>
            <p:cNvPr id="31768" name="图片 31"/>
            <p:cNvPicPr>
              <a:picLocks noChangeAspect="1"/>
            </p:cNvPicPr>
            <p:nvPr/>
          </p:nvPicPr>
          <p:blipFill>
            <a:blip r:embed="rId3"/>
            <a:srcRect/>
            <a:stretch>
              <a:fillRect/>
            </a:stretch>
          </p:blipFill>
          <p:spPr bwMode="auto">
            <a:xfrm>
              <a:off x="-96454" y="1286826"/>
              <a:ext cx="6743971" cy="4765632"/>
            </a:xfrm>
            <a:prstGeom prst="rect">
              <a:avLst/>
            </a:prstGeom>
            <a:noFill/>
            <a:ln w="9525">
              <a:noFill/>
              <a:miter lim="800000"/>
              <a:headEnd/>
              <a:tailEnd/>
            </a:ln>
          </p:spPr>
        </p:pic>
      </p:grpSp>
      <p:sp>
        <p:nvSpPr>
          <p:cNvPr id="33" name="文本框 32"/>
          <p:cNvSpPr txBox="1">
            <a:spLocks noChangeArrowheads="1"/>
          </p:cNvSpPr>
          <p:nvPr/>
        </p:nvSpPr>
        <p:spPr bwMode="auto">
          <a:xfrm>
            <a:off x="5073650" y="2530475"/>
            <a:ext cx="2239963" cy="503238"/>
          </a:xfrm>
          <a:prstGeom prst="rect">
            <a:avLst/>
          </a:prstGeom>
          <a:noFill/>
          <a:ln w="9525">
            <a:noFill/>
            <a:miter lim="800000"/>
          </a:ln>
        </p:spPr>
        <p:txBody>
          <a:bodyPr wrap="none">
            <a:spAutoFit/>
          </a:bodyPr>
          <a:lstStyle/>
          <a:p>
            <a:pPr algn="ctr" eaLnBrk="0" hangingPunct="0">
              <a:lnSpc>
                <a:spcPct val="150000"/>
              </a:lnSpc>
            </a:pPr>
            <a:r>
              <a:rPr lang="zh-CN" altLang="en-US" b="1">
                <a:solidFill>
                  <a:srgbClr val="FEFFFF"/>
                </a:solidFill>
                <a:latin typeface="微软雅黑" panose="020B0503020204020204" pitchFamily="34" charset="-122"/>
                <a:ea typeface="微软雅黑" panose="020B0503020204020204" pitchFamily="34" charset="-122"/>
                <a:sym typeface="+mn-ea"/>
              </a:rPr>
              <a:t>国家级农业科技成果</a:t>
            </a:r>
            <a:endParaRPr lang="zh-CN" altLang="en-US">
              <a:latin typeface="Calibri" panose="020F0502020204030204" pitchFamily="34" charset="0"/>
              <a:ea typeface="微软雅黑" panose="020B0503020204020204" pitchFamily="34" charset="-122"/>
            </a:endParaRPr>
          </a:p>
        </p:txBody>
      </p:sp>
      <p:sp>
        <p:nvSpPr>
          <p:cNvPr id="34" name="文本框 33"/>
          <p:cNvSpPr txBox="1">
            <a:spLocks noChangeArrowheads="1"/>
          </p:cNvSpPr>
          <p:nvPr/>
        </p:nvSpPr>
        <p:spPr bwMode="auto">
          <a:xfrm>
            <a:off x="8747125" y="2517775"/>
            <a:ext cx="2012950" cy="658813"/>
          </a:xfrm>
          <a:prstGeom prst="rect">
            <a:avLst/>
          </a:prstGeom>
          <a:noFill/>
          <a:ln w="9525">
            <a:noFill/>
            <a:miter lim="800000"/>
          </a:ln>
        </p:spPr>
        <p:txBody>
          <a:bodyPr wrap="none">
            <a:spAutoFit/>
          </a:bodyPr>
          <a:lstStyle/>
          <a:p>
            <a:r>
              <a:rPr lang="zh-CN" altLang="en-US" b="1">
                <a:solidFill>
                  <a:srgbClr val="FEFFFF"/>
                </a:solidFill>
                <a:latin typeface="微软雅黑" panose="020B0503020204020204" pitchFamily="34" charset="-122"/>
                <a:ea typeface="微软雅黑" panose="020B0503020204020204" pitchFamily="34" charset="-122"/>
                <a:sym typeface="+mn-ea"/>
              </a:rPr>
              <a:t>常德市农业产业化</a:t>
            </a:r>
            <a:endParaRPr lang="zh-CN" altLang="en-US" b="1">
              <a:solidFill>
                <a:srgbClr val="FEFFFF"/>
              </a:solidFill>
              <a:latin typeface="微软雅黑" panose="020B0503020204020204" pitchFamily="34" charset="-122"/>
              <a:ea typeface="微软雅黑" panose="020B0503020204020204" pitchFamily="34" charset="-122"/>
              <a:sym typeface="+mn-ea"/>
            </a:endParaRPr>
          </a:p>
          <a:p>
            <a:r>
              <a:rPr lang="zh-CN" altLang="en-US" b="1">
                <a:solidFill>
                  <a:srgbClr val="FEFFFF"/>
                </a:solidFill>
                <a:latin typeface="微软雅黑" panose="020B0503020204020204" pitchFamily="34" charset="-122"/>
                <a:ea typeface="微软雅黑" panose="020B0503020204020204" pitchFamily="34" charset="-122"/>
                <a:sym typeface="+mn-ea"/>
              </a:rPr>
              <a:t>       龙头企业</a:t>
            </a:r>
            <a:endParaRPr lang="zh-CN" altLang="en-US">
              <a:latin typeface="Calibri" panose="020F0502020204030204" pitchFamily="34" charset="0"/>
              <a:ea typeface="微软雅黑" panose="020B0503020204020204" pitchFamily="34" charset="-122"/>
            </a:endParaRPr>
          </a:p>
        </p:txBody>
      </p:sp>
      <p:grpSp>
        <p:nvGrpSpPr>
          <p:cNvPr id="35" name="组合 34"/>
          <p:cNvGrpSpPr/>
          <p:nvPr/>
        </p:nvGrpSpPr>
        <p:grpSpPr bwMode="auto">
          <a:xfrm>
            <a:off x="2632075" y="4035425"/>
            <a:ext cx="3365500" cy="2378075"/>
            <a:chOff x="-96454" y="1286826"/>
            <a:chExt cx="6743971" cy="4765632"/>
          </a:xfrm>
        </p:grpSpPr>
        <p:sp>
          <p:nvSpPr>
            <p:cNvPr id="36" name="椭圆 35"/>
            <p:cNvSpPr/>
            <p:nvPr/>
          </p:nvSpPr>
          <p:spPr>
            <a:xfrm>
              <a:off x="1077380" y="1401354"/>
              <a:ext cx="4456746" cy="4460224"/>
            </a:xfrm>
            <a:prstGeom prst="ellipse">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a:p>
          </p:txBody>
        </p:sp>
        <p:pic>
          <p:nvPicPr>
            <p:cNvPr id="31766" name="图片 36"/>
            <p:cNvPicPr>
              <a:picLocks noChangeAspect="1"/>
            </p:cNvPicPr>
            <p:nvPr/>
          </p:nvPicPr>
          <p:blipFill>
            <a:blip r:embed="rId3"/>
            <a:srcRect/>
            <a:stretch>
              <a:fillRect/>
            </a:stretch>
          </p:blipFill>
          <p:spPr bwMode="auto">
            <a:xfrm>
              <a:off x="-96454" y="1286826"/>
              <a:ext cx="6743971" cy="4765632"/>
            </a:xfrm>
            <a:prstGeom prst="rect">
              <a:avLst/>
            </a:prstGeom>
            <a:noFill/>
            <a:ln w="9525">
              <a:noFill/>
              <a:miter lim="800000"/>
              <a:headEnd/>
              <a:tailEnd/>
            </a:ln>
          </p:spPr>
        </p:pic>
      </p:grpSp>
      <p:grpSp>
        <p:nvGrpSpPr>
          <p:cNvPr id="38" name="组合 37"/>
          <p:cNvGrpSpPr/>
          <p:nvPr/>
        </p:nvGrpSpPr>
        <p:grpSpPr bwMode="auto">
          <a:xfrm>
            <a:off x="6292850" y="4016375"/>
            <a:ext cx="3365500" cy="2379663"/>
            <a:chOff x="-96454" y="1286826"/>
            <a:chExt cx="6743971" cy="4765632"/>
          </a:xfrm>
        </p:grpSpPr>
        <p:sp>
          <p:nvSpPr>
            <p:cNvPr id="39" name="椭圆 38"/>
            <p:cNvSpPr/>
            <p:nvPr/>
          </p:nvSpPr>
          <p:spPr>
            <a:xfrm>
              <a:off x="1077380" y="1404458"/>
              <a:ext cx="4456746" cy="4457248"/>
            </a:xfrm>
            <a:prstGeom prst="ellipse">
              <a:avLst/>
            </a:prstGeom>
            <a:solidFill>
              <a:srgbClr val="7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zh-CN" altLang="en-US"/>
            </a:p>
          </p:txBody>
        </p:sp>
        <p:pic>
          <p:nvPicPr>
            <p:cNvPr id="31764" name="图片 39"/>
            <p:cNvPicPr>
              <a:picLocks noChangeAspect="1"/>
            </p:cNvPicPr>
            <p:nvPr/>
          </p:nvPicPr>
          <p:blipFill>
            <a:blip r:embed="rId3"/>
            <a:srcRect/>
            <a:stretch>
              <a:fillRect/>
            </a:stretch>
          </p:blipFill>
          <p:spPr bwMode="auto">
            <a:xfrm>
              <a:off x="-96454" y="1286826"/>
              <a:ext cx="6743971" cy="4765632"/>
            </a:xfrm>
            <a:prstGeom prst="rect">
              <a:avLst/>
            </a:prstGeom>
            <a:noFill/>
            <a:ln w="9525">
              <a:noFill/>
              <a:miter lim="800000"/>
              <a:headEnd/>
              <a:tailEnd/>
            </a:ln>
          </p:spPr>
        </p:pic>
      </p:grpSp>
      <p:sp>
        <p:nvSpPr>
          <p:cNvPr id="41" name="文本框 40"/>
          <p:cNvSpPr txBox="1">
            <a:spLocks noChangeArrowheads="1"/>
          </p:cNvSpPr>
          <p:nvPr/>
        </p:nvSpPr>
        <p:spPr bwMode="auto">
          <a:xfrm>
            <a:off x="3404235" y="4878388"/>
            <a:ext cx="1783080" cy="922020"/>
          </a:xfrm>
          <a:prstGeom prst="rect">
            <a:avLst/>
          </a:prstGeom>
          <a:noFill/>
          <a:ln w="9525">
            <a:noFill/>
            <a:miter lim="800000"/>
          </a:ln>
        </p:spPr>
        <p:txBody>
          <a:bodyPr wrap="none">
            <a:spAutoFit/>
          </a:bodyPr>
          <a:lstStyle/>
          <a:p>
            <a:pPr algn="ctr" eaLnBrk="0" hangingPunct="0">
              <a:lnSpc>
                <a:spcPct val="150000"/>
              </a:lnSpc>
            </a:pPr>
            <a:r>
              <a:rPr lang="zh-CN" altLang="en-US" b="1">
                <a:solidFill>
                  <a:schemeClr val="bg1"/>
                </a:solidFill>
                <a:latin typeface="微软雅黑" panose="020B0503020204020204" pitchFamily="34" charset="-122"/>
                <a:ea typeface="微软雅黑" panose="020B0503020204020204" pitchFamily="34" charset="-122"/>
                <a:sym typeface="+mn-ea"/>
              </a:rPr>
              <a:t>湖南省专精特新</a:t>
            </a:r>
            <a:endParaRPr lang="zh-CN" altLang="en-US" b="1">
              <a:solidFill>
                <a:schemeClr val="bg1"/>
              </a:solidFill>
              <a:latin typeface="微软雅黑" panose="020B0503020204020204" pitchFamily="34" charset="-122"/>
              <a:ea typeface="微软雅黑" panose="020B0503020204020204" pitchFamily="34" charset="-122"/>
              <a:sym typeface="+mn-ea"/>
            </a:endParaRPr>
          </a:p>
          <a:p>
            <a:pPr algn="ctr" eaLnBrk="0" hangingPunct="0">
              <a:lnSpc>
                <a:spcPct val="150000"/>
              </a:lnSpc>
            </a:pPr>
            <a:r>
              <a:rPr lang="en-US" altLang="zh-CN" b="1">
                <a:solidFill>
                  <a:schemeClr val="bg1"/>
                </a:solidFill>
                <a:latin typeface="微软雅黑" panose="020B0503020204020204" pitchFamily="34" charset="-122"/>
                <a:ea typeface="微软雅黑" panose="020B0503020204020204" pitchFamily="34" charset="-122"/>
                <a:sym typeface="+mn-ea"/>
              </a:rPr>
              <a:t>“</a:t>
            </a:r>
            <a:r>
              <a:rPr lang="zh-CN" altLang="en-US" b="1">
                <a:solidFill>
                  <a:schemeClr val="bg1"/>
                </a:solidFill>
                <a:latin typeface="微软雅黑" panose="020B0503020204020204" pitchFamily="34" charset="-122"/>
                <a:ea typeface="微软雅黑" panose="020B0503020204020204" pitchFamily="34" charset="-122"/>
                <a:sym typeface="+mn-ea"/>
              </a:rPr>
              <a:t>小巨人</a:t>
            </a:r>
            <a:r>
              <a:rPr lang="en-US" altLang="zh-CN" b="1">
                <a:solidFill>
                  <a:schemeClr val="bg1"/>
                </a:solidFill>
                <a:latin typeface="微软雅黑" panose="020B0503020204020204" pitchFamily="34" charset="-122"/>
                <a:ea typeface="微软雅黑" panose="020B0503020204020204" pitchFamily="34" charset="-122"/>
                <a:sym typeface="+mn-ea"/>
              </a:rPr>
              <a:t>”</a:t>
            </a:r>
            <a:r>
              <a:rPr lang="zh-CN" altLang="en-US" b="1">
                <a:solidFill>
                  <a:schemeClr val="bg1"/>
                </a:solidFill>
                <a:latin typeface="微软雅黑" panose="020B0503020204020204" pitchFamily="34" charset="-122"/>
                <a:ea typeface="微软雅黑" panose="020B0503020204020204" pitchFamily="34" charset="-122"/>
                <a:sym typeface="+mn-ea"/>
              </a:rPr>
              <a:t>企业</a:t>
            </a:r>
            <a:endParaRPr lang="zh-CN" altLang="en-US" b="1">
              <a:solidFill>
                <a:schemeClr val="bg1"/>
              </a:solidFill>
              <a:latin typeface="微软雅黑" panose="020B0503020204020204" pitchFamily="34" charset="-122"/>
              <a:ea typeface="微软雅黑" panose="020B0503020204020204" pitchFamily="34" charset="-122"/>
              <a:sym typeface="+mn-ea"/>
            </a:endParaRPr>
          </a:p>
        </p:txBody>
      </p:sp>
      <p:sp>
        <p:nvSpPr>
          <p:cNvPr id="42" name="文本框 41"/>
          <p:cNvSpPr txBox="1">
            <a:spLocks noChangeArrowheads="1"/>
          </p:cNvSpPr>
          <p:nvPr/>
        </p:nvSpPr>
        <p:spPr bwMode="auto">
          <a:xfrm>
            <a:off x="7213600" y="4857750"/>
            <a:ext cx="1960563" cy="645160"/>
          </a:xfrm>
          <a:prstGeom prst="rect">
            <a:avLst/>
          </a:prstGeom>
          <a:noFill/>
          <a:ln w="9525">
            <a:noFill/>
            <a:miter lim="800000"/>
          </a:ln>
        </p:spPr>
        <p:txBody>
          <a:bodyPr>
            <a:spAutoFit/>
          </a:bodyPr>
          <a:lstStyle/>
          <a:p>
            <a:r>
              <a:rPr lang="en-US" altLang="zh-CN" b="1">
                <a:solidFill>
                  <a:srgbClr val="FEFFFF"/>
                </a:solidFill>
                <a:latin typeface="微软雅黑" panose="020B0503020204020204" pitchFamily="34" charset="-122"/>
                <a:ea typeface="微软雅黑" panose="020B0503020204020204" pitchFamily="34" charset="-122"/>
                <a:sym typeface="+mn-ea"/>
              </a:rPr>
              <a:t> </a:t>
            </a:r>
            <a:r>
              <a:rPr lang="zh-CN" altLang="en-US" b="1">
                <a:solidFill>
                  <a:srgbClr val="FEFFFF"/>
                </a:solidFill>
                <a:latin typeface="微软雅黑" panose="020B0503020204020204" pitchFamily="34" charset="-122"/>
                <a:ea typeface="微软雅黑" panose="020B0503020204020204" pitchFamily="34" charset="-122"/>
                <a:sym typeface="+mn-ea"/>
              </a:rPr>
              <a:t>国家高新技术</a:t>
            </a:r>
            <a:endParaRPr lang="zh-CN" altLang="en-US" b="1">
              <a:solidFill>
                <a:srgbClr val="FEFFFF"/>
              </a:solidFill>
              <a:latin typeface="微软雅黑" panose="020B0503020204020204" pitchFamily="34" charset="-122"/>
              <a:ea typeface="微软雅黑" panose="020B0503020204020204" pitchFamily="34" charset="-122"/>
              <a:sym typeface="+mn-ea"/>
            </a:endParaRPr>
          </a:p>
          <a:p>
            <a:pPr algn="ctr"/>
            <a:r>
              <a:rPr lang="zh-CN" altLang="en-US" b="1">
                <a:solidFill>
                  <a:srgbClr val="FEFFFF"/>
                </a:solidFill>
                <a:latin typeface="微软雅黑" panose="020B0503020204020204" pitchFamily="34" charset="-122"/>
                <a:ea typeface="微软雅黑" panose="020B0503020204020204" pitchFamily="34" charset="-122"/>
                <a:sym typeface="+mn-ea"/>
              </a:rPr>
              <a:t>企业</a:t>
            </a:r>
            <a:endParaRPr lang="zh-CN" altLang="en-US">
              <a:latin typeface="Calibri" panose="020F0502020204030204" pitchFamily="34" charset="0"/>
              <a:ea typeface="微软雅黑" panose="020B0503020204020204" pitchFamily="34" charset="-122"/>
            </a:endParaRPr>
          </a:p>
        </p:txBody>
      </p:sp>
      <p:pic>
        <p:nvPicPr>
          <p:cNvPr id="31761" name="图片 42"/>
          <p:cNvPicPr>
            <a:picLocks noChangeAspect="1"/>
          </p:cNvPicPr>
          <p:nvPr/>
        </p:nvPicPr>
        <p:blipFill>
          <a:blip r:embed="rId2"/>
          <a:srcRect/>
          <a:stretch>
            <a:fillRect/>
          </a:stretch>
        </p:blipFill>
        <p:spPr bwMode="auto">
          <a:xfrm rot="-524926">
            <a:off x="5864225" y="901700"/>
            <a:ext cx="1257300" cy="407988"/>
          </a:xfrm>
          <a:prstGeom prst="rect">
            <a:avLst/>
          </a:prstGeom>
          <a:noFill/>
          <a:ln w="9525">
            <a:noFill/>
            <a:miter lim="800000"/>
            <a:headEnd/>
            <a:tailEnd/>
          </a:ln>
        </p:spPr>
      </p:pic>
      <p:pic>
        <p:nvPicPr>
          <p:cNvPr id="44" name="图片 43" descr="long989568"/>
          <p:cNvPicPr>
            <a:picLocks noChangeAspect="1"/>
          </p:cNvPicPr>
          <p:nvPr/>
        </p:nvPicPr>
        <p:blipFill>
          <a:blip r:embed="rId4"/>
          <a:srcRect/>
          <a:stretch>
            <a:fillRect/>
          </a:stretch>
        </p:blipFill>
        <p:spPr bwMode="auto">
          <a:xfrm>
            <a:off x="3089275" y="71438"/>
            <a:ext cx="1182688" cy="118268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7"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7"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2" presetClass="entr" presetSubtype="0"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7"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p:bldP spid="33" grpId="0"/>
      <p:bldP spid="34"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组合 3"/>
          <p:cNvGrpSpPr/>
          <p:nvPr/>
        </p:nvGrpSpPr>
        <p:grpSpPr bwMode="auto">
          <a:xfrm>
            <a:off x="0" y="6473825"/>
            <a:ext cx="12192000" cy="412750"/>
            <a:chOff x="0" y="6444852"/>
            <a:chExt cx="12192000" cy="413147"/>
          </a:xfrm>
        </p:grpSpPr>
        <p:pic>
          <p:nvPicPr>
            <p:cNvPr id="32779" name="图片 4"/>
            <p:cNvPicPr>
              <a:picLocks noChangeAspect="1"/>
            </p:cNvPicPr>
            <p:nvPr/>
          </p:nvPicPr>
          <p:blipFill>
            <a:blip r:embed="rId1"/>
            <a:srcRect/>
            <a:stretch>
              <a:fillRect/>
            </a:stretch>
          </p:blipFill>
          <p:spPr bwMode="auto">
            <a:xfrm>
              <a:off x="0" y="6444852"/>
              <a:ext cx="6610350" cy="413147"/>
            </a:xfrm>
            <a:prstGeom prst="rect">
              <a:avLst/>
            </a:prstGeom>
            <a:noFill/>
            <a:ln w="9525">
              <a:noFill/>
              <a:miter lim="800000"/>
              <a:headEnd/>
              <a:tailEnd/>
            </a:ln>
          </p:spPr>
        </p:pic>
        <p:pic>
          <p:nvPicPr>
            <p:cNvPr id="32780" name="图片 5"/>
            <p:cNvPicPr>
              <a:picLocks noChangeAspect="1"/>
            </p:cNvPicPr>
            <p:nvPr/>
          </p:nvPicPr>
          <p:blipFill>
            <a:blip r:embed="rId1"/>
            <a:srcRect r="13255"/>
            <a:stretch>
              <a:fillRect/>
            </a:stretch>
          </p:blipFill>
          <p:spPr bwMode="auto">
            <a:xfrm>
              <a:off x="6457950" y="6444852"/>
              <a:ext cx="5734050" cy="413147"/>
            </a:xfrm>
            <a:prstGeom prst="rect">
              <a:avLst/>
            </a:prstGeom>
            <a:noFill/>
            <a:ln w="9525">
              <a:noFill/>
              <a:miter lim="800000"/>
              <a:headEnd/>
              <a:tailEnd/>
            </a:ln>
          </p:spPr>
        </p:pic>
      </p:grpSp>
      <p:sp>
        <p:nvSpPr>
          <p:cNvPr id="9" name="TextBox 31"/>
          <p:cNvSpPr txBox="1">
            <a:spLocks noChangeArrowheads="1"/>
          </p:cNvSpPr>
          <p:nvPr/>
        </p:nvSpPr>
        <p:spPr bwMode="auto">
          <a:xfrm>
            <a:off x="4724400" y="381000"/>
            <a:ext cx="1736725" cy="519113"/>
          </a:xfrm>
          <a:prstGeom prst="rect">
            <a:avLst/>
          </a:prstGeom>
          <a:noFill/>
          <a:ln w="9525">
            <a:noFill/>
            <a:miter lim="800000"/>
          </a:ln>
        </p:spPr>
        <p:txBody>
          <a:bodyPr lIns="91438" tIns="45719" rIns="91438" bIns="45719">
            <a:spAutoFit/>
          </a:bodyPr>
          <a:lstStyle/>
          <a:p>
            <a:pPr defTabSz="912495"/>
            <a:r>
              <a:rPr lang="zh-CN" altLang="en-US" sz="2800" b="1">
                <a:latin typeface="微软雅黑" panose="020B0503020204020204" pitchFamily="34" charset="-122"/>
                <a:ea typeface="微软雅黑" panose="020B0503020204020204" pitchFamily="34" charset="-122"/>
              </a:rPr>
              <a:t>我们是</a:t>
            </a:r>
            <a:r>
              <a:rPr lang="en-US" altLang="zh-CN" sz="2800" b="1">
                <a:latin typeface="微软雅黑" panose="020B0503020204020204" pitchFamily="34" charset="-122"/>
                <a:ea typeface="微软雅黑" panose="020B0503020204020204" pitchFamily="34" charset="-122"/>
              </a:rPr>
              <a:t>…</a:t>
            </a:r>
            <a:endParaRPr lang="en-US" altLang="zh-CN" sz="2800" b="1">
              <a:latin typeface="微软雅黑" panose="020B0503020204020204" pitchFamily="34" charset="-122"/>
              <a:ea typeface="微软雅黑" panose="020B0503020204020204" pitchFamily="34" charset="-122"/>
            </a:endParaRPr>
          </a:p>
        </p:txBody>
      </p:sp>
      <p:sp>
        <p:nvSpPr>
          <p:cNvPr id="10" name="矩形 9"/>
          <p:cNvSpPr/>
          <p:nvPr/>
        </p:nvSpPr>
        <p:spPr>
          <a:xfrm>
            <a:off x="4340225" y="334963"/>
            <a:ext cx="261938" cy="771525"/>
          </a:xfrm>
          <a:prstGeom prst="rect">
            <a:avLst/>
          </a:prstGeom>
          <a:solidFill>
            <a:srgbClr val="CE3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772" name="文本框 24"/>
          <p:cNvSpPr txBox="1">
            <a:spLocks noChangeArrowheads="1"/>
          </p:cNvSpPr>
          <p:nvPr/>
        </p:nvSpPr>
        <p:spPr bwMode="auto">
          <a:xfrm>
            <a:off x="6370638" y="3098800"/>
            <a:ext cx="2011362" cy="660400"/>
          </a:xfrm>
          <a:prstGeom prst="rect">
            <a:avLst/>
          </a:prstGeom>
          <a:noFill/>
          <a:ln w="9525">
            <a:noFill/>
            <a:miter lim="800000"/>
          </a:ln>
        </p:spPr>
        <p:txBody>
          <a:bodyPr wrap="none">
            <a:spAutoFit/>
          </a:bodyPr>
          <a:lstStyle/>
          <a:p>
            <a:r>
              <a:rPr lang="zh-CN" altLang="en-US" b="1">
                <a:solidFill>
                  <a:srgbClr val="FEFFFF"/>
                </a:solidFill>
                <a:latin typeface="微软雅黑" panose="020B0503020204020204" pitchFamily="34" charset="-122"/>
                <a:ea typeface="微软雅黑" panose="020B0503020204020204" pitchFamily="34" charset="-122"/>
                <a:sym typeface="+mn-ea"/>
              </a:rPr>
              <a:t>常德市农业产业化</a:t>
            </a:r>
            <a:endParaRPr lang="zh-CN" altLang="en-US" b="1">
              <a:solidFill>
                <a:srgbClr val="FEFFFF"/>
              </a:solidFill>
              <a:latin typeface="微软雅黑" panose="020B0503020204020204" pitchFamily="34" charset="-122"/>
              <a:ea typeface="微软雅黑" panose="020B0503020204020204" pitchFamily="34" charset="-122"/>
              <a:sym typeface="+mn-ea"/>
            </a:endParaRPr>
          </a:p>
          <a:p>
            <a:r>
              <a:rPr lang="zh-CN" altLang="en-US" b="1">
                <a:solidFill>
                  <a:srgbClr val="FEFFFF"/>
                </a:solidFill>
                <a:latin typeface="微软雅黑" panose="020B0503020204020204" pitchFamily="34" charset="-122"/>
                <a:ea typeface="微软雅黑" panose="020B0503020204020204" pitchFamily="34" charset="-122"/>
                <a:sym typeface="+mn-ea"/>
              </a:rPr>
              <a:t>     龙头企业</a:t>
            </a:r>
            <a:endParaRPr lang="zh-CN" altLang="en-US">
              <a:latin typeface="Calibri" panose="020F0502020204030204" pitchFamily="34" charset="0"/>
              <a:ea typeface="微软雅黑" panose="020B0503020204020204" pitchFamily="34" charset="-122"/>
            </a:endParaRPr>
          </a:p>
        </p:txBody>
      </p:sp>
      <p:sp>
        <p:nvSpPr>
          <p:cNvPr id="32773" name="文本框 25"/>
          <p:cNvSpPr txBox="1">
            <a:spLocks noChangeArrowheads="1"/>
          </p:cNvSpPr>
          <p:nvPr/>
        </p:nvSpPr>
        <p:spPr bwMode="auto">
          <a:xfrm>
            <a:off x="9423400" y="3143250"/>
            <a:ext cx="1782763" cy="658813"/>
          </a:xfrm>
          <a:prstGeom prst="rect">
            <a:avLst/>
          </a:prstGeom>
          <a:noFill/>
          <a:ln w="9525">
            <a:noFill/>
            <a:miter lim="800000"/>
          </a:ln>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sym typeface="+mn-ea"/>
              </a:rPr>
              <a:t>湖南省著名商标</a:t>
            </a:r>
            <a:endParaRPr lang="zh-CN" altLang="en-US" b="1">
              <a:solidFill>
                <a:schemeClr val="bg1"/>
              </a:solidFill>
              <a:latin typeface="微软雅黑" panose="020B0503020204020204" pitchFamily="34" charset="-122"/>
              <a:ea typeface="微软雅黑" panose="020B0503020204020204" pitchFamily="34" charset="-122"/>
            </a:endParaRPr>
          </a:p>
          <a:p>
            <a:endParaRPr lang="zh-CN" altLang="en-US">
              <a:latin typeface="Calibri" panose="020F0502020204030204" pitchFamily="34" charset="0"/>
              <a:ea typeface="微软雅黑" panose="020B0503020204020204" pitchFamily="34" charset="-122"/>
            </a:endParaRPr>
          </a:p>
        </p:txBody>
      </p:sp>
      <p:pic>
        <p:nvPicPr>
          <p:cNvPr id="2" name="Picture 3" descr="IMG_3685"/>
          <p:cNvPicPr>
            <a:picLocks noChangeAspect="1" noChangeArrowheads="1"/>
          </p:cNvPicPr>
          <p:nvPr/>
        </p:nvPicPr>
        <p:blipFill>
          <a:blip r:embed="rId2"/>
          <a:srcRect/>
          <a:stretch>
            <a:fillRect/>
          </a:stretch>
        </p:blipFill>
        <p:spPr bwMode="auto">
          <a:xfrm>
            <a:off x="1735138" y="1476375"/>
            <a:ext cx="3560762" cy="2281238"/>
          </a:xfrm>
          <a:prstGeom prst="rect">
            <a:avLst/>
          </a:prstGeom>
          <a:noFill/>
          <a:ln w="9525">
            <a:noFill/>
            <a:miter lim="800000"/>
            <a:headEnd/>
            <a:tailEnd/>
          </a:ln>
        </p:spPr>
      </p:pic>
      <p:pic>
        <p:nvPicPr>
          <p:cNvPr id="3" name="Picture 6" descr="著名商标证书"/>
          <p:cNvPicPr>
            <a:picLocks noChangeAspect="1" noChangeArrowheads="1"/>
          </p:cNvPicPr>
          <p:nvPr/>
        </p:nvPicPr>
        <p:blipFill>
          <a:blip r:embed="rId3"/>
          <a:srcRect l="7712" t="4568" r="784" b="8302"/>
          <a:stretch>
            <a:fillRect/>
          </a:stretch>
        </p:blipFill>
        <p:spPr bwMode="auto">
          <a:xfrm>
            <a:off x="6156325" y="1422400"/>
            <a:ext cx="3619500" cy="2305050"/>
          </a:xfrm>
          <a:prstGeom prst="rect">
            <a:avLst/>
          </a:prstGeom>
          <a:noFill/>
          <a:ln w="9525">
            <a:noFill/>
            <a:miter lim="800000"/>
            <a:headEnd/>
            <a:tailEnd/>
          </a:ln>
        </p:spPr>
      </p:pic>
      <p:pic>
        <p:nvPicPr>
          <p:cNvPr id="7" name="Picture 5" descr="证3"/>
          <p:cNvPicPr>
            <a:picLocks noChangeAspect="1" noChangeArrowheads="1"/>
          </p:cNvPicPr>
          <p:nvPr/>
        </p:nvPicPr>
        <p:blipFill>
          <a:blip r:embed="rId4"/>
          <a:srcRect/>
          <a:stretch>
            <a:fillRect/>
          </a:stretch>
        </p:blipFill>
        <p:spPr bwMode="auto">
          <a:xfrm>
            <a:off x="1816100" y="3994150"/>
            <a:ext cx="3454400" cy="2295525"/>
          </a:xfrm>
          <a:prstGeom prst="rect">
            <a:avLst/>
          </a:prstGeom>
          <a:noFill/>
          <a:ln w="9525">
            <a:noFill/>
            <a:miter lim="800000"/>
            <a:headEnd/>
            <a:tailEnd/>
          </a:ln>
        </p:spPr>
      </p:pic>
      <p:pic>
        <p:nvPicPr>
          <p:cNvPr id="11" name="Picture 4" descr="证2"/>
          <p:cNvPicPr>
            <a:picLocks noChangeAspect="1" noChangeArrowheads="1"/>
          </p:cNvPicPr>
          <p:nvPr/>
        </p:nvPicPr>
        <p:blipFill>
          <a:blip r:embed="rId5"/>
          <a:srcRect/>
          <a:stretch>
            <a:fillRect/>
          </a:stretch>
        </p:blipFill>
        <p:spPr bwMode="auto">
          <a:xfrm>
            <a:off x="6142038" y="3852863"/>
            <a:ext cx="3640137" cy="2489200"/>
          </a:xfrm>
          <a:prstGeom prst="rect">
            <a:avLst/>
          </a:prstGeom>
          <a:noFill/>
          <a:ln w="9525">
            <a:noFill/>
            <a:miter lim="800000"/>
            <a:headEnd/>
            <a:tailEnd/>
          </a:ln>
        </p:spPr>
      </p:pic>
      <p:pic>
        <p:nvPicPr>
          <p:cNvPr id="13" name="图片 12" descr="龙898989898"/>
          <p:cNvPicPr>
            <a:picLocks noChangeAspect="1"/>
          </p:cNvPicPr>
          <p:nvPr/>
        </p:nvPicPr>
        <p:blipFill>
          <a:blip r:embed="rId6"/>
          <a:srcRect/>
          <a:stretch>
            <a:fillRect/>
          </a:stretch>
        </p:blipFill>
        <p:spPr bwMode="auto">
          <a:xfrm>
            <a:off x="3568700" y="354013"/>
            <a:ext cx="771525" cy="7715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p="http://schemas.openxmlformats.org/presentationml/2006/main">
  <p:tag name="MH" val="20160606140801"/>
  <p:tag name="MH_LIBRARY" val="GRAPHIC"/>
  <p:tag name="MH_TYPE" val="SubTitle"/>
  <p:tag name="MH_ORDER" val="2"/>
</p:tagLst>
</file>

<file path=ppt/tags/tag2.xml><?xml version="1.0" encoding="utf-8"?>
<p:tagLst xmlns:p="http://schemas.openxmlformats.org/presentationml/2006/main">
  <p:tag name="MH" val="20160606140801"/>
  <p:tag name="MH_LIBRARY" val="GRAPHIC"/>
  <p:tag name="MH_TYPE" val="SubTitle"/>
  <p:tag name="MH_ORDER" val="3"/>
</p:tagLst>
</file>

<file path=ppt/tags/tag3.xml><?xml version="1.0" encoding="utf-8"?>
<p:tagLst xmlns:p="http://schemas.openxmlformats.org/presentationml/2006/main">
  <p:tag name="MH" val="20160606140801"/>
  <p:tag name="MH_LIBRARY" val="GRAPHIC"/>
  <p:tag name="MH_TYPE" val="SubTitle"/>
  <p:tag name="MH_ORDER" val="4"/>
</p:tagLst>
</file>

<file path=ppt/tags/tag4.xml><?xml version="1.0" encoding="utf-8"?>
<p:tagLst xmlns:p="http://schemas.openxmlformats.org/presentationml/2006/main">
  <p:tag name="MH" val="20160606140801"/>
  <p:tag name="MH_LIBRARY" val="GRAPHIC"/>
  <p:tag name="MH_TYPE" val="SubTitle"/>
  <p:tag name="MH_ORDER" val="6"/>
</p:tagLst>
</file>

<file path=ppt/tags/tag5.xml><?xml version="1.0" encoding="utf-8"?>
<p:tagLst xmlns:p="http://schemas.openxmlformats.org/presentationml/2006/main">
  <p:tag name="MH" val="20160606140801"/>
  <p:tag name="MH_LIBRARY" val="GRAPHIC"/>
  <p:tag name="MH_TYPE" val="SubTitle"/>
  <p:tag name="MH_ORDER" val="7"/>
</p:tagLst>
</file>

<file path=ppt/theme/theme1.xml><?xml version="1.0" encoding="utf-8"?>
<a:theme xmlns:a="http://schemas.openxmlformats.org/drawingml/2006/main" name="Office 主题">
  <a:themeElements>
    <a:clrScheme name="Calligraphy">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officeplus">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1615</Words>
  <Application>WPS 演示</Application>
  <PresentationFormat>自定义</PresentationFormat>
  <Paragraphs>169</Paragraphs>
  <Slides>17</Slides>
  <Notes>0</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17</vt:i4>
      </vt:variant>
    </vt:vector>
  </HeadingPairs>
  <TitlesOfParts>
    <vt:vector size="32" baseType="lpstr">
      <vt:lpstr>Arial</vt:lpstr>
      <vt:lpstr>宋体</vt:lpstr>
      <vt:lpstr>Wingdings</vt:lpstr>
      <vt:lpstr>Calibri Light</vt:lpstr>
      <vt:lpstr>微软雅黑</vt:lpstr>
      <vt:lpstr>Calibri</vt:lpstr>
      <vt:lpstr>Levenim MT</vt:lpstr>
      <vt:lpstr>方正粗宋简体</vt:lpstr>
      <vt:lpstr>方正行楷简体</vt:lpstr>
      <vt:lpstr>方正行楷简体</vt:lpstr>
      <vt:lpstr>Arial</vt:lpstr>
      <vt:lpstr>Arial Unicode MS</vt:lpstr>
      <vt:lpstr>Office 主题</vt:lpstr>
      <vt:lpstr>1_Office 主题</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袁静</cp:lastModifiedBy>
  <cp:revision>54</cp:revision>
  <dcterms:created xsi:type="dcterms:W3CDTF">2015-08-19T02:17:00Z</dcterms:created>
  <dcterms:modified xsi:type="dcterms:W3CDTF">2022-04-14T15:22:35Z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28D6EAB1E2D9446DA28732DE97211373</vt:lpwstr>
  </property>
</Properties>
</file>