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2" r:id="rId3"/>
    <p:sldId id="331" r:id="rId5"/>
    <p:sldId id="431" r:id="rId6"/>
    <p:sldId id="316" r:id="rId7"/>
    <p:sldId id="318" r:id="rId8"/>
    <p:sldId id="372" r:id="rId9"/>
    <p:sldId id="363" r:id="rId10"/>
    <p:sldId id="351" r:id="rId11"/>
    <p:sldId id="275" r:id="rId12"/>
    <p:sldId id="339" r:id="rId13"/>
    <p:sldId id="334" r:id="rId14"/>
    <p:sldId id="343" r:id="rId15"/>
    <p:sldId id="344" r:id="rId16"/>
    <p:sldId id="345" r:id="rId17"/>
    <p:sldId id="265" r:id="rId18"/>
    <p:sldId id="366" r:id="rId19"/>
    <p:sldId id="367" r:id="rId20"/>
    <p:sldId id="368" r:id="rId21"/>
    <p:sldId id="371" r:id="rId22"/>
    <p:sldId id="266" r:id="rId23"/>
    <p:sldId id="267" r:id="rId24"/>
    <p:sldId id="268" r:id="rId25"/>
    <p:sldId id="346" r:id="rId26"/>
    <p:sldId id="347" r:id="rId27"/>
    <p:sldId id="348" r:id="rId28"/>
    <p:sldId id="271" r:id="rId29"/>
    <p:sldId id="369" r:id="rId30"/>
    <p:sldId id="358" r:id="rId31"/>
    <p:sldId id="359" r:id="rId32"/>
    <p:sldId id="360" r:id="rId33"/>
    <p:sldId id="361" r:id="rId34"/>
    <p:sldId id="272" r:id="rId35"/>
    <p:sldId id="462" r:id="rId3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modifyVerifier cryptProviderType="rsaFull" cryptAlgorithmClass="hash" cryptAlgorithmType="typeAny" cryptAlgorithmSid="4" spinCount="100000" saltData="r69T1y+PyvJTvRrrxRWoPg==" hashData="4tCcOV79vKoTVz5rapztBE4CUlw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珞慈" initials="珞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F4915"/>
    <a:srgbClr val="F69953"/>
    <a:srgbClr val="A9868D"/>
    <a:srgbClr val="DA6641"/>
    <a:srgbClr val="E9AB32"/>
    <a:srgbClr val="97CFB6"/>
    <a:srgbClr val="85D2DF"/>
    <a:srgbClr val="A5A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63"/>
    <p:restoredTop sz="96219"/>
  </p:normalViewPr>
  <p:slideViewPr>
    <p:cSldViewPr snapToGrid="0" showGuides="1">
      <p:cViewPr varScale="1">
        <p:scale>
          <a:sx n="82" d="100"/>
          <a:sy n="82" d="100"/>
        </p:scale>
        <p:origin x="120" y="534"/>
      </p:cViewPr>
      <p:guideLst>
        <p:guide pos="3817"/>
        <p:guide orient="horz" pos="2409"/>
      </p:guideLst>
    </p:cSldViewPr>
  </p:slideViewPr>
  <p:outlineViewPr>
    <p:cViewPr>
      <p:scale>
        <a:sx n="33" d="100"/>
        <a:sy n="33" d="100"/>
      </p:scale>
      <p:origin x="0" y="-950"/>
    </p:cViewPr>
  </p:outlineViewPr>
  <p:notesTextViewPr>
    <p:cViewPr>
      <p:scale>
        <a:sx n="75" d="100"/>
        <a:sy n="75" d="100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D8CCA-1A84-4802-8FF7-022F6A20B0A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A505686-EA8F-4A8F-8E60-2A92D92B4BF6}">
      <dgm:prSet custT="1"/>
      <dgm:spPr>
        <a:solidFill>
          <a:srgbClr val="3BAEDA"/>
        </a:solidFill>
      </dgm:spPr>
      <dgm:t>
        <a:bodyPr/>
        <a:lstStyle/>
        <a:p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资产配置是个长期见效的策略，理论上经过一个完整的牛熊周期才能检验出是否真的适合你</a:t>
          </a:r>
        </a:p>
      </dgm:t>
    </dgm:pt>
    <dgm:pt modelId="{ED07911B-1CAE-4CF8-A2FB-C4AABC84F0BC}" cxnId="{1E1C7BA3-812D-4827-8D01-0E8C4750C1F8}" type="parTrans">
      <dgm:prSet/>
      <dgm:spPr/>
      <dgm:t>
        <a:bodyPr/>
        <a:lstStyle/>
        <a:p>
          <a:endParaRPr lang="zh-CN" altLang="en-US"/>
        </a:p>
      </dgm:t>
    </dgm:pt>
    <dgm:pt modelId="{F13ABC2D-9443-43EB-999A-722D52CACCE8}" cxnId="{1E1C7BA3-812D-4827-8D01-0E8C4750C1F8}" type="sibTrans">
      <dgm:prSet/>
      <dgm:spPr/>
      <dgm:t>
        <a:bodyPr/>
        <a:lstStyle/>
        <a:p>
          <a:endParaRPr lang="zh-CN" altLang="en-US"/>
        </a:p>
      </dgm:t>
    </dgm:pt>
    <dgm:pt modelId="{B2975999-55DE-49CA-9323-69D61CC4A02A}">
      <dgm:prSet custT="1"/>
      <dgm:spPr>
        <a:solidFill>
          <a:srgbClr val="3BAEDA"/>
        </a:solidFill>
      </dgm:spPr>
      <dgm:t>
        <a:bodyPr/>
        <a:lstStyle/>
        <a:p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分</a:t>
          </a:r>
          <a:r>
            <a:rPr 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散持有不同风险级别的投资产品，你的投资能力越强、经验越充分，可持有的高风险投资比例就越大</a:t>
          </a:r>
        </a:p>
      </dgm:t>
    </dgm:pt>
    <dgm:pt modelId="{EC7374BD-13A2-4DA8-87E9-0EE0F89B0497}" cxnId="{9C48996C-A950-47EF-87FB-7377CA9D0DC1}" type="parTrans">
      <dgm:prSet/>
      <dgm:spPr/>
      <dgm:t>
        <a:bodyPr/>
        <a:lstStyle/>
        <a:p>
          <a:endParaRPr lang="zh-CN" altLang="en-US"/>
        </a:p>
      </dgm:t>
    </dgm:pt>
    <dgm:pt modelId="{9CAE3B4C-BC7C-49BB-B0D1-3B10BFD136F1}" cxnId="{9C48996C-A950-47EF-87FB-7377CA9D0DC1}" type="sibTrans">
      <dgm:prSet/>
      <dgm:spPr/>
      <dgm:t>
        <a:bodyPr/>
        <a:lstStyle/>
        <a:p>
          <a:endParaRPr lang="zh-CN" altLang="en-US"/>
        </a:p>
      </dgm:t>
    </dgm:pt>
    <dgm:pt modelId="{D39ECD92-5268-4949-8A86-31B4CCC69321}">
      <dgm:prSet custT="1"/>
      <dgm:spPr>
        <a:solidFill>
          <a:srgbClr val="3BAEDA"/>
        </a:solidFill>
      </dgm:spPr>
      <dgm:t>
        <a:bodyPr/>
        <a:lstStyle/>
        <a:p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完全没有投资经验的人不要碰高风险的投资品，即便有很多人告诉你</a:t>
          </a:r>
          <a:r>
            <a:rPr lang="en-US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“</a:t>
          </a:r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很赚钱</a:t>
          </a:r>
          <a:r>
            <a:rPr lang="en-US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”</a:t>
          </a:r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也不要碰</a:t>
          </a:r>
        </a:p>
      </dgm:t>
    </dgm:pt>
    <dgm:pt modelId="{F53D703D-8C19-46E2-83BD-545CF73ECA44}" cxnId="{EC68520E-F1C5-48A2-9881-EB3A6D26F6BE}" type="parTrans">
      <dgm:prSet/>
      <dgm:spPr/>
      <dgm:t>
        <a:bodyPr/>
        <a:lstStyle/>
        <a:p>
          <a:endParaRPr lang="zh-CN" altLang="en-US"/>
        </a:p>
      </dgm:t>
    </dgm:pt>
    <dgm:pt modelId="{B132FC97-956F-4DA0-B2D2-608E695AB19C}" cxnId="{EC68520E-F1C5-48A2-9881-EB3A6D26F6BE}" type="sibTrans">
      <dgm:prSet/>
      <dgm:spPr/>
      <dgm:t>
        <a:bodyPr/>
        <a:lstStyle/>
        <a:p>
          <a:endParaRPr lang="zh-CN" altLang="en-US"/>
        </a:p>
      </dgm:t>
    </dgm:pt>
    <dgm:pt modelId="{BD3ABA83-3C44-4ACD-A632-DD0E8D0A848A}">
      <dgm:prSet custT="1"/>
      <dgm:spPr>
        <a:solidFill>
          <a:srgbClr val="3BAEDA"/>
        </a:solidFill>
      </dgm:spPr>
      <dgm:t>
        <a:bodyPr/>
        <a:lstStyle/>
        <a:p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不是你持有的资产越分散收益就越高，而是资产越分散风险就越低</a:t>
          </a:r>
        </a:p>
      </dgm:t>
    </dgm:pt>
    <dgm:pt modelId="{79FF690C-4EF2-4235-8178-1A8D0258ADD0}" cxnId="{6F9B785F-554C-4609-8383-ED3166E54AB6}" type="parTrans">
      <dgm:prSet/>
      <dgm:spPr/>
      <dgm:t>
        <a:bodyPr/>
        <a:lstStyle/>
        <a:p>
          <a:endParaRPr lang="zh-CN" altLang="en-US"/>
        </a:p>
      </dgm:t>
    </dgm:pt>
    <dgm:pt modelId="{52C36F45-72E9-4600-A0C4-DB479CAE6D74}" cxnId="{6F9B785F-554C-4609-8383-ED3166E54AB6}" type="sibTrans">
      <dgm:prSet/>
      <dgm:spPr/>
      <dgm:t>
        <a:bodyPr/>
        <a:lstStyle/>
        <a:p>
          <a:endParaRPr lang="zh-CN" altLang="en-US"/>
        </a:p>
      </dgm:t>
    </dgm:pt>
    <dgm:pt modelId="{2E91E50F-F18C-429A-B8AB-9ECFCC3C9B2E}" type="pres">
      <dgm:prSet presAssocID="{553D8CCA-1A84-4802-8FF7-022F6A20B0AA}" presName="Name0" presStyleCnt="0">
        <dgm:presLayoutVars>
          <dgm:chMax val="7"/>
          <dgm:chPref val="7"/>
          <dgm:dir/>
        </dgm:presLayoutVars>
      </dgm:prSet>
      <dgm:spPr/>
    </dgm:pt>
    <dgm:pt modelId="{7531879B-32B3-4016-A9EA-4FDE5DB91471}" type="pres">
      <dgm:prSet presAssocID="{553D8CCA-1A84-4802-8FF7-022F6A20B0AA}" presName="Name1" presStyleCnt="0"/>
      <dgm:spPr/>
    </dgm:pt>
    <dgm:pt modelId="{1E2390F1-07DD-4B9B-B397-B4D80D22A156}" type="pres">
      <dgm:prSet presAssocID="{553D8CCA-1A84-4802-8FF7-022F6A20B0AA}" presName="cycle" presStyleCnt="0"/>
      <dgm:spPr/>
    </dgm:pt>
    <dgm:pt modelId="{7F7AB5B5-5B54-40FA-A2EE-02931A937A2B}" type="pres">
      <dgm:prSet presAssocID="{553D8CCA-1A84-4802-8FF7-022F6A20B0AA}" presName="srcNode" presStyleLbl="node1" presStyleIdx="0" presStyleCnt="4"/>
      <dgm:spPr/>
    </dgm:pt>
    <dgm:pt modelId="{736136FB-3A80-4C2C-9A1C-C628837D81D0}" type="pres">
      <dgm:prSet presAssocID="{553D8CCA-1A84-4802-8FF7-022F6A20B0AA}" presName="conn" presStyleLbl="parChTrans1D2" presStyleIdx="0" presStyleCnt="1"/>
      <dgm:spPr/>
    </dgm:pt>
    <dgm:pt modelId="{32A9C769-3FA7-4EA0-99A3-EAA13D116948}" type="pres">
      <dgm:prSet presAssocID="{553D8CCA-1A84-4802-8FF7-022F6A20B0AA}" presName="extraNode" presStyleLbl="node1" presStyleIdx="0" presStyleCnt="4"/>
      <dgm:spPr/>
    </dgm:pt>
    <dgm:pt modelId="{EA1E30B8-03F6-44BB-8AA1-DBF6AF604BD3}" type="pres">
      <dgm:prSet presAssocID="{553D8CCA-1A84-4802-8FF7-022F6A20B0AA}" presName="dstNode" presStyleLbl="node1" presStyleIdx="0" presStyleCnt="4"/>
      <dgm:spPr/>
    </dgm:pt>
    <dgm:pt modelId="{87C67EDD-FD78-479C-B046-65728F6855B9}" type="pres">
      <dgm:prSet presAssocID="{B2975999-55DE-49CA-9323-69D61CC4A02A}" presName="text_1" presStyleLbl="node1" presStyleIdx="0" presStyleCnt="4">
        <dgm:presLayoutVars>
          <dgm:bulletEnabled val="1"/>
        </dgm:presLayoutVars>
      </dgm:prSet>
      <dgm:spPr/>
    </dgm:pt>
    <dgm:pt modelId="{463FBB82-7646-46C5-9295-58E2E8BC1313}" type="pres">
      <dgm:prSet presAssocID="{B2975999-55DE-49CA-9323-69D61CC4A02A}" presName="accent_1" presStyleCnt="0"/>
      <dgm:spPr/>
    </dgm:pt>
    <dgm:pt modelId="{B85DB8DC-0C15-423B-A3F7-B5E387A8C1C4}" type="pres">
      <dgm:prSet presAssocID="{B2975999-55DE-49CA-9323-69D61CC4A02A}" presName="accentRepeatNode" presStyleLbl="solidFgAcc1" presStyleIdx="0" presStyleCnt="4"/>
      <dgm:spPr>
        <a:xfrm>
          <a:off x="77920" y="267451"/>
          <a:ext cx="892124" cy="892124"/>
        </a:xfrm>
        <a:prstGeom prst="ellipse">
          <a:avLst/>
        </a:prstGeom>
        <a:gradFill rotWithShape="0">
          <a:gsLst>
            <a:gs pos="53000">
              <a:srgbClr val="E0F0F7"/>
            </a:gs>
            <a:gs pos="0">
              <a:srgbClr val="F382B2">
                <a:lumMod val="5000"/>
                <a:lumOff val="95000"/>
              </a:srgbClr>
            </a:gs>
            <a:gs pos="100000">
              <a:srgbClr val="CBEAF5"/>
            </a:gs>
          </a:gsLst>
          <a:lin ang="5400000" scaled="1"/>
        </a:gradFill>
        <a:ln w="12700" cap="flat" cmpd="sng" algn="ctr">
          <a:solidFill>
            <a:srgbClr val="43D3FF">
              <a:hueOff val="-216450"/>
              <a:satOff val="-53996"/>
              <a:lumOff val="17255"/>
              <a:alphaOff val="0"/>
            </a:srgbClr>
          </a:solidFill>
          <a:prstDash val="solid"/>
          <a:miter lim="800000"/>
        </a:ln>
        <a:effectLst/>
      </dgm:spPr>
    </dgm:pt>
    <dgm:pt modelId="{8E010FE1-91E3-417D-8C14-FDB12D133C18}" type="pres">
      <dgm:prSet presAssocID="{D39ECD92-5268-4949-8A86-31B4CCC69321}" presName="text_2" presStyleLbl="node1" presStyleIdx="1" presStyleCnt="4">
        <dgm:presLayoutVars>
          <dgm:bulletEnabled val="1"/>
        </dgm:presLayoutVars>
      </dgm:prSet>
      <dgm:spPr/>
    </dgm:pt>
    <dgm:pt modelId="{D9AC2437-7462-42E7-86D2-99E9937E7BCD}" type="pres">
      <dgm:prSet presAssocID="{D39ECD92-5268-4949-8A86-31B4CCC69321}" presName="accent_2" presStyleCnt="0"/>
      <dgm:spPr/>
    </dgm:pt>
    <dgm:pt modelId="{EB1D216E-0630-424C-9DBB-802735FAA805}" type="pres">
      <dgm:prSet presAssocID="{D39ECD92-5268-4949-8A86-31B4CCC69321}" presName="accentRepeatNode" presStyleLbl="solidFgAcc1" presStyleIdx="1" presStyleCnt="4"/>
      <dgm:spPr>
        <a:xfrm>
          <a:off x="487101" y="1338187"/>
          <a:ext cx="892124" cy="892124"/>
        </a:xfrm>
        <a:prstGeom prst="ellipse">
          <a:avLst/>
        </a:prstGeom>
        <a:gradFill rotWithShape="0">
          <a:gsLst>
            <a:gs pos="53000">
              <a:srgbClr val="E0F0F7"/>
            </a:gs>
            <a:gs pos="0">
              <a:srgbClr val="F382B2">
                <a:lumMod val="5000"/>
                <a:lumOff val="95000"/>
              </a:srgbClr>
            </a:gs>
            <a:gs pos="100000">
              <a:srgbClr val="CBEAF5"/>
            </a:gs>
          </a:gsLst>
          <a:lin ang="5400000" scaled="1"/>
        </a:gradFill>
        <a:ln w="12700" cap="flat" cmpd="sng" algn="ctr">
          <a:solidFill>
            <a:srgbClr val="43D3FF">
              <a:hueOff val="-216450"/>
              <a:satOff val="-53996"/>
              <a:lumOff val="17255"/>
              <a:alphaOff val="0"/>
            </a:srgbClr>
          </a:solidFill>
          <a:prstDash val="solid"/>
          <a:miter lim="800000"/>
        </a:ln>
        <a:effectLst/>
      </dgm:spPr>
    </dgm:pt>
    <dgm:pt modelId="{AEEDEB6A-E5FA-47DD-81DC-056C730C7A9E}" type="pres">
      <dgm:prSet presAssocID="{BD3ABA83-3C44-4ACD-A632-DD0E8D0A848A}" presName="text_3" presStyleLbl="node1" presStyleIdx="2" presStyleCnt="4">
        <dgm:presLayoutVars>
          <dgm:bulletEnabled val="1"/>
        </dgm:presLayoutVars>
      </dgm:prSet>
      <dgm:spPr/>
    </dgm:pt>
    <dgm:pt modelId="{1BA00318-DF8B-44AE-8779-49DAC4B63108}" type="pres">
      <dgm:prSet presAssocID="{BD3ABA83-3C44-4ACD-A632-DD0E8D0A848A}" presName="accent_3" presStyleCnt="0"/>
      <dgm:spPr/>
    </dgm:pt>
    <dgm:pt modelId="{FBA53E24-3816-44F7-B03E-5D7F4ABD429D}" type="pres">
      <dgm:prSet presAssocID="{BD3ABA83-3C44-4ACD-A632-DD0E8D0A848A}" presName="accentRepeatNode" presStyleLbl="solidFgAcc1" presStyleIdx="2" presStyleCnt="4"/>
      <dgm:spPr>
        <a:xfrm>
          <a:off x="487101" y="2408922"/>
          <a:ext cx="892124" cy="892124"/>
        </a:xfrm>
        <a:prstGeom prst="ellipse">
          <a:avLst/>
        </a:prstGeom>
        <a:gradFill rotWithShape="0">
          <a:gsLst>
            <a:gs pos="53000">
              <a:srgbClr val="E0F0F7"/>
            </a:gs>
            <a:gs pos="0">
              <a:srgbClr val="F382B2">
                <a:lumMod val="5000"/>
                <a:lumOff val="95000"/>
              </a:srgbClr>
            </a:gs>
            <a:gs pos="100000">
              <a:srgbClr val="CBEAF5"/>
            </a:gs>
          </a:gsLst>
          <a:lin ang="5400000" scaled="1"/>
        </a:gradFill>
        <a:ln w="12700" cap="flat" cmpd="sng" algn="ctr">
          <a:solidFill>
            <a:srgbClr val="43D3FF">
              <a:hueOff val="-216450"/>
              <a:satOff val="-53996"/>
              <a:lumOff val="17255"/>
              <a:alphaOff val="0"/>
            </a:srgbClr>
          </a:solidFill>
          <a:prstDash val="solid"/>
          <a:miter lim="800000"/>
        </a:ln>
        <a:effectLst/>
      </dgm:spPr>
    </dgm:pt>
    <dgm:pt modelId="{6E6381AF-564D-4773-BDCE-068E378091D0}" type="pres">
      <dgm:prSet presAssocID="{1A505686-EA8F-4A8F-8E60-2A92D92B4BF6}" presName="text_4" presStyleLbl="node1" presStyleIdx="3" presStyleCnt="4" custLinFactNeighborX="3851" custLinFactNeighborY="-862">
        <dgm:presLayoutVars>
          <dgm:bulletEnabled val="1"/>
        </dgm:presLayoutVars>
      </dgm:prSet>
      <dgm:spPr/>
    </dgm:pt>
    <dgm:pt modelId="{A323E0E4-DE16-48ED-8048-E3CA0E1C5F8C}" type="pres">
      <dgm:prSet presAssocID="{1A505686-EA8F-4A8F-8E60-2A92D92B4BF6}" presName="accent_4" presStyleCnt="0"/>
      <dgm:spPr/>
    </dgm:pt>
    <dgm:pt modelId="{C5E77D9C-B70F-4BD5-A76C-7CFC949EC674}" type="pres">
      <dgm:prSet presAssocID="{1A505686-EA8F-4A8F-8E60-2A92D92B4BF6}" presName="accentRepeatNode" presStyleLbl="solidFgAcc1" presStyleIdx="3" presStyleCnt="4"/>
      <dgm:spPr>
        <a:gradFill rotWithShape="0">
          <a:gsLst>
            <a:gs pos="53000">
              <a:srgbClr val="E0F0F7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CBEAF5"/>
            </a:gs>
          </a:gsLst>
          <a:lin ang="5400000" scaled="1"/>
        </a:gradFill>
      </dgm:spPr>
    </dgm:pt>
  </dgm:ptLst>
  <dgm:cxnLst>
    <dgm:cxn modelId="{EC68520E-F1C5-48A2-9881-EB3A6D26F6BE}" srcId="{553D8CCA-1A84-4802-8FF7-022F6A20B0AA}" destId="{D39ECD92-5268-4949-8A86-31B4CCC69321}" srcOrd="1" destOrd="0" parTransId="{F53D703D-8C19-46E2-83BD-545CF73ECA44}" sibTransId="{B132FC97-956F-4DA0-B2D2-608E695AB19C}"/>
    <dgm:cxn modelId="{53FCAA23-53BF-4E33-9DCD-89B80F780425}" type="presOf" srcId="{553D8CCA-1A84-4802-8FF7-022F6A20B0AA}" destId="{2E91E50F-F18C-429A-B8AB-9ECFCC3C9B2E}" srcOrd="0" destOrd="0" presId="urn:microsoft.com/office/officeart/2008/layout/VerticalCurvedList"/>
    <dgm:cxn modelId="{91D18E27-3BA3-4DDA-9322-AF947530A74D}" type="presOf" srcId="{9CAE3B4C-BC7C-49BB-B0D1-3B10BFD136F1}" destId="{736136FB-3A80-4C2C-9A1C-C628837D81D0}" srcOrd="0" destOrd="0" presId="urn:microsoft.com/office/officeart/2008/layout/VerticalCurvedList"/>
    <dgm:cxn modelId="{8640633E-1116-4B3B-B19F-66968D57768F}" type="presOf" srcId="{BD3ABA83-3C44-4ACD-A632-DD0E8D0A848A}" destId="{AEEDEB6A-E5FA-47DD-81DC-056C730C7A9E}" srcOrd="0" destOrd="0" presId="urn:microsoft.com/office/officeart/2008/layout/VerticalCurvedList"/>
    <dgm:cxn modelId="{6F9B785F-554C-4609-8383-ED3166E54AB6}" srcId="{553D8CCA-1A84-4802-8FF7-022F6A20B0AA}" destId="{BD3ABA83-3C44-4ACD-A632-DD0E8D0A848A}" srcOrd="2" destOrd="0" parTransId="{79FF690C-4EF2-4235-8178-1A8D0258ADD0}" sibTransId="{52C36F45-72E9-4600-A0C4-DB479CAE6D74}"/>
    <dgm:cxn modelId="{9C48996C-A950-47EF-87FB-7377CA9D0DC1}" srcId="{553D8CCA-1A84-4802-8FF7-022F6A20B0AA}" destId="{B2975999-55DE-49CA-9323-69D61CC4A02A}" srcOrd="0" destOrd="0" parTransId="{EC7374BD-13A2-4DA8-87E9-0EE0F89B0497}" sibTransId="{9CAE3B4C-BC7C-49BB-B0D1-3B10BFD136F1}"/>
    <dgm:cxn modelId="{EB70D282-9B18-4EED-B1CB-4F6AD74C0A0F}" type="presOf" srcId="{1A505686-EA8F-4A8F-8E60-2A92D92B4BF6}" destId="{6E6381AF-564D-4773-BDCE-068E378091D0}" srcOrd="0" destOrd="0" presId="urn:microsoft.com/office/officeart/2008/layout/VerticalCurvedList"/>
    <dgm:cxn modelId="{1E1C7BA3-812D-4827-8D01-0E8C4750C1F8}" srcId="{553D8CCA-1A84-4802-8FF7-022F6A20B0AA}" destId="{1A505686-EA8F-4A8F-8E60-2A92D92B4BF6}" srcOrd="3" destOrd="0" parTransId="{ED07911B-1CAE-4CF8-A2FB-C4AABC84F0BC}" sibTransId="{F13ABC2D-9443-43EB-999A-722D52CACCE8}"/>
    <dgm:cxn modelId="{E67142DF-5E91-4929-A884-B39295C3E885}" type="presOf" srcId="{D39ECD92-5268-4949-8A86-31B4CCC69321}" destId="{8E010FE1-91E3-417D-8C14-FDB12D133C18}" srcOrd="0" destOrd="0" presId="urn:microsoft.com/office/officeart/2008/layout/VerticalCurvedList"/>
    <dgm:cxn modelId="{AD6193F4-916A-464F-AB64-03822A829A88}" type="presOf" srcId="{B2975999-55DE-49CA-9323-69D61CC4A02A}" destId="{87C67EDD-FD78-479C-B046-65728F6855B9}" srcOrd="0" destOrd="0" presId="urn:microsoft.com/office/officeart/2008/layout/VerticalCurvedList"/>
    <dgm:cxn modelId="{39F2B72D-A4FC-4C70-B4D9-58857E5D594E}" type="presParOf" srcId="{2E91E50F-F18C-429A-B8AB-9ECFCC3C9B2E}" destId="{7531879B-32B3-4016-A9EA-4FDE5DB91471}" srcOrd="0" destOrd="0" presId="urn:microsoft.com/office/officeart/2008/layout/VerticalCurvedList"/>
    <dgm:cxn modelId="{1107B3DB-0459-4F30-B57F-58D219769F4E}" type="presParOf" srcId="{7531879B-32B3-4016-A9EA-4FDE5DB91471}" destId="{1E2390F1-07DD-4B9B-B397-B4D80D22A156}" srcOrd="0" destOrd="0" presId="urn:microsoft.com/office/officeart/2008/layout/VerticalCurvedList"/>
    <dgm:cxn modelId="{238F2F54-1B9F-4E8D-9ED4-DE832BC389D0}" type="presParOf" srcId="{1E2390F1-07DD-4B9B-B397-B4D80D22A156}" destId="{7F7AB5B5-5B54-40FA-A2EE-02931A937A2B}" srcOrd="0" destOrd="0" presId="urn:microsoft.com/office/officeart/2008/layout/VerticalCurvedList"/>
    <dgm:cxn modelId="{F4F3F3EA-98F1-431C-85B5-E21CC98EB4AD}" type="presParOf" srcId="{1E2390F1-07DD-4B9B-B397-B4D80D22A156}" destId="{736136FB-3A80-4C2C-9A1C-C628837D81D0}" srcOrd="1" destOrd="0" presId="urn:microsoft.com/office/officeart/2008/layout/VerticalCurvedList"/>
    <dgm:cxn modelId="{108C64A6-A140-40AC-96C1-4A09F01C4CA9}" type="presParOf" srcId="{1E2390F1-07DD-4B9B-B397-B4D80D22A156}" destId="{32A9C769-3FA7-4EA0-99A3-EAA13D116948}" srcOrd="2" destOrd="0" presId="urn:microsoft.com/office/officeart/2008/layout/VerticalCurvedList"/>
    <dgm:cxn modelId="{ADA649B1-14A5-4FA4-869D-924C477E2CE6}" type="presParOf" srcId="{1E2390F1-07DD-4B9B-B397-B4D80D22A156}" destId="{EA1E30B8-03F6-44BB-8AA1-DBF6AF604BD3}" srcOrd="3" destOrd="0" presId="urn:microsoft.com/office/officeart/2008/layout/VerticalCurvedList"/>
    <dgm:cxn modelId="{A7BE6FEF-B38D-4235-AF42-8AED6837C4BB}" type="presParOf" srcId="{7531879B-32B3-4016-A9EA-4FDE5DB91471}" destId="{87C67EDD-FD78-479C-B046-65728F6855B9}" srcOrd="1" destOrd="0" presId="urn:microsoft.com/office/officeart/2008/layout/VerticalCurvedList"/>
    <dgm:cxn modelId="{77142B14-6C99-492E-AEBD-CBB84E55AADF}" type="presParOf" srcId="{7531879B-32B3-4016-A9EA-4FDE5DB91471}" destId="{463FBB82-7646-46C5-9295-58E2E8BC1313}" srcOrd="2" destOrd="0" presId="urn:microsoft.com/office/officeart/2008/layout/VerticalCurvedList"/>
    <dgm:cxn modelId="{214C0A9A-C225-4E39-88D3-1086A4C99A12}" type="presParOf" srcId="{463FBB82-7646-46C5-9295-58E2E8BC1313}" destId="{B85DB8DC-0C15-423B-A3F7-B5E387A8C1C4}" srcOrd="0" destOrd="0" presId="urn:microsoft.com/office/officeart/2008/layout/VerticalCurvedList"/>
    <dgm:cxn modelId="{7BB8A2FB-69C5-40BA-8C59-11F57F5710D9}" type="presParOf" srcId="{7531879B-32B3-4016-A9EA-4FDE5DB91471}" destId="{8E010FE1-91E3-417D-8C14-FDB12D133C18}" srcOrd="3" destOrd="0" presId="urn:microsoft.com/office/officeart/2008/layout/VerticalCurvedList"/>
    <dgm:cxn modelId="{3FF81A94-09BB-4CF7-9F50-D0CB51DAFB2C}" type="presParOf" srcId="{7531879B-32B3-4016-A9EA-4FDE5DB91471}" destId="{D9AC2437-7462-42E7-86D2-99E9937E7BCD}" srcOrd="4" destOrd="0" presId="urn:microsoft.com/office/officeart/2008/layout/VerticalCurvedList"/>
    <dgm:cxn modelId="{2FC456F8-8995-4B91-8D87-58BD10D037DF}" type="presParOf" srcId="{D9AC2437-7462-42E7-86D2-99E9937E7BCD}" destId="{EB1D216E-0630-424C-9DBB-802735FAA805}" srcOrd="0" destOrd="0" presId="urn:microsoft.com/office/officeart/2008/layout/VerticalCurvedList"/>
    <dgm:cxn modelId="{A8E18D35-320C-4783-A148-5D6EA4CDD002}" type="presParOf" srcId="{7531879B-32B3-4016-A9EA-4FDE5DB91471}" destId="{AEEDEB6A-E5FA-47DD-81DC-056C730C7A9E}" srcOrd="5" destOrd="0" presId="urn:microsoft.com/office/officeart/2008/layout/VerticalCurvedList"/>
    <dgm:cxn modelId="{F0595EF9-C3E1-45DA-8003-7CB8B7CBB49A}" type="presParOf" srcId="{7531879B-32B3-4016-A9EA-4FDE5DB91471}" destId="{1BA00318-DF8B-44AE-8779-49DAC4B63108}" srcOrd="6" destOrd="0" presId="urn:microsoft.com/office/officeart/2008/layout/VerticalCurvedList"/>
    <dgm:cxn modelId="{F88893A9-5F17-4B8C-9FBC-69F066ED883D}" type="presParOf" srcId="{1BA00318-DF8B-44AE-8779-49DAC4B63108}" destId="{FBA53E24-3816-44F7-B03E-5D7F4ABD429D}" srcOrd="0" destOrd="0" presId="urn:microsoft.com/office/officeart/2008/layout/VerticalCurvedList"/>
    <dgm:cxn modelId="{F8395C64-4DA0-4917-9913-CD635D3F9EE9}" type="presParOf" srcId="{7531879B-32B3-4016-A9EA-4FDE5DB91471}" destId="{6E6381AF-564D-4773-BDCE-068E378091D0}" srcOrd="7" destOrd="0" presId="urn:microsoft.com/office/officeart/2008/layout/VerticalCurvedList"/>
    <dgm:cxn modelId="{E626DEAB-DBE3-44D4-BBD3-986F1BB3EDF9}" type="presParOf" srcId="{7531879B-32B3-4016-A9EA-4FDE5DB91471}" destId="{A323E0E4-DE16-48ED-8048-E3CA0E1C5F8C}" srcOrd="8" destOrd="0" presId="urn:microsoft.com/office/officeart/2008/layout/VerticalCurvedList"/>
    <dgm:cxn modelId="{D98403B4-15CD-467A-B228-7EE200884D44}" type="presParOf" srcId="{A323E0E4-DE16-48ED-8048-E3CA0E1C5F8C}" destId="{C5E77D9C-B70F-4BD5-A76C-7CFC949EC6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136FB-3A80-4C2C-9A1C-C628837D81D0}">
      <dsp:nvSpPr>
        <dsp:cNvPr id="0" name=""/>
        <dsp:cNvSpPr/>
      </dsp:nvSpPr>
      <dsp:spPr>
        <a:xfrm>
          <a:off x="-5245146" y="-803348"/>
          <a:ext cx="6245931" cy="6245931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67EDD-FD78-479C-B046-65728F6855B9}">
      <dsp:nvSpPr>
        <dsp:cNvPr id="0" name=""/>
        <dsp:cNvSpPr/>
      </dsp:nvSpPr>
      <dsp:spPr>
        <a:xfrm>
          <a:off x="523983" y="356664"/>
          <a:ext cx="5854955" cy="713699"/>
        </a:xfrm>
        <a:prstGeom prst="rect">
          <a:avLst/>
        </a:prstGeom>
        <a:solidFill>
          <a:srgbClr val="3BAE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49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分</a:t>
          </a:r>
          <a:r>
            <a:rPr 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散持有不同风险级别的投资产品，你的投资能力越强、经验越充分，可持有的高风险投资比例就越大</a:t>
          </a:r>
        </a:p>
      </dsp:txBody>
      <dsp:txXfrm>
        <a:off x="523983" y="356664"/>
        <a:ext cx="5854955" cy="713699"/>
      </dsp:txXfrm>
    </dsp:sp>
    <dsp:sp modelId="{B85DB8DC-0C15-423B-A3F7-B5E387A8C1C4}">
      <dsp:nvSpPr>
        <dsp:cNvPr id="0" name=""/>
        <dsp:cNvSpPr/>
      </dsp:nvSpPr>
      <dsp:spPr>
        <a:xfrm>
          <a:off x="77920" y="267451"/>
          <a:ext cx="892124" cy="892124"/>
        </a:xfrm>
        <a:prstGeom prst="ellipse">
          <a:avLst/>
        </a:prstGeom>
        <a:gradFill rotWithShape="0">
          <a:gsLst>
            <a:gs pos="53000">
              <a:srgbClr val="E0F0F7"/>
            </a:gs>
            <a:gs pos="0">
              <a:srgbClr val="F382B2">
                <a:lumMod val="5000"/>
                <a:lumOff val="95000"/>
              </a:srgbClr>
            </a:gs>
            <a:gs pos="100000">
              <a:srgbClr val="CBEAF5"/>
            </a:gs>
          </a:gsLst>
          <a:lin ang="5400000" scaled="1"/>
        </a:gradFill>
        <a:ln w="12700" cap="flat" cmpd="sng" algn="ctr">
          <a:solidFill>
            <a:srgbClr val="43D3FF">
              <a:hueOff val="-216450"/>
              <a:satOff val="-54000"/>
              <a:lumOff val="1725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10FE1-91E3-417D-8C14-FDB12D133C18}">
      <dsp:nvSpPr>
        <dsp:cNvPr id="0" name=""/>
        <dsp:cNvSpPr/>
      </dsp:nvSpPr>
      <dsp:spPr>
        <a:xfrm>
          <a:off x="933163" y="1427399"/>
          <a:ext cx="5445774" cy="713699"/>
        </a:xfrm>
        <a:prstGeom prst="rect">
          <a:avLst/>
        </a:prstGeom>
        <a:solidFill>
          <a:srgbClr val="3BAE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49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完全没有投资经验的人不要碰高风险的投资品，即便有很多人告诉你</a:t>
          </a:r>
          <a:r>
            <a:rPr lang="en-US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“</a:t>
          </a:r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很赚钱</a:t>
          </a:r>
          <a:r>
            <a:rPr lang="en-US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”</a:t>
          </a:r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也不要碰</a:t>
          </a:r>
        </a:p>
      </dsp:txBody>
      <dsp:txXfrm>
        <a:off x="933163" y="1427399"/>
        <a:ext cx="5445774" cy="713699"/>
      </dsp:txXfrm>
    </dsp:sp>
    <dsp:sp modelId="{EB1D216E-0630-424C-9DBB-802735FAA805}">
      <dsp:nvSpPr>
        <dsp:cNvPr id="0" name=""/>
        <dsp:cNvSpPr/>
      </dsp:nvSpPr>
      <dsp:spPr>
        <a:xfrm>
          <a:off x="487101" y="1338187"/>
          <a:ext cx="892124" cy="892124"/>
        </a:xfrm>
        <a:prstGeom prst="ellipse">
          <a:avLst/>
        </a:prstGeom>
        <a:gradFill rotWithShape="0">
          <a:gsLst>
            <a:gs pos="53000">
              <a:srgbClr val="E0F0F7"/>
            </a:gs>
            <a:gs pos="0">
              <a:srgbClr val="F382B2">
                <a:lumMod val="5000"/>
                <a:lumOff val="95000"/>
              </a:srgbClr>
            </a:gs>
            <a:gs pos="100000">
              <a:srgbClr val="CBEAF5"/>
            </a:gs>
          </a:gsLst>
          <a:lin ang="5400000" scaled="1"/>
        </a:gradFill>
        <a:ln w="12700" cap="flat" cmpd="sng" algn="ctr">
          <a:solidFill>
            <a:srgbClr val="43D3FF">
              <a:hueOff val="-216450"/>
              <a:satOff val="-54000"/>
              <a:lumOff val="1725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DEB6A-E5FA-47DD-81DC-056C730C7A9E}">
      <dsp:nvSpPr>
        <dsp:cNvPr id="0" name=""/>
        <dsp:cNvSpPr/>
      </dsp:nvSpPr>
      <dsp:spPr>
        <a:xfrm>
          <a:off x="933163" y="2498135"/>
          <a:ext cx="5445774" cy="713699"/>
        </a:xfrm>
        <a:prstGeom prst="rect">
          <a:avLst/>
        </a:prstGeom>
        <a:solidFill>
          <a:srgbClr val="3BAE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49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不是你持有的资产越分散收益就越高，而是资产越分散风险就越低</a:t>
          </a:r>
        </a:p>
      </dsp:txBody>
      <dsp:txXfrm>
        <a:off x="933163" y="2498135"/>
        <a:ext cx="5445774" cy="713699"/>
      </dsp:txXfrm>
    </dsp:sp>
    <dsp:sp modelId="{FBA53E24-3816-44F7-B03E-5D7F4ABD429D}">
      <dsp:nvSpPr>
        <dsp:cNvPr id="0" name=""/>
        <dsp:cNvSpPr/>
      </dsp:nvSpPr>
      <dsp:spPr>
        <a:xfrm>
          <a:off x="487101" y="2408922"/>
          <a:ext cx="892124" cy="892124"/>
        </a:xfrm>
        <a:prstGeom prst="ellipse">
          <a:avLst/>
        </a:prstGeom>
        <a:gradFill rotWithShape="0">
          <a:gsLst>
            <a:gs pos="53000">
              <a:srgbClr val="E0F0F7"/>
            </a:gs>
            <a:gs pos="0">
              <a:srgbClr val="F382B2">
                <a:lumMod val="5000"/>
                <a:lumOff val="95000"/>
              </a:srgbClr>
            </a:gs>
            <a:gs pos="100000">
              <a:srgbClr val="CBEAF5"/>
            </a:gs>
          </a:gsLst>
          <a:lin ang="5400000" scaled="1"/>
        </a:gradFill>
        <a:ln w="12700" cap="flat" cmpd="sng" algn="ctr">
          <a:solidFill>
            <a:srgbClr val="43D3FF">
              <a:hueOff val="-216450"/>
              <a:satOff val="-54000"/>
              <a:lumOff val="1725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381AF-564D-4773-BDCE-068E378091D0}">
      <dsp:nvSpPr>
        <dsp:cNvPr id="0" name=""/>
        <dsp:cNvSpPr/>
      </dsp:nvSpPr>
      <dsp:spPr>
        <a:xfrm>
          <a:off x="588254" y="3562718"/>
          <a:ext cx="5854955" cy="713699"/>
        </a:xfrm>
        <a:prstGeom prst="rect">
          <a:avLst/>
        </a:prstGeom>
        <a:solidFill>
          <a:srgbClr val="3BAE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49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资产配置是个长期见效的策略，理论上经过一个完整的牛熊周期才能检验出是否真的适合你</a:t>
          </a:r>
        </a:p>
      </dsp:txBody>
      <dsp:txXfrm>
        <a:off x="588254" y="3562718"/>
        <a:ext cx="5854955" cy="713699"/>
      </dsp:txXfrm>
    </dsp:sp>
    <dsp:sp modelId="{C5E77D9C-B70F-4BD5-A76C-7CFC949EC674}">
      <dsp:nvSpPr>
        <dsp:cNvPr id="0" name=""/>
        <dsp:cNvSpPr/>
      </dsp:nvSpPr>
      <dsp:spPr>
        <a:xfrm>
          <a:off x="77920" y="3479658"/>
          <a:ext cx="892124" cy="892124"/>
        </a:xfrm>
        <a:prstGeom prst="ellipse">
          <a:avLst/>
        </a:prstGeom>
        <a:gradFill rotWithShape="0">
          <a:gsLst>
            <a:gs pos="53000">
              <a:srgbClr val="E0F0F7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CBEAF5"/>
            </a:gs>
          </a:gsLst>
          <a:lin ang="5400000" scaled="1"/>
        </a:gradFill>
        <a:ln w="12700" cap="flat" cmpd="sng" algn="ctr">
          <a:solidFill>
            <a:schemeClr val="accent5">
              <a:hueOff val="-216450"/>
              <a:satOff val="-54000"/>
              <a:lumOff val="1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2ECECBA-6F74-4B39-8B16-D696E610BBE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zh-CN" dirty="0"/>
              <a:t>大家好，今天给大家带来的课程是女神理财进阶之路——家庭资产配置，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）要花的钱</a:t>
            </a:r>
            <a:r>
              <a:rPr lang="en-US" altLang="zh-CN" dirty="0"/>
              <a:t>——</a:t>
            </a:r>
            <a:r>
              <a:rPr lang="zh-CN" altLang="zh-CN" dirty="0"/>
              <a:t>用于短期消费</a:t>
            </a:r>
            <a:br>
              <a:rPr lang="en-US" altLang="zh-CN" dirty="0"/>
            </a:br>
            <a:r>
              <a:rPr lang="zh-CN" altLang="zh-CN" dirty="0"/>
              <a:t>第一个账户是要花的钱，也就是日常开销账户，日常生活、买衣服、美容、旅游等都应该从这个账户中支出。为家庭</a:t>
            </a:r>
            <a:r>
              <a:rPr lang="en-US" altLang="zh-CN" dirty="0"/>
              <a:t>3</a:t>
            </a:r>
            <a:r>
              <a:rPr lang="zh-CN" altLang="zh-CN" dirty="0"/>
              <a:t>～</a:t>
            </a:r>
            <a:r>
              <a:rPr lang="en-US" altLang="zh-CN" dirty="0"/>
              <a:t>6</a:t>
            </a:r>
            <a:r>
              <a:rPr lang="zh-CN" altLang="zh-CN" dirty="0"/>
              <a:t>个月的生活费。</a:t>
            </a:r>
            <a:br>
              <a:rPr lang="en-US" altLang="zh-CN" dirty="0"/>
            </a:br>
            <a:r>
              <a:rPr lang="zh-CN" altLang="zh-CN" dirty="0"/>
              <a:t>那么大家觉得这个账户占家庭资产的多少比例合适？</a:t>
            </a:r>
            <a:endParaRPr lang="zh-CN" altLang="zh-CN" dirty="0"/>
          </a:p>
          <a:p>
            <a:pPr lvl="0"/>
            <a:r>
              <a:rPr lang="en-US" altLang="zh-CN" dirty="0"/>
              <a:t>20%</a:t>
            </a:r>
            <a:r>
              <a:rPr lang="zh-CN" altLang="zh-CN" dirty="0"/>
              <a:t>？</a:t>
            </a:r>
            <a:r>
              <a:rPr lang="en-US" altLang="zh-CN" dirty="0"/>
              <a:t>15%</a:t>
            </a:r>
            <a:r>
              <a:rPr lang="zh-CN" altLang="zh-CN" dirty="0"/>
              <a:t>？还有没有其他答案？</a:t>
            </a:r>
            <a:r>
              <a:rPr lang="en-US" altLang="zh-CN" dirty="0"/>
              <a:t>10%</a:t>
            </a:r>
            <a:endParaRPr lang="zh-CN" altLang="zh-CN" dirty="0"/>
          </a:p>
          <a:p>
            <a:pPr lvl="0"/>
            <a:r>
              <a:rPr lang="zh-CN" altLang="zh-CN" dirty="0"/>
              <a:t>正是</a:t>
            </a:r>
            <a:r>
              <a:rPr lang="en-US" altLang="zh-CN" dirty="0"/>
              <a:t>10%</a:t>
            </a:r>
            <a:r>
              <a:rPr lang="zh-CN" altLang="zh-CN" dirty="0"/>
              <a:t>，要花的钱，一般占家庭资产的</a:t>
            </a:r>
            <a:r>
              <a:rPr lang="en-US" altLang="zh-CN" dirty="0"/>
              <a:t>10%</a:t>
            </a:r>
            <a:endParaRPr lang="zh-CN" altLang="zh-CN" dirty="0"/>
          </a:p>
          <a:p>
            <a:pPr lvl="0"/>
            <a:r>
              <a:rPr lang="zh-CN" altLang="zh-CN" dirty="0"/>
              <a:t>这个账户最容易出现的问题是占比过高，很多时候也正是因为这个账户花销过多，而没有钱准备其他账户。</a:t>
            </a:r>
            <a:endParaRPr lang="zh-CN" altLang="zh-CN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）保命的钱</a:t>
            </a:r>
            <a:r>
              <a:rPr lang="en-US" altLang="zh-CN" dirty="0"/>
              <a:t>——</a:t>
            </a:r>
            <a:r>
              <a:rPr lang="zh-CN" altLang="zh-CN" dirty="0"/>
              <a:t>用于意外、重疾保障</a:t>
            </a:r>
            <a:br>
              <a:rPr lang="en-US" altLang="zh-CN" dirty="0"/>
            </a:br>
            <a:r>
              <a:rPr lang="zh-CN" altLang="zh-CN" dirty="0"/>
              <a:t>第二个账户是保命的钱，也就是杠杆账户，为的是以小博大，专门解决突发的大额开支。保障家庭成员在出现意外事故、重大疾病时，有足够的钱来保命。</a:t>
            </a:r>
            <a:endParaRPr lang="zh-CN" altLang="zh-CN" dirty="0"/>
          </a:p>
          <a:p>
            <a:pPr lvl="0"/>
            <a:r>
              <a:rPr lang="zh-CN" altLang="zh-CN" dirty="0"/>
              <a:t>大家觉得这个账户占家庭资产的多少比例合适？</a:t>
            </a:r>
            <a:endParaRPr lang="zh-CN" altLang="zh-CN" dirty="0"/>
          </a:p>
          <a:p>
            <a:pPr lvl="0"/>
            <a:r>
              <a:rPr lang="en-US" altLang="zh-CN" dirty="0"/>
              <a:t>40%</a:t>
            </a:r>
            <a:r>
              <a:rPr lang="zh-CN" altLang="zh-CN" dirty="0"/>
              <a:t>？</a:t>
            </a:r>
            <a:r>
              <a:rPr lang="en-US" altLang="zh-CN" dirty="0"/>
              <a:t>15%</a:t>
            </a:r>
            <a:r>
              <a:rPr lang="zh-CN" altLang="zh-CN" dirty="0"/>
              <a:t>？还有没有其他答案？</a:t>
            </a:r>
            <a:r>
              <a:rPr lang="en-US" altLang="zh-CN" dirty="0"/>
              <a:t>20%</a:t>
            </a:r>
            <a:r>
              <a:rPr lang="zh-CN" altLang="zh-CN" dirty="0"/>
              <a:t>？</a:t>
            </a:r>
            <a:endParaRPr lang="zh-CN" altLang="zh-CN" dirty="0"/>
          </a:p>
          <a:p>
            <a:pPr lvl="0"/>
            <a:r>
              <a:rPr lang="zh-CN" altLang="zh-CN" dirty="0"/>
              <a:t>正确答案是</a:t>
            </a:r>
            <a:r>
              <a:rPr lang="en-US" altLang="zh-CN" dirty="0"/>
              <a:t>20%</a:t>
            </a:r>
            <a:r>
              <a:rPr lang="zh-CN" altLang="zh-CN" dirty="0"/>
              <a:t>。</a:t>
            </a:r>
            <a:endParaRPr lang="zh-CN" altLang="zh-CN" dirty="0"/>
          </a:p>
          <a:p>
            <a:pPr lvl="0"/>
            <a:r>
              <a:rPr lang="zh-CN" altLang="zh-CN" dirty="0"/>
              <a:t>这个账户平时看不到有什么作用，但是到了关键的时刻，只有它才能保障你不会为了急用钱而卖车卖房、到处借钱。如果没有这个账户，你的家庭资产将随时面临风险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）生钱的钱</a:t>
            </a:r>
            <a:r>
              <a:rPr lang="en-US" altLang="zh-CN" dirty="0"/>
              <a:t>——</a:t>
            </a:r>
            <a:r>
              <a:rPr lang="zh-CN" altLang="zh-CN" dirty="0"/>
              <a:t>用于投资获取收益</a:t>
            </a:r>
            <a:br>
              <a:rPr lang="en-US" altLang="zh-CN" dirty="0"/>
            </a:br>
            <a:r>
              <a:rPr lang="zh-CN" altLang="zh-CN" dirty="0"/>
              <a:t>第三个账户是生钱的钱，也就是投资收益账户。为家庭创造收益，用有风险的投资创造高回报。这个账户既要赚得起也要亏得起，看得见受益就得看得见风险。</a:t>
            </a:r>
            <a:endParaRPr lang="zh-CN" altLang="zh-CN" dirty="0"/>
          </a:p>
          <a:p>
            <a:pPr lvl="0"/>
            <a:r>
              <a:rPr lang="zh-CN" altLang="zh-CN" dirty="0"/>
              <a:t>来，大家说一下，你们家庭这个账户的占比是多少？</a:t>
            </a:r>
            <a:endParaRPr lang="zh-CN" altLang="zh-CN" dirty="0"/>
          </a:p>
          <a:p>
            <a:pPr lvl="0"/>
            <a:r>
              <a:rPr lang="en-US" altLang="zh-CN" dirty="0"/>
              <a:t>60%</a:t>
            </a:r>
            <a:r>
              <a:rPr lang="zh-CN" altLang="zh-CN" dirty="0"/>
              <a:t>？还有没有更高的？</a:t>
            </a:r>
            <a:r>
              <a:rPr lang="en-US" altLang="zh-CN" dirty="0"/>
              <a:t>10%</a:t>
            </a:r>
            <a:r>
              <a:rPr lang="zh-CN" altLang="zh-CN" dirty="0"/>
              <a:t>？看来这个家庭是风险厌恶型的</a:t>
            </a:r>
            <a:endParaRPr lang="zh-CN" altLang="zh-CN" dirty="0"/>
          </a:p>
          <a:p>
            <a:pPr lvl="0"/>
            <a:r>
              <a:rPr lang="zh-CN" altLang="zh-CN" dirty="0"/>
              <a:t>正确答案是</a:t>
            </a:r>
            <a:r>
              <a:rPr lang="en-US" altLang="zh-CN" dirty="0"/>
              <a:t>30% </a:t>
            </a:r>
            <a:br>
              <a:rPr lang="en-US" altLang="zh-CN" dirty="0"/>
            </a:br>
            <a:r>
              <a:rPr lang="zh-CN" altLang="zh-CN" dirty="0"/>
              <a:t>这个账户最大的问题是偏向性，很多家庭买股票第一年占比</a:t>
            </a:r>
            <a:r>
              <a:rPr lang="en-US" altLang="zh-CN" dirty="0"/>
              <a:t>30%</a:t>
            </a:r>
            <a:r>
              <a:rPr lang="zh-CN" altLang="zh-CN" dirty="0"/>
              <a:t>，赚了很多钱后，第二年就用</a:t>
            </a:r>
            <a:r>
              <a:rPr lang="en-US" altLang="zh-CN" dirty="0"/>
              <a:t>90%</a:t>
            </a:r>
            <a:r>
              <a:rPr lang="zh-CN" altLang="zh-CN" dirty="0"/>
              <a:t>的钱去投资了。大家切记，合理占比很重要，无论盈亏对家庭不能有致命的打击。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）保本升值的钱</a:t>
            </a:r>
            <a:r>
              <a:rPr lang="en-US" altLang="zh-CN" dirty="0"/>
              <a:t>——</a:t>
            </a:r>
            <a:r>
              <a:rPr lang="zh-CN" altLang="zh-CN" dirty="0"/>
              <a:t>用于养老、子女教育</a:t>
            </a:r>
            <a:br>
              <a:rPr lang="en-US" altLang="zh-CN" dirty="0"/>
            </a:br>
            <a:r>
              <a:rPr lang="zh-CN" altLang="zh-CN" dirty="0"/>
              <a:t>第</a:t>
            </a:r>
            <a:r>
              <a:rPr lang="en-US" altLang="zh-CN" dirty="0"/>
              <a:t>4</a:t>
            </a:r>
            <a:r>
              <a:rPr lang="zh-CN" altLang="zh-CN" dirty="0"/>
              <a:t>个账户是保本升值的钱，也就是长期收益账户，保障家庭成员的养老金、子女教育金等，需要提前准备。</a:t>
            </a:r>
            <a:endParaRPr lang="zh-CN" altLang="zh-CN" dirty="0"/>
          </a:p>
          <a:p>
            <a:pPr lvl="0"/>
            <a:r>
              <a:rPr lang="zh-CN" altLang="zh-CN" dirty="0"/>
              <a:t>我们探讨一下，这个账户，占比多少合适？</a:t>
            </a:r>
            <a:endParaRPr lang="zh-CN" altLang="zh-CN" dirty="0"/>
          </a:p>
          <a:p>
            <a:pPr lvl="0"/>
            <a:r>
              <a:rPr lang="en-US" altLang="zh-CN" dirty="0"/>
              <a:t>40%</a:t>
            </a:r>
            <a:r>
              <a:rPr lang="zh-CN" altLang="zh-CN" dirty="0"/>
              <a:t>，怎么一说就中？我们前面已经说了</a:t>
            </a:r>
            <a:r>
              <a:rPr lang="en-US" altLang="zh-CN" dirty="0"/>
              <a:t>60%</a:t>
            </a:r>
            <a:r>
              <a:rPr lang="zh-CN" altLang="zh-CN" dirty="0"/>
              <a:t>啦。非常聪明啊</a:t>
            </a:r>
            <a:endParaRPr lang="zh-CN" altLang="zh-CN" dirty="0"/>
          </a:p>
          <a:p>
            <a:pPr lvl="0"/>
            <a:br>
              <a:rPr lang="en-US" altLang="zh-CN" dirty="0"/>
            </a:br>
            <a:r>
              <a:rPr lang="zh-CN" altLang="zh-CN" dirty="0"/>
              <a:t>这个账户一定要保证本金不能有任何损失，并要抵御通货膨胀的侵蚀，所以收益不一定高，但却要长期稳定。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通过观察，不难发现家庭资产象限图的关键点其实就在于投资的平衡配置。图中的</a:t>
            </a:r>
            <a:r>
              <a:rPr lang="en-US" altLang="zh-CN" dirty="0"/>
              <a:t>4</a:t>
            </a:r>
            <a:r>
              <a:rPr lang="zh-CN" altLang="zh-CN" dirty="0"/>
              <a:t>个账户就像是桌子的</a:t>
            </a:r>
            <a:r>
              <a:rPr lang="en-US" altLang="zh-CN" dirty="0"/>
              <a:t>4</a:t>
            </a:r>
            <a:r>
              <a:rPr lang="zh-CN" altLang="zh-CN" dirty="0"/>
              <a:t>条腿，少了任何一个就都会有随时倒下的危险。因此，在家庭中做投资决策的人应该学会按照固定、合理的比例来进行资产的规划和分配，这样才能实现家庭资产的长期稳健增长。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三、家庭资产配置实际应用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下面，我们要结合标准普尔家庭资产象限图，给每个账户添加合适的投资品了。在此特别声明一下：资产配置是门艺术，大家可以严格按照 </a:t>
            </a:r>
            <a:r>
              <a:rPr lang="en-US" altLang="zh-CN" dirty="0"/>
              <a:t>“4-3-2-1”</a:t>
            </a:r>
            <a:r>
              <a:rPr lang="zh-CN" altLang="zh-CN" dirty="0"/>
              <a:t>分别投向对应的产品；也可以在不同的时间段，细微调整不同账户间的比例。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en-US" altLang="zh-CN" dirty="0"/>
              <a:t>1. “</a:t>
            </a:r>
            <a:r>
              <a:rPr lang="zh-CN" altLang="zh-CN" dirty="0"/>
              <a:t>要花的钱</a:t>
            </a:r>
            <a:r>
              <a:rPr lang="en-US" altLang="zh-CN" dirty="0"/>
              <a:t>”</a:t>
            </a:r>
            <a:endParaRPr lang="zh-CN" altLang="zh-CN" dirty="0"/>
          </a:p>
          <a:p>
            <a:pPr lvl="0"/>
            <a:r>
              <a:rPr lang="en-US" altLang="zh-CN" dirty="0"/>
              <a:t> “</a:t>
            </a:r>
            <a:r>
              <a:rPr lang="zh-CN" altLang="zh-CN" dirty="0"/>
              <a:t>要花的钱</a:t>
            </a:r>
            <a:r>
              <a:rPr lang="en-US" altLang="zh-CN" dirty="0"/>
              <a:t>”</a:t>
            </a:r>
            <a:r>
              <a:rPr lang="zh-CN" altLang="zh-CN" dirty="0"/>
              <a:t>就是短期用于消费的钱，这部分钱最关键的点就是要保证良好的流动性，</a:t>
            </a:r>
            <a:endParaRPr lang="zh-CN" altLang="zh-CN" dirty="0"/>
          </a:p>
          <a:p>
            <a:pPr lvl="0"/>
            <a:r>
              <a:rPr lang="zh-CN" altLang="zh-CN" dirty="0"/>
              <a:t>也想问一下大家，一般大家把要花的钱都放在哪？有小伙伴说银行存款，还有没有其他答案？余额宝？谢谢大家</a:t>
            </a:r>
            <a:endParaRPr lang="zh-CN" altLang="zh-CN" dirty="0"/>
          </a:p>
          <a:p>
            <a:pPr lvl="0"/>
            <a:r>
              <a:rPr lang="zh-CN" altLang="zh-CN" dirty="0"/>
              <a:t>银行的活期存款流动性当然是好了，可是弊端同样也非常明显</a:t>
            </a:r>
            <a:r>
              <a:rPr lang="en-US" altLang="zh-CN" dirty="0"/>
              <a:t>——</a:t>
            </a:r>
            <a:r>
              <a:rPr lang="zh-CN" altLang="zh-CN" dirty="0"/>
              <a:t>几乎没有任何的利息。</a:t>
            </a:r>
            <a:endParaRPr lang="en-US" altLang="zh-CN" dirty="0"/>
          </a:p>
          <a:p>
            <a:pPr lvl="0"/>
            <a:r>
              <a:rPr lang="zh-CN" altLang="zh-CN" dirty="0"/>
              <a:t>我推荐刚才小伙伴说的宝宝类产品、货币基金，随用随取超级方便，同时还能继续赚着零花钱，何乐而不为呢？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en-US" altLang="zh-CN" dirty="0"/>
              <a:t>2. “</a:t>
            </a:r>
            <a:r>
              <a:rPr lang="zh-CN" altLang="zh-CN" dirty="0"/>
              <a:t>保命的钱</a:t>
            </a:r>
            <a:r>
              <a:rPr lang="en-US" altLang="zh-CN" dirty="0"/>
              <a:t>”</a:t>
            </a:r>
            <a:br>
              <a:rPr lang="en-US" altLang="zh-CN" dirty="0"/>
            </a:br>
            <a:r>
              <a:rPr lang="en-US" altLang="zh-CN" dirty="0"/>
              <a:t>“</a:t>
            </a:r>
            <a:r>
              <a:rPr lang="zh-CN" altLang="zh-CN" dirty="0"/>
              <a:t>保命的钱</a:t>
            </a:r>
            <a:r>
              <a:rPr lang="en-US" altLang="zh-CN" dirty="0"/>
              <a:t>”</a:t>
            </a:r>
            <a:r>
              <a:rPr lang="zh-CN" altLang="zh-CN" dirty="0"/>
              <a:t>其实就是给我们生命和健康做投资用的钱。像交通意外险、人身意外险、意外伤害险、意外医疗险等都是日常生活中最需要的一类险种。</a:t>
            </a:r>
            <a:endParaRPr lang="zh-CN" altLang="zh-CN" dirty="0"/>
          </a:p>
          <a:p>
            <a:pPr lvl="0"/>
            <a:r>
              <a:rPr lang="zh-CN" altLang="zh-CN" dirty="0"/>
              <a:t>问一下大家有没有给自己的家庭进行配置意外保险？有？没有？</a:t>
            </a:r>
            <a:endParaRPr lang="zh-CN" altLang="zh-CN" dirty="0"/>
          </a:p>
          <a:p>
            <a:pPr lvl="0"/>
            <a:br>
              <a:rPr lang="en-US" altLang="zh-CN" dirty="0"/>
            </a:br>
            <a:r>
              <a:rPr lang="zh-CN" altLang="zh-CN" dirty="0"/>
              <a:t>尽管花费低，但是现在有相当数量的家庭不够重视，因为很多人都会觉得意外保险不会直接产生收益，如果没有意外发生，钱就白白送给了保险公司。这么想，其实是错误理解了保险的意图：意外保险确实不会带来任何回报，而且，投保的人并不希望获得这种回报。但是，风险却不跟随人的意愿存在，当有突发事件发生时，没有任何保险资金补偿的痛苦将会是灾难性与毁灭性的。刚才回答没有的小伙伴，可以回去马上配置啦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en-US" altLang="zh-CN" dirty="0"/>
              <a:t>3. “</a:t>
            </a:r>
            <a:r>
              <a:rPr lang="zh-CN" altLang="zh-CN" dirty="0"/>
              <a:t>生钱的钱</a:t>
            </a:r>
            <a:r>
              <a:rPr lang="en-US" altLang="zh-CN" dirty="0"/>
              <a:t>”</a:t>
            </a:r>
            <a:r>
              <a:rPr lang="zh-CN" altLang="zh-CN" dirty="0"/>
              <a:t>： </a:t>
            </a:r>
            <a:br>
              <a:rPr lang="en-US" altLang="zh-CN" dirty="0"/>
            </a:br>
            <a:r>
              <a:rPr lang="zh-CN" altLang="zh-CN" dirty="0"/>
              <a:t>这部分资金是实现了有效配置之后</a:t>
            </a:r>
            <a:r>
              <a:rPr lang="en-US" altLang="zh-CN" dirty="0"/>
              <a:t>“</a:t>
            </a:r>
            <a:r>
              <a:rPr lang="zh-CN" altLang="zh-CN" dirty="0"/>
              <a:t>闲置</a:t>
            </a:r>
            <a:r>
              <a:rPr lang="en-US" altLang="zh-CN" dirty="0"/>
              <a:t>”</a:t>
            </a:r>
            <a:r>
              <a:rPr lang="zh-CN" altLang="zh-CN" dirty="0"/>
              <a:t>出来的钱，因此它的任务就是博取更高的投资收益，换言之，为了追求</a:t>
            </a:r>
            <a:r>
              <a:rPr lang="en-US" altLang="zh-CN" dirty="0"/>
              <a:t>“</a:t>
            </a:r>
            <a:r>
              <a:rPr lang="zh-CN" altLang="zh-CN" dirty="0"/>
              <a:t>杠杆</a:t>
            </a:r>
            <a:r>
              <a:rPr lang="en-US" altLang="zh-CN" dirty="0"/>
              <a:t>”</a:t>
            </a:r>
            <a:r>
              <a:rPr lang="zh-CN" altLang="zh-CN" dirty="0"/>
              <a:t>效用。</a:t>
            </a:r>
            <a:endParaRPr lang="zh-CN" altLang="zh-CN" dirty="0"/>
          </a:p>
          <a:p>
            <a:pPr lvl="0"/>
            <a:r>
              <a:rPr lang="zh-CN" altLang="zh-CN" dirty="0"/>
              <a:t>大家觉得高风险的投资产品有哪些？说得没错，就是基金定投、股票、期货</a:t>
            </a:r>
            <a:br>
              <a:rPr lang="en-US" altLang="zh-CN" dirty="0"/>
            </a:br>
            <a:r>
              <a:rPr lang="zh-CN" altLang="zh-CN" dirty="0"/>
              <a:t>高风险的投资产品是这部分资金的最好选择。当然，高回报必然伴随着高风险。因此在做这部分投资之前，一定要认真学习相关产品的专业知识，找到适合自己且自己擅长的投资品种。</a:t>
            </a:r>
            <a:endParaRPr lang="zh-CN" altLang="zh-CN" dirty="0"/>
          </a:p>
        </p:txBody>
      </p:sp>
      <p:sp>
        <p:nvSpPr>
          <p:cNvPr id="552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en-US" altLang="zh-CN" dirty="0"/>
              <a:t>4. “</a:t>
            </a:r>
            <a:r>
              <a:rPr lang="zh-CN" altLang="zh-CN" dirty="0"/>
              <a:t>保本升值的钱</a:t>
            </a:r>
            <a:r>
              <a:rPr lang="en-US" altLang="zh-CN" dirty="0"/>
              <a:t>”</a:t>
            </a:r>
            <a:endParaRPr lang="zh-CN" altLang="zh-CN" dirty="0"/>
          </a:p>
          <a:p>
            <a:pPr lvl="0"/>
            <a:r>
              <a:rPr lang="zh-CN" altLang="zh-CN" dirty="0"/>
              <a:t>中低风险理财、债券类产品、银行理财产品。</a:t>
            </a:r>
            <a:br>
              <a:rPr lang="en-US" altLang="zh-CN" dirty="0"/>
            </a:br>
            <a:r>
              <a:rPr lang="zh-CN" altLang="zh-CN" dirty="0"/>
              <a:t>这部分钱就是用来获取收益的，由于这个账户是用来养老和子女教育的专项基金，因此保证投资安全比高收益更为重要。</a:t>
            </a:r>
            <a:endParaRPr lang="en-US" altLang="zh-CN" dirty="0"/>
          </a:p>
          <a:p>
            <a:pPr lvl="0"/>
            <a:r>
              <a:rPr lang="zh-CN" altLang="zh-CN" dirty="0"/>
              <a:t>此外，还要谨记一点，这部分资金是不能随意支取或者挪作他用的，不然很容易出现专项资金亏空的情况。</a:t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en-US" dirty="0"/>
              <a:t>中国建设银行湖南省分行   肖俊娟 </a:t>
            </a:r>
            <a:endParaRPr lang="en-US" altLang="zh-CN" dirty="0"/>
          </a:p>
          <a:p>
            <a:pPr lvl="0"/>
            <a:r>
              <a:rPr lang="en-US" altLang="zh-CN" dirty="0"/>
              <a:t>AFP </a:t>
            </a:r>
            <a:r>
              <a:rPr lang="zh-CN" altLang="en-US" dirty="0"/>
              <a:t>（金融理财师）持证人</a:t>
            </a:r>
            <a:endParaRPr lang="en-US" altLang="zh-CN" dirty="0"/>
          </a:p>
          <a:p>
            <a:pPr lvl="0"/>
            <a:r>
              <a:rPr lang="en-US" altLang="zh-CN" dirty="0"/>
              <a:t>CFP </a:t>
            </a:r>
            <a:r>
              <a:rPr lang="zh-CN" altLang="en-US" dirty="0"/>
              <a:t>（国际金融理财师）持证人</a:t>
            </a:r>
            <a:endParaRPr lang="en-US" altLang="zh-CN" dirty="0"/>
          </a:p>
          <a:p>
            <a:pPr lvl="0"/>
            <a:r>
              <a:rPr lang="en-US" altLang="zh-CN" dirty="0"/>
              <a:t>CPB  </a:t>
            </a:r>
            <a:r>
              <a:rPr lang="zh-CN" altLang="en-US" dirty="0"/>
              <a:t>（注册私人银行家）持证人 </a:t>
            </a:r>
            <a:endParaRPr lang="en-US" altLang="zh-CN" dirty="0"/>
          </a:p>
          <a:p>
            <a:pPr lvl="0"/>
            <a:r>
              <a:rPr lang="zh-CN" altLang="en-US" dirty="0"/>
              <a:t>建行湖南省分行金牌培训师</a:t>
            </a:r>
            <a:endParaRPr lang="en-US" altLang="zh-CN" dirty="0"/>
          </a:p>
          <a:p>
            <a:pPr lvl="0"/>
            <a:r>
              <a:rPr lang="zh-CN" altLang="en-US" dirty="0"/>
              <a:t>建总行兼职培训师</a:t>
            </a:r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在前面，我们提到了在不同时间段细微调整不同账户间的比例的问题，其实说的就是最后两类账户之间的调整。资产配置是没有</a:t>
            </a:r>
            <a:r>
              <a:rPr lang="en-US" altLang="zh-CN" dirty="0"/>
              <a:t>“</a:t>
            </a:r>
            <a:r>
              <a:rPr lang="zh-CN" altLang="zh-CN" dirty="0"/>
              <a:t>绝对配置</a:t>
            </a:r>
            <a:r>
              <a:rPr lang="en-US" altLang="zh-CN" dirty="0"/>
              <a:t>”</a:t>
            </a:r>
            <a:r>
              <a:rPr lang="zh-CN" altLang="zh-CN" dirty="0"/>
              <a:t>的，家庭的抗风险能力也是在变化的，所以，当</a:t>
            </a:r>
            <a:r>
              <a:rPr lang="en-US" altLang="zh-CN" dirty="0"/>
              <a:t>“</a:t>
            </a:r>
            <a:r>
              <a:rPr lang="zh-CN" altLang="zh-CN" dirty="0"/>
              <a:t>情况好转</a:t>
            </a:r>
            <a:r>
              <a:rPr lang="en-US" altLang="zh-CN" dirty="0"/>
              <a:t>”</a:t>
            </a:r>
            <a:r>
              <a:rPr lang="zh-CN" altLang="zh-CN" dirty="0"/>
              <a:t>时可以适度提高投资账户的比例；当家庭遇到重大危机时，可以消减投资账户；极度害怕风险的家庭，可以缩小</a:t>
            </a:r>
            <a:r>
              <a:rPr lang="en-US" altLang="zh-CN" dirty="0"/>
              <a:t>“</a:t>
            </a:r>
            <a:r>
              <a:rPr lang="zh-CN" altLang="zh-CN" dirty="0"/>
              <a:t>生钱的钱</a:t>
            </a:r>
            <a:r>
              <a:rPr lang="en-US" altLang="zh-CN" dirty="0"/>
              <a:t>”</a:t>
            </a:r>
            <a:r>
              <a:rPr lang="zh-CN" altLang="zh-CN" dirty="0"/>
              <a:t>账户到</a:t>
            </a:r>
            <a:r>
              <a:rPr lang="en-US" altLang="zh-CN" dirty="0"/>
              <a:t>10%</a:t>
            </a:r>
            <a:r>
              <a:rPr lang="zh-CN" altLang="zh-CN" dirty="0"/>
              <a:t>，心理素质超好的家庭也可以将其提高到</a:t>
            </a:r>
            <a:r>
              <a:rPr lang="en-US" altLang="zh-CN" dirty="0"/>
              <a:t>40%</a:t>
            </a:r>
            <a:r>
              <a:rPr lang="zh-CN" altLang="zh-CN" dirty="0"/>
              <a:t>，但是一定要把两个投资账户的比例控制在</a:t>
            </a:r>
            <a:r>
              <a:rPr lang="en-US" altLang="zh-CN" dirty="0"/>
              <a:t>70%</a:t>
            </a:r>
            <a:r>
              <a:rPr lang="zh-CN" altLang="zh-CN" dirty="0"/>
              <a:t>；高风险投资比例高的家庭，备用金的准备也要适度提高。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最后一点：切忌挪用养老金来进行高风险产品的投资，即使你知道自己一定会</a:t>
            </a:r>
            <a:r>
              <a:rPr lang="en-US" altLang="zh-CN" dirty="0"/>
              <a:t>“</a:t>
            </a:r>
            <a:r>
              <a:rPr lang="zh-CN" altLang="zh-CN" dirty="0"/>
              <a:t>赢</a:t>
            </a:r>
            <a:r>
              <a:rPr lang="en-US" altLang="zh-CN" dirty="0"/>
              <a:t>”</a:t>
            </a:r>
            <a:r>
              <a:rPr lang="zh-CN" altLang="zh-CN" dirty="0"/>
              <a:t>，也不可以挪用。有些资金是经不起亏损和挥霍的，它们是保证你健康快乐生活的基石，因此一定要牢记</a:t>
            </a:r>
            <a:r>
              <a:rPr lang="en-US" altLang="zh-CN" dirty="0"/>
              <a:t>“</a:t>
            </a:r>
            <a:r>
              <a:rPr lang="zh-CN" altLang="zh-CN" dirty="0"/>
              <a:t>生钱的钱</a:t>
            </a:r>
            <a:r>
              <a:rPr lang="en-US" altLang="zh-CN" dirty="0"/>
              <a:t>”</a:t>
            </a:r>
            <a:r>
              <a:rPr lang="zh-CN" altLang="zh-CN" dirty="0"/>
              <a:t>必须是闲钱。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zh-CN" dirty="0"/>
              <a:t>家庭资产配置除了与资产的比例和投资产品的属性相关，还决定于第三个因素：人生周期。</a:t>
            </a:r>
            <a:br>
              <a:rPr lang="en-US" altLang="zh-CN" dirty="0"/>
            </a:br>
            <a:r>
              <a:rPr lang="zh-CN" altLang="zh-CN" dirty="0"/>
              <a:t>不同的人生阶段，目标、核心竞争力和遇到的挑战都是不同的，因此也要求家庭成员之间能够互相配合。如果，你已经坐上</a:t>
            </a:r>
            <a:r>
              <a:rPr lang="en-US" altLang="zh-CN" dirty="0"/>
              <a:t>CFO</a:t>
            </a:r>
            <a:r>
              <a:rPr lang="zh-CN" altLang="zh-CN" dirty="0"/>
              <a:t>席位了，就应该站在全局上思考</a:t>
            </a:r>
            <a:r>
              <a:rPr lang="en-US" altLang="zh-CN" dirty="0"/>
              <a:t>“</a:t>
            </a:r>
            <a:r>
              <a:rPr lang="zh-CN" altLang="zh-CN" dirty="0"/>
              <a:t>我们在哪个阶段？</a:t>
            </a:r>
            <a:r>
              <a:rPr lang="en-US" altLang="zh-CN" dirty="0"/>
              <a:t>”</a:t>
            </a:r>
            <a:r>
              <a:rPr lang="zh-CN" altLang="zh-CN" dirty="0"/>
              <a:t>、</a:t>
            </a:r>
            <a:r>
              <a:rPr lang="en-US" altLang="zh-CN" dirty="0"/>
              <a:t>“</a:t>
            </a:r>
            <a:r>
              <a:rPr lang="zh-CN" altLang="zh-CN" dirty="0"/>
              <a:t>我们会遇到哪些问题？</a:t>
            </a:r>
            <a:r>
              <a:rPr lang="en-US" altLang="zh-CN" dirty="0"/>
              <a:t>”</a:t>
            </a:r>
            <a:r>
              <a:rPr lang="zh-CN" altLang="zh-CN" dirty="0"/>
              <a:t>、</a:t>
            </a:r>
            <a:r>
              <a:rPr lang="en-US" altLang="zh-CN" dirty="0"/>
              <a:t>“</a:t>
            </a:r>
            <a:r>
              <a:rPr lang="zh-CN" altLang="zh-CN" dirty="0"/>
              <a:t>我们该如何解决？</a:t>
            </a:r>
            <a:r>
              <a:rPr lang="en-US" altLang="zh-CN" dirty="0"/>
              <a:t>”</a:t>
            </a:r>
            <a:r>
              <a:rPr lang="zh-CN" altLang="zh-CN" dirty="0"/>
              <a:t>等这些问题，包括心理层面和现实层面。现实层面的问题仍旧是：大部分问题都可以靠钱来解决。</a:t>
            </a:r>
            <a:br>
              <a:rPr lang="en-US" altLang="zh-CN" dirty="0"/>
            </a:br>
            <a:r>
              <a:rPr lang="zh-CN" altLang="zh-CN" dirty="0"/>
              <a:t>下面我们来一起看看不同的人生阶段大家都会遭遇的</a:t>
            </a:r>
            <a:r>
              <a:rPr lang="en-US" altLang="zh-CN" dirty="0"/>
              <a:t>“</a:t>
            </a:r>
            <a:r>
              <a:rPr lang="zh-CN" altLang="zh-CN" dirty="0"/>
              <a:t>问题</a:t>
            </a:r>
            <a:r>
              <a:rPr lang="en-US" altLang="zh-CN" dirty="0"/>
              <a:t>”</a:t>
            </a:r>
            <a:r>
              <a:rPr lang="zh-CN" altLang="zh-CN" dirty="0"/>
              <a:t>和</a:t>
            </a:r>
            <a:r>
              <a:rPr lang="en-US" altLang="zh-CN" dirty="0"/>
              <a:t>“</a:t>
            </a:r>
            <a:r>
              <a:rPr lang="zh-CN" altLang="zh-CN" dirty="0"/>
              <a:t>金钱解决方案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sp>
        <p:nvSpPr>
          <p:cNvPr id="634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06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四、结语</a:t>
            </a:r>
            <a:endParaRPr lang="en-US" altLang="zh-CN" dirty="0"/>
          </a:p>
          <a:p>
            <a:pPr lvl="0"/>
            <a:r>
              <a:rPr lang="zh-CN" altLang="zh-CN" dirty="0"/>
              <a:t>“全球资产配置之父”加里·布林森就说过：做投资决策，最重要的是要着眼于市场，确定好投资类别。从长远看，大约</a:t>
            </a:r>
            <a:r>
              <a:rPr lang="en-US" altLang="zh-CN" dirty="0"/>
              <a:t>90%</a:t>
            </a:r>
            <a:r>
              <a:rPr lang="zh-CN" altLang="zh-CN" dirty="0"/>
              <a:t>的投资收益都是来自于成功的资产配置。</a:t>
            </a:r>
            <a:endParaRPr lang="zh-CN" altLang="zh-CN" dirty="0"/>
          </a:p>
          <a:p>
            <a:pPr lvl="0"/>
            <a:r>
              <a:rPr lang="zh-CN" altLang="zh-CN" dirty="0"/>
              <a:t>当你发现你没有钱准备保命的钱或者养老的钱。这个时候就要好好想一想：是不是自己花的钱太多了，花钱的速度大于赚钱的速度呢？或者是你将你的资产过多地投入了股市、投入了房产呢？避免贪心导致重大财产损失。</a:t>
            </a:r>
            <a:endParaRPr lang="zh-CN" altLang="zh-CN" dirty="0"/>
          </a:p>
          <a:p>
            <a:pPr lvl="0"/>
            <a:r>
              <a:rPr lang="zh-CN" altLang="zh-CN" dirty="0"/>
              <a:t>做家庭资产配置最重要的是：掌握一种平衡。</a:t>
            </a:r>
            <a:endParaRPr lang="zh-CN" altLang="zh-CN" dirty="0"/>
          </a:p>
          <a:p>
            <a:pPr lvl="0"/>
            <a:r>
              <a:rPr lang="en-US" altLang="zh-CN" dirty="0"/>
              <a:t> </a:t>
            </a:r>
            <a:endParaRPr lang="zh-CN" altLang="zh-CN" dirty="0"/>
          </a:p>
          <a:p>
            <a:pPr lvl="0"/>
            <a:r>
              <a:rPr lang="zh-CN" altLang="zh-CN" dirty="0"/>
              <a:t>最好每半年抽出一个小时，对家庭资产进行一次检视，对家庭理财意义重大。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706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27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zh-CN" dirty="0"/>
              <a:t>今天的课程就到这里了，希望对各位的家庭理财规划有所帮助，谢谢聆听！</a:t>
            </a:r>
            <a:endParaRPr lang="zh-CN" altLang="zh-CN" dirty="0"/>
          </a:p>
        </p:txBody>
      </p:sp>
      <p:sp>
        <p:nvSpPr>
          <p:cNvPr id="727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/>
              <a:t>一</a:t>
            </a:r>
            <a:r>
              <a:rPr lang="zh-CN" altLang="zh-CN" b="1" dirty="0"/>
              <a:t>、什么是资产配置</a:t>
            </a:r>
            <a:endParaRPr lang="zh-CN" altLang="zh-CN" dirty="0"/>
          </a:p>
          <a:p>
            <a:pPr lvl="0"/>
            <a:r>
              <a:rPr lang="zh-CN" altLang="zh-CN" dirty="0"/>
              <a:t>朋友们总在说：你们专业人士总是说分散风险、资产配置、效用递减、某某曲线</a:t>
            </a:r>
            <a:r>
              <a:rPr lang="en-US" altLang="zh-CN" dirty="0"/>
              <a:t>……</a:t>
            </a:r>
            <a:r>
              <a:rPr lang="zh-CN" altLang="zh-CN" dirty="0"/>
              <a:t>听到就心塞，可不可以不搞这些智商歧视的事儿？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是不是只有高智商的小伙伴投资才能赚钱？理财有没有家常的内容？理财师可不可以不说专业名词？</a:t>
            </a:r>
            <a:br>
              <a:rPr lang="en-US" altLang="zh-CN" dirty="0"/>
            </a:br>
            <a:r>
              <a:rPr lang="zh-CN" altLang="zh-CN" dirty="0"/>
              <a:t>可以，当然可以。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zh-CN" dirty="0"/>
              <a:t>资产配置是个专业名词，有农业常识的朋友可以把它理解为间种套作，把不同的作物或植物间杂着种在一起，充分利用土地的肥力和空间来提高产量；喜欢买衣服的朋友又可以把它理解成是整体造型，因为几件百搭的单品，让衣柜里的旧衣服变得能出街又时尚。简单来说，就是统筹和搭配：把不同风险的金融产品搭配在一起，降低整体风险的同时保证有所收益， </a:t>
            </a:r>
            <a:endParaRPr lang="zh-CN" altLang="zh-CN" dirty="0"/>
          </a:p>
          <a:p>
            <a:pPr lvl="0"/>
            <a:r>
              <a:rPr lang="zh-CN" altLang="zh-CN" dirty="0"/>
              <a:t>效果是一样的：花一样的钱、一样的时间，办更多的事儿！</a:t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/>
              <a:t>一</a:t>
            </a:r>
            <a:r>
              <a:rPr lang="zh-CN" altLang="zh-CN" b="1" dirty="0"/>
              <a:t>、什么是资产配置</a:t>
            </a:r>
            <a:endParaRPr lang="zh-CN" altLang="zh-CN" dirty="0"/>
          </a:p>
          <a:p>
            <a:pPr lvl="0"/>
            <a:r>
              <a:rPr lang="zh-CN" altLang="zh-CN" dirty="0"/>
              <a:t>朋友们总在说：你们专业人士总是说分散风险、资产配置、效用递减、某某曲线</a:t>
            </a:r>
            <a:r>
              <a:rPr lang="en-US" altLang="zh-CN" dirty="0"/>
              <a:t>……</a:t>
            </a:r>
            <a:r>
              <a:rPr lang="zh-CN" altLang="zh-CN" dirty="0"/>
              <a:t>听到就心塞，可不可以不搞这些智商歧视的事儿？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是不是只有高智商的小伙伴投资才能赚钱？理财有没有家常的内容？理财师可不可以不说专业名词？</a:t>
            </a:r>
            <a:br>
              <a:rPr lang="en-US" altLang="zh-CN" dirty="0"/>
            </a:br>
            <a:r>
              <a:rPr lang="zh-CN" altLang="zh-CN" dirty="0"/>
              <a:t>可以，当然可以。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zh-CN" dirty="0"/>
              <a:t>资产配置是个专业名词，有农业常识的朋友可以把它理解为间种套作，把不同的作物或植物间杂着种在一起，充分利用土地的肥力和空间来提高产量；喜欢买衣服的朋友又可以把它理解成是整体造型，因为几件百搭的单品，让衣柜里的旧衣服变得能出街又时尚。简单来说，就是统筹和搭配：把不同风险的金融产品搭配在一起，降低整体风险的同时保证有所收益， </a:t>
            </a:r>
            <a:endParaRPr lang="zh-CN" altLang="zh-CN" dirty="0"/>
          </a:p>
          <a:p>
            <a:pPr lvl="0"/>
            <a:r>
              <a:rPr lang="zh-CN" altLang="zh-CN" dirty="0"/>
              <a:t>效果是一样的：花一样的钱、一样的时间，办更多的事儿！</a:t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/>
              <a:t>一</a:t>
            </a:r>
            <a:r>
              <a:rPr lang="zh-CN" altLang="zh-CN" b="1" dirty="0"/>
              <a:t>、什么是资产配置</a:t>
            </a:r>
            <a:endParaRPr lang="zh-CN" altLang="zh-CN" dirty="0"/>
          </a:p>
          <a:p>
            <a:pPr lvl="0"/>
            <a:r>
              <a:rPr lang="zh-CN" altLang="zh-CN" dirty="0"/>
              <a:t>朋友们总在说：你们专业人士总是说分散风险、资产配置、效用递减、某某曲线</a:t>
            </a:r>
            <a:r>
              <a:rPr lang="en-US" altLang="zh-CN" dirty="0"/>
              <a:t>……</a:t>
            </a:r>
            <a:r>
              <a:rPr lang="zh-CN" altLang="zh-CN" dirty="0"/>
              <a:t>听到就心塞，可不可以不搞这些智商歧视的事儿？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zh-CN" dirty="0"/>
              <a:t>是不是只有高智商的小伙伴投资才能赚钱？理财有没有家常的内容？理财师可不可以不说专业名词？</a:t>
            </a:r>
            <a:br>
              <a:rPr lang="en-US" altLang="zh-CN" dirty="0"/>
            </a:br>
            <a:r>
              <a:rPr lang="zh-CN" altLang="zh-CN" dirty="0"/>
              <a:t>可以，当然可以。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zh-CN" dirty="0"/>
              <a:t>资产配置是个专业名词，有农业常识的朋友可以把它理解为间种套作，把不同的作物或植物间杂着种在一起，充分利用土地的肥力和空间来提高产量；喜欢买衣服的朋友又可以把它理解成是整体造型，因为几件百搭的单品，让衣柜里的旧衣服变得能出街又时尚。简单来说，就是统筹和搭配：把不同风险的金融产品搭配在一起，降低整体风险的同时保证有所收益， </a:t>
            </a:r>
            <a:endParaRPr lang="zh-CN" altLang="zh-CN" dirty="0"/>
          </a:p>
          <a:p>
            <a:pPr lvl="0"/>
            <a:r>
              <a:rPr lang="zh-CN" altLang="zh-CN" dirty="0"/>
              <a:t>效果是一样的：花一样的钱、一样的时间，办更多的事儿！</a:t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zh-CN" b="1" dirty="0"/>
              <a:t>资产配置的重要性</a:t>
            </a:r>
            <a:endParaRPr lang="en-US" altLang="zh-CN" b="1" dirty="0"/>
          </a:p>
          <a:p>
            <a:pPr lvl="0"/>
            <a:r>
              <a:rPr lang="zh-CN" altLang="zh-CN" dirty="0"/>
              <a:t>资产配置到底有多重要，听完花花的故事，你就明白了</a:t>
            </a:r>
            <a:endParaRPr lang="zh-CN" altLang="zh-CN" dirty="0"/>
          </a:p>
          <a:p>
            <a:pPr lvl="0"/>
            <a:r>
              <a:rPr lang="en-US" altLang="zh-CN" dirty="0"/>
              <a:t>2014</a:t>
            </a:r>
            <a:r>
              <a:rPr lang="zh-CN" altLang="zh-CN" dirty="0"/>
              <a:t>年末的时候花花开始进入股市，虽然还是小白一只，但幸运的是刚好赶上了</a:t>
            </a:r>
            <a:r>
              <a:rPr lang="en-US" altLang="zh-CN" dirty="0"/>
              <a:t>2015</a:t>
            </a:r>
            <a:r>
              <a:rPr lang="zh-CN" altLang="zh-CN" dirty="0"/>
              <a:t>年的牛市。买的所有股票几乎都在涨涨涨，资金的投入从刚开始的</a:t>
            </a:r>
            <a:r>
              <a:rPr lang="en-US" altLang="zh-CN" dirty="0"/>
              <a:t>1</a:t>
            </a:r>
            <a:r>
              <a:rPr lang="zh-CN" altLang="zh-CN" dirty="0"/>
              <a:t>万块到后来的</a:t>
            </a:r>
            <a:r>
              <a:rPr lang="en-US" altLang="zh-CN" dirty="0"/>
              <a:t>10</a:t>
            </a:r>
            <a:r>
              <a:rPr lang="zh-CN" altLang="zh-CN" dirty="0"/>
              <a:t>万块，那时候花花小家庭全部资产也就不到</a:t>
            </a:r>
            <a:r>
              <a:rPr lang="en-US" altLang="zh-CN" dirty="0"/>
              <a:t>20</a:t>
            </a:r>
            <a:r>
              <a:rPr lang="zh-CN" altLang="zh-CN" dirty="0"/>
              <a:t>万。看着账户里一天天上涨的数字，追涨的心思也越来越重。</a:t>
            </a:r>
            <a:endParaRPr lang="zh-CN" altLang="zh-CN" dirty="0"/>
          </a:p>
          <a:p>
            <a:pPr lvl="0"/>
            <a:r>
              <a:rPr lang="zh-CN" altLang="zh-CN" dirty="0"/>
              <a:t>直到</a:t>
            </a:r>
            <a:r>
              <a:rPr lang="en-US" altLang="zh-CN" dirty="0"/>
              <a:t>2015</a:t>
            </a:r>
            <a:r>
              <a:rPr lang="zh-CN" altLang="zh-CN" dirty="0"/>
              <a:t>年</a:t>
            </a:r>
            <a:r>
              <a:rPr lang="en-US" altLang="zh-CN" dirty="0"/>
              <a:t>5</a:t>
            </a:r>
            <a:r>
              <a:rPr lang="zh-CN" altLang="zh-CN" dirty="0"/>
              <a:t>月的一个周末，花花老公突然发了一张图说：咱家股市里投入的资金比重太大了，最好调整一下。看完图，花花也开始反思把家里超过</a:t>
            </a:r>
            <a:r>
              <a:rPr lang="en-US" altLang="zh-CN" dirty="0"/>
              <a:t>60%</a:t>
            </a:r>
            <a:r>
              <a:rPr lang="zh-CN" altLang="zh-CN" dirty="0"/>
              <a:t>的资产投在股市是否合理， </a:t>
            </a:r>
            <a:endParaRPr lang="zh-CN" altLang="zh-CN" dirty="0"/>
          </a:p>
          <a:p>
            <a:pPr lvl="0"/>
            <a:r>
              <a:rPr lang="zh-CN" altLang="zh-CN" dirty="0"/>
              <a:t>经过深思熟虑之后，花花和老公决定放弃追涨的想法，并逐步卖出手上的股票，只留下盈利的几万块。谁料想，进入</a:t>
            </a:r>
            <a:r>
              <a:rPr lang="en-US" altLang="zh-CN" dirty="0"/>
              <a:t>6</a:t>
            </a:r>
            <a:r>
              <a:rPr lang="zh-CN" altLang="zh-CN" dirty="0"/>
              <a:t>月，股灾突至，千股跌停。幸运的是花花并未伤及本金。</a:t>
            </a:r>
            <a:endParaRPr lang="zh-CN" altLang="zh-CN" dirty="0"/>
          </a:p>
          <a:p>
            <a:pPr lvl="0"/>
            <a:r>
              <a:rPr lang="zh-CN" altLang="zh-CN" dirty="0"/>
              <a:t>听完这个故事，除了惊叹花花的幸运之外，你也许在想，这位老公发来的是个什么图</a:t>
            </a:r>
            <a:r>
              <a:rPr lang="en-US" altLang="zh-CN" dirty="0"/>
              <a:t>?</a:t>
            </a:r>
            <a:endParaRPr lang="zh-CN" altLang="zh-CN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这张神奇的图片就是——标准普尔家庭资产象限图</a:t>
            </a:r>
            <a:endParaRPr lang="en-US" altLang="zh-CN" dirty="0"/>
          </a:p>
          <a:p>
            <a:pPr lvl="0" eaLnBrk="1" hangingPunct="1">
              <a:spcBef>
                <a:spcPct val="0"/>
              </a:spcBef>
            </a:pPr>
            <a:r>
              <a:rPr lang="zh-CN" altLang="zh-CN" dirty="0"/>
              <a:t>此图可是被公认为最合理稳健的家庭资产分配方式！</a:t>
            </a:r>
            <a:br>
              <a:rPr lang="en-US" altLang="zh-CN" dirty="0"/>
            </a:br>
            <a:r>
              <a:rPr lang="zh-CN" altLang="zh-CN" dirty="0"/>
              <a:t>标准普尔家庭资产象限图把家庭资产分成</a:t>
            </a:r>
            <a:r>
              <a:rPr lang="en-US" altLang="zh-CN" dirty="0"/>
              <a:t>4</a:t>
            </a:r>
            <a:r>
              <a:rPr lang="zh-CN" altLang="zh-CN" dirty="0"/>
              <a:t>个账户，这</a:t>
            </a:r>
            <a:r>
              <a:rPr lang="en-US" altLang="zh-CN" dirty="0"/>
              <a:t>4</a:t>
            </a:r>
            <a:r>
              <a:rPr lang="zh-CN" altLang="zh-CN" dirty="0"/>
              <a:t>个账户的作用不同，因此资金的投资渠道也各不相同。</a:t>
            </a:r>
            <a:endParaRPr lang="zh-CN" altLang="zh-CN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5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base"/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base"/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587F4-10C5-4AD0-90B8-DD6C2FA4CCF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7D868C-71DC-4039-96A9-26F7786DD6F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base"/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base"/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1DE7DB-3997-4F08-9209-9479590D870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base"/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base"/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35595F-74DC-4DE8-A5CC-B4D06B6FF526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base"/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base"/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2D3DFE-EEA2-4105-9901-5BDAAAD8F49A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9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4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base"/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base"/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trike="noStrike" noProof="1" dirty="0"/>
              <a:t>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三级</a:t>
            </a:r>
            <a:endParaRPr lang="zh-CN" altLang="en-US" strike="noStrike" noProof="1" dirty="0"/>
          </a:p>
          <a:p>
            <a:pPr lvl="3" fontAlgn="base"/>
            <a:r>
              <a:rPr lang="zh-CN" altLang="en-US" strike="noStrike" noProof="1" dirty="0"/>
              <a:t>四级</a:t>
            </a:r>
            <a:endParaRPr lang="zh-CN" altLang="en-US" strike="noStrike" noProof="1" dirty="0"/>
          </a:p>
          <a:p>
            <a:pPr lvl="4" fontAlgn="base"/>
            <a:r>
              <a:rPr lang="zh-CN" altLang="en-US" strike="noStrike" noProof="1" dirty="0"/>
              <a:t>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582846-A46D-4721-A329-5BC22A4B2D7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02BC09-098A-4B1F-B58B-8AD96185C85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2EBCED3-1024-4B24-BEEA-A525C086669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2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32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68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1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1.png"/><Relationship Id="rId1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8.png"/><Relationship Id="rId2" Type="http://schemas.openxmlformats.org/officeDocument/2006/relationships/image" Target="../media/image76.png"/><Relationship Id="rId1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9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8.png"/><Relationship Id="rId6" Type="http://schemas.openxmlformats.org/officeDocument/2006/relationships/image" Target="../media/image19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2097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8" name="组合 2"/>
          <p:cNvGrpSpPr/>
          <p:nvPr/>
        </p:nvGrpSpPr>
        <p:grpSpPr>
          <a:xfrm>
            <a:off x="0" y="0"/>
            <a:ext cx="12192000" cy="6858000"/>
            <a:chOff x="-2" y="-27438"/>
            <a:chExt cx="12218127" cy="6885438"/>
          </a:xfrm>
        </p:grpSpPr>
        <p:sp>
          <p:nvSpPr>
            <p:cNvPr id="272" name="任意多边形: 形状 271"/>
            <p:cNvSpPr/>
            <p:nvPr/>
          </p:nvSpPr>
          <p:spPr>
            <a:xfrm>
              <a:off x="5149748" y="-27438"/>
              <a:ext cx="7068377" cy="6885438"/>
            </a:xfrm>
            <a:custGeom>
              <a:avLst/>
              <a:gdLst>
                <a:gd name="connsiteX0" fmla="*/ 0 w 7034920"/>
                <a:gd name="connsiteY0" fmla="*/ 0 h 6936378"/>
                <a:gd name="connsiteX1" fmla="*/ 7034920 w 7034920"/>
                <a:gd name="connsiteY1" fmla="*/ 0 h 6936378"/>
                <a:gd name="connsiteX2" fmla="*/ 7034920 w 7034920"/>
                <a:gd name="connsiteY2" fmla="*/ 6936378 h 6936378"/>
                <a:gd name="connsiteX3" fmla="*/ 1921033 w 7034920"/>
                <a:gd name="connsiteY3" fmla="*/ 6936378 h 6936378"/>
                <a:gd name="connsiteX4" fmla="*/ 0 w 7034920"/>
                <a:gd name="connsiteY4" fmla="*/ 37996 h 693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920" h="6936378">
                  <a:moveTo>
                    <a:pt x="0" y="0"/>
                  </a:moveTo>
                  <a:lnTo>
                    <a:pt x="7034920" y="0"/>
                  </a:lnTo>
                  <a:lnTo>
                    <a:pt x="7034920" y="6936378"/>
                  </a:lnTo>
                  <a:lnTo>
                    <a:pt x="1921033" y="6936378"/>
                  </a:lnTo>
                  <a:lnTo>
                    <a:pt x="0" y="37996"/>
                  </a:lnTo>
                  <a:close/>
                </a:path>
              </a:pathLst>
            </a:custGeom>
            <a:solidFill>
              <a:schemeClr val="accent5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任意多边形: 形状 150"/>
            <p:cNvSpPr/>
            <p:nvPr/>
          </p:nvSpPr>
          <p:spPr>
            <a:xfrm flipH="1" flipV="1">
              <a:off x="-2" y="-27438"/>
              <a:ext cx="7068378" cy="6885438"/>
            </a:xfrm>
            <a:custGeom>
              <a:avLst/>
              <a:gdLst>
                <a:gd name="connsiteX0" fmla="*/ 0 w 7034920"/>
                <a:gd name="connsiteY0" fmla="*/ 0 h 6936378"/>
                <a:gd name="connsiteX1" fmla="*/ 7034920 w 7034920"/>
                <a:gd name="connsiteY1" fmla="*/ 0 h 6936378"/>
                <a:gd name="connsiteX2" fmla="*/ 7034920 w 7034920"/>
                <a:gd name="connsiteY2" fmla="*/ 6936378 h 6936378"/>
                <a:gd name="connsiteX3" fmla="*/ 1921033 w 7034920"/>
                <a:gd name="connsiteY3" fmla="*/ 6936378 h 6936378"/>
                <a:gd name="connsiteX4" fmla="*/ 0 w 7034920"/>
                <a:gd name="connsiteY4" fmla="*/ 37996 h 693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4920" h="6936378">
                  <a:moveTo>
                    <a:pt x="0" y="0"/>
                  </a:moveTo>
                  <a:lnTo>
                    <a:pt x="7034920" y="0"/>
                  </a:lnTo>
                  <a:lnTo>
                    <a:pt x="7034920" y="6936378"/>
                  </a:lnTo>
                  <a:lnTo>
                    <a:pt x="1921033" y="6936378"/>
                  </a:lnTo>
                  <a:lnTo>
                    <a:pt x="0" y="37996"/>
                  </a:lnTo>
                  <a:close/>
                </a:path>
              </a:pathLst>
            </a:custGeom>
            <a:solidFill>
              <a:srgbClr val="EF4915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3684588" y="1017588"/>
            <a:ext cx="4822825" cy="4822825"/>
          </a:xfrm>
          <a:prstGeom prst="ellipse">
            <a:avLst/>
          </a:prstGeom>
          <a:solidFill>
            <a:srgbClr val="C83A0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317" name="组合 1"/>
          <p:cNvGrpSpPr/>
          <p:nvPr/>
        </p:nvGrpSpPr>
        <p:grpSpPr>
          <a:xfrm>
            <a:off x="2014538" y="2482850"/>
            <a:ext cx="5968998" cy="1414463"/>
            <a:chOff x="3111500" y="2320926"/>
            <a:chExt cx="5969000" cy="1414558"/>
          </a:xfrm>
        </p:grpSpPr>
        <p:grpSp>
          <p:nvGrpSpPr>
            <p:cNvPr id="171" name="组合 170"/>
            <p:cNvGrpSpPr/>
            <p:nvPr/>
          </p:nvGrpSpPr>
          <p:grpSpPr bwMode="auto">
            <a:xfrm>
              <a:off x="3111500" y="2320926"/>
              <a:ext cx="5969000" cy="1414558"/>
              <a:chOff x="3571875" y="2401888"/>
              <a:chExt cx="4957763" cy="1174750"/>
            </a:xfrm>
            <a:solidFill>
              <a:schemeClr val="bg1"/>
            </a:solidFill>
          </p:grpSpPr>
          <p:sp>
            <p:nvSpPr>
              <p:cNvPr id="179" name="2345" hidden="1"/>
              <p:cNvSpPr>
                <a:spLocks noEditPoints="1"/>
              </p:cNvSpPr>
              <p:nvPr/>
            </p:nvSpPr>
            <p:spPr bwMode="auto">
              <a:xfrm>
                <a:off x="3571875" y="2916238"/>
                <a:ext cx="595313" cy="660400"/>
              </a:xfrm>
              <a:custGeom>
                <a:avLst/>
                <a:gdLst>
                  <a:gd name="T0" fmla="*/ 440 w 440"/>
                  <a:gd name="T1" fmla="*/ 435 h 489"/>
                  <a:gd name="T2" fmla="*/ 328 w 440"/>
                  <a:gd name="T3" fmla="*/ 427 h 489"/>
                  <a:gd name="T4" fmla="*/ 220 w 440"/>
                  <a:gd name="T5" fmla="*/ 399 h 489"/>
                  <a:gd name="T6" fmla="*/ 112 w 440"/>
                  <a:gd name="T7" fmla="*/ 453 h 489"/>
                  <a:gd name="T8" fmla="*/ 0 w 440"/>
                  <a:gd name="T9" fmla="*/ 489 h 489"/>
                  <a:gd name="T10" fmla="*/ 0 w 440"/>
                  <a:gd name="T11" fmla="*/ 414 h 489"/>
                  <a:gd name="T12" fmla="*/ 66 w 440"/>
                  <a:gd name="T13" fmla="*/ 393 h 489"/>
                  <a:gd name="T14" fmla="*/ 132 w 440"/>
                  <a:gd name="T15" fmla="*/ 364 h 489"/>
                  <a:gd name="T16" fmla="*/ 79 w 440"/>
                  <a:gd name="T17" fmla="*/ 338 h 489"/>
                  <a:gd name="T18" fmla="*/ 27 w 440"/>
                  <a:gd name="T19" fmla="*/ 312 h 489"/>
                  <a:gd name="T20" fmla="*/ 27 w 440"/>
                  <a:gd name="T21" fmla="*/ 230 h 489"/>
                  <a:gd name="T22" fmla="*/ 27 w 440"/>
                  <a:gd name="T23" fmla="*/ 144 h 489"/>
                  <a:gd name="T24" fmla="*/ 0 w 440"/>
                  <a:gd name="T25" fmla="*/ 148 h 489"/>
                  <a:gd name="T26" fmla="*/ 0 w 440"/>
                  <a:gd name="T27" fmla="*/ 87 h 489"/>
                  <a:gd name="T28" fmla="*/ 27 w 440"/>
                  <a:gd name="T29" fmla="*/ 84 h 489"/>
                  <a:gd name="T30" fmla="*/ 27 w 440"/>
                  <a:gd name="T31" fmla="*/ 47 h 489"/>
                  <a:gd name="T32" fmla="*/ 97 w 440"/>
                  <a:gd name="T33" fmla="*/ 38 h 489"/>
                  <a:gd name="T34" fmla="*/ 97 w 440"/>
                  <a:gd name="T35" fmla="*/ 76 h 489"/>
                  <a:gd name="T36" fmla="*/ 344 w 440"/>
                  <a:gd name="T37" fmla="*/ 45 h 489"/>
                  <a:gd name="T38" fmla="*/ 344 w 440"/>
                  <a:gd name="T39" fmla="*/ 8 h 489"/>
                  <a:gd name="T40" fmla="*/ 413 w 440"/>
                  <a:gd name="T41" fmla="*/ 0 h 489"/>
                  <a:gd name="T42" fmla="*/ 413 w 440"/>
                  <a:gd name="T43" fmla="*/ 37 h 489"/>
                  <a:gd name="T44" fmla="*/ 440 w 440"/>
                  <a:gd name="T45" fmla="*/ 34 h 489"/>
                  <a:gd name="T46" fmla="*/ 440 w 440"/>
                  <a:gd name="T47" fmla="*/ 94 h 489"/>
                  <a:gd name="T48" fmla="*/ 413 w 440"/>
                  <a:gd name="T49" fmla="*/ 97 h 489"/>
                  <a:gd name="T50" fmla="*/ 413 w 440"/>
                  <a:gd name="T51" fmla="*/ 183 h 489"/>
                  <a:gd name="T52" fmla="*/ 413 w 440"/>
                  <a:gd name="T53" fmla="*/ 265 h 489"/>
                  <a:gd name="T54" fmla="*/ 362 w 440"/>
                  <a:gd name="T55" fmla="*/ 304 h 489"/>
                  <a:gd name="T56" fmla="*/ 309 w 440"/>
                  <a:gd name="T57" fmla="*/ 342 h 489"/>
                  <a:gd name="T58" fmla="*/ 374 w 440"/>
                  <a:gd name="T59" fmla="*/ 356 h 489"/>
                  <a:gd name="T60" fmla="*/ 440 w 440"/>
                  <a:gd name="T61" fmla="*/ 360 h 489"/>
                  <a:gd name="T62" fmla="*/ 440 w 440"/>
                  <a:gd name="T63" fmla="*/ 435 h 489"/>
                  <a:gd name="T64" fmla="*/ 97 w 440"/>
                  <a:gd name="T65" fmla="*/ 260 h 489"/>
                  <a:gd name="T66" fmla="*/ 158 w 440"/>
                  <a:gd name="T67" fmla="*/ 287 h 489"/>
                  <a:gd name="T68" fmla="*/ 220 w 440"/>
                  <a:gd name="T69" fmla="*/ 313 h 489"/>
                  <a:gd name="T70" fmla="*/ 282 w 440"/>
                  <a:gd name="T71" fmla="*/ 272 h 489"/>
                  <a:gd name="T72" fmla="*/ 344 w 440"/>
                  <a:gd name="T73" fmla="*/ 230 h 489"/>
                  <a:gd name="T74" fmla="*/ 344 w 440"/>
                  <a:gd name="T75" fmla="*/ 106 h 489"/>
                  <a:gd name="T76" fmla="*/ 97 w 440"/>
                  <a:gd name="T77" fmla="*/ 136 h 489"/>
                  <a:gd name="T78" fmla="*/ 97 w 440"/>
                  <a:gd name="T79" fmla="*/ 26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0" h="489">
                    <a:moveTo>
                      <a:pt x="440" y="435"/>
                    </a:moveTo>
                    <a:cubicBezTo>
                      <a:pt x="402" y="437"/>
                      <a:pt x="364" y="434"/>
                      <a:pt x="328" y="427"/>
                    </a:cubicBezTo>
                    <a:cubicBezTo>
                      <a:pt x="291" y="420"/>
                      <a:pt x="255" y="411"/>
                      <a:pt x="220" y="399"/>
                    </a:cubicBezTo>
                    <a:cubicBezTo>
                      <a:pt x="185" y="420"/>
                      <a:pt x="149" y="438"/>
                      <a:pt x="112" y="453"/>
                    </a:cubicBezTo>
                    <a:cubicBezTo>
                      <a:pt x="76" y="469"/>
                      <a:pt x="39" y="481"/>
                      <a:pt x="0" y="489"/>
                    </a:cubicBezTo>
                    <a:cubicBezTo>
                      <a:pt x="0" y="414"/>
                      <a:pt x="0" y="414"/>
                      <a:pt x="0" y="414"/>
                    </a:cubicBezTo>
                    <a:cubicBezTo>
                      <a:pt x="22" y="409"/>
                      <a:pt x="44" y="402"/>
                      <a:pt x="66" y="393"/>
                    </a:cubicBezTo>
                    <a:cubicBezTo>
                      <a:pt x="88" y="385"/>
                      <a:pt x="110" y="375"/>
                      <a:pt x="132" y="364"/>
                    </a:cubicBezTo>
                    <a:cubicBezTo>
                      <a:pt x="114" y="355"/>
                      <a:pt x="96" y="347"/>
                      <a:pt x="79" y="338"/>
                    </a:cubicBezTo>
                    <a:cubicBezTo>
                      <a:pt x="61" y="330"/>
                      <a:pt x="44" y="321"/>
                      <a:pt x="27" y="312"/>
                    </a:cubicBezTo>
                    <a:cubicBezTo>
                      <a:pt x="27" y="230"/>
                      <a:pt x="27" y="230"/>
                      <a:pt x="27" y="230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344" y="45"/>
                      <a:pt x="344" y="45"/>
                      <a:pt x="344" y="45"/>
                    </a:cubicBezTo>
                    <a:cubicBezTo>
                      <a:pt x="344" y="8"/>
                      <a:pt x="344" y="8"/>
                      <a:pt x="344" y="8"/>
                    </a:cubicBezTo>
                    <a:cubicBezTo>
                      <a:pt x="413" y="0"/>
                      <a:pt x="413" y="0"/>
                      <a:pt x="413" y="0"/>
                    </a:cubicBezTo>
                    <a:cubicBezTo>
                      <a:pt x="413" y="37"/>
                      <a:pt x="413" y="37"/>
                      <a:pt x="413" y="37"/>
                    </a:cubicBezTo>
                    <a:cubicBezTo>
                      <a:pt x="440" y="34"/>
                      <a:pt x="440" y="34"/>
                      <a:pt x="440" y="34"/>
                    </a:cubicBezTo>
                    <a:cubicBezTo>
                      <a:pt x="440" y="94"/>
                      <a:pt x="440" y="94"/>
                      <a:pt x="440" y="94"/>
                    </a:cubicBezTo>
                    <a:cubicBezTo>
                      <a:pt x="413" y="97"/>
                      <a:pt x="413" y="97"/>
                      <a:pt x="413" y="9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3" y="265"/>
                      <a:pt x="413" y="265"/>
                      <a:pt x="413" y="265"/>
                    </a:cubicBezTo>
                    <a:cubicBezTo>
                      <a:pt x="396" y="278"/>
                      <a:pt x="379" y="291"/>
                      <a:pt x="362" y="304"/>
                    </a:cubicBezTo>
                    <a:cubicBezTo>
                      <a:pt x="344" y="317"/>
                      <a:pt x="327" y="329"/>
                      <a:pt x="309" y="342"/>
                    </a:cubicBezTo>
                    <a:cubicBezTo>
                      <a:pt x="331" y="348"/>
                      <a:pt x="353" y="353"/>
                      <a:pt x="374" y="356"/>
                    </a:cubicBezTo>
                    <a:cubicBezTo>
                      <a:pt x="396" y="359"/>
                      <a:pt x="418" y="360"/>
                      <a:pt x="440" y="360"/>
                    </a:cubicBezTo>
                    <a:lnTo>
                      <a:pt x="440" y="435"/>
                    </a:lnTo>
                    <a:close/>
                    <a:moveTo>
                      <a:pt x="97" y="260"/>
                    </a:moveTo>
                    <a:cubicBezTo>
                      <a:pt x="117" y="269"/>
                      <a:pt x="138" y="278"/>
                      <a:pt x="158" y="287"/>
                    </a:cubicBezTo>
                    <a:cubicBezTo>
                      <a:pt x="179" y="296"/>
                      <a:pt x="199" y="305"/>
                      <a:pt x="220" y="313"/>
                    </a:cubicBezTo>
                    <a:cubicBezTo>
                      <a:pt x="241" y="300"/>
                      <a:pt x="262" y="286"/>
                      <a:pt x="282" y="272"/>
                    </a:cubicBezTo>
                    <a:cubicBezTo>
                      <a:pt x="303" y="258"/>
                      <a:pt x="323" y="244"/>
                      <a:pt x="344" y="230"/>
                    </a:cubicBezTo>
                    <a:cubicBezTo>
                      <a:pt x="344" y="106"/>
                      <a:pt x="344" y="106"/>
                      <a:pt x="344" y="106"/>
                    </a:cubicBezTo>
                    <a:cubicBezTo>
                      <a:pt x="97" y="136"/>
                      <a:pt x="97" y="136"/>
                      <a:pt x="97" y="136"/>
                    </a:cubicBezTo>
                    <a:lnTo>
                      <a:pt x="97" y="260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0" name="F2356" hidden="1"/>
              <p:cNvSpPr>
                <a:spLocks noEditPoints="1"/>
              </p:cNvSpPr>
              <p:nvPr/>
            </p:nvSpPr>
            <p:spPr bwMode="auto">
              <a:xfrm>
                <a:off x="4194175" y="2847976"/>
                <a:ext cx="596900" cy="642938"/>
              </a:xfrm>
              <a:custGeom>
                <a:avLst/>
                <a:gdLst>
                  <a:gd name="T0" fmla="*/ 62 w 441"/>
                  <a:gd name="T1" fmla="*/ 335 h 476"/>
                  <a:gd name="T2" fmla="*/ 0 w 441"/>
                  <a:gd name="T3" fmla="*/ 343 h 476"/>
                  <a:gd name="T4" fmla="*/ 89 w 441"/>
                  <a:gd name="T5" fmla="*/ 142 h 476"/>
                  <a:gd name="T6" fmla="*/ 11 w 441"/>
                  <a:gd name="T7" fmla="*/ 151 h 476"/>
                  <a:gd name="T8" fmla="*/ 11 w 441"/>
                  <a:gd name="T9" fmla="*/ 91 h 476"/>
                  <a:gd name="T10" fmla="*/ 49 w 441"/>
                  <a:gd name="T11" fmla="*/ 86 h 476"/>
                  <a:gd name="T12" fmla="*/ 32 w 441"/>
                  <a:gd name="T13" fmla="*/ 41 h 476"/>
                  <a:gd name="T14" fmla="*/ 104 w 441"/>
                  <a:gd name="T15" fmla="*/ 33 h 476"/>
                  <a:gd name="T16" fmla="*/ 121 w 441"/>
                  <a:gd name="T17" fmla="*/ 77 h 476"/>
                  <a:gd name="T18" fmla="*/ 189 w 441"/>
                  <a:gd name="T19" fmla="*/ 69 h 476"/>
                  <a:gd name="T20" fmla="*/ 132 w 441"/>
                  <a:gd name="T21" fmla="*/ 202 h 476"/>
                  <a:gd name="T22" fmla="*/ 170 w 441"/>
                  <a:gd name="T23" fmla="*/ 198 h 476"/>
                  <a:gd name="T24" fmla="*/ 201 w 441"/>
                  <a:gd name="T25" fmla="*/ 352 h 476"/>
                  <a:gd name="T26" fmla="*/ 145 w 441"/>
                  <a:gd name="T27" fmla="*/ 358 h 476"/>
                  <a:gd name="T28" fmla="*/ 127 w 441"/>
                  <a:gd name="T29" fmla="*/ 268 h 476"/>
                  <a:gd name="T30" fmla="*/ 127 w 441"/>
                  <a:gd name="T31" fmla="*/ 469 h 476"/>
                  <a:gd name="T32" fmla="*/ 62 w 441"/>
                  <a:gd name="T33" fmla="*/ 476 h 476"/>
                  <a:gd name="T34" fmla="*/ 62 w 441"/>
                  <a:gd name="T35" fmla="*/ 335 h 476"/>
                  <a:gd name="T36" fmla="*/ 351 w 441"/>
                  <a:gd name="T37" fmla="*/ 0 h 476"/>
                  <a:gd name="T38" fmla="*/ 351 w 441"/>
                  <a:gd name="T39" fmla="*/ 31 h 476"/>
                  <a:gd name="T40" fmla="*/ 441 w 441"/>
                  <a:gd name="T41" fmla="*/ 20 h 476"/>
                  <a:gd name="T42" fmla="*/ 441 w 441"/>
                  <a:gd name="T43" fmla="*/ 306 h 476"/>
                  <a:gd name="T44" fmla="*/ 437 w 441"/>
                  <a:gd name="T45" fmla="*/ 333 h 476"/>
                  <a:gd name="T46" fmla="*/ 425 w 441"/>
                  <a:gd name="T47" fmla="*/ 356 h 476"/>
                  <a:gd name="T48" fmla="*/ 408 w 441"/>
                  <a:gd name="T49" fmla="*/ 372 h 476"/>
                  <a:gd name="T50" fmla="*/ 386 w 441"/>
                  <a:gd name="T51" fmla="*/ 380 h 476"/>
                  <a:gd name="T52" fmla="*/ 351 w 441"/>
                  <a:gd name="T53" fmla="*/ 384 h 476"/>
                  <a:gd name="T54" fmla="*/ 351 w 441"/>
                  <a:gd name="T55" fmla="*/ 440 h 476"/>
                  <a:gd name="T56" fmla="*/ 294 w 441"/>
                  <a:gd name="T57" fmla="*/ 447 h 476"/>
                  <a:gd name="T58" fmla="*/ 294 w 441"/>
                  <a:gd name="T59" fmla="*/ 391 h 476"/>
                  <a:gd name="T60" fmla="*/ 205 w 441"/>
                  <a:gd name="T61" fmla="*/ 402 h 476"/>
                  <a:gd name="T62" fmla="*/ 205 w 441"/>
                  <a:gd name="T63" fmla="*/ 48 h 476"/>
                  <a:gd name="T64" fmla="*/ 294 w 441"/>
                  <a:gd name="T65" fmla="*/ 38 h 476"/>
                  <a:gd name="T66" fmla="*/ 294 w 441"/>
                  <a:gd name="T67" fmla="*/ 6 h 476"/>
                  <a:gd name="T68" fmla="*/ 351 w 441"/>
                  <a:gd name="T69" fmla="*/ 0 h 476"/>
                  <a:gd name="T70" fmla="*/ 269 w 441"/>
                  <a:gd name="T71" fmla="*/ 101 h 476"/>
                  <a:gd name="T72" fmla="*/ 269 w 441"/>
                  <a:gd name="T73" fmla="*/ 181 h 476"/>
                  <a:gd name="T74" fmla="*/ 294 w 441"/>
                  <a:gd name="T75" fmla="*/ 178 h 476"/>
                  <a:gd name="T76" fmla="*/ 294 w 441"/>
                  <a:gd name="T77" fmla="*/ 98 h 476"/>
                  <a:gd name="T78" fmla="*/ 269 w 441"/>
                  <a:gd name="T79" fmla="*/ 101 h 476"/>
                  <a:gd name="T80" fmla="*/ 294 w 441"/>
                  <a:gd name="T81" fmla="*/ 332 h 476"/>
                  <a:gd name="T82" fmla="*/ 294 w 441"/>
                  <a:gd name="T83" fmla="*/ 238 h 476"/>
                  <a:gd name="T84" fmla="*/ 269 w 441"/>
                  <a:gd name="T85" fmla="*/ 241 h 476"/>
                  <a:gd name="T86" fmla="*/ 269 w 441"/>
                  <a:gd name="T87" fmla="*/ 335 h 476"/>
                  <a:gd name="T88" fmla="*/ 294 w 441"/>
                  <a:gd name="T89" fmla="*/ 332 h 476"/>
                  <a:gd name="T90" fmla="*/ 351 w 441"/>
                  <a:gd name="T91" fmla="*/ 91 h 476"/>
                  <a:gd name="T92" fmla="*/ 351 w 441"/>
                  <a:gd name="T93" fmla="*/ 171 h 476"/>
                  <a:gd name="T94" fmla="*/ 377 w 441"/>
                  <a:gd name="T95" fmla="*/ 168 h 476"/>
                  <a:gd name="T96" fmla="*/ 377 w 441"/>
                  <a:gd name="T97" fmla="*/ 88 h 476"/>
                  <a:gd name="T98" fmla="*/ 351 w 441"/>
                  <a:gd name="T99" fmla="*/ 91 h 476"/>
                  <a:gd name="T100" fmla="*/ 361 w 441"/>
                  <a:gd name="T101" fmla="*/ 324 h 476"/>
                  <a:gd name="T102" fmla="*/ 373 w 441"/>
                  <a:gd name="T103" fmla="*/ 317 h 476"/>
                  <a:gd name="T104" fmla="*/ 377 w 441"/>
                  <a:gd name="T105" fmla="*/ 303 h 476"/>
                  <a:gd name="T106" fmla="*/ 377 w 441"/>
                  <a:gd name="T107" fmla="*/ 228 h 476"/>
                  <a:gd name="T108" fmla="*/ 351 w 441"/>
                  <a:gd name="T109" fmla="*/ 231 h 476"/>
                  <a:gd name="T110" fmla="*/ 351 w 441"/>
                  <a:gd name="T111" fmla="*/ 325 h 476"/>
                  <a:gd name="T112" fmla="*/ 361 w 441"/>
                  <a:gd name="T113" fmla="*/ 324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1" h="476">
                    <a:moveTo>
                      <a:pt x="62" y="335"/>
                    </a:moveTo>
                    <a:cubicBezTo>
                      <a:pt x="0" y="343"/>
                      <a:pt x="0" y="343"/>
                      <a:pt x="0" y="343"/>
                    </a:cubicBezTo>
                    <a:cubicBezTo>
                      <a:pt x="89" y="142"/>
                      <a:pt x="89" y="142"/>
                      <a:pt x="89" y="142"/>
                    </a:cubicBezTo>
                    <a:cubicBezTo>
                      <a:pt x="11" y="151"/>
                      <a:pt x="11" y="151"/>
                      <a:pt x="11" y="151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201" y="352"/>
                      <a:pt x="201" y="352"/>
                      <a:pt x="201" y="352"/>
                    </a:cubicBezTo>
                    <a:cubicBezTo>
                      <a:pt x="145" y="358"/>
                      <a:pt x="145" y="358"/>
                      <a:pt x="145" y="358"/>
                    </a:cubicBezTo>
                    <a:cubicBezTo>
                      <a:pt x="127" y="268"/>
                      <a:pt x="127" y="268"/>
                      <a:pt x="127" y="268"/>
                    </a:cubicBezTo>
                    <a:cubicBezTo>
                      <a:pt x="127" y="469"/>
                      <a:pt x="127" y="469"/>
                      <a:pt x="127" y="469"/>
                    </a:cubicBezTo>
                    <a:cubicBezTo>
                      <a:pt x="62" y="476"/>
                      <a:pt x="62" y="476"/>
                      <a:pt x="62" y="476"/>
                    </a:cubicBezTo>
                    <a:lnTo>
                      <a:pt x="62" y="335"/>
                    </a:lnTo>
                    <a:close/>
                    <a:moveTo>
                      <a:pt x="351" y="0"/>
                    </a:moveTo>
                    <a:cubicBezTo>
                      <a:pt x="351" y="31"/>
                      <a:pt x="351" y="31"/>
                      <a:pt x="351" y="31"/>
                    </a:cubicBezTo>
                    <a:cubicBezTo>
                      <a:pt x="441" y="20"/>
                      <a:pt x="441" y="20"/>
                      <a:pt x="441" y="20"/>
                    </a:cubicBezTo>
                    <a:cubicBezTo>
                      <a:pt x="441" y="306"/>
                      <a:pt x="441" y="306"/>
                      <a:pt x="441" y="306"/>
                    </a:cubicBezTo>
                    <a:cubicBezTo>
                      <a:pt x="441" y="316"/>
                      <a:pt x="440" y="325"/>
                      <a:pt x="437" y="333"/>
                    </a:cubicBezTo>
                    <a:cubicBezTo>
                      <a:pt x="434" y="342"/>
                      <a:pt x="430" y="349"/>
                      <a:pt x="425" y="356"/>
                    </a:cubicBezTo>
                    <a:cubicBezTo>
                      <a:pt x="420" y="363"/>
                      <a:pt x="414" y="368"/>
                      <a:pt x="408" y="372"/>
                    </a:cubicBezTo>
                    <a:cubicBezTo>
                      <a:pt x="401" y="377"/>
                      <a:pt x="394" y="379"/>
                      <a:pt x="386" y="380"/>
                    </a:cubicBezTo>
                    <a:cubicBezTo>
                      <a:pt x="351" y="384"/>
                      <a:pt x="351" y="384"/>
                      <a:pt x="351" y="384"/>
                    </a:cubicBezTo>
                    <a:cubicBezTo>
                      <a:pt x="351" y="440"/>
                      <a:pt x="351" y="440"/>
                      <a:pt x="351" y="440"/>
                    </a:cubicBezTo>
                    <a:cubicBezTo>
                      <a:pt x="294" y="447"/>
                      <a:pt x="294" y="447"/>
                      <a:pt x="294" y="447"/>
                    </a:cubicBezTo>
                    <a:cubicBezTo>
                      <a:pt x="294" y="391"/>
                      <a:pt x="294" y="391"/>
                      <a:pt x="294" y="391"/>
                    </a:cubicBezTo>
                    <a:cubicBezTo>
                      <a:pt x="205" y="402"/>
                      <a:pt x="205" y="402"/>
                      <a:pt x="205" y="40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294" y="38"/>
                      <a:pt x="294" y="38"/>
                      <a:pt x="294" y="38"/>
                    </a:cubicBezTo>
                    <a:cubicBezTo>
                      <a:pt x="294" y="6"/>
                      <a:pt x="294" y="6"/>
                      <a:pt x="294" y="6"/>
                    </a:cubicBezTo>
                    <a:lnTo>
                      <a:pt x="351" y="0"/>
                    </a:lnTo>
                    <a:close/>
                    <a:moveTo>
                      <a:pt x="269" y="101"/>
                    </a:moveTo>
                    <a:cubicBezTo>
                      <a:pt x="269" y="181"/>
                      <a:pt x="269" y="181"/>
                      <a:pt x="269" y="181"/>
                    </a:cubicBezTo>
                    <a:cubicBezTo>
                      <a:pt x="294" y="178"/>
                      <a:pt x="294" y="178"/>
                      <a:pt x="294" y="178"/>
                    </a:cubicBezTo>
                    <a:cubicBezTo>
                      <a:pt x="294" y="98"/>
                      <a:pt x="294" y="98"/>
                      <a:pt x="294" y="98"/>
                    </a:cubicBezTo>
                    <a:lnTo>
                      <a:pt x="269" y="101"/>
                    </a:lnTo>
                    <a:close/>
                    <a:moveTo>
                      <a:pt x="294" y="332"/>
                    </a:moveTo>
                    <a:cubicBezTo>
                      <a:pt x="294" y="238"/>
                      <a:pt x="294" y="238"/>
                      <a:pt x="294" y="238"/>
                    </a:cubicBezTo>
                    <a:cubicBezTo>
                      <a:pt x="269" y="241"/>
                      <a:pt x="269" y="241"/>
                      <a:pt x="269" y="241"/>
                    </a:cubicBezTo>
                    <a:cubicBezTo>
                      <a:pt x="269" y="335"/>
                      <a:pt x="269" y="335"/>
                      <a:pt x="269" y="335"/>
                    </a:cubicBezTo>
                    <a:lnTo>
                      <a:pt x="294" y="332"/>
                    </a:lnTo>
                    <a:close/>
                    <a:moveTo>
                      <a:pt x="351" y="91"/>
                    </a:moveTo>
                    <a:cubicBezTo>
                      <a:pt x="351" y="171"/>
                      <a:pt x="351" y="171"/>
                      <a:pt x="351" y="171"/>
                    </a:cubicBezTo>
                    <a:cubicBezTo>
                      <a:pt x="377" y="168"/>
                      <a:pt x="377" y="168"/>
                      <a:pt x="377" y="168"/>
                    </a:cubicBezTo>
                    <a:cubicBezTo>
                      <a:pt x="377" y="88"/>
                      <a:pt x="377" y="88"/>
                      <a:pt x="377" y="88"/>
                    </a:cubicBezTo>
                    <a:lnTo>
                      <a:pt x="351" y="91"/>
                    </a:lnTo>
                    <a:close/>
                    <a:moveTo>
                      <a:pt x="361" y="324"/>
                    </a:moveTo>
                    <a:cubicBezTo>
                      <a:pt x="366" y="324"/>
                      <a:pt x="370" y="321"/>
                      <a:pt x="373" y="317"/>
                    </a:cubicBezTo>
                    <a:cubicBezTo>
                      <a:pt x="376" y="313"/>
                      <a:pt x="377" y="308"/>
                      <a:pt x="377" y="303"/>
                    </a:cubicBezTo>
                    <a:cubicBezTo>
                      <a:pt x="377" y="228"/>
                      <a:pt x="377" y="228"/>
                      <a:pt x="377" y="228"/>
                    </a:cubicBezTo>
                    <a:cubicBezTo>
                      <a:pt x="351" y="231"/>
                      <a:pt x="351" y="231"/>
                      <a:pt x="351" y="231"/>
                    </a:cubicBezTo>
                    <a:cubicBezTo>
                      <a:pt x="351" y="325"/>
                      <a:pt x="351" y="325"/>
                      <a:pt x="351" y="325"/>
                    </a:cubicBezTo>
                    <a:lnTo>
                      <a:pt x="361" y="324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1" name="Freeform 157"/>
              <p:cNvSpPr>
                <a:spLocks noEditPoints="1"/>
              </p:cNvSpPr>
              <p:nvPr/>
            </p:nvSpPr>
            <p:spPr bwMode="auto">
              <a:xfrm>
                <a:off x="4791075" y="2757488"/>
                <a:ext cx="593725" cy="668338"/>
              </a:xfrm>
              <a:custGeom>
                <a:avLst/>
                <a:gdLst>
                  <a:gd name="T0" fmla="*/ 160 w 438"/>
                  <a:gd name="T1" fmla="*/ 35 h 495"/>
                  <a:gd name="T2" fmla="*/ 115 w 438"/>
                  <a:gd name="T3" fmla="*/ 101 h 495"/>
                  <a:gd name="T4" fmla="*/ 156 w 438"/>
                  <a:gd name="T5" fmla="*/ 208 h 495"/>
                  <a:gd name="T6" fmla="*/ 115 w 438"/>
                  <a:gd name="T7" fmla="*/ 273 h 495"/>
                  <a:gd name="T8" fmla="*/ 160 w 438"/>
                  <a:gd name="T9" fmla="*/ 415 h 495"/>
                  <a:gd name="T10" fmla="*/ 0 w 438"/>
                  <a:gd name="T11" fmla="*/ 495 h 495"/>
                  <a:gd name="T12" fmla="*/ 45 w 438"/>
                  <a:gd name="T13" fmla="*/ 429 h 495"/>
                  <a:gd name="T14" fmla="*/ 5 w 438"/>
                  <a:gd name="T15" fmla="*/ 286 h 495"/>
                  <a:gd name="T16" fmla="*/ 45 w 438"/>
                  <a:gd name="T17" fmla="*/ 221 h 495"/>
                  <a:gd name="T18" fmla="*/ 0 w 438"/>
                  <a:gd name="T19" fmla="*/ 115 h 495"/>
                  <a:gd name="T20" fmla="*/ 438 w 438"/>
                  <a:gd name="T21" fmla="*/ 441 h 495"/>
                  <a:gd name="T22" fmla="*/ 177 w 438"/>
                  <a:gd name="T23" fmla="*/ 423 h 495"/>
                  <a:gd name="T24" fmla="*/ 273 w 438"/>
                  <a:gd name="T25" fmla="*/ 355 h 495"/>
                  <a:gd name="T26" fmla="*/ 180 w 438"/>
                  <a:gd name="T27" fmla="*/ 315 h 495"/>
                  <a:gd name="T28" fmla="*/ 273 w 438"/>
                  <a:gd name="T29" fmla="*/ 265 h 495"/>
                  <a:gd name="T30" fmla="*/ 190 w 438"/>
                  <a:gd name="T31" fmla="*/ 275 h 495"/>
                  <a:gd name="T32" fmla="*/ 178 w 438"/>
                  <a:gd name="T33" fmla="*/ 31 h 495"/>
                  <a:gd name="T34" fmla="*/ 242 w 438"/>
                  <a:gd name="T35" fmla="*/ 24 h 495"/>
                  <a:gd name="T36" fmla="*/ 436 w 438"/>
                  <a:gd name="T37" fmla="*/ 178 h 495"/>
                  <a:gd name="T38" fmla="*/ 420 w 438"/>
                  <a:gd name="T39" fmla="*/ 227 h 495"/>
                  <a:gd name="T40" fmla="*/ 381 w 438"/>
                  <a:gd name="T41" fmla="*/ 251 h 495"/>
                  <a:gd name="T42" fmla="*/ 342 w 438"/>
                  <a:gd name="T43" fmla="*/ 296 h 495"/>
                  <a:gd name="T44" fmla="*/ 434 w 438"/>
                  <a:gd name="T45" fmla="*/ 336 h 495"/>
                  <a:gd name="T46" fmla="*/ 342 w 438"/>
                  <a:gd name="T47" fmla="*/ 403 h 495"/>
                  <a:gd name="T48" fmla="*/ 438 w 438"/>
                  <a:gd name="T49" fmla="*/ 441 h 495"/>
                  <a:gd name="T50" fmla="*/ 242 w 438"/>
                  <a:gd name="T51" fmla="*/ 120 h 495"/>
                  <a:gd name="T52" fmla="*/ 273 w 438"/>
                  <a:gd name="T53" fmla="*/ 70 h 495"/>
                  <a:gd name="T54" fmla="*/ 273 w 438"/>
                  <a:gd name="T55" fmla="*/ 215 h 495"/>
                  <a:gd name="T56" fmla="*/ 242 w 438"/>
                  <a:gd name="T57" fmla="*/ 170 h 495"/>
                  <a:gd name="T58" fmla="*/ 273 w 438"/>
                  <a:gd name="T59" fmla="*/ 215 h 495"/>
                  <a:gd name="T60" fmla="*/ 342 w 438"/>
                  <a:gd name="T61" fmla="*/ 61 h 495"/>
                  <a:gd name="T62" fmla="*/ 372 w 438"/>
                  <a:gd name="T63" fmla="*/ 104 h 495"/>
                  <a:gd name="T64" fmla="*/ 372 w 438"/>
                  <a:gd name="T65" fmla="*/ 154 h 495"/>
                  <a:gd name="T66" fmla="*/ 342 w 438"/>
                  <a:gd name="T67" fmla="*/ 206 h 495"/>
                  <a:gd name="T68" fmla="*/ 368 w 438"/>
                  <a:gd name="T69" fmla="*/ 198 h 495"/>
                  <a:gd name="T70" fmla="*/ 372 w 438"/>
                  <a:gd name="T71" fmla="*/ 15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8" h="495">
                    <a:moveTo>
                      <a:pt x="0" y="54"/>
                    </a:move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95"/>
                      <a:pt x="160" y="95"/>
                      <a:pt x="160" y="95"/>
                    </a:cubicBezTo>
                    <a:cubicBezTo>
                      <a:pt x="115" y="101"/>
                      <a:pt x="115" y="101"/>
                      <a:pt x="115" y="101"/>
                    </a:cubicBezTo>
                    <a:cubicBezTo>
                      <a:pt x="115" y="213"/>
                      <a:pt x="115" y="213"/>
                      <a:pt x="115" y="213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56" y="268"/>
                      <a:pt x="156" y="268"/>
                      <a:pt x="156" y="268"/>
                    </a:cubicBezTo>
                    <a:cubicBezTo>
                      <a:pt x="115" y="273"/>
                      <a:pt x="115" y="273"/>
                      <a:pt x="115" y="273"/>
                    </a:cubicBezTo>
                    <a:cubicBezTo>
                      <a:pt x="115" y="421"/>
                      <a:pt x="115" y="421"/>
                      <a:pt x="115" y="421"/>
                    </a:cubicBezTo>
                    <a:cubicBezTo>
                      <a:pt x="160" y="415"/>
                      <a:pt x="160" y="415"/>
                      <a:pt x="160" y="415"/>
                    </a:cubicBezTo>
                    <a:cubicBezTo>
                      <a:pt x="160" y="476"/>
                      <a:pt x="160" y="476"/>
                      <a:pt x="160" y="476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45" y="429"/>
                      <a:pt x="45" y="429"/>
                      <a:pt x="45" y="429"/>
                    </a:cubicBezTo>
                    <a:cubicBezTo>
                      <a:pt x="45" y="281"/>
                      <a:pt x="45" y="281"/>
                      <a:pt x="45" y="281"/>
                    </a:cubicBezTo>
                    <a:cubicBezTo>
                      <a:pt x="5" y="286"/>
                      <a:pt x="5" y="286"/>
                      <a:pt x="5" y="286"/>
                    </a:cubicBezTo>
                    <a:cubicBezTo>
                      <a:pt x="5" y="226"/>
                      <a:pt x="5" y="226"/>
                      <a:pt x="5" y="226"/>
                    </a:cubicBezTo>
                    <a:cubicBezTo>
                      <a:pt x="45" y="221"/>
                      <a:pt x="45" y="221"/>
                      <a:pt x="45" y="221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0" y="115"/>
                      <a:pt x="0" y="115"/>
                      <a:pt x="0" y="115"/>
                    </a:cubicBezTo>
                    <a:lnTo>
                      <a:pt x="0" y="54"/>
                    </a:lnTo>
                    <a:close/>
                    <a:moveTo>
                      <a:pt x="438" y="441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7" y="423"/>
                      <a:pt x="177" y="423"/>
                      <a:pt x="177" y="423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355"/>
                      <a:pt x="273" y="355"/>
                      <a:pt x="273" y="355"/>
                    </a:cubicBezTo>
                    <a:cubicBezTo>
                      <a:pt x="180" y="367"/>
                      <a:pt x="180" y="367"/>
                      <a:pt x="180" y="367"/>
                    </a:cubicBezTo>
                    <a:cubicBezTo>
                      <a:pt x="180" y="315"/>
                      <a:pt x="180" y="315"/>
                      <a:pt x="180" y="315"/>
                    </a:cubicBezTo>
                    <a:cubicBezTo>
                      <a:pt x="273" y="304"/>
                      <a:pt x="273" y="304"/>
                      <a:pt x="273" y="304"/>
                    </a:cubicBezTo>
                    <a:cubicBezTo>
                      <a:pt x="273" y="265"/>
                      <a:pt x="273" y="265"/>
                      <a:pt x="273" y="265"/>
                    </a:cubicBezTo>
                    <a:cubicBezTo>
                      <a:pt x="242" y="268"/>
                      <a:pt x="242" y="268"/>
                      <a:pt x="242" y="268"/>
                    </a:cubicBezTo>
                    <a:cubicBezTo>
                      <a:pt x="190" y="275"/>
                      <a:pt x="190" y="275"/>
                      <a:pt x="190" y="275"/>
                    </a:cubicBezTo>
                    <a:cubicBezTo>
                      <a:pt x="178" y="276"/>
                      <a:pt x="178" y="276"/>
                      <a:pt x="178" y="276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242" y="24"/>
                      <a:pt x="242" y="24"/>
                      <a:pt x="242" y="24"/>
                    </a:cubicBezTo>
                    <a:cubicBezTo>
                      <a:pt x="436" y="0"/>
                      <a:pt x="436" y="0"/>
                      <a:pt x="436" y="0"/>
                    </a:cubicBezTo>
                    <a:cubicBezTo>
                      <a:pt x="436" y="178"/>
                      <a:pt x="436" y="178"/>
                      <a:pt x="436" y="178"/>
                    </a:cubicBezTo>
                    <a:cubicBezTo>
                      <a:pt x="436" y="187"/>
                      <a:pt x="435" y="196"/>
                      <a:pt x="432" y="204"/>
                    </a:cubicBezTo>
                    <a:cubicBezTo>
                      <a:pt x="429" y="213"/>
                      <a:pt x="425" y="221"/>
                      <a:pt x="420" y="227"/>
                    </a:cubicBezTo>
                    <a:cubicBezTo>
                      <a:pt x="415" y="234"/>
                      <a:pt x="409" y="239"/>
                      <a:pt x="403" y="244"/>
                    </a:cubicBezTo>
                    <a:cubicBezTo>
                      <a:pt x="396" y="248"/>
                      <a:pt x="389" y="251"/>
                      <a:pt x="381" y="251"/>
                    </a:cubicBezTo>
                    <a:cubicBezTo>
                      <a:pt x="342" y="256"/>
                      <a:pt x="342" y="256"/>
                      <a:pt x="342" y="256"/>
                    </a:cubicBezTo>
                    <a:cubicBezTo>
                      <a:pt x="342" y="296"/>
                      <a:pt x="342" y="296"/>
                      <a:pt x="342" y="296"/>
                    </a:cubicBezTo>
                    <a:cubicBezTo>
                      <a:pt x="434" y="285"/>
                      <a:pt x="434" y="285"/>
                      <a:pt x="434" y="285"/>
                    </a:cubicBezTo>
                    <a:cubicBezTo>
                      <a:pt x="434" y="336"/>
                      <a:pt x="434" y="336"/>
                      <a:pt x="434" y="336"/>
                    </a:cubicBezTo>
                    <a:cubicBezTo>
                      <a:pt x="342" y="347"/>
                      <a:pt x="342" y="347"/>
                      <a:pt x="342" y="347"/>
                    </a:cubicBezTo>
                    <a:cubicBezTo>
                      <a:pt x="342" y="403"/>
                      <a:pt x="342" y="403"/>
                      <a:pt x="342" y="403"/>
                    </a:cubicBezTo>
                    <a:cubicBezTo>
                      <a:pt x="438" y="391"/>
                      <a:pt x="438" y="391"/>
                      <a:pt x="438" y="391"/>
                    </a:cubicBezTo>
                    <a:lnTo>
                      <a:pt x="438" y="441"/>
                    </a:lnTo>
                    <a:close/>
                    <a:moveTo>
                      <a:pt x="242" y="73"/>
                    </a:move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73" y="116"/>
                      <a:pt x="273" y="116"/>
                      <a:pt x="273" y="116"/>
                    </a:cubicBezTo>
                    <a:cubicBezTo>
                      <a:pt x="273" y="70"/>
                      <a:pt x="273" y="70"/>
                      <a:pt x="273" y="70"/>
                    </a:cubicBezTo>
                    <a:lnTo>
                      <a:pt x="242" y="73"/>
                    </a:lnTo>
                    <a:close/>
                    <a:moveTo>
                      <a:pt x="273" y="215"/>
                    </a:moveTo>
                    <a:cubicBezTo>
                      <a:pt x="273" y="166"/>
                      <a:pt x="273" y="166"/>
                      <a:pt x="273" y="166"/>
                    </a:cubicBezTo>
                    <a:cubicBezTo>
                      <a:pt x="242" y="170"/>
                      <a:pt x="242" y="170"/>
                      <a:pt x="242" y="170"/>
                    </a:cubicBezTo>
                    <a:cubicBezTo>
                      <a:pt x="242" y="218"/>
                      <a:pt x="242" y="218"/>
                      <a:pt x="242" y="218"/>
                    </a:cubicBezTo>
                    <a:lnTo>
                      <a:pt x="273" y="215"/>
                    </a:lnTo>
                    <a:close/>
                    <a:moveTo>
                      <a:pt x="372" y="58"/>
                    </a:moveTo>
                    <a:cubicBezTo>
                      <a:pt x="342" y="61"/>
                      <a:pt x="342" y="61"/>
                      <a:pt x="342" y="61"/>
                    </a:cubicBezTo>
                    <a:cubicBezTo>
                      <a:pt x="342" y="108"/>
                      <a:pt x="342" y="108"/>
                      <a:pt x="342" y="108"/>
                    </a:cubicBezTo>
                    <a:cubicBezTo>
                      <a:pt x="372" y="104"/>
                      <a:pt x="372" y="104"/>
                      <a:pt x="372" y="104"/>
                    </a:cubicBezTo>
                    <a:lnTo>
                      <a:pt x="372" y="58"/>
                    </a:lnTo>
                    <a:close/>
                    <a:moveTo>
                      <a:pt x="372" y="154"/>
                    </a:moveTo>
                    <a:cubicBezTo>
                      <a:pt x="342" y="158"/>
                      <a:pt x="342" y="158"/>
                      <a:pt x="342" y="158"/>
                    </a:cubicBezTo>
                    <a:cubicBezTo>
                      <a:pt x="342" y="206"/>
                      <a:pt x="342" y="206"/>
                      <a:pt x="342" y="206"/>
                    </a:cubicBezTo>
                    <a:cubicBezTo>
                      <a:pt x="357" y="204"/>
                      <a:pt x="357" y="204"/>
                      <a:pt x="357" y="204"/>
                    </a:cubicBezTo>
                    <a:cubicBezTo>
                      <a:pt x="361" y="204"/>
                      <a:pt x="365" y="202"/>
                      <a:pt x="368" y="198"/>
                    </a:cubicBezTo>
                    <a:cubicBezTo>
                      <a:pt x="371" y="194"/>
                      <a:pt x="372" y="189"/>
                      <a:pt x="372" y="183"/>
                    </a:cubicBezTo>
                    <a:lnTo>
                      <a:pt x="372" y="154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2" name="Freeform 158"/>
              <p:cNvSpPr>
                <a:spLocks noEditPoints="1"/>
              </p:cNvSpPr>
              <p:nvPr/>
            </p:nvSpPr>
            <p:spPr bwMode="auto">
              <a:xfrm>
                <a:off x="5441950" y="2689226"/>
                <a:ext cx="595313" cy="658813"/>
              </a:xfrm>
              <a:custGeom>
                <a:avLst/>
                <a:gdLst>
                  <a:gd name="T0" fmla="*/ 0 w 439"/>
                  <a:gd name="T1" fmla="*/ 49 h 488"/>
                  <a:gd name="T2" fmla="*/ 161 w 439"/>
                  <a:gd name="T3" fmla="*/ 29 h 488"/>
                  <a:gd name="T4" fmla="*/ 182 w 439"/>
                  <a:gd name="T5" fmla="*/ 32 h 488"/>
                  <a:gd name="T6" fmla="*/ 200 w 439"/>
                  <a:gd name="T7" fmla="*/ 44 h 488"/>
                  <a:gd name="T8" fmla="*/ 212 w 439"/>
                  <a:gd name="T9" fmla="*/ 64 h 488"/>
                  <a:gd name="T10" fmla="*/ 216 w 439"/>
                  <a:gd name="T11" fmla="*/ 90 h 488"/>
                  <a:gd name="T12" fmla="*/ 216 w 439"/>
                  <a:gd name="T13" fmla="*/ 321 h 488"/>
                  <a:gd name="T14" fmla="*/ 156 w 439"/>
                  <a:gd name="T15" fmla="*/ 329 h 488"/>
                  <a:gd name="T16" fmla="*/ 156 w 439"/>
                  <a:gd name="T17" fmla="*/ 109 h 488"/>
                  <a:gd name="T18" fmla="*/ 152 w 439"/>
                  <a:gd name="T19" fmla="*/ 96 h 488"/>
                  <a:gd name="T20" fmla="*/ 140 w 439"/>
                  <a:gd name="T21" fmla="*/ 92 h 488"/>
                  <a:gd name="T22" fmla="*/ 59 w 439"/>
                  <a:gd name="T23" fmla="*/ 102 h 488"/>
                  <a:gd name="T24" fmla="*/ 59 w 439"/>
                  <a:gd name="T25" fmla="*/ 340 h 488"/>
                  <a:gd name="T26" fmla="*/ 0 w 439"/>
                  <a:gd name="T27" fmla="*/ 348 h 488"/>
                  <a:gd name="T28" fmla="*/ 0 w 439"/>
                  <a:gd name="T29" fmla="*/ 49 h 488"/>
                  <a:gd name="T30" fmla="*/ 133 w 439"/>
                  <a:gd name="T31" fmla="*/ 302 h 488"/>
                  <a:gd name="T32" fmla="*/ 114 w 439"/>
                  <a:gd name="T33" fmla="*/ 355 h 488"/>
                  <a:gd name="T34" fmla="*/ 157 w 439"/>
                  <a:gd name="T35" fmla="*/ 350 h 488"/>
                  <a:gd name="T36" fmla="*/ 209 w 439"/>
                  <a:gd name="T37" fmla="*/ 463 h 488"/>
                  <a:gd name="T38" fmla="*/ 148 w 439"/>
                  <a:gd name="T39" fmla="*/ 470 h 488"/>
                  <a:gd name="T40" fmla="*/ 108 w 439"/>
                  <a:gd name="T41" fmla="*/ 372 h 488"/>
                  <a:gd name="T42" fmla="*/ 69 w 439"/>
                  <a:gd name="T43" fmla="*/ 480 h 488"/>
                  <a:gd name="T44" fmla="*/ 3 w 439"/>
                  <a:gd name="T45" fmla="*/ 488 h 488"/>
                  <a:gd name="T46" fmla="*/ 80 w 439"/>
                  <a:gd name="T47" fmla="*/ 292 h 488"/>
                  <a:gd name="T48" fmla="*/ 80 w 439"/>
                  <a:gd name="T49" fmla="*/ 185 h 488"/>
                  <a:gd name="T50" fmla="*/ 133 w 439"/>
                  <a:gd name="T51" fmla="*/ 179 h 488"/>
                  <a:gd name="T52" fmla="*/ 133 w 439"/>
                  <a:gd name="T53" fmla="*/ 302 h 488"/>
                  <a:gd name="T54" fmla="*/ 413 w 439"/>
                  <a:gd name="T55" fmla="*/ 371 h 488"/>
                  <a:gd name="T56" fmla="*/ 408 w 439"/>
                  <a:gd name="T57" fmla="*/ 398 h 488"/>
                  <a:gd name="T58" fmla="*/ 396 w 439"/>
                  <a:gd name="T59" fmla="*/ 421 h 488"/>
                  <a:gd name="T60" fmla="*/ 379 w 439"/>
                  <a:gd name="T61" fmla="*/ 437 h 488"/>
                  <a:gd name="T62" fmla="*/ 357 w 439"/>
                  <a:gd name="T63" fmla="*/ 445 h 488"/>
                  <a:gd name="T64" fmla="*/ 312 w 439"/>
                  <a:gd name="T65" fmla="*/ 450 h 488"/>
                  <a:gd name="T66" fmla="*/ 328 w 439"/>
                  <a:gd name="T67" fmla="*/ 389 h 488"/>
                  <a:gd name="T68" fmla="*/ 338 w 439"/>
                  <a:gd name="T69" fmla="*/ 387 h 488"/>
                  <a:gd name="T70" fmla="*/ 349 w 439"/>
                  <a:gd name="T71" fmla="*/ 381 h 488"/>
                  <a:gd name="T72" fmla="*/ 353 w 439"/>
                  <a:gd name="T73" fmla="*/ 367 h 488"/>
                  <a:gd name="T74" fmla="*/ 353 w 439"/>
                  <a:gd name="T75" fmla="*/ 95 h 488"/>
                  <a:gd name="T76" fmla="*/ 227 w 439"/>
                  <a:gd name="T77" fmla="*/ 110 h 488"/>
                  <a:gd name="T78" fmla="*/ 227 w 439"/>
                  <a:gd name="T79" fmla="*/ 50 h 488"/>
                  <a:gd name="T80" fmla="*/ 353 w 439"/>
                  <a:gd name="T81" fmla="*/ 35 h 488"/>
                  <a:gd name="T82" fmla="*/ 353 w 439"/>
                  <a:gd name="T83" fmla="*/ 7 h 488"/>
                  <a:gd name="T84" fmla="*/ 413 w 439"/>
                  <a:gd name="T85" fmla="*/ 0 h 488"/>
                  <a:gd name="T86" fmla="*/ 413 w 439"/>
                  <a:gd name="T87" fmla="*/ 28 h 488"/>
                  <a:gd name="T88" fmla="*/ 439 w 439"/>
                  <a:gd name="T89" fmla="*/ 24 h 488"/>
                  <a:gd name="T90" fmla="*/ 439 w 439"/>
                  <a:gd name="T91" fmla="*/ 85 h 488"/>
                  <a:gd name="T92" fmla="*/ 413 w 439"/>
                  <a:gd name="T93" fmla="*/ 88 h 488"/>
                  <a:gd name="T94" fmla="*/ 413 w 439"/>
                  <a:gd name="T95" fmla="*/ 371 h 488"/>
                  <a:gd name="T96" fmla="*/ 268 w 439"/>
                  <a:gd name="T97" fmla="*/ 128 h 488"/>
                  <a:gd name="T98" fmla="*/ 323 w 439"/>
                  <a:gd name="T99" fmla="*/ 121 h 488"/>
                  <a:gd name="T100" fmla="*/ 288 w 439"/>
                  <a:gd name="T101" fmla="*/ 453 h 488"/>
                  <a:gd name="T102" fmla="*/ 233 w 439"/>
                  <a:gd name="T103" fmla="*/ 459 h 488"/>
                  <a:gd name="T104" fmla="*/ 268 w 439"/>
                  <a:gd name="T105" fmla="*/ 12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488">
                    <a:moveTo>
                      <a:pt x="0" y="49"/>
                    </a:moveTo>
                    <a:cubicBezTo>
                      <a:pt x="161" y="29"/>
                      <a:pt x="161" y="29"/>
                      <a:pt x="161" y="29"/>
                    </a:cubicBezTo>
                    <a:cubicBezTo>
                      <a:pt x="168" y="28"/>
                      <a:pt x="176" y="29"/>
                      <a:pt x="182" y="32"/>
                    </a:cubicBezTo>
                    <a:cubicBezTo>
                      <a:pt x="189" y="34"/>
                      <a:pt x="195" y="38"/>
                      <a:pt x="200" y="44"/>
                    </a:cubicBezTo>
                    <a:cubicBezTo>
                      <a:pt x="205" y="49"/>
                      <a:pt x="209" y="56"/>
                      <a:pt x="212" y="64"/>
                    </a:cubicBezTo>
                    <a:cubicBezTo>
                      <a:pt x="214" y="72"/>
                      <a:pt x="216" y="81"/>
                      <a:pt x="216" y="90"/>
                    </a:cubicBezTo>
                    <a:cubicBezTo>
                      <a:pt x="216" y="321"/>
                      <a:pt x="216" y="321"/>
                      <a:pt x="216" y="321"/>
                    </a:cubicBezTo>
                    <a:cubicBezTo>
                      <a:pt x="156" y="329"/>
                      <a:pt x="156" y="329"/>
                      <a:pt x="156" y="329"/>
                    </a:cubicBezTo>
                    <a:cubicBezTo>
                      <a:pt x="156" y="109"/>
                      <a:pt x="156" y="109"/>
                      <a:pt x="156" y="109"/>
                    </a:cubicBezTo>
                    <a:cubicBezTo>
                      <a:pt x="156" y="104"/>
                      <a:pt x="155" y="99"/>
                      <a:pt x="152" y="96"/>
                    </a:cubicBezTo>
                    <a:cubicBezTo>
                      <a:pt x="149" y="93"/>
                      <a:pt x="145" y="91"/>
                      <a:pt x="140" y="9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340"/>
                      <a:pt x="59" y="340"/>
                      <a:pt x="59" y="340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49"/>
                    </a:lnTo>
                    <a:close/>
                    <a:moveTo>
                      <a:pt x="133" y="302"/>
                    </a:moveTo>
                    <a:cubicBezTo>
                      <a:pt x="114" y="355"/>
                      <a:pt x="114" y="355"/>
                      <a:pt x="114" y="355"/>
                    </a:cubicBezTo>
                    <a:cubicBezTo>
                      <a:pt x="157" y="350"/>
                      <a:pt x="157" y="350"/>
                      <a:pt x="157" y="350"/>
                    </a:cubicBezTo>
                    <a:cubicBezTo>
                      <a:pt x="209" y="463"/>
                      <a:pt x="209" y="463"/>
                      <a:pt x="209" y="463"/>
                    </a:cubicBezTo>
                    <a:cubicBezTo>
                      <a:pt x="148" y="470"/>
                      <a:pt x="148" y="470"/>
                      <a:pt x="148" y="470"/>
                    </a:cubicBezTo>
                    <a:cubicBezTo>
                      <a:pt x="108" y="372"/>
                      <a:pt x="108" y="372"/>
                      <a:pt x="108" y="372"/>
                    </a:cubicBezTo>
                    <a:cubicBezTo>
                      <a:pt x="69" y="480"/>
                      <a:pt x="69" y="480"/>
                      <a:pt x="69" y="480"/>
                    </a:cubicBezTo>
                    <a:cubicBezTo>
                      <a:pt x="3" y="488"/>
                      <a:pt x="3" y="488"/>
                      <a:pt x="3" y="488"/>
                    </a:cubicBezTo>
                    <a:cubicBezTo>
                      <a:pt x="80" y="292"/>
                      <a:pt x="80" y="292"/>
                      <a:pt x="80" y="292"/>
                    </a:cubicBezTo>
                    <a:cubicBezTo>
                      <a:pt x="80" y="185"/>
                      <a:pt x="80" y="185"/>
                      <a:pt x="80" y="185"/>
                    </a:cubicBezTo>
                    <a:cubicBezTo>
                      <a:pt x="133" y="179"/>
                      <a:pt x="133" y="179"/>
                      <a:pt x="133" y="179"/>
                    </a:cubicBezTo>
                    <a:lnTo>
                      <a:pt x="133" y="302"/>
                    </a:lnTo>
                    <a:close/>
                    <a:moveTo>
                      <a:pt x="413" y="371"/>
                    </a:moveTo>
                    <a:cubicBezTo>
                      <a:pt x="413" y="380"/>
                      <a:pt x="411" y="389"/>
                      <a:pt x="408" y="398"/>
                    </a:cubicBezTo>
                    <a:cubicBezTo>
                      <a:pt x="405" y="406"/>
                      <a:pt x="401" y="414"/>
                      <a:pt x="396" y="421"/>
                    </a:cubicBezTo>
                    <a:cubicBezTo>
                      <a:pt x="391" y="427"/>
                      <a:pt x="386" y="433"/>
                      <a:pt x="379" y="437"/>
                    </a:cubicBezTo>
                    <a:cubicBezTo>
                      <a:pt x="372" y="441"/>
                      <a:pt x="365" y="444"/>
                      <a:pt x="357" y="445"/>
                    </a:cubicBezTo>
                    <a:cubicBezTo>
                      <a:pt x="312" y="450"/>
                      <a:pt x="312" y="450"/>
                      <a:pt x="312" y="450"/>
                    </a:cubicBezTo>
                    <a:cubicBezTo>
                      <a:pt x="328" y="389"/>
                      <a:pt x="328" y="389"/>
                      <a:pt x="328" y="389"/>
                    </a:cubicBezTo>
                    <a:cubicBezTo>
                      <a:pt x="338" y="387"/>
                      <a:pt x="338" y="387"/>
                      <a:pt x="338" y="387"/>
                    </a:cubicBezTo>
                    <a:cubicBezTo>
                      <a:pt x="342" y="387"/>
                      <a:pt x="346" y="385"/>
                      <a:pt x="349" y="381"/>
                    </a:cubicBezTo>
                    <a:cubicBezTo>
                      <a:pt x="352" y="377"/>
                      <a:pt x="353" y="372"/>
                      <a:pt x="353" y="367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227" y="110"/>
                      <a:pt x="227" y="110"/>
                      <a:pt x="227" y="110"/>
                    </a:cubicBezTo>
                    <a:cubicBezTo>
                      <a:pt x="227" y="50"/>
                      <a:pt x="227" y="50"/>
                      <a:pt x="227" y="50"/>
                    </a:cubicBezTo>
                    <a:cubicBezTo>
                      <a:pt x="353" y="35"/>
                      <a:pt x="353" y="35"/>
                      <a:pt x="353" y="35"/>
                    </a:cubicBezTo>
                    <a:cubicBezTo>
                      <a:pt x="353" y="7"/>
                      <a:pt x="353" y="7"/>
                      <a:pt x="353" y="7"/>
                    </a:cubicBezTo>
                    <a:cubicBezTo>
                      <a:pt x="413" y="0"/>
                      <a:pt x="413" y="0"/>
                      <a:pt x="413" y="0"/>
                    </a:cubicBezTo>
                    <a:cubicBezTo>
                      <a:pt x="413" y="28"/>
                      <a:pt x="413" y="28"/>
                      <a:pt x="413" y="28"/>
                    </a:cubicBezTo>
                    <a:cubicBezTo>
                      <a:pt x="439" y="24"/>
                      <a:pt x="439" y="24"/>
                      <a:pt x="439" y="24"/>
                    </a:cubicBezTo>
                    <a:cubicBezTo>
                      <a:pt x="439" y="85"/>
                      <a:pt x="439" y="85"/>
                      <a:pt x="439" y="85"/>
                    </a:cubicBezTo>
                    <a:cubicBezTo>
                      <a:pt x="413" y="88"/>
                      <a:pt x="413" y="88"/>
                      <a:pt x="413" y="88"/>
                    </a:cubicBezTo>
                    <a:lnTo>
                      <a:pt x="413" y="371"/>
                    </a:lnTo>
                    <a:close/>
                    <a:moveTo>
                      <a:pt x="268" y="128"/>
                    </a:moveTo>
                    <a:cubicBezTo>
                      <a:pt x="323" y="121"/>
                      <a:pt x="323" y="121"/>
                      <a:pt x="323" y="121"/>
                    </a:cubicBezTo>
                    <a:cubicBezTo>
                      <a:pt x="288" y="453"/>
                      <a:pt x="288" y="453"/>
                      <a:pt x="288" y="453"/>
                    </a:cubicBezTo>
                    <a:cubicBezTo>
                      <a:pt x="233" y="459"/>
                      <a:pt x="233" y="459"/>
                      <a:pt x="233" y="459"/>
                    </a:cubicBezTo>
                    <a:lnTo>
                      <a:pt x="268" y="128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3" name="Freeform 159"/>
              <p:cNvSpPr>
                <a:spLocks noEditPoints="1"/>
              </p:cNvSpPr>
              <p:nvPr/>
            </p:nvSpPr>
            <p:spPr bwMode="auto">
              <a:xfrm>
                <a:off x="6067425" y="2616201"/>
                <a:ext cx="590550" cy="657225"/>
              </a:xfrm>
              <a:custGeom>
                <a:avLst/>
                <a:gdLst>
                  <a:gd name="T0" fmla="*/ 0 w 372"/>
                  <a:gd name="T1" fmla="*/ 414 h 414"/>
                  <a:gd name="T2" fmla="*/ 36 w 372"/>
                  <a:gd name="T3" fmla="*/ 275 h 414"/>
                  <a:gd name="T4" fmla="*/ 0 w 372"/>
                  <a:gd name="T5" fmla="*/ 281 h 414"/>
                  <a:gd name="T6" fmla="*/ 1 w 372"/>
                  <a:gd name="T7" fmla="*/ 278 h 414"/>
                  <a:gd name="T8" fmla="*/ 37 w 372"/>
                  <a:gd name="T9" fmla="*/ 161 h 414"/>
                  <a:gd name="T10" fmla="*/ 0 w 372"/>
                  <a:gd name="T11" fmla="*/ 166 h 414"/>
                  <a:gd name="T12" fmla="*/ 0 w 372"/>
                  <a:gd name="T13" fmla="*/ 118 h 414"/>
                  <a:gd name="T14" fmla="*/ 87 w 372"/>
                  <a:gd name="T15" fmla="*/ 107 h 414"/>
                  <a:gd name="T16" fmla="*/ 95 w 372"/>
                  <a:gd name="T17" fmla="*/ 106 h 414"/>
                  <a:gd name="T18" fmla="*/ 58 w 372"/>
                  <a:gd name="T19" fmla="*/ 225 h 414"/>
                  <a:gd name="T20" fmla="*/ 87 w 372"/>
                  <a:gd name="T21" fmla="*/ 222 h 414"/>
                  <a:gd name="T22" fmla="*/ 68 w 372"/>
                  <a:gd name="T23" fmla="*/ 310 h 414"/>
                  <a:gd name="T24" fmla="*/ 99 w 372"/>
                  <a:gd name="T25" fmla="*/ 355 h 414"/>
                  <a:gd name="T26" fmla="*/ 372 w 372"/>
                  <a:gd name="T27" fmla="*/ 321 h 414"/>
                  <a:gd name="T28" fmla="*/ 372 w 372"/>
                  <a:gd name="T29" fmla="*/ 369 h 414"/>
                  <a:gd name="T30" fmla="*/ 68 w 372"/>
                  <a:gd name="T31" fmla="*/ 406 h 414"/>
                  <a:gd name="T32" fmla="*/ 51 w 372"/>
                  <a:gd name="T33" fmla="*/ 383 h 414"/>
                  <a:gd name="T34" fmla="*/ 46 w 372"/>
                  <a:gd name="T35" fmla="*/ 408 h 414"/>
                  <a:gd name="T36" fmla="*/ 0 w 372"/>
                  <a:gd name="T37" fmla="*/ 414 h 414"/>
                  <a:gd name="T38" fmla="*/ 86 w 372"/>
                  <a:gd name="T39" fmla="*/ 92 h 414"/>
                  <a:gd name="T40" fmla="*/ 30 w 372"/>
                  <a:gd name="T41" fmla="*/ 98 h 414"/>
                  <a:gd name="T42" fmla="*/ 0 w 372"/>
                  <a:gd name="T43" fmla="*/ 39 h 414"/>
                  <a:gd name="T44" fmla="*/ 56 w 372"/>
                  <a:gd name="T45" fmla="*/ 32 h 414"/>
                  <a:gd name="T46" fmla="*/ 86 w 372"/>
                  <a:gd name="T47" fmla="*/ 92 h 414"/>
                  <a:gd name="T48" fmla="*/ 204 w 372"/>
                  <a:gd name="T49" fmla="*/ 15 h 414"/>
                  <a:gd name="T50" fmla="*/ 204 w 372"/>
                  <a:gd name="T51" fmla="*/ 67 h 414"/>
                  <a:gd name="T52" fmla="*/ 270 w 372"/>
                  <a:gd name="T53" fmla="*/ 58 h 414"/>
                  <a:gd name="T54" fmla="*/ 270 w 372"/>
                  <a:gd name="T55" fmla="*/ 6 h 414"/>
                  <a:gd name="T56" fmla="*/ 326 w 372"/>
                  <a:gd name="T57" fmla="*/ 0 h 414"/>
                  <a:gd name="T58" fmla="*/ 326 w 372"/>
                  <a:gd name="T59" fmla="*/ 52 h 414"/>
                  <a:gd name="T60" fmla="*/ 362 w 372"/>
                  <a:gd name="T61" fmla="*/ 47 h 414"/>
                  <a:gd name="T62" fmla="*/ 362 w 372"/>
                  <a:gd name="T63" fmla="*/ 97 h 414"/>
                  <a:gd name="T64" fmla="*/ 326 w 372"/>
                  <a:gd name="T65" fmla="*/ 101 h 414"/>
                  <a:gd name="T66" fmla="*/ 326 w 372"/>
                  <a:gd name="T67" fmla="*/ 178 h 414"/>
                  <a:gd name="T68" fmla="*/ 372 w 372"/>
                  <a:gd name="T69" fmla="*/ 172 h 414"/>
                  <a:gd name="T70" fmla="*/ 372 w 372"/>
                  <a:gd name="T71" fmla="*/ 221 h 414"/>
                  <a:gd name="T72" fmla="*/ 326 w 372"/>
                  <a:gd name="T73" fmla="*/ 226 h 414"/>
                  <a:gd name="T74" fmla="*/ 326 w 372"/>
                  <a:gd name="T75" fmla="*/ 316 h 414"/>
                  <a:gd name="T76" fmla="*/ 270 w 372"/>
                  <a:gd name="T77" fmla="*/ 323 h 414"/>
                  <a:gd name="T78" fmla="*/ 270 w 372"/>
                  <a:gd name="T79" fmla="*/ 233 h 414"/>
                  <a:gd name="T80" fmla="*/ 204 w 372"/>
                  <a:gd name="T81" fmla="*/ 241 h 414"/>
                  <a:gd name="T82" fmla="*/ 204 w 372"/>
                  <a:gd name="T83" fmla="*/ 260 h 414"/>
                  <a:gd name="T84" fmla="*/ 181 w 372"/>
                  <a:gd name="T85" fmla="*/ 334 h 414"/>
                  <a:gd name="T86" fmla="*/ 126 w 372"/>
                  <a:gd name="T87" fmla="*/ 341 h 414"/>
                  <a:gd name="T88" fmla="*/ 149 w 372"/>
                  <a:gd name="T89" fmla="*/ 267 h 414"/>
                  <a:gd name="T90" fmla="*/ 149 w 372"/>
                  <a:gd name="T91" fmla="*/ 248 h 414"/>
                  <a:gd name="T92" fmla="*/ 102 w 372"/>
                  <a:gd name="T93" fmla="*/ 254 h 414"/>
                  <a:gd name="T94" fmla="*/ 102 w 372"/>
                  <a:gd name="T95" fmla="*/ 205 h 414"/>
                  <a:gd name="T96" fmla="*/ 149 w 372"/>
                  <a:gd name="T97" fmla="*/ 199 h 414"/>
                  <a:gd name="T98" fmla="*/ 149 w 372"/>
                  <a:gd name="T99" fmla="*/ 122 h 414"/>
                  <a:gd name="T100" fmla="*/ 112 w 372"/>
                  <a:gd name="T101" fmla="*/ 127 h 414"/>
                  <a:gd name="T102" fmla="*/ 112 w 372"/>
                  <a:gd name="T103" fmla="*/ 78 h 414"/>
                  <a:gd name="T104" fmla="*/ 149 w 372"/>
                  <a:gd name="T105" fmla="*/ 74 h 414"/>
                  <a:gd name="T106" fmla="*/ 149 w 372"/>
                  <a:gd name="T107" fmla="*/ 22 h 414"/>
                  <a:gd name="T108" fmla="*/ 204 w 372"/>
                  <a:gd name="T109" fmla="*/ 15 h 414"/>
                  <a:gd name="T110" fmla="*/ 204 w 372"/>
                  <a:gd name="T111" fmla="*/ 116 h 414"/>
                  <a:gd name="T112" fmla="*/ 204 w 372"/>
                  <a:gd name="T113" fmla="*/ 192 h 414"/>
                  <a:gd name="T114" fmla="*/ 270 w 372"/>
                  <a:gd name="T115" fmla="*/ 184 h 414"/>
                  <a:gd name="T116" fmla="*/ 270 w 372"/>
                  <a:gd name="T117" fmla="*/ 108 h 414"/>
                  <a:gd name="T118" fmla="*/ 204 w 372"/>
                  <a:gd name="T119" fmla="*/ 11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2" h="414">
                    <a:moveTo>
                      <a:pt x="0" y="414"/>
                    </a:moveTo>
                    <a:lnTo>
                      <a:pt x="36" y="275"/>
                    </a:lnTo>
                    <a:lnTo>
                      <a:pt x="0" y="281"/>
                    </a:lnTo>
                    <a:lnTo>
                      <a:pt x="1" y="278"/>
                    </a:lnTo>
                    <a:lnTo>
                      <a:pt x="37" y="161"/>
                    </a:lnTo>
                    <a:lnTo>
                      <a:pt x="0" y="166"/>
                    </a:lnTo>
                    <a:lnTo>
                      <a:pt x="0" y="118"/>
                    </a:lnTo>
                    <a:lnTo>
                      <a:pt x="87" y="107"/>
                    </a:lnTo>
                    <a:lnTo>
                      <a:pt x="95" y="106"/>
                    </a:lnTo>
                    <a:lnTo>
                      <a:pt x="58" y="225"/>
                    </a:lnTo>
                    <a:lnTo>
                      <a:pt x="87" y="222"/>
                    </a:lnTo>
                    <a:lnTo>
                      <a:pt x="68" y="310"/>
                    </a:lnTo>
                    <a:lnTo>
                      <a:pt x="99" y="355"/>
                    </a:lnTo>
                    <a:lnTo>
                      <a:pt x="372" y="321"/>
                    </a:lnTo>
                    <a:lnTo>
                      <a:pt x="372" y="369"/>
                    </a:lnTo>
                    <a:lnTo>
                      <a:pt x="68" y="406"/>
                    </a:lnTo>
                    <a:lnTo>
                      <a:pt x="51" y="383"/>
                    </a:lnTo>
                    <a:lnTo>
                      <a:pt x="46" y="408"/>
                    </a:lnTo>
                    <a:lnTo>
                      <a:pt x="0" y="414"/>
                    </a:lnTo>
                    <a:close/>
                    <a:moveTo>
                      <a:pt x="86" y="92"/>
                    </a:moveTo>
                    <a:lnTo>
                      <a:pt x="30" y="98"/>
                    </a:lnTo>
                    <a:lnTo>
                      <a:pt x="0" y="39"/>
                    </a:lnTo>
                    <a:lnTo>
                      <a:pt x="56" y="32"/>
                    </a:lnTo>
                    <a:lnTo>
                      <a:pt x="86" y="92"/>
                    </a:lnTo>
                    <a:close/>
                    <a:moveTo>
                      <a:pt x="204" y="15"/>
                    </a:moveTo>
                    <a:lnTo>
                      <a:pt x="204" y="67"/>
                    </a:lnTo>
                    <a:lnTo>
                      <a:pt x="270" y="58"/>
                    </a:lnTo>
                    <a:lnTo>
                      <a:pt x="270" y="6"/>
                    </a:lnTo>
                    <a:lnTo>
                      <a:pt x="326" y="0"/>
                    </a:lnTo>
                    <a:lnTo>
                      <a:pt x="326" y="52"/>
                    </a:lnTo>
                    <a:lnTo>
                      <a:pt x="362" y="47"/>
                    </a:lnTo>
                    <a:lnTo>
                      <a:pt x="362" y="97"/>
                    </a:lnTo>
                    <a:lnTo>
                      <a:pt x="326" y="101"/>
                    </a:lnTo>
                    <a:lnTo>
                      <a:pt x="326" y="178"/>
                    </a:lnTo>
                    <a:lnTo>
                      <a:pt x="372" y="172"/>
                    </a:lnTo>
                    <a:lnTo>
                      <a:pt x="372" y="221"/>
                    </a:lnTo>
                    <a:lnTo>
                      <a:pt x="326" y="226"/>
                    </a:lnTo>
                    <a:lnTo>
                      <a:pt x="326" y="316"/>
                    </a:lnTo>
                    <a:lnTo>
                      <a:pt x="270" y="323"/>
                    </a:lnTo>
                    <a:lnTo>
                      <a:pt x="270" y="233"/>
                    </a:lnTo>
                    <a:lnTo>
                      <a:pt x="204" y="241"/>
                    </a:lnTo>
                    <a:lnTo>
                      <a:pt x="204" y="260"/>
                    </a:lnTo>
                    <a:lnTo>
                      <a:pt x="181" y="334"/>
                    </a:lnTo>
                    <a:lnTo>
                      <a:pt x="126" y="341"/>
                    </a:lnTo>
                    <a:lnTo>
                      <a:pt x="149" y="267"/>
                    </a:lnTo>
                    <a:lnTo>
                      <a:pt x="149" y="248"/>
                    </a:lnTo>
                    <a:lnTo>
                      <a:pt x="102" y="254"/>
                    </a:lnTo>
                    <a:lnTo>
                      <a:pt x="102" y="205"/>
                    </a:lnTo>
                    <a:lnTo>
                      <a:pt x="149" y="199"/>
                    </a:lnTo>
                    <a:lnTo>
                      <a:pt x="149" y="122"/>
                    </a:lnTo>
                    <a:lnTo>
                      <a:pt x="112" y="127"/>
                    </a:lnTo>
                    <a:lnTo>
                      <a:pt x="112" y="78"/>
                    </a:lnTo>
                    <a:lnTo>
                      <a:pt x="149" y="74"/>
                    </a:lnTo>
                    <a:lnTo>
                      <a:pt x="149" y="22"/>
                    </a:lnTo>
                    <a:lnTo>
                      <a:pt x="204" y="15"/>
                    </a:lnTo>
                    <a:close/>
                    <a:moveTo>
                      <a:pt x="204" y="116"/>
                    </a:moveTo>
                    <a:lnTo>
                      <a:pt x="204" y="192"/>
                    </a:lnTo>
                    <a:lnTo>
                      <a:pt x="270" y="184"/>
                    </a:lnTo>
                    <a:lnTo>
                      <a:pt x="270" y="108"/>
                    </a:lnTo>
                    <a:lnTo>
                      <a:pt x="204" y="116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4" name="Freeform 160"/>
              <p:cNvSpPr>
                <a:spLocks noEditPoints="1"/>
              </p:cNvSpPr>
              <p:nvPr/>
            </p:nvSpPr>
            <p:spPr bwMode="auto">
              <a:xfrm>
                <a:off x="6688138" y="2540001"/>
                <a:ext cx="595313" cy="657225"/>
              </a:xfrm>
              <a:custGeom>
                <a:avLst/>
                <a:gdLst>
                  <a:gd name="T0" fmla="*/ 64 w 375"/>
                  <a:gd name="T1" fmla="*/ 385 h 414"/>
                  <a:gd name="T2" fmla="*/ 104 w 375"/>
                  <a:gd name="T3" fmla="*/ 234 h 414"/>
                  <a:gd name="T4" fmla="*/ 65 w 375"/>
                  <a:gd name="T5" fmla="*/ 239 h 414"/>
                  <a:gd name="T6" fmla="*/ 100 w 375"/>
                  <a:gd name="T7" fmla="*/ 79 h 414"/>
                  <a:gd name="T8" fmla="*/ 99 w 375"/>
                  <a:gd name="T9" fmla="*/ 79 h 414"/>
                  <a:gd name="T10" fmla="*/ 55 w 375"/>
                  <a:gd name="T11" fmla="*/ 84 h 414"/>
                  <a:gd name="T12" fmla="*/ 55 w 375"/>
                  <a:gd name="T13" fmla="*/ 407 h 414"/>
                  <a:gd name="T14" fmla="*/ 0 w 375"/>
                  <a:gd name="T15" fmla="*/ 414 h 414"/>
                  <a:gd name="T16" fmla="*/ 0 w 375"/>
                  <a:gd name="T17" fmla="*/ 40 h 414"/>
                  <a:gd name="T18" fmla="*/ 35 w 375"/>
                  <a:gd name="T19" fmla="*/ 36 h 414"/>
                  <a:gd name="T20" fmla="*/ 55 w 375"/>
                  <a:gd name="T21" fmla="*/ 33 h 414"/>
                  <a:gd name="T22" fmla="*/ 169 w 375"/>
                  <a:gd name="T23" fmla="*/ 19 h 414"/>
                  <a:gd name="T24" fmla="*/ 134 w 375"/>
                  <a:gd name="T25" fmla="*/ 188 h 414"/>
                  <a:gd name="T26" fmla="*/ 169 w 375"/>
                  <a:gd name="T27" fmla="*/ 184 h 414"/>
                  <a:gd name="T28" fmla="*/ 119 w 375"/>
                  <a:gd name="T29" fmla="*/ 378 h 414"/>
                  <a:gd name="T30" fmla="*/ 64 w 375"/>
                  <a:gd name="T31" fmla="*/ 385 h 414"/>
                  <a:gd name="T32" fmla="*/ 375 w 375"/>
                  <a:gd name="T33" fmla="*/ 117 h 414"/>
                  <a:gd name="T34" fmla="*/ 313 w 375"/>
                  <a:gd name="T35" fmla="*/ 125 h 414"/>
                  <a:gd name="T36" fmla="*/ 293 w 375"/>
                  <a:gd name="T37" fmla="*/ 49 h 414"/>
                  <a:gd name="T38" fmla="*/ 242 w 375"/>
                  <a:gd name="T39" fmla="*/ 55 h 414"/>
                  <a:gd name="T40" fmla="*/ 213 w 375"/>
                  <a:gd name="T41" fmla="*/ 135 h 414"/>
                  <a:gd name="T42" fmla="*/ 151 w 375"/>
                  <a:gd name="T43" fmla="*/ 142 h 414"/>
                  <a:gd name="T44" fmla="*/ 197 w 375"/>
                  <a:gd name="T45" fmla="*/ 17 h 414"/>
                  <a:gd name="T46" fmla="*/ 228 w 375"/>
                  <a:gd name="T47" fmla="*/ 13 h 414"/>
                  <a:gd name="T48" fmla="*/ 259 w 375"/>
                  <a:gd name="T49" fmla="*/ 9 h 414"/>
                  <a:gd name="T50" fmla="*/ 336 w 375"/>
                  <a:gd name="T51" fmla="*/ 0 h 414"/>
                  <a:gd name="T52" fmla="*/ 375 w 375"/>
                  <a:gd name="T53" fmla="*/ 117 h 414"/>
                  <a:gd name="T54" fmla="*/ 210 w 375"/>
                  <a:gd name="T55" fmla="*/ 387 h 414"/>
                  <a:gd name="T56" fmla="*/ 159 w 375"/>
                  <a:gd name="T57" fmla="*/ 393 h 414"/>
                  <a:gd name="T58" fmla="*/ 178 w 375"/>
                  <a:gd name="T59" fmla="*/ 327 h 414"/>
                  <a:gd name="T60" fmla="*/ 178 w 375"/>
                  <a:gd name="T61" fmla="*/ 157 h 414"/>
                  <a:gd name="T62" fmla="*/ 230 w 375"/>
                  <a:gd name="T63" fmla="*/ 151 h 414"/>
                  <a:gd name="T64" fmla="*/ 230 w 375"/>
                  <a:gd name="T65" fmla="*/ 321 h 414"/>
                  <a:gd name="T66" fmla="*/ 210 w 375"/>
                  <a:gd name="T67" fmla="*/ 387 h 414"/>
                  <a:gd name="T68" fmla="*/ 302 w 375"/>
                  <a:gd name="T69" fmla="*/ 140 h 414"/>
                  <a:gd name="T70" fmla="*/ 353 w 375"/>
                  <a:gd name="T71" fmla="*/ 134 h 414"/>
                  <a:gd name="T72" fmla="*/ 353 w 375"/>
                  <a:gd name="T73" fmla="*/ 371 h 414"/>
                  <a:gd name="T74" fmla="*/ 302 w 375"/>
                  <a:gd name="T75" fmla="*/ 377 h 414"/>
                  <a:gd name="T76" fmla="*/ 302 w 375"/>
                  <a:gd name="T77" fmla="*/ 14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5" h="414">
                    <a:moveTo>
                      <a:pt x="64" y="385"/>
                    </a:moveTo>
                    <a:lnTo>
                      <a:pt x="104" y="234"/>
                    </a:lnTo>
                    <a:lnTo>
                      <a:pt x="65" y="239"/>
                    </a:lnTo>
                    <a:lnTo>
                      <a:pt x="100" y="79"/>
                    </a:lnTo>
                    <a:lnTo>
                      <a:pt x="99" y="79"/>
                    </a:lnTo>
                    <a:lnTo>
                      <a:pt x="55" y="84"/>
                    </a:lnTo>
                    <a:lnTo>
                      <a:pt x="55" y="407"/>
                    </a:lnTo>
                    <a:lnTo>
                      <a:pt x="0" y="414"/>
                    </a:lnTo>
                    <a:lnTo>
                      <a:pt x="0" y="40"/>
                    </a:lnTo>
                    <a:lnTo>
                      <a:pt x="35" y="36"/>
                    </a:lnTo>
                    <a:lnTo>
                      <a:pt x="55" y="33"/>
                    </a:lnTo>
                    <a:lnTo>
                      <a:pt x="169" y="19"/>
                    </a:lnTo>
                    <a:lnTo>
                      <a:pt x="134" y="188"/>
                    </a:lnTo>
                    <a:lnTo>
                      <a:pt x="169" y="184"/>
                    </a:lnTo>
                    <a:lnTo>
                      <a:pt x="119" y="378"/>
                    </a:lnTo>
                    <a:lnTo>
                      <a:pt x="64" y="385"/>
                    </a:lnTo>
                    <a:close/>
                    <a:moveTo>
                      <a:pt x="375" y="117"/>
                    </a:moveTo>
                    <a:lnTo>
                      <a:pt x="313" y="125"/>
                    </a:lnTo>
                    <a:lnTo>
                      <a:pt x="293" y="49"/>
                    </a:lnTo>
                    <a:lnTo>
                      <a:pt x="242" y="55"/>
                    </a:lnTo>
                    <a:lnTo>
                      <a:pt x="213" y="135"/>
                    </a:lnTo>
                    <a:lnTo>
                      <a:pt x="151" y="142"/>
                    </a:lnTo>
                    <a:lnTo>
                      <a:pt x="197" y="17"/>
                    </a:lnTo>
                    <a:lnTo>
                      <a:pt x="228" y="13"/>
                    </a:lnTo>
                    <a:lnTo>
                      <a:pt x="259" y="9"/>
                    </a:lnTo>
                    <a:lnTo>
                      <a:pt x="336" y="0"/>
                    </a:lnTo>
                    <a:lnTo>
                      <a:pt x="375" y="117"/>
                    </a:lnTo>
                    <a:close/>
                    <a:moveTo>
                      <a:pt x="210" y="387"/>
                    </a:moveTo>
                    <a:lnTo>
                      <a:pt x="159" y="393"/>
                    </a:lnTo>
                    <a:lnTo>
                      <a:pt x="178" y="327"/>
                    </a:lnTo>
                    <a:lnTo>
                      <a:pt x="178" y="157"/>
                    </a:lnTo>
                    <a:lnTo>
                      <a:pt x="230" y="151"/>
                    </a:lnTo>
                    <a:lnTo>
                      <a:pt x="230" y="321"/>
                    </a:lnTo>
                    <a:lnTo>
                      <a:pt x="210" y="387"/>
                    </a:lnTo>
                    <a:close/>
                    <a:moveTo>
                      <a:pt x="302" y="140"/>
                    </a:moveTo>
                    <a:lnTo>
                      <a:pt x="353" y="134"/>
                    </a:lnTo>
                    <a:lnTo>
                      <a:pt x="353" y="371"/>
                    </a:lnTo>
                    <a:lnTo>
                      <a:pt x="302" y="377"/>
                    </a:lnTo>
                    <a:lnTo>
                      <a:pt x="302" y="140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5" name="Freeform 161"/>
              <p:cNvSpPr/>
              <p:nvPr/>
            </p:nvSpPr>
            <p:spPr bwMode="auto">
              <a:xfrm>
                <a:off x="7312025" y="2487613"/>
                <a:ext cx="593725" cy="633413"/>
              </a:xfrm>
              <a:custGeom>
                <a:avLst/>
                <a:gdLst>
                  <a:gd name="T0" fmla="*/ 0 w 374"/>
                  <a:gd name="T1" fmla="*/ 399 h 399"/>
                  <a:gd name="T2" fmla="*/ 0 w 374"/>
                  <a:gd name="T3" fmla="*/ 366 h 399"/>
                  <a:gd name="T4" fmla="*/ 252 w 374"/>
                  <a:gd name="T5" fmla="*/ 96 h 399"/>
                  <a:gd name="T6" fmla="*/ 17 w 374"/>
                  <a:gd name="T7" fmla="*/ 125 h 399"/>
                  <a:gd name="T8" fmla="*/ 17 w 374"/>
                  <a:gd name="T9" fmla="*/ 71 h 399"/>
                  <a:gd name="T10" fmla="*/ 155 w 374"/>
                  <a:gd name="T11" fmla="*/ 54 h 399"/>
                  <a:gd name="T12" fmla="*/ 138 w 374"/>
                  <a:gd name="T13" fmla="*/ 8 h 399"/>
                  <a:gd name="T14" fmla="*/ 208 w 374"/>
                  <a:gd name="T15" fmla="*/ 0 h 399"/>
                  <a:gd name="T16" fmla="*/ 226 w 374"/>
                  <a:gd name="T17" fmla="*/ 46 h 399"/>
                  <a:gd name="T18" fmla="*/ 308 w 374"/>
                  <a:gd name="T19" fmla="*/ 35 h 399"/>
                  <a:gd name="T20" fmla="*/ 373 w 374"/>
                  <a:gd name="T21" fmla="*/ 28 h 399"/>
                  <a:gd name="T22" fmla="*/ 374 w 374"/>
                  <a:gd name="T23" fmla="*/ 28 h 399"/>
                  <a:gd name="T24" fmla="*/ 374 w 374"/>
                  <a:gd name="T25" fmla="*/ 66 h 399"/>
                  <a:gd name="T26" fmla="*/ 114 w 374"/>
                  <a:gd name="T27" fmla="*/ 332 h 399"/>
                  <a:gd name="T28" fmla="*/ 373 w 374"/>
                  <a:gd name="T29" fmla="*/ 300 h 399"/>
                  <a:gd name="T30" fmla="*/ 355 w 374"/>
                  <a:gd name="T31" fmla="*/ 356 h 399"/>
                  <a:gd name="T32" fmla="*/ 0 w 374"/>
                  <a:gd name="T33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4" h="399">
                    <a:moveTo>
                      <a:pt x="0" y="399"/>
                    </a:moveTo>
                    <a:lnTo>
                      <a:pt x="0" y="366"/>
                    </a:lnTo>
                    <a:lnTo>
                      <a:pt x="252" y="96"/>
                    </a:lnTo>
                    <a:lnTo>
                      <a:pt x="17" y="125"/>
                    </a:lnTo>
                    <a:lnTo>
                      <a:pt x="17" y="71"/>
                    </a:lnTo>
                    <a:lnTo>
                      <a:pt x="155" y="54"/>
                    </a:lnTo>
                    <a:lnTo>
                      <a:pt x="138" y="8"/>
                    </a:lnTo>
                    <a:lnTo>
                      <a:pt x="208" y="0"/>
                    </a:lnTo>
                    <a:lnTo>
                      <a:pt x="226" y="46"/>
                    </a:lnTo>
                    <a:lnTo>
                      <a:pt x="308" y="35"/>
                    </a:lnTo>
                    <a:lnTo>
                      <a:pt x="373" y="28"/>
                    </a:lnTo>
                    <a:lnTo>
                      <a:pt x="374" y="28"/>
                    </a:lnTo>
                    <a:lnTo>
                      <a:pt x="374" y="66"/>
                    </a:lnTo>
                    <a:lnTo>
                      <a:pt x="114" y="332"/>
                    </a:lnTo>
                    <a:lnTo>
                      <a:pt x="373" y="300"/>
                    </a:lnTo>
                    <a:lnTo>
                      <a:pt x="355" y="356"/>
                    </a:lnTo>
                    <a:lnTo>
                      <a:pt x="0" y="399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6" name="Freeform 162"/>
              <p:cNvSpPr>
                <a:spLocks noEditPoints="1"/>
              </p:cNvSpPr>
              <p:nvPr/>
            </p:nvSpPr>
            <p:spPr bwMode="auto">
              <a:xfrm>
                <a:off x="7934325" y="2401888"/>
                <a:ext cx="595313" cy="642938"/>
              </a:xfrm>
              <a:custGeom>
                <a:avLst/>
                <a:gdLst>
                  <a:gd name="T0" fmla="*/ 176 w 440"/>
                  <a:gd name="T1" fmla="*/ 148 h 476"/>
                  <a:gd name="T2" fmla="*/ 148 w 440"/>
                  <a:gd name="T3" fmla="*/ 187 h 476"/>
                  <a:gd name="T4" fmla="*/ 127 w 440"/>
                  <a:gd name="T5" fmla="*/ 249 h 476"/>
                  <a:gd name="T6" fmla="*/ 180 w 440"/>
                  <a:gd name="T7" fmla="*/ 302 h 476"/>
                  <a:gd name="T8" fmla="*/ 127 w 440"/>
                  <a:gd name="T9" fmla="*/ 393 h 476"/>
                  <a:gd name="T10" fmla="*/ 176 w 440"/>
                  <a:gd name="T11" fmla="*/ 436 h 476"/>
                  <a:gd name="T12" fmla="*/ 0 w 440"/>
                  <a:gd name="T13" fmla="*/ 422 h 476"/>
                  <a:gd name="T14" fmla="*/ 9 w 440"/>
                  <a:gd name="T15" fmla="*/ 229 h 476"/>
                  <a:gd name="T16" fmla="*/ 59 w 440"/>
                  <a:gd name="T17" fmla="*/ 409 h 476"/>
                  <a:gd name="T18" fmla="*/ 70 w 440"/>
                  <a:gd name="T19" fmla="*/ 203 h 476"/>
                  <a:gd name="T20" fmla="*/ 6 w 440"/>
                  <a:gd name="T21" fmla="*/ 48 h 476"/>
                  <a:gd name="T22" fmla="*/ 180 w 440"/>
                  <a:gd name="T23" fmla="*/ 122 h 476"/>
                  <a:gd name="T24" fmla="*/ 105 w 440"/>
                  <a:gd name="T25" fmla="*/ 150 h 476"/>
                  <a:gd name="T26" fmla="*/ 121 w 440"/>
                  <a:gd name="T27" fmla="*/ 128 h 476"/>
                  <a:gd name="T28" fmla="*/ 65 w 440"/>
                  <a:gd name="T29" fmla="*/ 92 h 476"/>
                  <a:gd name="T30" fmla="*/ 440 w 440"/>
                  <a:gd name="T31" fmla="*/ 67 h 476"/>
                  <a:gd name="T32" fmla="*/ 380 w 440"/>
                  <a:gd name="T33" fmla="*/ 179 h 476"/>
                  <a:gd name="T34" fmla="*/ 440 w 440"/>
                  <a:gd name="T35" fmla="*/ 182 h 476"/>
                  <a:gd name="T36" fmla="*/ 376 w 440"/>
                  <a:gd name="T37" fmla="*/ 242 h 476"/>
                  <a:gd name="T38" fmla="*/ 253 w 440"/>
                  <a:gd name="T39" fmla="*/ 257 h 476"/>
                  <a:gd name="T40" fmla="*/ 190 w 440"/>
                  <a:gd name="T41" fmla="*/ 213 h 476"/>
                  <a:gd name="T42" fmla="*/ 250 w 440"/>
                  <a:gd name="T43" fmla="*/ 194 h 476"/>
                  <a:gd name="T44" fmla="*/ 195 w 440"/>
                  <a:gd name="T45" fmla="*/ 118 h 476"/>
                  <a:gd name="T46" fmla="*/ 286 w 440"/>
                  <a:gd name="T47" fmla="*/ 138 h 476"/>
                  <a:gd name="T48" fmla="*/ 351 w 440"/>
                  <a:gd name="T49" fmla="*/ 122 h 476"/>
                  <a:gd name="T50" fmla="*/ 295 w 440"/>
                  <a:gd name="T51" fmla="*/ 84 h 476"/>
                  <a:gd name="T52" fmla="*/ 224 w 440"/>
                  <a:gd name="T53" fmla="*/ 10 h 476"/>
                  <a:gd name="T54" fmla="*/ 290 w 440"/>
                  <a:gd name="T55" fmla="*/ 35 h 476"/>
                  <a:gd name="T56" fmla="*/ 440 w 440"/>
                  <a:gd name="T57" fmla="*/ 67 h 476"/>
                  <a:gd name="T58" fmla="*/ 440 w 440"/>
                  <a:gd name="T59" fmla="*/ 263 h 476"/>
                  <a:gd name="T60" fmla="*/ 435 w 440"/>
                  <a:gd name="T61" fmla="*/ 380 h 476"/>
                  <a:gd name="T62" fmla="*/ 406 w 440"/>
                  <a:gd name="T63" fmla="*/ 421 h 476"/>
                  <a:gd name="T64" fmla="*/ 190 w 440"/>
                  <a:gd name="T65" fmla="*/ 453 h 476"/>
                  <a:gd name="T66" fmla="*/ 258 w 440"/>
                  <a:gd name="T67" fmla="*/ 396 h 476"/>
                  <a:gd name="T68" fmla="*/ 367 w 440"/>
                  <a:gd name="T69" fmla="*/ 376 h 476"/>
                  <a:gd name="T70" fmla="*/ 371 w 440"/>
                  <a:gd name="T71" fmla="*/ 323 h 476"/>
                  <a:gd name="T72" fmla="*/ 258 w 440"/>
                  <a:gd name="T73" fmla="*/ 39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0" h="476">
                    <a:moveTo>
                      <a:pt x="180" y="122"/>
                    </a:moveTo>
                    <a:cubicBezTo>
                      <a:pt x="180" y="131"/>
                      <a:pt x="179" y="140"/>
                      <a:pt x="176" y="148"/>
                    </a:cubicBezTo>
                    <a:cubicBezTo>
                      <a:pt x="173" y="156"/>
                      <a:pt x="169" y="164"/>
                      <a:pt x="165" y="170"/>
                    </a:cubicBezTo>
                    <a:cubicBezTo>
                      <a:pt x="160" y="177"/>
                      <a:pt x="154" y="183"/>
                      <a:pt x="148" y="187"/>
                    </a:cubicBezTo>
                    <a:cubicBezTo>
                      <a:pt x="141" y="191"/>
                      <a:pt x="134" y="194"/>
                      <a:pt x="127" y="196"/>
                    </a:cubicBezTo>
                    <a:cubicBezTo>
                      <a:pt x="127" y="249"/>
                      <a:pt x="127" y="249"/>
                      <a:pt x="127" y="249"/>
                    </a:cubicBezTo>
                    <a:cubicBezTo>
                      <a:pt x="180" y="242"/>
                      <a:pt x="180" y="242"/>
                      <a:pt x="180" y="242"/>
                    </a:cubicBezTo>
                    <a:cubicBezTo>
                      <a:pt x="180" y="302"/>
                      <a:pt x="180" y="302"/>
                      <a:pt x="180" y="302"/>
                    </a:cubicBezTo>
                    <a:cubicBezTo>
                      <a:pt x="127" y="309"/>
                      <a:pt x="127" y="309"/>
                      <a:pt x="127" y="309"/>
                    </a:cubicBezTo>
                    <a:cubicBezTo>
                      <a:pt x="127" y="393"/>
                      <a:pt x="127" y="393"/>
                      <a:pt x="127" y="393"/>
                    </a:cubicBezTo>
                    <a:cubicBezTo>
                      <a:pt x="176" y="382"/>
                      <a:pt x="176" y="382"/>
                      <a:pt x="176" y="382"/>
                    </a:cubicBezTo>
                    <a:cubicBezTo>
                      <a:pt x="176" y="436"/>
                      <a:pt x="176" y="436"/>
                      <a:pt x="176" y="436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9" y="420"/>
                      <a:pt x="9" y="420"/>
                      <a:pt x="9" y="420"/>
                    </a:cubicBezTo>
                    <a:cubicBezTo>
                      <a:pt x="9" y="229"/>
                      <a:pt x="9" y="229"/>
                      <a:pt x="9" y="229"/>
                    </a:cubicBezTo>
                    <a:cubicBezTo>
                      <a:pt x="59" y="223"/>
                      <a:pt x="59" y="223"/>
                      <a:pt x="59" y="223"/>
                    </a:cubicBezTo>
                    <a:cubicBezTo>
                      <a:pt x="59" y="409"/>
                      <a:pt x="59" y="409"/>
                      <a:pt x="59" y="409"/>
                    </a:cubicBezTo>
                    <a:cubicBezTo>
                      <a:pt x="70" y="406"/>
                      <a:pt x="70" y="406"/>
                      <a:pt x="70" y="406"/>
                    </a:cubicBezTo>
                    <a:cubicBezTo>
                      <a:pt x="70" y="203"/>
                      <a:pt x="70" y="203"/>
                      <a:pt x="70" y="203"/>
                    </a:cubicBezTo>
                    <a:cubicBezTo>
                      <a:pt x="6" y="210"/>
                      <a:pt x="6" y="210"/>
                      <a:pt x="6" y="210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0" y="27"/>
                      <a:pt x="180" y="27"/>
                      <a:pt x="180" y="27"/>
                    </a:cubicBezTo>
                    <a:lnTo>
                      <a:pt x="180" y="122"/>
                    </a:lnTo>
                    <a:close/>
                    <a:moveTo>
                      <a:pt x="65" y="154"/>
                    </a:move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10" y="149"/>
                      <a:pt x="113" y="147"/>
                      <a:pt x="116" y="143"/>
                    </a:cubicBezTo>
                    <a:cubicBezTo>
                      <a:pt x="119" y="139"/>
                      <a:pt x="121" y="134"/>
                      <a:pt x="121" y="128"/>
                    </a:cubicBezTo>
                    <a:cubicBezTo>
                      <a:pt x="121" y="85"/>
                      <a:pt x="121" y="85"/>
                      <a:pt x="121" y="85"/>
                    </a:cubicBezTo>
                    <a:cubicBezTo>
                      <a:pt x="65" y="92"/>
                      <a:pt x="65" y="92"/>
                      <a:pt x="65" y="92"/>
                    </a:cubicBezTo>
                    <a:lnTo>
                      <a:pt x="65" y="154"/>
                    </a:lnTo>
                    <a:close/>
                    <a:moveTo>
                      <a:pt x="440" y="67"/>
                    </a:moveTo>
                    <a:cubicBezTo>
                      <a:pt x="438" y="87"/>
                      <a:pt x="431" y="107"/>
                      <a:pt x="421" y="126"/>
                    </a:cubicBezTo>
                    <a:cubicBezTo>
                      <a:pt x="410" y="145"/>
                      <a:pt x="397" y="163"/>
                      <a:pt x="380" y="179"/>
                    </a:cubicBezTo>
                    <a:cubicBezTo>
                      <a:pt x="390" y="180"/>
                      <a:pt x="401" y="181"/>
                      <a:pt x="411" y="182"/>
                    </a:cubicBezTo>
                    <a:cubicBezTo>
                      <a:pt x="421" y="183"/>
                      <a:pt x="431" y="183"/>
                      <a:pt x="440" y="182"/>
                    </a:cubicBezTo>
                    <a:cubicBezTo>
                      <a:pt x="440" y="242"/>
                      <a:pt x="440" y="242"/>
                      <a:pt x="440" y="242"/>
                    </a:cubicBezTo>
                    <a:cubicBezTo>
                      <a:pt x="419" y="244"/>
                      <a:pt x="398" y="244"/>
                      <a:pt x="376" y="242"/>
                    </a:cubicBezTo>
                    <a:cubicBezTo>
                      <a:pt x="355" y="240"/>
                      <a:pt x="334" y="235"/>
                      <a:pt x="314" y="228"/>
                    </a:cubicBezTo>
                    <a:cubicBezTo>
                      <a:pt x="295" y="240"/>
                      <a:pt x="274" y="250"/>
                      <a:pt x="253" y="257"/>
                    </a:cubicBezTo>
                    <a:cubicBezTo>
                      <a:pt x="232" y="264"/>
                      <a:pt x="211" y="270"/>
                      <a:pt x="190" y="273"/>
                    </a:cubicBezTo>
                    <a:cubicBezTo>
                      <a:pt x="190" y="213"/>
                      <a:pt x="190" y="213"/>
                      <a:pt x="190" y="213"/>
                    </a:cubicBezTo>
                    <a:cubicBezTo>
                      <a:pt x="200" y="211"/>
                      <a:pt x="209" y="208"/>
                      <a:pt x="219" y="205"/>
                    </a:cubicBezTo>
                    <a:cubicBezTo>
                      <a:pt x="229" y="202"/>
                      <a:pt x="240" y="199"/>
                      <a:pt x="250" y="194"/>
                    </a:cubicBezTo>
                    <a:cubicBezTo>
                      <a:pt x="237" y="184"/>
                      <a:pt x="225" y="172"/>
                      <a:pt x="216" y="160"/>
                    </a:cubicBezTo>
                    <a:cubicBezTo>
                      <a:pt x="207" y="147"/>
                      <a:pt x="199" y="133"/>
                      <a:pt x="195" y="118"/>
                    </a:cubicBezTo>
                    <a:cubicBezTo>
                      <a:pt x="264" y="109"/>
                      <a:pt x="264" y="109"/>
                      <a:pt x="264" y="109"/>
                    </a:cubicBezTo>
                    <a:cubicBezTo>
                      <a:pt x="270" y="120"/>
                      <a:pt x="278" y="130"/>
                      <a:pt x="286" y="138"/>
                    </a:cubicBezTo>
                    <a:cubicBezTo>
                      <a:pt x="295" y="146"/>
                      <a:pt x="304" y="152"/>
                      <a:pt x="314" y="158"/>
                    </a:cubicBezTo>
                    <a:cubicBezTo>
                      <a:pt x="328" y="147"/>
                      <a:pt x="341" y="135"/>
                      <a:pt x="351" y="122"/>
                    </a:cubicBezTo>
                    <a:cubicBezTo>
                      <a:pt x="362" y="108"/>
                      <a:pt x="370" y="92"/>
                      <a:pt x="375" y="75"/>
                    </a:cubicBezTo>
                    <a:cubicBezTo>
                      <a:pt x="295" y="84"/>
                      <a:pt x="295" y="84"/>
                      <a:pt x="295" y="84"/>
                    </a:cubicBezTo>
                    <a:cubicBezTo>
                      <a:pt x="189" y="97"/>
                      <a:pt x="189" y="97"/>
                      <a:pt x="189" y="97"/>
                    </a:cubicBezTo>
                    <a:cubicBezTo>
                      <a:pt x="224" y="10"/>
                      <a:pt x="224" y="10"/>
                      <a:pt x="224" y="10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290" y="35"/>
                      <a:pt x="290" y="35"/>
                      <a:pt x="290" y="35"/>
                    </a:cubicBezTo>
                    <a:cubicBezTo>
                      <a:pt x="440" y="17"/>
                      <a:pt x="440" y="17"/>
                      <a:pt x="440" y="17"/>
                    </a:cubicBezTo>
                    <a:cubicBezTo>
                      <a:pt x="440" y="67"/>
                      <a:pt x="440" y="67"/>
                      <a:pt x="440" y="67"/>
                    </a:cubicBezTo>
                    <a:close/>
                    <a:moveTo>
                      <a:pt x="190" y="294"/>
                    </a:moveTo>
                    <a:cubicBezTo>
                      <a:pt x="440" y="263"/>
                      <a:pt x="440" y="263"/>
                      <a:pt x="440" y="263"/>
                    </a:cubicBezTo>
                    <a:cubicBezTo>
                      <a:pt x="440" y="352"/>
                      <a:pt x="440" y="352"/>
                      <a:pt x="440" y="352"/>
                    </a:cubicBezTo>
                    <a:cubicBezTo>
                      <a:pt x="440" y="362"/>
                      <a:pt x="438" y="371"/>
                      <a:pt x="435" y="380"/>
                    </a:cubicBezTo>
                    <a:cubicBezTo>
                      <a:pt x="432" y="389"/>
                      <a:pt x="428" y="397"/>
                      <a:pt x="423" y="403"/>
                    </a:cubicBezTo>
                    <a:cubicBezTo>
                      <a:pt x="418" y="410"/>
                      <a:pt x="412" y="416"/>
                      <a:pt x="406" y="421"/>
                    </a:cubicBezTo>
                    <a:cubicBezTo>
                      <a:pt x="399" y="426"/>
                      <a:pt x="392" y="428"/>
                      <a:pt x="384" y="429"/>
                    </a:cubicBezTo>
                    <a:cubicBezTo>
                      <a:pt x="190" y="453"/>
                      <a:pt x="190" y="453"/>
                      <a:pt x="190" y="453"/>
                    </a:cubicBezTo>
                    <a:lnTo>
                      <a:pt x="190" y="294"/>
                    </a:lnTo>
                    <a:close/>
                    <a:moveTo>
                      <a:pt x="258" y="396"/>
                    </a:moveTo>
                    <a:cubicBezTo>
                      <a:pt x="356" y="385"/>
                      <a:pt x="356" y="385"/>
                      <a:pt x="356" y="385"/>
                    </a:cubicBezTo>
                    <a:cubicBezTo>
                      <a:pt x="360" y="384"/>
                      <a:pt x="364" y="381"/>
                      <a:pt x="367" y="376"/>
                    </a:cubicBezTo>
                    <a:cubicBezTo>
                      <a:pt x="370" y="371"/>
                      <a:pt x="371" y="365"/>
                      <a:pt x="371" y="359"/>
                    </a:cubicBezTo>
                    <a:cubicBezTo>
                      <a:pt x="371" y="323"/>
                      <a:pt x="371" y="323"/>
                      <a:pt x="371" y="323"/>
                    </a:cubicBezTo>
                    <a:cubicBezTo>
                      <a:pt x="258" y="337"/>
                      <a:pt x="258" y="337"/>
                      <a:pt x="258" y="337"/>
                    </a:cubicBezTo>
                    <a:lnTo>
                      <a:pt x="258" y="396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 bwMode="auto">
            <a:xfrm>
              <a:off x="3111500" y="2320926"/>
              <a:ext cx="5969000" cy="1414558"/>
              <a:chOff x="3571875" y="2401888"/>
              <a:chExt cx="4957763" cy="1174750"/>
            </a:xfrm>
            <a:gradFill>
              <a:gsLst>
                <a:gs pos="0">
                  <a:srgbClr val="7A2407"/>
                </a:gs>
                <a:gs pos="100000">
                  <a:srgbClr val="EF4915"/>
                </a:gs>
              </a:gsLst>
              <a:lin ang="0" scaled="0"/>
            </a:gradFill>
          </p:grpSpPr>
          <p:sp>
            <p:nvSpPr>
              <p:cNvPr id="163" name="234" hidden="1"/>
              <p:cNvSpPr>
                <a:spLocks noEditPoints="1"/>
              </p:cNvSpPr>
              <p:nvPr/>
            </p:nvSpPr>
            <p:spPr bwMode="auto">
              <a:xfrm>
                <a:off x="3571875" y="2916238"/>
                <a:ext cx="595313" cy="660400"/>
              </a:xfrm>
              <a:custGeom>
                <a:avLst/>
                <a:gdLst>
                  <a:gd name="T0" fmla="*/ 440 w 440"/>
                  <a:gd name="T1" fmla="*/ 435 h 489"/>
                  <a:gd name="T2" fmla="*/ 328 w 440"/>
                  <a:gd name="T3" fmla="*/ 427 h 489"/>
                  <a:gd name="T4" fmla="*/ 220 w 440"/>
                  <a:gd name="T5" fmla="*/ 399 h 489"/>
                  <a:gd name="T6" fmla="*/ 112 w 440"/>
                  <a:gd name="T7" fmla="*/ 453 h 489"/>
                  <a:gd name="T8" fmla="*/ 0 w 440"/>
                  <a:gd name="T9" fmla="*/ 489 h 489"/>
                  <a:gd name="T10" fmla="*/ 0 w 440"/>
                  <a:gd name="T11" fmla="*/ 414 h 489"/>
                  <a:gd name="T12" fmla="*/ 66 w 440"/>
                  <a:gd name="T13" fmla="*/ 393 h 489"/>
                  <a:gd name="T14" fmla="*/ 132 w 440"/>
                  <a:gd name="T15" fmla="*/ 364 h 489"/>
                  <a:gd name="T16" fmla="*/ 79 w 440"/>
                  <a:gd name="T17" fmla="*/ 338 h 489"/>
                  <a:gd name="T18" fmla="*/ 27 w 440"/>
                  <a:gd name="T19" fmla="*/ 312 h 489"/>
                  <a:gd name="T20" fmla="*/ 27 w 440"/>
                  <a:gd name="T21" fmla="*/ 230 h 489"/>
                  <a:gd name="T22" fmla="*/ 27 w 440"/>
                  <a:gd name="T23" fmla="*/ 144 h 489"/>
                  <a:gd name="T24" fmla="*/ 0 w 440"/>
                  <a:gd name="T25" fmla="*/ 148 h 489"/>
                  <a:gd name="T26" fmla="*/ 0 w 440"/>
                  <a:gd name="T27" fmla="*/ 87 h 489"/>
                  <a:gd name="T28" fmla="*/ 27 w 440"/>
                  <a:gd name="T29" fmla="*/ 84 h 489"/>
                  <a:gd name="T30" fmla="*/ 27 w 440"/>
                  <a:gd name="T31" fmla="*/ 47 h 489"/>
                  <a:gd name="T32" fmla="*/ 97 w 440"/>
                  <a:gd name="T33" fmla="*/ 38 h 489"/>
                  <a:gd name="T34" fmla="*/ 97 w 440"/>
                  <a:gd name="T35" fmla="*/ 76 h 489"/>
                  <a:gd name="T36" fmla="*/ 344 w 440"/>
                  <a:gd name="T37" fmla="*/ 45 h 489"/>
                  <a:gd name="T38" fmla="*/ 344 w 440"/>
                  <a:gd name="T39" fmla="*/ 8 h 489"/>
                  <a:gd name="T40" fmla="*/ 413 w 440"/>
                  <a:gd name="T41" fmla="*/ 0 h 489"/>
                  <a:gd name="T42" fmla="*/ 413 w 440"/>
                  <a:gd name="T43" fmla="*/ 37 h 489"/>
                  <a:gd name="T44" fmla="*/ 440 w 440"/>
                  <a:gd name="T45" fmla="*/ 34 h 489"/>
                  <a:gd name="T46" fmla="*/ 440 w 440"/>
                  <a:gd name="T47" fmla="*/ 94 h 489"/>
                  <a:gd name="T48" fmla="*/ 413 w 440"/>
                  <a:gd name="T49" fmla="*/ 97 h 489"/>
                  <a:gd name="T50" fmla="*/ 413 w 440"/>
                  <a:gd name="T51" fmla="*/ 183 h 489"/>
                  <a:gd name="T52" fmla="*/ 413 w 440"/>
                  <a:gd name="T53" fmla="*/ 265 h 489"/>
                  <a:gd name="T54" fmla="*/ 362 w 440"/>
                  <a:gd name="T55" fmla="*/ 304 h 489"/>
                  <a:gd name="T56" fmla="*/ 309 w 440"/>
                  <a:gd name="T57" fmla="*/ 342 h 489"/>
                  <a:gd name="T58" fmla="*/ 374 w 440"/>
                  <a:gd name="T59" fmla="*/ 356 h 489"/>
                  <a:gd name="T60" fmla="*/ 440 w 440"/>
                  <a:gd name="T61" fmla="*/ 360 h 489"/>
                  <a:gd name="T62" fmla="*/ 440 w 440"/>
                  <a:gd name="T63" fmla="*/ 435 h 489"/>
                  <a:gd name="T64" fmla="*/ 97 w 440"/>
                  <a:gd name="T65" fmla="*/ 260 h 489"/>
                  <a:gd name="T66" fmla="*/ 158 w 440"/>
                  <a:gd name="T67" fmla="*/ 287 h 489"/>
                  <a:gd name="T68" fmla="*/ 220 w 440"/>
                  <a:gd name="T69" fmla="*/ 313 h 489"/>
                  <a:gd name="T70" fmla="*/ 282 w 440"/>
                  <a:gd name="T71" fmla="*/ 272 h 489"/>
                  <a:gd name="T72" fmla="*/ 344 w 440"/>
                  <a:gd name="T73" fmla="*/ 230 h 489"/>
                  <a:gd name="T74" fmla="*/ 344 w 440"/>
                  <a:gd name="T75" fmla="*/ 106 h 489"/>
                  <a:gd name="T76" fmla="*/ 97 w 440"/>
                  <a:gd name="T77" fmla="*/ 136 h 489"/>
                  <a:gd name="T78" fmla="*/ 97 w 440"/>
                  <a:gd name="T79" fmla="*/ 26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0" h="489">
                    <a:moveTo>
                      <a:pt x="440" y="435"/>
                    </a:moveTo>
                    <a:cubicBezTo>
                      <a:pt x="402" y="437"/>
                      <a:pt x="364" y="434"/>
                      <a:pt x="328" y="427"/>
                    </a:cubicBezTo>
                    <a:cubicBezTo>
                      <a:pt x="291" y="420"/>
                      <a:pt x="255" y="411"/>
                      <a:pt x="220" y="399"/>
                    </a:cubicBezTo>
                    <a:cubicBezTo>
                      <a:pt x="185" y="420"/>
                      <a:pt x="149" y="438"/>
                      <a:pt x="112" y="453"/>
                    </a:cubicBezTo>
                    <a:cubicBezTo>
                      <a:pt x="76" y="469"/>
                      <a:pt x="39" y="481"/>
                      <a:pt x="0" y="489"/>
                    </a:cubicBezTo>
                    <a:cubicBezTo>
                      <a:pt x="0" y="414"/>
                      <a:pt x="0" y="414"/>
                      <a:pt x="0" y="414"/>
                    </a:cubicBezTo>
                    <a:cubicBezTo>
                      <a:pt x="22" y="409"/>
                      <a:pt x="44" y="402"/>
                      <a:pt x="66" y="393"/>
                    </a:cubicBezTo>
                    <a:cubicBezTo>
                      <a:pt x="88" y="385"/>
                      <a:pt x="110" y="375"/>
                      <a:pt x="132" y="364"/>
                    </a:cubicBezTo>
                    <a:cubicBezTo>
                      <a:pt x="114" y="355"/>
                      <a:pt x="96" y="347"/>
                      <a:pt x="79" y="338"/>
                    </a:cubicBezTo>
                    <a:cubicBezTo>
                      <a:pt x="61" y="330"/>
                      <a:pt x="44" y="321"/>
                      <a:pt x="27" y="312"/>
                    </a:cubicBezTo>
                    <a:cubicBezTo>
                      <a:pt x="27" y="230"/>
                      <a:pt x="27" y="230"/>
                      <a:pt x="27" y="230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344" y="45"/>
                      <a:pt x="344" y="45"/>
                      <a:pt x="344" y="45"/>
                    </a:cubicBezTo>
                    <a:cubicBezTo>
                      <a:pt x="344" y="8"/>
                      <a:pt x="344" y="8"/>
                      <a:pt x="344" y="8"/>
                    </a:cubicBezTo>
                    <a:cubicBezTo>
                      <a:pt x="413" y="0"/>
                      <a:pt x="413" y="0"/>
                      <a:pt x="413" y="0"/>
                    </a:cubicBezTo>
                    <a:cubicBezTo>
                      <a:pt x="413" y="37"/>
                      <a:pt x="413" y="37"/>
                      <a:pt x="413" y="37"/>
                    </a:cubicBezTo>
                    <a:cubicBezTo>
                      <a:pt x="440" y="34"/>
                      <a:pt x="440" y="34"/>
                      <a:pt x="440" y="34"/>
                    </a:cubicBezTo>
                    <a:cubicBezTo>
                      <a:pt x="440" y="94"/>
                      <a:pt x="440" y="94"/>
                      <a:pt x="440" y="94"/>
                    </a:cubicBezTo>
                    <a:cubicBezTo>
                      <a:pt x="413" y="97"/>
                      <a:pt x="413" y="97"/>
                      <a:pt x="413" y="9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3" y="265"/>
                      <a:pt x="413" y="265"/>
                      <a:pt x="413" y="265"/>
                    </a:cubicBezTo>
                    <a:cubicBezTo>
                      <a:pt x="396" y="278"/>
                      <a:pt x="379" y="291"/>
                      <a:pt x="362" y="304"/>
                    </a:cubicBezTo>
                    <a:cubicBezTo>
                      <a:pt x="344" y="317"/>
                      <a:pt x="327" y="329"/>
                      <a:pt x="309" y="342"/>
                    </a:cubicBezTo>
                    <a:cubicBezTo>
                      <a:pt x="331" y="348"/>
                      <a:pt x="353" y="353"/>
                      <a:pt x="374" y="356"/>
                    </a:cubicBezTo>
                    <a:cubicBezTo>
                      <a:pt x="396" y="359"/>
                      <a:pt x="418" y="360"/>
                      <a:pt x="440" y="360"/>
                    </a:cubicBezTo>
                    <a:lnTo>
                      <a:pt x="440" y="435"/>
                    </a:lnTo>
                    <a:close/>
                    <a:moveTo>
                      <a:pt x="97" y="260"/>
                    </a:moveTo>
                    <a:cubicBezTo>
                      <a:pt x="117" y="269"/>
                      <a:pt x="138" y="278"/>
                      <a:pt x="158" y="287"/>
                    </a:cubicBezTo>
                    <a:cubicBezTo>
                      <a:pt x="179" y="296"/>
                      <a:pt x="199" y="305"/>
                      <a:pt x="220" y="313"/>
                    </a:cubicBezTo>
                    <a:cubicBezTo>
                      <a:pt x="241" y="300"/>
                      <a:pt x="262" y="286"/>
                      <a:pt x="282" y="272"/>
                    </a:cubicBezTo>
                    <a:cubicBezTo>
                      <a:pt x="303" y="258"/>
                      <a:pt x="323" y="244"/>
                      <a:pt x="344" y="230"/>
                    </a:cubicBezTo>
                    <a:cubicBezTo>
                      <a:pt x="344" y="106"/>
                      <a:pt x="344" y="106"/>
                      <a:pt x="344" y="106"/>
                    </a:cubicBezTo>
                    <a:cubicBezTo>
                      <a:pt x="97" y="136"/>
                      <a:pt x="97" y="136"/>
                      <a:pt x="97" y="136"/>
                    </a:cubicBezTo>
                    <a:lnTo>
                      <a:pt x="97" y="2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4" name="23" hidden="1"/>
              <p:cNvSpPr>
                <a:spLocks noEditPoints="1"/>
              </p:cNvSpPr>
              <p:nvPr/>
            </p:nvSpPr>
            <p:spPr bwMode="auto">
              <a:xfrm>
                <a:off x="4194175" y="2847976"/>
                <a:ext cx="596900" cy="642938"/>
              </a:xfrm>
              <a:custGeom>
                <a:avLst/>
                <a:gdLst>
                  <a:gd name="T0" fmla="*/ 62 w 441"/>
                  <a:gd name="T1" fmla="*/ 335 h 476"/>
                  <a:gd name="T2" fmla="*/ 0 w 441"/>
                  <a:gd name="T3" fmla="*/ 343 h 476"/>
                  <a:gd name="T4" fmla="*/ 89 w 441"/>
                  <a:gd name="T5" fmla="*/ 142 h 476"/>
                  <a:gd name="T6" fmla="*/ 11 w 441"/>
                  <a:gd name="T7" fmla="*/ 151 h 476"/>
                  <a:gd name="T8" fmla="*/ 11 w 441"/>
                  <a:gd name="T9" fmla="*/ 91 h 476"/>
                  <a:gd name="T10" fmla="*/ 49 w 441"/>
                  <a:gd name="T11" fmla="*/ 86 h 476"/>
                  <a:gd name="T12" fmla="*/ 32 w 441"/>
                  <a:gd name="T13" fmla="*/ 41 h 476"/>
                  <a:gd name="T14" fmla="*/ 104 w 441"/>
                  <a:gd name="T15" fmla="*/ 33 h 476"/>
                  <a:gd name="T16" fmla="*/ 121 w 441"/>
                  <a:gd name="T17" fmla="*/ 77 h 476"/>
                  <a:gd name="T18" fmla="*/ 189 w 441"/>
                  <a:gd name="T19" fmla="*/ 69 h 476"/>
                  <a:gd name="T20" fmla="*/ 132 w 441"/>
                  <a:gd name="T21" fmla="*/ 202 h 476"/>
                  <a:gd name="T22" fmla="*/ 170 w 441"/>
                  <a:gd name="T23" fmla="*/ 198 h 476"/>
                  <a:gd name="T24" fmla="*/ 201 w 441"/>
                  <a:gd name="T25" fmla="*/ 352 h 476"/>
                  <a:gd name="T26" fmla="*/ 145 w 441"/>
                  <a:gd name="T27" fmla="*/ 358 h 476"/>
                  <a:gd name="T28" fmla="*/ 127 w 441"/>
                  <a:gd name="T29" fmla="*/ 268 h 476"/>
                  <a:gd name="T30" fmla="*/ 127 w 441"/>
                  <a:gd name="T31" fmla="*/ 469 h 476"/>
                  <a:gd name="T32" fmla="*/ 62 w 441"/>
                  <a:gd name="T33" fmla="*/ 476 h 476"/>
                  <a:gd name="T34" fmla="*/ 62 w 441"/>
                  <a:gd name="T35" fmla="*/ 335 h 476"/>
                  <a:gd name="T36" fmla="*/ 351 w 441"/>
                  <a:gd name="T37" fmla="*/ 0 h 476"/>
                  <a:gd name="T38" fmla="*/ 351 w 441"/>
                  <a:gd name="T39" fmla="*/ 31 h 476"/>
                  <a:gd name="T40" fmla="*/ 441 w 441"/>
                  <a:gd name="T41" fmla="*/ 20 h 476"/>
                  <a:gd name="T42" fmla="*/ 441 w 441"/>
                  <a:gd name="T43" fmla="*/ 306 h 476"/>
                  <a:gd name="T44" fmla="*/ 437 w 441"/>
                  <a:gd name="T45" fmla="*/ 333 h 476"/>
                  <a:gd name="T46" fmla="*/ 425 w 441"/>
                  <a:gd name="T47" fmla="*/ 356 h 476"/>
                  <a:gd name="T48" fmla="*/ 408 w 441"/>
                  <a:gd name="T49" fmla="*/ 372 h 476"/>
                  <a:gd name="T50" fmla="*/ 386 w 441"/>
                  <a:gd name="T51" fmla="*/ 380 h 476"/>
                  <a:gd name="T52" fmla="*/ 351 w 441"/>
                  <a:gd name="T53" fmla="*/ 384 h 476"/>
                  <a:gd name="T54" fmla="*/ 351 w 441"/>
                  <a:gd name="T55" fmla="*/ 440 h 476"/>
                  <a:gd name="T56" fmla="*/ 294 w 441"/>
                  <a:gd name="T57" fmla="*/ 447 h 476"/>
                  <a:gd name="T58" fmla="*/ 294 w 441"/>
                  <a:gd name="T59" fmla="*/ 391 h 476"/>
                  <a:gd name="T60" fmla="*/ 205 w 441"/>
                  <a:gd name="T61" fmla="*/ 402 h 476"/>
                  <a:gd name="T62" fmla="*/ 205 w 441"/>
                  <a:gd name="T63" fmla="*/ 48 h 476"/>
                  <a:gd name="T64" fmla="*/ 294 w 441"/>
                  <a:gd name="T65" fmla="*/ 38 h 476"/>
                  <a:gd name="T66" fmla="*/ 294 w 441"/>
                  <a:gd name="T67" fmla="*/ 6 h 476"/>
                  <a:gd name="T68" fmla="*/ 351 w 441"/>
                  <a:gd name="T69" fmla="*/ 0 h 476"/>
                  <a:gd name="T70" fmla="*/ 269 w 441"/>
                  <a:gd name="T71" fmla="*/ 101 h 476"/>
                  <a:gd name="T72" fmla="*/ 269 w 441"/>
                  <a:gd name="T73" fmla="*/ 181 h 476"/>
                  <a:gd name="T74" fmla="*/ 294 w 441"/>
                  <a:gd name="T75" fmla="*/ 178 h 476"/>
                  <a:gd name="T76" fmla="*/ 294 w 441"/>
                  <a:gd name="T77" fmla="*/ 98 h 476"/>
                  <a:gd name="T78" fmla="*/ 269 w 441"/>
                  <a:gd name="T79" fmla="*/ 101 h 476"/>
                  <a:gd name="T80" fmla="*/ 294 w 441"/>
                  <a:gd name="T81" fmla="*/ 332 h 476"/>
                  <a:gd name="T82" fmla="*/ 294 w 441"/>
                  <a:gd name="T83" fmla="*/ 238 h 476"/>
                  <a:gd name="T84" fmla="*/ 269 w 441"/>
                  <a:gd name="T85" fmla="*/ 241 h 476"/>
                  <a:gd name="T86" fmla="*/ 269 w 441"/>
                  <a:gd name="T87" fmla="*/ 335 h 476"/>
                  <a:gd name="T88" fmla="*/ 294 w 441"/>
                  <a:gd name="T89" fmla="*/ 332 h 476"/>
                  <a:gd name="T90" fmla="*/ 351 w 441"/>
                  <a:gd name="T91" fmla="*/ 91 h 476"/>
                  <a:gd name="T92" fmla="*/ 351 w 441"/>
                  <a:gd name="T93" fmla="*/ 171 h 476"/>
                  <a:gd name="T94" fmla="*/ 377 w 441"/>
                  <a:gd name="T95" fmla="*/ 168 h 476"/>
                  <a:gd name="T96" fmla="*/ 377 w 441"/>
                  <a:gd name="T97" fmla="*/ 88 h 476"/>
                  <a:gd name="T98" fmla="*/ 351 w 441"/>
                  <a:gd name="T99" fmla="*/ 91 h 476"/>
                  <a:gd name="T100" fmla="*/ 361 w 441"/>
                  <a:gd name="T101" fmla="*/ 324 h 476"/>
                  <a:gd name="T102" fmla="*/ 373 w 441"/>
                  <a:gd name="T103" fmla="*/ 317 h 476"/>
                  <a:gd name="T104" fmla="*/ 377 w 441"/>
                  <a:gd name="T105" fmla="*/ 303 h 476"/>
                  <a:gd name="T106" fmla="*/ 377 w 441"/>
                  <a:gd name="T107" fmla="*/ 228 h 476"/>
                  <a:gd name="T108" fmla="*/ 351 w 441"/>
                  <a:gd name="T109" fmla="*/ 231 h 476"/>
                  <a:gd name="T110" fmla="*/ 351 w 441"/>
                  <a:gd name="T111" fmla="*/ 325 h 476"/>
                  <a:gd name="T112" fmla="*/ 361 w 441"/>
                  <a:gd name="T113" fmla="*/ 324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1" h="476">
                    <a:moveTo>
                      <a:pt x="62" y="335"/>
                    </a:moveTo>
                    <a:cubicBezTo>
                      <a:pt x="0" y="343"/>
                      <a:pt x="0" y="343"/>
                      <a:pt x="0" y="343"/>
                    </a:cubicBezTo>
                    <a:cubicBezTo>
                      <a:pt x="89" y="142"/>
                      <a:pt x="89" y="142"/>
                      <a:pt x="89" y="142"/>
                    </a:cubicBezTo>
                    <a:cubicBezTo>
                      <a:pt x="11" y="151"/>
                      <a:pt x="11" y="151"/>
                      <a:pt x="11" y="151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201" y="352"/>
                      <a:pt x="201" y="352"/>
                      <a:pt x="201" y="352"/>
                    </a:cubicBezTo>
                    <a:cubicBezTo>
                      <a:pt x="145" y="358"/>
                      <a:pt x="145" y="358"/>
                      <a:pt x="145" y="358"/>
                    </a:cubicBezTo>
                    <a:cubicBezTo>
                      <a:pt x="127" y="268"/>
                      <a:pt x="127" y="268"/>
                      <a:pt x="127" y="268"/>
                    </a:cubicBezTo>
                    <a:cubicBezTo>
                      <a:pt x="127" y="469"/>
                      <a:pt x="127" y="469"/>
                      <a:pt x="127" y="469"/>
                    </a:cubicBezTo>
                    <a:cubicBezTo>
                      <a:pt x="62" y="476"/>
                      <a:pt x="62" y="476"/>
                      <a:pt x="62" y="476"/>
                    </a:cubicBezTo>
                    <a:lnTo>
                      <a:pt x="62" y="335"/>
                    </a:lnTo>
                    <a:close/>
                    <a:moveTo>
                      <a:pt x="351" y="0"/>
                    </a:moveTo>
                    <a:cubicBezTo>
                      <a:pt x="351" y="31"/>
                      <a:pt x="351" y="31"/>
                      <a:pt x="351" y="31"/>
                    </a:cubicBezTo>
                    <a:cubicBezTo>
                      <a:pt x="441" y="20"/>
                      <a:pt x="441" y="20"/>
                      <a:pt x="441" y="20"/>
                    </a:cubicBezTo>
                    <a:cubicBezTo>
                      <a:pt x="441" y="306"/>
                      <a:pt x="441" y="306"/>
                      <a:pt x="441" y="306"/>
                    </a:cubicBezTo>
                    <a:cubicBezTo>
                      <a:pt x="441" y="316"/>
                      <a:pt x="440" y="325"/>
                      <a:pt x="437" y="333"/>
                    </a:cubicBezTo>
                    <a:cubicBezTo>
                      <a:pt x="434" y="342"/>
                      <a:pt x="430" y="349"/>
                      <a:pt x="425" y="356"/>
                    </a:cubicBezTo>
                    <a:cubicBezTo>
                      <a:pt x="420" y="363"/>
                      <a:pt x="414" y="368"/>
                      <a:pt x="408" y="372"/>
                    </a:cubicBezTo>
                    <a:cubicBezTo>
                      <a:pt x="401" y="377"/>
                      <a:pt x="394" y="379"/>
                      <a:pt x="386" y="380"/>
                    </a:cubicBezTo>
                    <a:cubicBezTo>
                      <a:pt x="351" y="384"/>
                      <a:pt x="351" y="384"/>
                      <a:pt x="351" y="384"/>
                    </a:cubicBezTo>
                    <a:cubicBezTo>
                      <a:pt x="351" y="440"/>
                      <a:pt x="351" y="440"/>
                      <a:pt x="351" y="440"/>
                    </a:cubicBezTo>
                    <a:cubicBezTo>
                      <a:pt x="294" y="447"/>
                      <a:pt x="294" y="447"/>
                      <a:pt x="294" y="447"/>
                    </a:cubicBezTo>
                    <a:cubicBezTo>
                      <a:pt x="294" y="391"/>
                      <a:pt x="294" y="391"/>
                      <a:pt x="294" y="391"/>
                    </a:cubicBezTo>
                    <a:cubicBezTo>
                      <a:pt x="205" y="402"/>
                      <a:pt x="205" y="402"/>
                      <a:pt x="205" y="40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294" y="38"/>
                      <a:pt x="294" y="38"/>
                      <a:pt x="294" y="38"/>
                    </a:cubicBezTo>
                    <a:cubicBezTo>
                      <a:pt x="294" y="6"/>
                      <a:pt x="294" y="6"/>
                      <a:pt x="294" y="6"/>
                    </a:cubicBezTo>
                    <a:lnTo>
                      <a:pt x="351" y="0"/>
                    </a:lnTo>
                    <a:close/>
                    <a:moveTo>
                      <a:pt x="269" y="101"/>
                    </a:moveTo>
                    <a:cubicBezTo>
                      <a:pt x="269" y="181"/>
                      <a:pt x="269" y="181"/>
                      <a:pt x="269" y="181"/>
                    </a:cubicBezTo>
                    <a:cubicBezTo>
                      <a:pt x="294" y="178"/>
                      <a:pt x="294" y="178"/>
                      <a:pt x="294" y="178"/>
                    </a:cubicBezTo>
                    <a:cubicBezTo>
                      <a:pt x="294" y="98"/>
                      <a:pt x="294" y="98"/>
                      <a:pt x="294" y="98"/>
                    </a:cubicBezTo>
                    <a:lnTo>
                      <a:pt x="269" y="101"/>
                    </a:lnTo>
                    <a:close/>
                    <a:moveTo>
                      <a:pt x="294" y="332"/>
                    </a:moveTo>
                    <a:cubicBezTo>
                      <a:pt x="294" y="238"/>
                      <a:pt x="294" y="238"/>
                      <a:pt x="294" y="238"/>
                    </a:cubicBezTo>
                    <a:cubicBezTo>
                      <a:pt x="269" y="241"/>
                      <a:pt x="269" y="241"/>
                      <a:pt x="269" y="241"/>
                    </a:cubicBezTo>
                    <a:cubicBezTo>
                      <a:pt x="269" y="335"/>
                      <a:pt x="269" y="335"/>
                      <a:pt x="269" y="335"/>
                    </a:cubicBezTo>
                    <a:lnTo>
                      <a:pt x="294" y="332"/>
                    </a:lnTo>
                    <a:close/>
                    <a:moveTo>
                      <a:pt x="351" y="91"/>
                    </a:moveTo>
                    <a:cubicBezTo>
                      <a:pt x="351" y="171"/>
                      <a:pt x="351" y="171"/>
                      <a:pt x="351" y="171"/>
                    </a:cubicBezTo>
                    <a:cubicBezTo>
                      <a:pt x="377" y="168"/>
                      <a:pt x="377" y="168"/>
                      <a:pt x="377" y="168"/>
                    </a:cubicBezTo>
                    <a:cubicBezTo>
                      <a:pt x="377" y="88"/>
                      <a:pt x="377" y="88"/>
                      <a:pt x="377" y="88"/>
                    </a:cubicBezTo>
                    <a:lnTo>
                      <a:pt x="351" y="91"/>
                    </a:lnTo>
                    <a:close/>
                    <a:moveTo>
                      <a:pt x="361" y="324"/>
                    </a:moveTo>
                    <a:cubicBezTo>
                      <a:pt x="366" y="324"/>
                      <a:pt x="370" y="321"/>
                      <a:pt x="373" y="317"/>
                    </a:cubicBezTo>
                    <a:cubicBezTo>
                      <a:pt x="376" y="313"/>
                      <a:pt x="377" y="308"/>
                      <a:pt x="377" y="303"/>
                    </a:cubicBezTo>
                    <a:cubicBezTo>
                      <a:pt x="377" y="228"/>
                      <a:pt x="377" y="228"/>
                      <a:pt x="377" y="228"/>
                    </a:cubicBezTo>
                    <a:cubicBezTo>
                      <a:pt x="351" y="231"/>
                      <a:pt x="351" y="231"/>
                      <a:pt x="351" y="231"/>
                    </a:cubicBezTo>
                    <a:cubicBezTo>
                      <a:pt x="351" y="325"/>
                      <a:pt x="351" y="325"/>
                      <a:pt x="351" y="325"/>
                    </a:cubicBezTo>
                    <a:lnTo>
                      <a:pt x="361" y="3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5" name="Freeform 157"/>
              <p:cNvSpPr>
                <a:spLocks noEditPoints="1"/>
              </p:cNvSpPr>
              <p:nvPr/>
            </p:nvSpPr>
            <p:spPr bwMode="auto">
              <a:xfrm>
                <a:off x="4819650" y="2757488"/>
                <a:ext cx="593725" cy="668338"/>
              </a:xfrm>
              <a:custGeom>
                <a:avLst/>
                <a:gdLst>
                  <a:gd name="T0" fmla="*/ 160 w 438"/>
                  <a:gd name="T1" fmla="*/ 35 h 495"/>
                  <a:gd name="T2" fmla="*/ 115 w 438"/>
                  <a:gd name="T3" fmla="*/ 101 h 495"/>
                  <a:gd name="T4" fmla="*/ 156 w 438"/>
                  <a:gd name="T5" fmla="*/ 208 h 495"/>
                  <a:gd name="T6" fmla="*/ 115 w 438"/>
                  <a:gd name="T7" fmla="*/ 273 h 495"/>
                  <a:gd name="T8" fmla="*/ 160 w 438"/>
                  <a:gd name="T9" fmla="*/ 415 h 495"/>
                  <a:gd name="T10" fmla="*/ 0 w 438"/>
                  <a:gd name="T11" fmla="*/ 495 h 495"/>
                  <a:gd name="T12" fmla="*/ 45 w 438"/>
                  <a:gd name="T13" fmla="*/ 429 h 495"/>
                  <a:gd name="T14" fmla="*/ 5 w 438"/>
                  <a:gd name="T15" fmla="*/ 286 h 495"/>
                  <a:gd name="T16" fmla="*/ 45 w 438"/>
                  <a:gd name="T17" fmla="*/ 221 h 495"/>
                  <a:gd name="T18" fmla="*/ 0 w 438"/>
                  <a:gd name="T19" fmla="*/ 115 h 495"/>
                  <a:gd name="T20" fmla="*/ 438 w 438"/>
                  <a:gd name="T21" fmla="*/ 441 h 495"/>
                  <a:gd name="T22" fmla="*/ 177 w 438"/>
                  <a:gd name="T23" fmla="*/ 423 h 495"/>
                  <a:gd name="T24" fmla="*/ 273 w 438"/>
                  <a:gd name="T25" fmla="*/ 355 h 495"/>
                  <a:gd name="T26" fmla="*/ 180 w 438"/>
                  <a:gd name="T27" fmla="*/ 315 h 495"/>
                  <a:gd name="T28" fmla="*/ 273 w 438"/>
                  <a:gd name="T29" fmla="*/ 265 h 495"/>
                  <a:gd name="T30" fmla="*/ 190 w 438"/>
                  <a:gd name="T31" fmla="*/ 275 h 495"/>
                  <a:gd name="T32" fmla="*/ 178 w 438"/>
                  <a:gd name="T33" fmla="*/ 31 h 495"/>
                  <a:gd name="T34" fmla="*/ 242 w 438"/>
                  <a:gd name="T35" fmla="*/ 24 h 495"/>
                  <a:gd name="T36" fmla="*/ 436 w 438"/>
                  <a:gd name="T37" fmla="*/ 178 h 495"/>
                  <a:gd name="T38" fmla="*/ 420 w 438"/>
                  <a:gd name="T39" fmla="*/ 227 h 495"/>
                  <a:gd name="T40" fmla="*/ 381 w 438"/>
                  <a:gd name="T41" fmla="*/ 251 h 495"/>
                  <a:gd name="T42" fmla="*/ 342 w 438"/>
                  <a:gd name="T43" fmla="*/ 296 h 495"/>
                  <a:gd name="T44" fmla="*/ 434 w 438"/>
                  <a:gd name="T45" fmla="*/ 336 h 495"/>
                  <a:gd name="T46" fmla="*/ 342 w 438"/>
                  <a:gd name="T47" fmla="*/ 403 h 495"/>
                  <a:gd name="T48" fmla="*/ 438 w 438"/>
                  <a:gd name="T49" fmla="*/ 441 h 495"/>
                  <a:gd name="T50" fmla="*/ 242 w 438"/>
                  <a:gd name="T51" fmla="*/ 120 h 495"/>
                  <a:gd name="T52" fmla="*/ 273 w 438"/>
                  <a:gd name="T53" fmla="*/ 70 h 495"/>
                  <a:gd name="T54" fmla="*/ 273 w 438"/>
                  <a:gd name="T55" fmla="*/ 215 h 495"/>
                  <a:gd name="T56" fmla="*/ 242 w 438"/>
                  <a:gd name="T57" fmla="*/ 170 h 495"/>
                  <a:gd name="T58" fmla="*/ 273 w 438"/>
                  <a:gd name="T59" fmla="*/ 215 h 495"/>
                  <a:gd name="T60" fmla="*/ 342 w 438"/>
                  <a:gd name="T61" fmla="*/ 61 h 495"/>
                  <a:gd name="T62" fmla="*/ 372 w 438"/>
                  <a:gd name="T63" fmla="*/ 104 h 495"/>
                  <a:gd name="T64" fmla="*/ 372 w 438"/>
                  <a:gd name="T65" fmla="*/ 154 h 495"/>
                  <a:gd name="T66" fmla="*/ 342 w 438"/>
                  <a:gd name="T67" fmla="*/ 206 h 495"/>
                  <a:gd name="T68" fmla="*/ 368 w 438"/>
                  <a:gd name="T69" fmla="*/ 198 h 495"/>
                  <a:gd name="T70" fmla="*/ 372 w 438"/>
                  <a:gd name="T71" fmla="*/ 15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8" h="495">
                    <a:moveTo>
                      <a:pt x="0" y="54"/>
                    </a:move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95"/>
                      <a:pt x="160" y="95"/>
                      <a:pt x="160" y="95"/>
                    </a:cubicBezTo>
                    <a:cubicBezTo>
                      <a:pt x="115" y="101"/>
                      <a:pt x="115" y="101"/>
                      <a:pt x="115" y="101"/>
                    </a:cubicBezTo>
                    <a:cubicBezTo>
                      <a:pt x="115" y="213"/>
                      <a:pt x="115" y="213"/>
                      <a:pt x="115" y="213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56" y="268"/>
                      <a:pt x="156" y="268"/>
                      <a:pt x="156" y="268"/>
                    </a:cubicBezTo>
                    <a:cubicBezTo>
                      <a:pt x="115" y="273"/>
                      <a:pt x="115" y="273"/>
                      <a:pt x="115" y="273"/>
                    </a:cubicBezTo>
                    <a:cubicBezTo>
                      <a:pt x="115" y="421"/>
                      <a:pt x="115" y="421"/>
                      <a:pt x="115" y="421"/>
                    </a:cubicBezTo>
                    <a:cubicBezTo>
                      <a:pt x="160" y="415"/>
                      <a:pt x="160" y="415"/>
                      <a:pt x="160" y="415"/>
                    </a:cubicBezTo>
                    <a:cubicBezTo>
                      <a:pt x="160" y="476"/>
                      <a:pt x="160" y="476"/>
                      <a:pt x="160" y="476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45" y="429"/>
                      <a:pt x="45" y="429"/>
                      <a:pt x="45" y="429"/>
                    </a:cubicBezTo>
                    <a:cubicBezTo>
                      <a:pt x="45" y="281"/>
                      <a:pt x="45" y="281"/>
                      <a:pt x="45" y="281"/>
                    </a:cubicBezTo>
                    <a:cubicBezTo>
                      <a:pt x="5" y="286"/>
                      <a:pt x="5" y="286"/>
                      <a:pt x="5" y="286"/>
                    </a:cubicBezTo>
                    <a:cubicBezTo>
                      <a:pt x="5" y="226"/>
                      <a:pt x="5" y="226"/>
                      <a:pt x="5" y="226"/>
                    </a:cubicBezTo>
                    <a:cubicBezTo>
                      <a:pt x="45" y="221"/>
                      <a:pt x="45" y="221"/>
                      <a:pt x="45" y="221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0" y="115"/>
                      <a:pt x="0" y="115"/>
                      <a:pt x="0" y="115"/>
                    </a:cubicBezTo>
                    <a:lnTo>
                      <a:pt x="0" y="54"/>
                    </a:lnTo>
                    <a:close/>
                    <a:moveTo>
                      <a:pt x="438" y="441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7" y="423"/>
                      <a:pt x="177" y="423"/>
                      <a:pt x="177" y="423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355"/>
                      <a:pt x="273" y="355"/>
                      <a:pt x="273" y="355"/>
                    </a:cubicBezTo>
                    <a:cubicBezTo>
                      <a:pt x="180" y="367"/>
                      <a:pt x="180" y="367"/>
                      <a:pt x="180" y="367"/>
                    </a:cubicBezTo>
                    <a:cubicBezTo>
                      <a:pt x="180" y="315"/>
                      <a:pt x="180" y="315"/>
                      <a:pt x="180" y="315"/>
                    </a:cubicBezTo>
                    <a:cubicBezTo>
                      <a:pt x="273" y="304"/>
                      <a:pt x="273" y="304"/>
                      <a:pt x="273" y="304"/>
                    </a:cubicBezTo>
                    <a:cubicBezTo>
                      <a:pt x="273" y="265"/>
                      <a:pt x="273" y="265"/>
                      <a:pt x="273" y="265"/>
                    </a:cubicBezTo>
                    <a:cubicBezTo>
                      <a:pt x="242" y="268"/>
                      <a:pt x="242" y="268"/>
                      <a:pt x="242" y="268"/>
                    </a:cubicBezTo>
                    <a:cubicBezTo>
                      <a:pt x="190" y="275"/>
                      <a:pt x="190" y="275"/>
                      <a:pt x="190" y="275"/>
                    </a:cubicBezTo>
                    <a:cubicBezTo>
                      <a:pt x="178" y="276"/>
                      <a:pt x="178" y="276"/>
                      <a:pt x="178" y="276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89" y="30"/>
                      <a:pt x="189" y="30"/>
                      <a:pt x="189" y="30"/>
                    </a:cubicBezTo>
                    <a:cubicBezTo>
                      <a:pt x="242" y="24"/>
                      <a:pt x="242" y="24"/>
                      <a:pt x="242" y="24"/>
                    </a:cubicBezTo>
                    <a:cubicBezTo>
                      <a:pt x="436" y="0"/>
                      <a:pt x="436" y="0"/>
                      <a:pt x="436" y="0"/>
                    </a:cubicBezTo>
                    <a:cubicBezTo>
                      <a:pt x="436" y="178"/>
                      <a:pt x="436" y="178"/>
                      <a:pt x="436" y="178"/>
                    </a:cubicBezTo>
                    <a:cubicBezTo>
                      <a:pt x="436" y="187"/>
                      <a:pt x="435" y="196"/>
                      <a:pt x="432" y="204"/>
                    </a:cubicBezTo>
                    <a:cubicBezTo>
                      <a:pt x="429" y="213"/>
                      <a:pt x="425" y="221"/>
                      <a:pt x="420" y="227"/>
                    </a:cubicBezTo>
                    <a:cubicBezTo>
                      <a:pt x="415" y="234"/>
                      <a:pt x="409" y="239"/>
                      <a:pt x="403" y="244"/>
                    </a:cubicBezTo>
                    <a:cubicBezTo>
                      <a:pt x="396" y="248"/>
                      <a:pt x="389" y="251"/>
                      <a:pt x="381" y="251"/>
                    </a:cubicBezTo>
                    <a:cubicBezTo>
                      <a:pt x="342" y="256"/>
                      <a:pt x="342" y="256"/>
                      <a:pt x="342" y="256"/>
                    </a:cubicBezTo>
                    <a:cubicBezTo>
                      <a:pt x="342" y="296"/>
                      <a:pt x="342" y="296"/>
                      <a:pt x="342" y="296"/>
                    </a:cubicBezTo>
                    <a:cubicBezTo>
                      <a:pt x="434" y="285"/>
                      <a:pt x="434" y="285"/>
                      <a:pt x="434" y="285"/>
                    </a:cubicBezTo>
                    <a:cubicBezTo>
                      <a:pt x="434" y="336"/>
                      <a:pt x="434" y="336"/>
                      <a:pt x="434" y="336"/>
                    </a:cubicBezTo>
                    <a:cubicBezTo>
                      <a:pt x="342" y="347"/>
                      <a:pt x="342" y="347"/>
                      <a:pt x="342" y="347"/>
                    </a:cubicBezTo>
                    <a:cubicBezTo>
                      <a:pt x="342" y="403"/>
                      <a:pt x="342" y="403"/>
                      <a:pt x="342" y="403"/>
                    </a:cubicBezTo>
                    <a:cubicBezTo>
                      <a:pt x="438" y="391"/>
                      <a:pt x="438" y="391"/>
                      <a:pt x="438" y="391"/>
                    </a:cubicBezTo>
                    <a:lnTo>
                      <a:pt x="438" y="441"/>
                    </a:lnTo>
                    <a:close/>
                    <a:moveTo>
                      <a:pt x="242" y="73"/>
                    </a:move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73" y="116"/>
                      <a:pt x="273" y="116"/>
                      <a:pt x="273" y="116"/>
                    </a:cubicBezTo>
                    <a:cubicBezTo>
                      <a:pt x="273" y="70"/>
                      <a:pt x="273" y="70"/>
                      <a:pt x="273" y="70"/>
                    </a:cubicBezTo>
                    <a:lnTo>
                      <a:pt x="242" y="73"/>
                    </a:lnTo>
                    <a:close/>
                    <a:moveTo>
                      <a:pt x="273" y="215"/>
                    </a:moveTo>
                    <a:cubicBezTo>
                      <a:pt x="273" y="166"/>
                      <a:pt x="273" y="166"/>
                      <a:pt x="273" y="166"/>
                    </a:cubicBezTo>
                    <a:cubicBezTo>
                      <a:pt x="242" y="170"/>
                      <a:pt x="242" y="170"/>
                      <a:pt x="242" y="170"/>
                    </a:cubicBezTo>
                    <a:cubicBezTo>
                      <a:pt x="242" y="218"/>
                      <a:pt x="242" y="218"/>
                      <a:pt x="242" y="218"/>
                    </a:cubicBezTo>
                    <a:lnTo>
                      <a:pt x="273" y="215"/>
                    </a:lnTo>
                    <a:close/>
                    <a:moveTo>
                      <a:pt x="372" y="58"/>
                    </a:moveTo>
                    <a:cubicBezTo>
                      <a:pt x="342" y="61"/>
                      <a:pt x="342" y="61"/>
                      <a:pt x="342" y="61"/>
                    </a:cubicBezTo>
                    <a:cubicBezTo>
                      <a:pt x="342" y="108"/>
                      <a:pt x="342" y="108"/>
                      <a:pt x="342" y="108"/>
                    </a:cubicBezTo>
                    <a:cubicBezTo>
                      <a:pt x="372" y="104"/>
                      <a:pt x="372" y="104"/>
                      <a:pt x="372" y="104"/>
                    </a:cubicBezTo>
                    <a:lnTo>
                      <a:pt x="372" y="58"/>
                    </a:lnTo>
                    <a:close/>
                    <a:moveTo>
                      <a:pt x="372" y="154"/>
                    </a:moveTo>
                    <a:cubicBezTo>
                      <a:pt x="342" y="158"/>
                      <a:pt x="342" y="158"/>
                      <a:pt x="342" y="158"/>
                    </a:cubicBezTo>
                    <a:cubicBezTo>
                      <a:pt x="342" y="206"/>
                      <a:pt x="342" y="206"/>
                      <a:pt x="342" y="206"/>
                    </a:cubicBezTo>
                    <a:cubicBezTo>
                      <a:pt x="357" y="204"/>
                      <a:pt x="357" y="204"/>
                      <a:pt x="357" y="204"/>
                    </a:cubicBezTo>
                    <a:cubicBezTo>
                      <a:pt x="361" y="204"/>
                      <a:pt x="365" y="202"/>
                      <a:pt x="368" y="198"/>
                    </a:cubicBezTo>
                    <a:cubicBezTo>
                      <a:pt x="371" y="194"/>
                      <a:pt x="372" y="189"/>
                      <a:pt x="372" y="183"/>
                    </a:cubicBezTo>
                    <a:lnTo>
                      <a:pt x="372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Freeform 158"/>
              <p:cNvSpPr>
                <a:spLocks noEditPoints="1"/>
              </p:cNvSpPr>
              <p:nvPr/>
            </p:nvSpPr>
            <p:spPr bwMode="auto">
              <a:xfrm>
                <a:off x="5441950" y="2689226"/>
                <a:ext cx="595313" cy="658813"/>
              </a:xfrm>
              <a:custGeom>
                <a:avLst/>
                <a:gdLst>
                  <a:gd name="T0" fmla="*/ 0 w 439"/>
                  <a:gd name="T1" fmla="*/ 49 h 488"/>
                  <a:gd name="T2" fmla="*/ 161 w 439"/>
                  <a:gd name="T3" fmla="*/ 29 h 488"/>
                  <a:gd name="T4" fmla="*/ 182 w 439"/>
                  <a:gd name="T5" fmla="*/ 32 h 488"/>
                  <a:gd name="T6" fmla="*/ 200 w 439"/>
                  <a:gd name="T7" fmla="*/ 44 h 488"/>
                  <a:gd name="T8" fmla="*/ 212 w 439"/>
                  <a:gd name="T9" fmla="*/ 64 h 488"/>
                  <a:gd name="T10" fmla="*/ 216 w 439"/>
                  <a:gd name="T11" fmla="*/ 90 h 488"/>
                  <a:gd name="T12" fmla="*/ 216 w 439"/>
                  <a:gd name="T13" fmla="*/ 321 h 488"/>
                  <a:gd name="T14" fmla="*/ 156 w 439"/>
                  <a:gd name="T15" fmla="*/ 329 h 488"/>
                  <a:gd name="T16" fmla="*/ 156 w 439"/>
                  <a:gd name="T17" fmla="*/ 109 h 488"/>
                  <a:gd name="T18" fmla="*/ 152 w 439"/>
                  <a:gd name="T19" fmla="*/ 96 h 488"/>
                  <a:gd name="T20" fmla="*/ 140 w 439"/>
                  <a:gd name="T21" fmla="*/ 92 h 488"/>
                  <a:gd name="T22" fmla="*/ 59 w 439"/>
                  <a:gd name="T23" fmla="*/ 102 h 488"/>
                  <a:gd name="T24" fmla="*/ 59 w 439"/>
                  <a:gd name="T25" fmla="*/ 340 h 488"/>
                  <a:gd name="T26" fmla="*/ 0 w 439"/>
                  <a:gd name="T27" fmla="*/ 348 h 488"/>
                  <a:gd name="T28" fmla="*/ 0 w 439"/>
                  <a:gd name="T29" fmla="*/ 49 h 488"/>
                  <a:gd name="T30" fmla="*/ 133 w 439"/>
                  <a:gd name="T31" fmla="*/ 302 h 488"/>
                  <a:gd name="T32" fmla="*/ 114 w 439"/>
                  <a:gd name="T33" fmla="*/ 355 h 488"/>
                  <a:gd name="T34" fmla="*/ 157 w 439"/>
                  <a:gd name="T35" fmla="*/ 350 h 488"/>
                  <a:gd name="T36" fmla="*/ 209 w 439"/>
                  <a:gd name="T37" fmla="*/ 463 h 488"/>
                  <a:gd name="T38" fmla="*/ 148 w 439"/>
                  <a:gd name="T39" fmla="*/ 470 h 488"/>
                  <a:gd name="T40" fmla="*/ 108 w 439"/>
                  <a:gd name="T41" fmla="*/ 372 h 488"/>
                  <a:gd name="T42" fmla="*/ 69 w 439"/>
                  <a:gd name="T43" fmla="*/ 480 h 488"/>
                  <a:gd name="T44" fmla="*/ 3 w 439"/>
                  <a:gd name="T45" fmla="*/ 488 h 488"/>
                  <a:gd name="T46" fmla="*/ 80 w 439"/>
                  <a:gd name="T47" fmla="*/ 292 h 488"/>
                  <a:gd name="T48" fmla="*/ 80 w 439"/>
                  <a:gd name="T49" fmla="*/ 185 h 488"/>
                  <a:gd name="T50" fmla="*/ 133 w 439"/>
                  <a:gd name="T51" fmla="*/ 179 h 488"/>
                  <a:gd name="T52" fmla="*/ 133 w 439"/>
                  <a:gd name="T53" fmla="*/ 302 h 488"/>
                  <a:gd name="T54" fmla="*/ 413 w 439"/>
                  <a:gd name="T55" fmla="*/ 371 h 488"/>
                  <a:gd name="T56" fmla="*/ 408 w 439"/>
                  <a:gd name="T57" fmla="*/ 398 h 488"/>
                  <a:gd name="T58" fmla="*/ 396 w 439"/>
                  <a:gd name="T59" fmla="*/ 421 h 488"/>
                  <a:gd name="T60" fmla="*/ 379 w 439"/>
                  <a:gd name="T61" fmla="*/ 437 h 488"/>
                  <a:gd name="T62" fmla="*/ 357 w 439"/>
                  <a:gd name="T63" fmla="*/ 445 h 488"/>
                  <a:gd name="T64" fmla="*/ 312 w 439"/>
                  <a:gd name="T65" fmla="*/ 450 h 488"/>
                  <a:gd name="T66" fmla="*/ 328 w 439"/>
                  <a:gd name="T67" fmla="*/ 389 h 488"/>
                  <a:gd name="T68" fmla="*/ 338 w 439"/>
                  <a:gd name="T69" fmla="*/ 387 h 488"/>
                  <a:gd name="T70" fmla="*/ 349 w 439"/>
                  <a:gd name="T71" fmla="*/ 381 h 488"/>
                  <a:gd name="T72" fmla="*/ 353 w 439"/>
                  <a:gd name="T73" fmla="*/ 367 h 488"/>
                  <a:gd name="T74" fmla="*/ 353 w 439"/>
                  <a:gd name="T75" fmla="*/ 95 h 488"/>
                  <a:gd name="T76" fmla="*/ 227 w 439"/>
                  <a:gd name="T77" fmla="*/ 110 h 488"/>
                  <a:gd name="T78" fmla="*/ 227 w 439"/>
                  <a:gd name="T79" fmla="*/ 50 h 488"/>
                  <a:gd name="T80" fmla="*/ 353 w 439"/>
                  <a:gd name="T81" fmla="*/ 35 h 488"/>
                  <a:gd name="T82" fmla="*/ 353 w 439"/>
                  <a:gd name="T83" fmla="*/ 7 h 488"/>
                  <a:gd name="T84" fmla="*/ 413 w 439"/>
                  <a:gd name="T85" fmla="*/ 0 h 488"/>
                  <a:gd name="T86" fmla="*/ 413 w 439"/>
                  <a:gd name="T87" fmla="*/ 28 h 488"/>
                  <a:gd name="T88" fmla="*/ 439 w 439"/>
                  <a:gd name="T89" fmla="*/ 24 h 488"/>
                  <a:gd name="T90" fmla="*/ 439 w 439"/>
                  <a:gd name="T91" fmla="*/ 85 h 488"/>
                  <a:gd name="T92" fmla="*/ 413 w 439"/>
                  <a:gd name="T93" fmla="*/ 88 h 488"/>
                  <a:gd name="T94" fmla="*/ 413 w 439"/>
                  <a:gd name="T95" fmla="*/ 371 h 488"/>
                  <a:gd name="T96" fmla="*/ 268 w 439"/>
                  <a:gd name="T97" fmla="*/ 128 h 488"/>
                  <a:gd name="T98" fmla="*/ 323 w 439"/>
                  <a:gd name="T99" fmla="*/ 121 h 488"/>
                  <a:gd name="T100" fmla="*/ 288 w 439"/>
                  <a:gd name="T101" fmla="*/ 453 h 488"/>
                  <a:gd name="T102" fmla="*/ 233 w 439"/>
                  <a:gd name="T103" fmla="*/ 459 h 488"/>
                  <a:gd name="T104" fmla="*/ 268 w 439"/>
                  <a:gd name="T105" fmla="*/ 12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488">
                    <a:moveTo>
                      <a:pt x="0" y="49"/>
                    </a:moveTo>
                    <a:cubicBezTo>
                      <a:pt x="161" y="29"/>
                      <a:pt x="161" y="29"/>
                      <a:pt x="161" y="29"/>
                    </a:cubicBezTo>
                    <a:cubicBezTo>
                      <a:pt x="168" y="28"/>
                      <a:pt x="176" y="29"/>
                      <a:pt x="182" y="32"/>
                    </a:cubicBezTo>
                    <a:cubicBezTo>
                      <a:pt x="189" y="34"/>
                      <a:pt x="195" y="38"/>
                      <a:pt x="200" y="44"/>
                    </a:cubicBezTo>
                    <a:cubicBezTo>
                      <a:pt x="205" y="49"/>
                      <a:pt x="209" y="56"/>
                      <a:pt x="212" y="64"/>
                    </a:cubicBezTo>
                    <a:cubicBezTo>
                      <a:pt x="214" y="72"/>
                      <a:pt x="216" y="81"/>
                      <a:pt x="216" y="90"/>
                    </a:cubicBezTo>
                    <a:cubicBezTo>
                      <a:pt x="216" y="321"/>
                      <a:pt x="216" y="321"/>
                      <a:pt x="216" y="321"/>
                    </a:cubicBezTo>
                    <a:cubicBezTo>
                      <a:pt x="156" y="329"/>
                      <a:pt x="156" y="329"/>
                      <a:pt x="156" y="329"/>
                    </a:cubicBezTo>
                    <a:cubicBezTo>
                      <a:pt x="156" y="109"/>
                      <a:pt x="156" y="109"/>
                      <a:pt x="156" y="109"/>
                    </a:cubicBezTo>
                    <a:cubicBezTo>
                      <a:pt x="156" y="104"/>
                      <a:pt x="155" y="99"/>
                      <a:pt x="152" y="96"/>
                    </a:cubicBezTo>
                    <a:cubicBezTo>
                      <a:pt x="149" y="93"/>
                      <a:pt x="145" y="91"/>
                      <a:pt x="140" y="9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340"/>
                      <a:pt x="59" y="340"/>
                      <a:pt x="59" y="340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49"/>
                    </a:lnTo>
                    <a:close/>
                    <a:moveTo>
                      <a:pt x="133" y="302"/>
                    </a:moveTo>
                    <a:cubicBezTo>
                      <a:pt x="114" y="355"/>
                      <a:pt x="114" y="355"/>
                      <a:pt x="114" y="355"/>
                    </a:cubicBezTo>
                    <a:cubicBezTo>
                      <a:pt x="157" y="350"/>
                      <a:pt x="157" y="350"/>
                      <a:pt x="157" y="350"/>
                    </a:cubicBezTo>
                    <a:cubicBezTo>
                      <a:pt x="209" y="463"/>
                      <a:pt x="209" y="463"/>
                      <a:pt x="209" y="463"/>
                    </a:cubicBezTo>
                    <a:cubicBezTo>
                      <a:pt x="148" y="470"/>
                      <a:pt x="148" y="470"/>
                      <a:pt x="148" y="470"/>
                    </a:cubicBezTo>
                    <a:cubicBezTo>
                      <a:pt x="108" y="372"/>
                      <a:pt x="108" y="372"/>
                      <a:pt x="108" y="372"/>
                    </a:cubicBezTo>
                    <a:cubicBezTo>
                      <a:pt x="69" y="480"/>
                      <a:pt x="69" y="480"/>
                      <a:pt x="69" y="480"/>
                    </a:cubicBezTo>
                    <a:cubicBezTo>
                      <a:pt x="3" y="488"/>
                      <a:pt x="3" y="488"/>
                      <a:pt x="3" y="488"/>
                    </a:cubicBezTo>
                    <a:cubicBezTo>
                      <a:pt x="80" y="292"/>
                      <a:pt x="80" y="292"/>
                      <a:pt x="80" y="292"/>
                    </a:cubicBezTo>
                    <a:cubicBezTo>
                      <a:pt x="80" y="185"/>
                      <a:pt x="80" y="185"/>
                      <a:pt x="80" y="185"/>
                    </a:cubicBezTo>
                    <a:cubicBezTo>
                      <a:pt x="133" y="179"/>
                      <a:pt x="133" y="179"/>
                      <a:pt x="133" y="179"/>
                    </a:cubicBezTo>
                    <a:lnTo>
                      <a:pt x="133" y="302"/>
                    </a:lnTo>
                    <a:close/>
                    <a:moveTo>
                      <a:pt x="413" y="371"/>
                    </a:moveTo>
                    <a:cubicBezTo>
                      <a:pt x="413" y="380"/>
                      <a:pt x="411" y="389"/>
                      <a:pt x="408" y="398"/>
                    </a:cubicBezTo>
                    <a:cubicBezTo>
                      <a:pt x="405" y="406"/>
                      <a:pt x="401" y="414"/>
                      <a:pt x="396" y="421"/>
                    </a:cubicBezTo>
                    <a:cubicBezTo>
                      <a:pt x="391" y="427"/>
                      <a:pt x="386" y="433"/>
                      <a:pt x="379" y="437"/>
                    </a:cubicBezTo>
                    <a:cubicBezTo>
                      <a:pt x="372" y="441"/>
                      <a:pt x="365" y="444"/>
                      <a:pt x="357" y="445"/>
                    </a:cubicBezTo>
                    <a:cubicBezTo>
                      <a:pt x="312" y="450"/>
                      <a:pt x="312" y="450"/>
                      <a:pt x="312" y="450"/>
                    </a:cubicBezTo>
                    <a:cubicBezTo>
                      <a:pt x="328" y="389"/>
                      <a:pt x="328" y="389"/>
                      <a:pt x="328" y="389"/>
                    </a:cubicBezTo>
                    <a:cubicBezTo>
                      <a:pt x="338" y="387"/>
                      <a:pt x="338" y="387"/>
                      <a:pt x="338" y="387"/>
                    </a:cubicBezTo>
                    <a:cubicBezTo>
                      <a:pt x="342" y="387"/>
                      <a:pt x="346" y="385"/>
                      <a:pt x="349" y="381"/>
                    </a:cubicBezTo>
                    <a:cubicBezTo>
                      <a:pt x="352" y="377"/>
                      <a:pt x="353" y="372"/>
                      <a:pt x="353" y="367"/>
                    </a:cubicBezTo>
                    <a:cubicBezTo>
                      <a:pt x="353" y="95"/>
                      <a:pt x="353" y="95"/>
                      <a:pt x="353" y="95"/>
                    </a:cubicBezTo>
                    <a:cubicBezTo>
                      <a:pt x="227" y="110"/>
                      <a:pt x="227" y="110"/>
                      <a:pt x="227" y="110"/>
                    </a:cubicBezTo>
                    <a:cubicBezTo>
                      <a:pt x="227" y="50"/>
                      <a:pt x="227" y="50"/>
                      <a:pt x="227" y="50"/>
                    </a:cubicBezTo>
                    <a:cubicBezTo>
                      <a:pt x="353" y="35"/>
                      <a:pt x="353" y="35"/>
                      <a:pt x="353" y="35"/>
                    </a:cubicBezTo>
                    <a:cubicBezTo>
                      <a:pt x="353" y="7"/>
                      <a:pt x="353" y="7"/>
                      <a:pt x="353" y="7"/>
                    </a:cubicBezTo>
                    <a:cubicBezTo>
                      <a:pt x="413" y="0"/>
                      <a:pt x="413" y="0"/>
                      <a:pt x="413" y="0"/>
                    </a:cubicBezTo>
                    <a:cubicBezTo>
                      <a:pt x="413" y="28"/>
                      <a:pt x="413" y="28"/>
                      <a:pt x="413" y="28"/>
                    </a:cubicBezTo>
                    <a:cubicBezTo>
                      <a:pt x="439" y="24"/>
                      <a:pt x="439" y="24"/>
                      <a:pt x="439" y="24"/>
                    </a:cubicBezTo>
                    <a:cubicBezTo>
                      <a:pt x="439" y="85"/>
                      <a:pt x="439" y="85"/>
                      <a:pt x="439" y="85"/>
                    </a:cubicBezTo>
                    <a:cubicBezTo>
                      <a:pt x="413" y="88"/>
                      <a:pt x="413" y="88"/>
                      <a:pt x="413" y="88"/>
                    </a:cubicBezTo>
                    <a:lnTo>
                      <a:pt x="413" y="371"/>
                    </a:lnTo>
                    <a:close/>
                    <a:moveTo>
                      <a:pt x="268" y="128"/>
                    </a:moveTo>
                    <a:cubicBezTo>
                      <a:pt x="323" y="121"/>
                      <a:pt x="323" y="121"/>
                      <a:pt x="323" y="121"/>
                    </a:cubicBezTo>
                    <a:cubicBezTo>
                      <a:pt x="288" y="453"/>
                      <a:pt x="288" y="453"/>
                      <a:pt x="288" y="453"/>
                    </a:cubicBezTo>
                    <a:cubicBezTo>
                      <a:pt x="233" y="459"/>
                      <a:pt x="233" y="459"/>
                      <a:pt x="233" y="459"/>
                    </a:cubicBezTo>
                    <a:lnTo>
                      <a:pt x="268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7" name="Freeform 159"/>
              <p:cNvSpPr>
                <a:spLocks noEditPoints="1"/>
              </p:cNvSpPr>
              <p:nvPr/>
            </p:nvSpPr>
            <p:spPr bwMode="auto">
              <a:xfrm>
                <a:off x="6067425" y="2616201"/>
                <a:ext cx="590550" cy="657225"/>
              </a:xfrm>
              <a:custGeom>
                <a:avLst/>
                <a:gdLst>
                  <a:gd name="T0" fmla="*/ 0 w 372"/>
                  <a:gd name="T1" fmla="*/ 414 h 414"/>
                  <a:gd name="T2" fmla="*/ 36 w 372"/>
                  <a:gd name="T3" fmla="*/ 275 h 414"/>
                  <a:gd name="T4" fmla="*/ 0 w 372"/>
                  <a:gd name="T5" fmla="*/ 281 h 414"/>
                  <a:gd name="T6" fmla="*/ 1 w 372"/>
                  <a:gd name="T7" fmla="*/ 278 h 414"/>
                  <a:gd name="T8" fmla="*/ 37 w 372"/>
                  <a:gd name="T9" fmla="*/ 161 h 414"/>
                  <a:gd name="T10" fmla="*/ 0 w 372"/>
                  <a:gd name="T11" fmla="*/ 166 h 414"/>
                  <a:gd name="T12" fmla="*/ 0 w 372"/>
                  <a:gd name="T13" fmla="*/ 118 h 414"/>
                  <a:gd name="T14" fmla="*/ 87 w 372"/>
                  <a:gd name="T15" fmla="*/ 107 h 414"/>
                  <a:gd name="T16" fmla="*/ 95 w 372"/>
                  <a:gd name="T17" fmla="*/ 106 h 414"/>
                  <a:gd name="T18" fmla="*/ 58 w 372"/>
                  <a:gd name="T19" fmla="*/ 225 h 414"/>
                  <a:gd name="T20" fmla="*/ 87 w 372"/>
                  <a:gd name="T21" fmla="*/ 222 h 414"/>
                  <a:gd name="T22" fmla="*/ 68 w 372"/>
                  <a:gd name="T23" fmla="*/ 310 h 414"/>
                  <a:gd name="T24" fmla="*/ 99 w 372"/>
                  <a:gd name="T25" fmla="*/ 355 h 414"/>
                  <a:gd name="T26" fmla="*/ 372 w 372"/>
                  <a:gd name="T27" fmla="*/ 321 h 414"/>
                  <a:gd name="T28" fmla="*/ 372 w 372"/>
                  <a:gd name="T29" fmla="*/ 369 h 414"/>
                  <a:gd name="T30" fmla="*/ 68 w 372"/>
                  <a:gd name="T31" fmla="*/ 406 h 414"/>
                  <a:gd name="T32" fmla="*/ 51 w 372"/>
                  <a:gd name="T33" fmla="*/ 383 h 414"/>
                  <a:gd name="T34" fmla="*/ 46 w 372"/>
                  <a:gd name="T35" fmla="*/ 408 h 414"/>
                  <a:gd name="T36" fmla="*/ 0 w 372"/>
                  <a:gd name="T37" fmla="*/ 414 h 414"/>
                  <a:gd name="T38" fmla="*/ 86 w 372"/>
                  <a:gd name="T39" fmla="*/ 92 h 414"/>
                  <a:gd name="T40" fmla="*/ 30 w 372"/>
                  <a:gd name="T41" fmla="*/ 98 h 414"/>
                  <a:gd name="T42" fmla="*/ 0 w 372"/>
                  <a:gd name="T43" fmla="*/ 39 h 414"/>
                  <a:gd name="T44" fmla="*/ 56 w 372"/>
                  <a:gd name="T45" fmla="*/ 32 h 414"/>
                  <a:gd name="T46" fmla="*/ 86 w 372"/>
                  <a:gd name="T47" fmla="*/ 92 h 414"/>
                  <a:gd name="T48" fmla="*/ 204 w 372"/>
                  <a:gd name="T49" fmla="*/ 15 h 414"/>
                  <a:gd name="T50" fmla="*/ 204 w 372"/>
                  <a:gd name="T51" fmla="*/ 67 h 414"/>
                  <a:gd name="T52" fmla="*/ 270 w 372"/>
                  <a:gd name="T53" fmla="*/ 58 h 414"/>
                  <a:gd name="T54" fmla="*/ 270 w 372"/>
                  <a:gd name="T55" fmla="*/ 6 h 414"/>
                  <a:gd name="T56" fmla="*/ 326 w 372"/>
                  <a:gd name="T57" fmla="*/ 0 h 414"/>
                  <a:gd name="T58" fmla="*/ 326 w 372"/>
                  <a:gd name="T59" fmla="*/ 52 h 414"/>
                  <a:gd name="T60" fmla="*/ 362 w 372"/>
                  <a:gd name="T61" fmla="*/ 47 h 414"/>
                  <a:gd name="T62" fmla="*/ 362 w 372"/>
                  <a:gd name="T63" fmla="*/ 97 h 414"/>
                  <a:gd name="T64" fmla="*/ 326 w 372"/>
                  <a:gd name="T65" fmla="*/ 101 h 414"/>
                  <a:gd name="T66" fmla="*/ 326 w 372"/>
                  <a:gd name="T67" fmla="*/ 178 h 414"/>
                  <a:gd name="T68" fmla="*/ 372 w 372"/>
                  <a:gd name="T69" fmla="*/ 172 h 414"/>
                  <a:gd name="T70" fmla="*/ 372 w 372"/>
                  <a:gd name="T71" fmla="*/ 221 h 414"/>
                  <a:gd name="T72" fmla="*/ 326 w 372"/>
                  <a:gd name="T73" fmla="*/ 226 h 414"/>
                  <a:gd name="T74" fmla="*/ 326 w 372"/>
                  <a:gd name="T75" fmla="*/ 316 h 414"/>
                  <a:gd name="T76" fmla="*/ 270 w 372"/>
                  <a:gd name="T77" fmla="*/ 323 h 414"/>
                  <a:gd name="T78" fmla="*/ 270 w 372"/>
                  <a:gd name="T79" fmla="*/ 233 h 414"/>
                  <a:gd name="T80" fmla="*/ 204 w 372"/>
                  <a:gd name="T81" fmla="*/ 241 h 414"/>
                  <a:gd name="T82" fmla="*/ 204 w 372"/>
                  <a:gd name="T83" fmla="*/ 260 h 414"/>
                  <a:gd name="T84" fmla="*/ 181 w 372"/>
                  <a:gd name="T85" fmla="*/ 334 h 414"/>
                  <a:gd name="T86" fmla="*/ 126 w 372"/>
                  <a:gd name="T87" fmla="*/ 341 h 414"/>
                  <a:gd name="T88" fmla="*/ 149 w 372"/>
                  <a:gd name="T89" fmla="*/ 267 h 414"/>
                  <a:gd name="T90" fmla="*/ 149 w 372"/>
                  <a:gd name="T91" fmla="*/ 248 h 414"/>
                  <a:gd name="T92" fmla="*/ 102 w 372"/>
                  <a:gd name="T93" fmla="*/ 254 h 414"/>
                  <a:gd name="T94" fmla="*/ 102 w 372"/>
                  <a:gd name="T95" fmla="*/ 205 h 414"/>
                  <a:gd name="T96" fmla="*/ 149 w 372"/>
                  <a:gd name="T97" fmla="*/ 199 h 414"/>
                  <a:gd name="T98" fmla="*/ 149 w 372"/>
                  <a:gd name="T99" fmla="*/ 122 h 414"/>
                  <a:gd name="T100" fmla="*/ 112 w 372"/>
                  <a:gd name="T101" fmla="*/ 127 h 414"/>
                  <a:gd name="T102" fmla="*/ 112 w 372"/>
                  <a:gd name="T103" fmla="*/ 78 h 414"/>
                  <a:gd name="T104" fmla="*/ 149 w 372"/>
                  <a:gd name="T105" fmla="*/ 74 h 414"/>
                  <a:gd name="T106" fmla="*/ 149 w 372"/>
                  <a:gd name="T107" fmla="*/ 22 h 414"/>
                  <a:gd name="T108" fmla="*/ 204 w 372"/>
                  <a:gd name="T109" fmla="*/ 15 h 414"/>
                  <a:gd name="T110" fmla="*/ 204 w 372"/>
                  <a:gd name="T111" fmla="*/ 116 h 414"/>
                  <a:gd name="T112" fmla="*/ 204 w 372"/>
                  <a:gd name="T113" fmla="*/ 192 h 414"/>
                  <a:gd name="T114" fmla="*/ 270 w 372"/>
                  <a:gd name="T115" fmla="*/ 184 h 414"/>
                  <a:gd name="T116" fmla="*/ 270 w 372"/>
                  <a:gd name="T117" fmla="*/ 108 h 414"/>
                  <a:gd name="T118" fmla="*/ 204 w 372"/>
                  <a:gd name="T119" fmla="*/ 11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2" h="414">
                    <a:moveTo>
                      <a:pt x="0" y="414"/>
                    </a:moveTo>
                    <a:lnTo>
                      <a:pt x="36" y="275"/>
                    </a:lnTo>
                    <a:lnTo>
                      <a:pt x="0" y="281"/>
                    </a:lnTo>
                    <a:lnTo>
                      <a:pt x="1" y="278"/>
                    </a:lnTo>
                    <a:lnTo>
                      <a:pt x="37" y="161"/>
                    </a:lnTo>
                    <a:lnTo>
                      <a:pt x="0" y="166"/>
                    </a:lnTo>
                    <a:lnTo>
                      <a:pt x="0" y="118"/>
                    </a:lnTo>
                    <a:lnTo>
                      <a:pt x="87" y="107"/>
                    </a:lnTo>
                    <a:lnTo>
                      <a:pt x="95" y="106"/>
                    </a:lnTo>
                    <a:lnTo>
                      <a:pt x="58" y="225"/>
                    </a:lnTo>
                    <a:lnTo>
                      <a:pt x="87" y="222"/>
                    </a:lnTo>
                    <a:lnTo>
                      <a:pt x="68" y="310"/>
                    </a:lnTo>
                    <a:lnTo>
                      <a:pt x="99" y="355"/>
                    </a:lnTo>
                    <a:lnTo>
                      <a:pt x="372" y="321"/>
                    </a:lnTo>
                    <a:lnTo>
                      <a:pt x="372" y="369"/>
                    </a:lnTo>
                    <a:lnTo>
                      <a:pt x="68" y="406"/>
                    </a:lnTo>
                    <a:lnTo>
                      <a:pt x="51" y="383"/>
                    </a:lnTo>
                    <a:lnTo>
                      <a:pt x="46" y="408"/>
                    </a:lnTo>
                    <a:lnTo>
                      <a:pt x="0" y="414"/>
                    </a:lnTo>
                    <a:close/>
                    <a:moveTo>
                      <a:pt x="86" y="92"/>
                    </a:moveTo>
                    <a:lnTo>
                      <a:pt x="30" y="98"/>
                    </a:lnTo>
                    <a:lnTo>
                      <a:pt x="0" y="39"/>
                    </a:lnTo>
                    <a:lnTo>
                      <a:pt x="56" y="32"/>
                    </a:lnTo>
                    <a:lnTo>
                      <a:pt x="86" y="92"/>
                    </a:lnTo>
                    <a:close/>
                    <a:moveTo>
                      <a:pt x="204" y="15"/>
                    </a:moveTo>
                    <a:lnTo>
                      <a:pt x="204" y="67"/>
                    </a:lnTo>
                    <a:lnTo>
                      <a:pt x="270" y="58"/>
                    </a:lnTo>
                    <a:lnTo>
                      <a:pt x="270" y="6"/>
                    </a:lnTo>
                    <a:lnTo>
                      <a:pt x="326" y="0"/>
                    </a:lnTo>
                    <a:lnTo>
                      <a:pt x="326" y="52"/>
                    </a:lnTo>
                    <a:lnTo>
                      <a:pt x="362" y="47"/>
                    </a:lnTo>
                    <a:lnTo>
                      <a:pt x="362" y="97"/>
                    </a:lnTo>
                    <a:lnTo>
                      <a:pt x="326" y="101"/>
                    </a:lnTo>
                    <a:lnTo>
                      <a:pt x="326" y="178"/>
                    </a:lnTo>
                    <a:lnTo>
                      <a:pt x="372" y="172"/>
                    </a:lnTo>
                    <a:lnTo>
                      <a:pt x="372" y="221"/>
                    </a:lnTo>
                    <a:lnTo>
                      <a:pt x="326" y="226"/>
                    </a:lnTo>
                    <a:lnTo>
                      <a:pt x="326" y="316"/>
                    </a:lnTo>
                    <a:lnTo>
                      <a:pt x="270" y="323"/>
                    </a:lnTo>
                    <a:lnTo>
                      <a:pt x="270" y="233"/>
                    </a:lnTo>
                    <a:lnTo>
                      <a:pt x="204" y="241"/>
                    </a:lnTo>
                    <a:lnTo>
                      <a:pt x="204" y="260"/>
                    </a:lnTo>
                    <a:lnTo>
                      <a:pt x="181" y="334"/>
                    </a:lnTo>
                    <a:lnTo>
                      <a:pt x="126" y="341"/>
                    </a:lnTo>
                    <a:lnTo>
                      <a:pt x="149" y="267"/>
                    </a:lnTo>
                    <a:lnTo>
                      <a:pt x="149" y="248"/>
                    </a:lnTo>
                    <a:lnTo>
                      <a:pt x="102" y="254"/>
                    </a:lnTo>
                    <a:lnTo>
                      <a:pt x="102" y="205"/>
                    </a:lnTo>
                    <a:lnTo>
                      <a:pt x="149" y="199"/>
                    </a:lnTo>
                    <a:lnTo>
                      <a:pt x="149" y="122"/>
                    </a:lnTo>
                    <a:lnTo>
                      <a:pt x="112" y="127"/>
                    </a:lnTo>
                    <a:lnTo>
                      <a:pt x="112" y="78"/>
                    </a:lnTo>
                    <a:lnTo>
                      <a:pt x="149" y="74"/>
                    </a:lnTo>
                    <a:lnTo>
                      <a:pt x="149" y="22"/>
                    </a:lnTo>
                    <a:lnTo>
                      <a:pt x="204" y="15"/>
                    </a:lnTo>
                    <a:close/>
                    <a:moveTo>
                      <a:pt x="204" y="116"/>
                    </a:moveTo>
                    <a:lnTo>
                      <a:pt x="204" y="192"/>
                    </a:lnTo>
                    <a:lnTo>
                      <a:pt x="270" y="184"/>
                    </a:lnTo>
                    <a:lnTo>
                      <a:pt x="270" y="108"/>
                    </a:lnTo>
                    <a:lnTo>
                      <a:pt x="204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8" name="Freeform 160"/>
              <p:cNvSpPr>
                <a:spLocks noEditPoints="1"/>
              </p:cNvSpPr>
              <p:nvPr/>
            </p:nvSpPr>
            <p:spPr bwMode="auto">
              <a:xfrm>
                <a:off x="6688138" y="2540001"/>
                <a:ext cx="595313" cy="657225"/>
              </a:xfrm>
              <a:custGeom>
                <a:avLst/>
                <a:gdLst>
                  <a:gd name="T0" fmla="*/ 64 w 375"/>
                  <a:gd name="T1" fmla="*/ 385 h 414"/>
                  <a:gd name="T2" fmla="*/ 104 w 375"/>
                  <a:gd name="T3" fmla="*/ 234 h 414"/>
                  <a:gd name="T4" fmla="*/ 65 w 375"/>
                  <a:gd name="T5" fmla="*/ 239 h 414"/>
                  <a:gd name="T6" fmla="*/ 100 w 375"/>
                  <a:gd name="T7" fmla="*/ 79 h 414"/>
                  <a:gd name="T8" fmla="*/ 99 w 375"/>
                  <a:gd name="T9" fmla="*/ 79 h 414"/>
                  <a:gd name="T10" fmla="*/ 55 w 375"/>
                  <a:gd name="T11" fmla="*/ 84 h 414"/>
                  <a:gd name="T12" fmla="*/ 55 w 375"/>
                  <a:gd name="T13" fmla="*/ 407 h 414"/>
                  <a:gd name="T14" fmla="*/ 0 w 375"/>
                  <a:gd name="T15" fmla="*/ 414 h 414"/>
                  <a:gd name="T16" fmla="*/ 0 w 375"/>
                  <a:gd name="T17" fmla="*/ 40 h 414"/>
                  <a:gd name="T18" fmla="*/ 35 w 375"/>
                  <a:gd name="T19" fmla="*/ 36 h 414"/>
                  <a:gd name="T20" fmla="*/ 55 w 375"/>
                  <a:gd name="T21" fmla="*/ 33 h 414"/>
                  <a:gd name="T22" fmla="*/ 169 w 375"/>
                  <a:gd name="T23" fmla="*/ 19 h 414"/>
                  <a:gd name="T24" fmla="*/ 134 w 375"/>
                  <a:gd name="T25" fmla="*/ 188 h 414"/>
                  <a:gd name="T26" fmla="*/ 169 w 375"/>
                  <a:gd name="T27" fmla="*/ 184 h 414"/>
                  <a:gd name="T28" fmla="*/ 119 w 375"/>
                  <a:gd name="T29" fmla="*/ 378 h 414"/>
                  <a:gd name="T30" fmla="*/ 64 w 375"/>
                  <a:gd name="T31" fmla="*/ 385 h 414"/>
                  <a:gd name="T32" fmla="*/ 375 w 375"/>
                  <a:gd name="T33" fmla="*/ 117 h 414"/>
                  <a:gd name="T34" fmla="*/ 313 w 375"/>
                  <a:gd name="T35" fmla="*/ 125 h 414"/>
                  <a:gd name="T36" fmla="*/ 293 w 375"/>
                  <a:gd name="T37" fmla="*/ 49 h 414"/>
                  <a:gd name="T38" fmla="*/ 242 w 375"/>
                  <a:gd name="T39" fmla="*/ 55 h 414"/>
                  <a:gd name="T40" fmla="*/ 213 w 375"/>
                  <a:gd name="T41" fmla="*/ 135 h 414"/>
                  <a:gd name="T42" fmla="*/ 151 w 375"/>
                  <a:gd name="T43" fmla="*/ 142 h 414"/>
                  <a:gd name="T44" fmla="*/ 197 w 375"/>
                  <a:gd name="T45" fmla="*/ 17 h 414"/>
                  <a:gd name="T46" fmla="*/ 228 w 375"/>
                  <a:gd name="T47" fmla="*/ 13 h 414"/>
                  <a:gd name="T48" fmla="*/ 259 w 375"/>
                  <a:gd name="T49" fmla="*/ 9 h 414"/>
                  <a:gd name="T50" fmla="*/ 336 w 375"/>
                  <a:gd name="T51" fmla="*/ 0 h 414"/>
                  <a:gd name="T52" fmla="*/ 375 w 375"/>
                  <a:gd name="T53" fmla="*/ 117 h 414"/>
                  <a:gd name="T54" fmla="*/ 210 w 375"/>
                  <a:gd name="T55" fmla="*/ 387 h 414"/>
                  <a:gd name="T56" fmla="*/ 159 w 375"/>
                  <a:gd name="T57" fmla="*/ 393 h 414"/>
                  <a:gd name="T58" fmla="*/ 178 w 375"/>
                  <a:gd name="T59" fmla="*/ 327 h 414"/>
                  <a:gd name="T60" fmla="*/ 178 w 375"/>
                  <a:gd name="T61" fmla="*/ 157 h 414"/>
                  <a:gd name="T62" fmla="*/ 230 w 375"/>
                  <a:gd name="T63" fmla="*/ 151 h 414"/>
                  <a:gd name="T64" fmla="*/ 230 w 375"/>
                  <a:gd name="T65" fmla="*/ 321 h 414"/>
                  <a:gd name="T66" fmla="*/ 210 w 375"/>
                  <a:gd name="T67" fmla="*/ 387 h 414"/>
                  <a:gd name="T68" fmla="*/ 302 w 375"/>
                  <a:gd name="T69" fmla="*/ 140 h 414"/>
                  <a:gd name="T70" fmla="*/ 353 w 375"/>
                  <a:gd name="T71" fmla="*/ 134 h 414"/>
                  <a:gd name="T72" fmla="*/ 353 w 375"/>
                  <a:gd name="T73" fmla="*/ 371 h 414"/>
                  <a:gd name="T74" fmla="*/ 302 w 375"/>
                  <a:gd name="T75" fmla="*/ 377 h 414"/>
                  <a:gd name="T76" fmla="*/ 302 w 375"/>
                  <a:gd name="T77" fmla="*/ 14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5" h="414">
                    <a:moveTo>
                      <a:pt x="64" y="385"/>
                    </a:moveTo>
                    <a:lnTo>
                      <a:pt x="104" y="234"/>
                    </a:lnTo>
                    <a:lnTo>
                      <a:pt x="65" y="239"/>
                    </a:lnTo>
                    <a:lnTo>
                      <a:pt x="100" y="79"/>
                    </a:lnTo>
                    <a:lnTo>
                      <a:pt x="99" y="79"/>
                    </a:lnTo>
                    <a:lnTo>
                      <a:pt x="55" y="84"/>
                    </a:lnTo>
                    <a:lnTo>
                      <a:pt x="55" y="407"/>
                    </a:lnTo>
                    <a:lnTo>
                      <a:pt x="0" y="414"/>
                    </a:lnTo>
                    <a:lnTo>
                      <a:pt x="0" y="40"/>
                    </a:lnTo>
                    <a:lnTo>
                      <a:pt x="35" y="36"/>
                    </a:lnTo>
                    <a:lnTo>
                      <a:pt x="55" y="33"/>
                    </a:lnTo>
                    <a:lnTo>
                      <a:pt x="169" y="19"/>
                    </a:lnTo>
                    <a:lnTo>
                      <a:pt x="134" y="188"/>
                    </a:lnTo>
                    <a:lnTo>
                      <a:pt x="169" y="184"/>
                    </a:lnTo>
                    <a:lnTo>
                      <a:pt x="119" y="378"/>
                    </a:lnTo>
                    <a:lnTo>
                      <a:pt x="64" y="385"/>
                    </a:lnTo>
                    <a:close/>
                    <a:moveTo>
                      <a:pt x="375" y="117"/>
                    </a:moveTo>
                    <a:lnTo>
                      <a:pt x="313" y="125"/>
                    </a:lnTo>
                    <a:lnTo>
                      <a:pt x="293" y="49"/>
                    </a:lnTo>
                    <a:lnTo>
                      <a:pt x="242" y="55"/>
                    </a:lnTo>
                    <a:lnTo>
                      <a:pt x="213" y="135"/>
                    </a:lnTo>
                    <a:lnTo>
                      <a:pt x="151" y="142"/>
                    </a:lnTo>
                    <a:lnTo>
                      <a:pt x="197" y="17"/>
                    </a:lnTo>
                    <a:lnTo>
                      <a:pt x="228" y="13"/>
                    </a:lnTo>
                    <a:lnTo>
                      <a:pt x="259" y="9"/>
                    </a:lnTo>
                    <a:lnTo>
                      <a:pt x="336" y="0"/>
                    </a:lnTo>
                    <a:lnTo>
                      <a:pt x="375" y="117"/>
                    </a:lnTo>
                    <a:close/>
                    <a:moveTo>
                      <a:pt x="210" y="387"/>
                    </a:moveTo>
                    <a:lnTo>
                      <a:pt x="159" y="393"/>
                    </a:lnTo>
                    <a:lnTo>
                      <a:pt x="178" y="327"/>
                    </a:lnTo>
                    <a:lnTo>
                      <a:pt x="178" y="157"/>
                    </a:lnTo>
                    <a:lnTo>
                      <a:pt x="230" y="151"/>
                    </a:lnTo>
                    <a:lnTo>
                      <a:pt x="230" y="321"/>
                    </a:lnTo>
                    <a:lnTo>
                      <a:pt x="210" y="387"/>
                    </a:lnTo>
                    <a:close/>
                    <a:moveTo>
                      <a:pt x="302" y="140"/>
                    </a:moveTo>
                    <a:lnTo>
                      <a:pt x="353" y="134"/>
                    </a:lnTo>
                    <a:lnTo>
                      <a:pt x="353" y="371"/>
                    </a:lnTo>
                    <a:lnTo>
                      <a:pt x="302" y="377"/>
                    </a:lnTo>
                    <a:lnTo>
                      <a:pt x="302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9" name="Freeform 161"/>
              <p:cNvSpPr/>
              <p:nvPr/>
            </p:nvSpPr>
            <p:spPr bwMode="auto">
              <a:xfrm>
                <a:off x="7312025" y="2487613"/>
                <a:ext cx="593725" cy="633413"/>
              </a:xfrm>
              <a:custGeom>
                <a:avLst/>
                <a:gdLst>
                  <a:gd name="T0" fmla="*/ 0 w 374"/>
                  <a:gd name="T1" fmla="*/ 399 h 399"/>
                  <a:gd name="T2" fmla="*/ 0 w 374"/>
                  <a:gd name="T3" fmla="*/ 366 h 399"/>
                  <a:gd name="T4" fmla="*/ 252 w 374"/>
                  <a:gd name="T5" fmla="*/ 96 h 399"/>
                  <a:gd name="T6" fmla="*/ 17 w 374"/>
                  <a:gd name="T7" fmla="*/ 125 h 399"/>
                  <a:gd name="T8" fmla="*/ 17 w 374"/>
                  <a:gd name="T9" fmla="*/ 71 h 399"/>
                  <a:gd name="T10" fmla="*/ 155 w 374"/>
                  <a:gd name="T11" fmla="*/ 54 h 399"/>
                  <a:gd name="T12" fmla="*/ 138 w 374"/>
                  <a:gd name="T13" fmla="*/ 8 h 399"/>
                  <a:gd name="T14" fmla="*/ 208 w 374"/>
                  <a:gd name="T15" fmla="*/ 0 h 399"/>
                  <a:gd name="T16" fmla="*/ 226 w 374"/>
                  <a:gd name="T17" fmla="*/ 46 h 399"/>
                  <a:gd name="T18" fmla="*/ 308 w 374"/>
                  <a:gd name="T19" fmla="*/ 35 h 399"/>
                  <a:gd name="T20" fmla="*/ 373 w 374"/>
                  <a:gd name="T21" fmla="*/ 28 h 399"/>
                  <a:gd name="T22" fmla="*/ 374 w 374"/>
                  <a:gd name="T23" fmla="*/ 28 h 399"/>
                  <a:gd name="T24" fmla="*/ 374 w 374"/>
                  <a:gd name="T25" fmla="*/ 66 h 399"/>
                  <a:gd name="T26" fmla="*/ 114 w 374"/>
                  <a:gd name="T27" fmla="*/ 332 h 399"/>
                  <a:gd name="T28" fmla="*/ 373 w 374"/>
                  <a:gd name="T29" fmla="*/ 300 h 399"/>
                  <a:gd name="T30" fmla="*/ 355 w 374"/>
                  <a:gd name="T31" fmla="*/ 356 h 399"/>
                  <a:gd name="T32" fmla="*/ 0 w 374"/>
                  <a:gd name="T33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4" h="399">
                    <a:moveTo>
                      <a:pt x="0" y="399"/>
                    </a:moveTo>
                    <a:lnTo>
                      <a:pt x="0" y="366"/>
                    </a:lnTo>
                    <a:lnTo>
                      <a:pt x="252" y="96"/>
                    </a:lnTo>
                    <a:lnTo>
                      <a:pt x="17" y="125"/>
                    </a:lnTo>
                    <a:lnTo>
                      <a:pt x="17" y="71"/>
                    </a:lnTo>
                    <a:lnTo>
                      <a:pt x="155" y="54"/>
                    </a:lnTo>
                    <a:lnTo>
                      <a:pt x="138" y="8"/>
                    </a:lnTo>
                    <a:lnTo>
                      <a:pt x="208" y="0"/>
                    </a:lnTo>
                    <a:lnTo>
                      <a:pt x="226" y="46"/>
                    </a:lnTo>
                    <a:lnTo>
                      <a:pt x="308" y="35"/>
                    </a:lnTo>
                    <a:lnTo>
                      <a:pt x="373" y="28"/>
                    </a:lnTo>
                    <a:lnTo>
                      <a:pt x="374" y="28"/>
                    </a:lnTo>
                    <a:lnTo>
                      <a:pt x="374" y="66"/>
                    </a:lnTo>
                    <a:lnTo>
                      <a:pt x="114" y="332"/>
                    </a:lnTo>
                    <a:lnTo>
                      <a:pt x="373" y="300"/>
                    </a:lnTo>
                    <a:lnTo>
                      <a:pt x="355" y="356"/>
                    </a:lnTo>
                    <a:lnTo>
                      <a:pt x="0" y="3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0" name="Freeform 162"/>
              <p:cNvSpPr>
                <a:spLocks noEditPoints="1"/>
              </p:cNvSpPr>
              <p:nvPr/>
            </p:nvSpPr>
            <p:spPr bwMode="auto">
              <a:xfrm>
                <a:off x="7934325" y="2401888"/>
                <a:ext cx="595313" cy="642938"/>
              </a:xfrm>
              <a:custGeom>
                <a:avLst/>
                <a:gdLst>
                  <a:gd name="T0" fmla="*/ 176 w 440"/>
                  <a:gd name="T1" fmla="*/ 148 h 476"/>
                  <a:gd name="T2" fmla="*/ 148 w 440"/>
                  <a:gd name="T3" fmla="*/ 187 h 476"/>
                  <a:gd name="T4" fmla="*/ 127 w 440"/>
                  <a:gd name="T5" fmla="*/ 249 h 476"/>
                  <a:gd name="T6" fmla="*/ 180 w 440"/>
                  <a:gd name="T7" fmla="*/ 302 h 476"/>
                  <a:gd name="T8" fmla="*/ 127 w 440"/>
                  <a:gd name="T9" fmla="*/ 393 h 476"/>
                  <a:gd name="T10" fmla="*/ 176 w 440"/>
                  <a:gd name="T11" fmla="*/ 436 h 476"/>
                  <a:gd name="T12" fmla="*/ 0 w 440"/>
                  <a:gd name="T13" fmla="*/ 422 h 476"/>
                  <a:gd name="T14" fmla="*/ 9 w 440"/>
                  <a:gd name="T15" fmla="*/ 229 h 476"/>
                  <a:gd name="T16" fmla="*/ 59 w 440"/>
                  <a:gd name="T17" fmla="*/ 409 h 476"/>
                  <a:gd name="T18" fmla="*/ 70 w 440"/>
                  <a:gd name="T19" fmla="*/ 203 h 476"/>
                  <a:gd name="T20" fmla="*/ 6 w 440"/>
                  <a:gd name="T21" fmla="*/ 48 h 476"/>
                  <a:gd name="T22" fmla="*/ 180 w 440"/>
                  <a:gd name="T23" fmla="*/ 122 h 476"/>
                  <a:gd name="T24" fmla="*/ 105 w 440"/>
                  <a:gd name="T25" fmla="*/ 150 h 476"/>
                  <a:gd name="T26" fmla="*/ 121 w 440"/>
                  <a:gd name="T27" fmla="*/ 128 h 476"/>
                  <a:gd name="T28" fmla="*/ 65 w 440"/>
                  <a:gd name="T29" fmla="*/ 92 h 476"/>
                  <a:gd name="T30" fmla="*/ 440 w 440"/>
                  <a:gd name="T31" fmla="*/ 67 h 476"/>
                  <a:gd name="T32" fmla="*/ 380 w 440"/>
                  <a:gd name="T33" fmla="*/ 179 h 476"/>
                  <a:gd name="T34" fmla="*/ 440 w 440"/>
                  <a:gd name="T35" fmla="*/ 182 h 476"/>
                  <a:gd name="T36" fmla="*/ 376 w 440"/>
                  <a:gd name="T37" fmla="*/ 242 h 476"/>
                  <a:gd name="T38" fmla="*/ 253 w 440"/>
                  <a:gd name="T39" fmla="*/ 257 h 476"/>
                  <a:gd name="T40" fmla="*/ 190 w 440"/>
                  <a:gd name="T41" fmla="*/ 213 h 476"/>
                  <a:gd name="T42" fmla="*/ 250 w 440"/>
                  <a:gd name="T43" fmla="*/ 194 h 476"/>
                  <a:gd name="T44" fmla="*/ 195 w 440"/>
                  <a:gd name="T45" fmla="*/ 118 h 476"/>
                  <a:gd name="T46" fmla="*/ 286 w 440"/>
                  <a:gd name="T47" fmla="*/ 138 h 476"/>
                  <a:gd name="T48" fmla="*/ 351 w 440"/>
                  <a:gd name="T49" fmla="*/ 122 h 476"/>
                  <a:gd name="T50" fmla="*/ 295 w 440"/>
                  <a:gd name="T51" fmla="*/ 84 h 476"/>
                  <a:gd name="T52" fmla="*/ 224 w 440"/>
                  <a:gd name="T53" fmla="*/ 10 h 476"/>
                  <a:gd name="T54" fmla="*/ 290 w 440"/>
                  <a:gd name="T55" fmla="*/ 35 h 476"/>
                  <a:gd name="T56" fmla="*/ 440 w 440"/>
                  <a:gd name="T57" fmla="*/ 67 h 476"/>
                  <a:gd name="T58" fmla="*/ 440 w 440"/>
                  <a:gd name="T59" fmla="*/ 263 h 476"/>
                  <a:gd name="T60" fmla="*/ 435 w 440"/>
                  <a:gd name="T61" fmla="*/ 380 h 476"/>
                  <a:gd name="T62" fmla="*/ 406 w 440"/>
                  <a:gd name="T63" fmla="*/ 421 h 476"/>
                  <a:gd name="T64" fmla="*/ 190 w 440"/>
                  <a:gd name="T65" fmla="*/ 453 h 476"/>
                  <a:gd name="T66" fmla="*/ 258 w 440"/>
                  <a:gd name="T67" fmla="*/ 396 h 476"/>
                  <a:gd name="T68" fmla="*/ 367 w 440"/>
                  <a:gd name="T69" fmla="*/ 376 h 476"/>
                  <a:gd name="T70" fmla="*/ 371 w 440"/>
                  <a:gd name="T71" fmla="*/ 323 h 476"/>
                  <a:gd name="T72" fmla="*/ 258 w 440"/>
                  <a:gd name="T73" fmla="*/ 39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0" h="476">
                    <a:moveTo>
                      <a:pt x="180" y="122"/>
                    </a:moveTo>
                    <a:cubicBezTo>
                      <a:pt x="180" y="131"/>
                      <a:pt x="179" y="140"/>
                      <a:pt x="176" y="148"/>
                    </a:cubicBezTo>
                    <a:cubicBezTo>
                      <a:pt x="173" y="156"/>
                      <a:pt x="169" y="164"/>
                      <a:pt x="165" y="170"/>
                    </a:cubicBezTo>
                    <a:cubicBezTo>
                      <a:pt x="160" y="177"/>
                      <a:pt x="154" y="183"/>
                      <a:pt x="148" y="187"/>
                    </a:cubicBezTo>
                    <a:cubicBezTo>
                      <a:pt x="141" y="191"/>
                      <a:pt x="134" y="194"/>
                      <a:pt x="127" y="196"/>
                    </a:cubicBezTo>
                    <a:cubicBezTo>
                      <a:pt x="127" y="249"/>
                      <a:pt x="127" y="249"/>
                      <a:pt x="127" y="249"/>
                    </a:cubicBezTo>
                    <a:cubicBezTo>
                      <a:pt x="180" y="242"/>
                      <a:pt x="180" y="242"/>
                      <a:pt x="180" y="242"/>
                    </a:cubicBezTo>
                    <a:cubicBezTo>
                      <a:pt x="180" y="302"/>
                      <a:pt x="180" y="302"/>
                      <a:pt x="180" y="302"/>
                    </a:cubicBezTo>
                    <a:cubicBezTo>
                      <a:pt x="127" y="309"/>
                      <a:pt x="127" y="309"/>
                      <a:pt x="127" y="309"/>
                    </a:cubicBezTo>
                    <a:cubicBezTo>
                      <a:pt x="127" y="393"/>
                      <a:pt x="127" y="393"/>
                      <a:pt x="127" y="393"/>
                    </a:cubicBezTo>
                    <a:cubicBezTo>
                      <a:pt x="176" y="382"/>
                      <a:pt x="176" y="382"/>
                      <a:pt x="176" y="382"/>
                    </a:cubicBezTo>
                    <a:cubicBezTo>
                      <a:pt x="176" y="436"/>
                      <a:pt x="176" y="436"/>
                      <a:pt x="176" y="436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9" y="420"/>
                      <a:pt x="9" y="420"/>
                      <a:pt x="9" y="420"/>
                    </a:cubicBezTo>
                    <a:cubicBezTo>
                      <a:pt x="9" y="229"/>
                      <a:pt x="9" y="229"/>
                      <a:pt x="9" y="229"/>
                    </a:cubicBezTo>
                    <a:cubicBezTo>
                      <a:pt x="59" y="223"/>
                      <a:pt x="59" y="223"/>
                      <a:pt x="59" y="223"/>
                    </a:cubicBezTo>
                    <a:cubicBezTo>
                      <a:pt x="59" y="409"/>
                      <a:pt x="59" y="409"/>
                      <a:pt x="59" y="409"/>
                    </a:cubicBezTo>
                    <a:cubicBezTo>
                      <a:pt x="70" y="406"/>
                      <a:pt x="70" y="406"/>
                      <a:pt x="70" y="406"/>
                    </a:cubicBezTo>
                    <a:cubicBezTo>
                      <a:pt x="70" y="203"/>
                      <a:pt x="70" y="203"/>
                      <a:pt x="70" y="203"/>
                    </a:cubicBezTo>
                    <a:cubicBezTo>
                      <a:pt x="6" y="210"/>
                      <a:pt x="6" y="210"/>
                      <a:pt x="6" y="210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0" y="27"/>
                      <a:pt x="180" y="27"/>
                      <a:pt x="180" y="27"/>
                    </a:cubicBezTo>
                    <a:lnTo>
                      <a:pt x="180" y="122"/>
                    </a:lnTo>
                    <a:close/>
                    <a:moveTo>
                      <a:pt x="65" y="154"/>
                    </a:move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10" y="149"/>
                      <a:pt x="113" y="147"/>
                      <a:pt x="116" y="143"/>
                    </a:cubicBezTo>
                    <a:cubicBezTo>
                      <a:pt x="119" y="139"/>
                      <a:pt x="121" y="134"/>
                      <a:pt x="121" y="128"/>
                    </a:cubicBezTo>
                    <a:cubicBezTo>
                      <a:pt x="121" y="85"/>
                      <a:pt x="121" y="85"/>
                      <a:pt x="121" y="85"/>
                    </a:cubicBezTo>
                    <a:cubicBezTo>
                      <a:pt x="65" y="92"/>
                      <a:pt x="65" y="92"/>
                      <a:pt x="65" y="92"/>
                    </a:cubicBezTo>
                    <a:lnTo>
                      <a:pt x="65" y="154"/>
                    </a:lnTo>
                    <a:close/>
                    <a:moveTo>
                      <a:pt x="440" y="67"/>
                    </a:moveTo>
                    <a:cubicBezTo>
                      <a:pt x="438" y="87"/>
                      <a:pt x="431" y="107"/>
                      <a:pt x="421" y="126"/>
                    </a:cubicBezTo>
                    <a:cubicBezTo>
                      <a:pt x="410" y="145"/>
                      <a:pt x="397" y="163"/>
                      <a:pt x="380" y="179"/>
                    </a:cubicBezTo>
                    <a:cubicBezTo>
                      <a:pt x="390" y="180"/>
                      <a:pt x="401" y="181"/>
                      <a:pt x="411" y="182"/>
                    </a:cubicBezTo>
                    <a:cubicBezTo>
                      <a:pt x="421" y="183"/>
                      <a:pt x="431" y="183"/>
                      <a:pt x="440" y="182"/>
                    </a:cubicBezTo>
                    <a:cubicBezTo>
                      <a:pt x="440" y="242"/>
                      <a:pt x="440" y="242"/>
                      <a:pt x="440" y="242"/>
                    </a:cubicBezTo>
                    <a:cubicBezTo>
                      <a:pt x="419" y="244"/>
                      <a:pt x="398" y="244"/>
                      <a:pt x="376" y="242"/>
                    </a:cubicBezTo>
                    <a:cubicBezTo>
                      <a:pt x="355" y="240"/>
                      <a:pt x="334" y="235"/>
                      <a:pt x="314" y="228"/>
                    </a:cubicBezTo>
                    <a:cubicBezTo>
                      <a:pt x="295" y="240"/>
                      <a:pt x="274" y="250"/>
                      <a:pt x="253" y="257"/>
                    </a:cubicBezTo>
                    <a:cubicBezTo>
                      <a:pt x="232" y="264"/>
                      <a:pt x="211" y="270"/>
                      <a:pt x="190" y="273"/>
                    </a:cubicBezTo>
                    <a:cubicBezTo>
                      <a:pt x="190" y="213"/>
                      <a:pt x="190" y="213"/>
                      <a:pt x="190" y="213"/>
                    </a:cubicBezTo>
                    <a:cubicBezTo>
                      <a:pt x="200" y="211"/>
                      <a:pt x="209" y="208"/>
                      <a:pt x="219" y="205"/>
                    </a:cubicBezTo>
                    <a:cubicBezTo>
                      <a:pt x="229" y="202"/>
                      <a:pt x="240" y="199"/>
                      <a:pt x="250" y="194"/>
                    </a:cubicBezTo>
                    <a:cubicBezTo>
                      <a:pt x="237" y="184"/>
                      <a:pt x="225" y="172"/>
                      <a:pt x="216" y="160"/>
                    </a:cubicBezTo>
                    <a:cubicBezTo>
                      <a:pt x="207" y="147"/>
                      <a:pt x="199" y="133"/>
                      <a:pt x="195" y="118"/>
                    </a:cubicBezTo>
                    <a:cubicBezTo>
                      <a:pt x="264" y="109"/>
                      <a:pt x="264" y="109"/>
                      <a:pt x="264" y="109"/>
                    </a:cubicBezTo>
                    <a:cubicBezTo>
                      <a:pt x="270" y="120"/>
                      <a:pt x="278" y="130"/>
                      <a:pt x="286" y="138"/>
                    </a:cubicBezTo>
                    <a:cubicBezTo>
                      <a:pt x="295" y="146"/>
                      <a:pt x="304" y="152"/>
                      <a:pt x="314" y="158"/>
                    </a:cubicBezTo>
                    <a:cubicBezTo>
                      <a:pt x="328" y="147"/>
                      <a:pt x="341" y="135"/>
                      <a:pt x="351" y="122"/>
                    </a:cubicBezTo>
                    <a:cubicBezTo>
                      <a:pt x="362" y="108"/>
                      <a:pt x="370" y="92"/>
                      <a:pt x="375" y="75"/>
                    </a:cubicBezTo>
                    <a:cubicBezTo>
                      <a:pt x="295" y="84"/>
                      <a:pt x="295" y="84"/>
                      <a:pt x="295" y="84"/>
                    </a:cubicBezTo>
                    <a:cubicBezTo>
                      <a:pt x="189" y="97"/>
                      <a:pt x="189" y="97"/>
                      <a:pt x="189" y="97"/>
                    </a:cubicBezTo>
                    <a:cubicBezTo>
                      <a:pt x="224" y="10"/>
                      <a:pt x="224" y="10"/>
                      <a:pt x="224" y="10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290" y="35"/>
                      <a:pt x="290" y="35"/>
                      <a:pt x="290" y="35"/>
                    </a:cubicBezTo>
                    <a:cubicBezTo>
                      <a:pt x="440" y="17"/>
                      <a:pt x="440" y="17"/>
                      <a:pt x="440" y="17"/>
                    </a:cubicBezTo>
                    <a:cubicBezTo>
                      <a:pt x="440" y="67"/>
                      <a:pt x="440" y="67"/>
                      <a:pt x="440" y="67"/>
                    </a:cubicBezTo>
                    <a:close/>
                    <a:moveTo>
                      <a:pt x="190" y="294"/>
                    </a:moveTo>
                    <a:cubicBezTo>
                      <a:pt x="440" y="263"/>
                      <a:pt x="440" y="263"/>
                      <a:pt x="440" y="263"/>
                    </a:cubicBezTo>
                    <a:cubicBezTo>
                      <a:pt x="440" y="352"/>
                      <a:pt x="440" y="352"/>
                      <a:pt x="440" y="352"/>
                    </a:cubicBezTo>
                    <a:cubicBezTo>
                      <a:pt x="440" y="362"/>
                      <a:pt x="438" y="371"/>
                      <a:pt x="435" y="380"/>
                    </a:cubicBezTo>
                    <a:cubicBezTo>
                      <a:pt x="432" y="389"/>
                      <a:pt x="428" y="397"/>
                      <a:pt x="423" y="403"/>
                    </a:cubicBezTo>
                    <a:cubicBezTo>
                      <a:pt x="418" y="410"/>
                      <a:pt x="412" y="416"/>
                      <a:pt x="406" y="421"/>
                    </a:cubicBezTo>
                    <a:cubicBezTo>
                      <a:pt x="399" y="426"/>
                      <a:pt x="392" y="428"/>
                      <a:pt x="384" y="429"/>
                    </a:cubicBezTo>
                    <a:cubicBezTo>
                      <a:pt x="190" y="453"/>
                      <a:pt x="190" y="453"/>
                      <a:pt x="190" y="453"/>
                    </a:cubicBezTo>
                    <a:lnTo>
                      <a:pt x="190" y="294"/>
                    </a:lnTo>
                    <a:close/>
                    <a:moveTo>
                      <a:pt x="258" y="396"/>
                    </a:moveTo>
                    <a:cubicBezTo>
                      <a:pt x="356" y="385"/>
                      <a:pt x="356" y="385"/>
                      <a:pt x="356" y="385"/>
                    </a:cubicBezTo>
                    <a:cubicBezTo>
                      <a:pt x="360" y="384"/>
                      <a:pt x="364" y="381"/>
                      <a:pt x="367" y="376"/>
                    </a:cubicBezTo>
                    <a:cubicBezTo>
                      <a:pt x="370" y="371"/>
                      <a:pt x="371" y="365"/>
                      <a:pt x="371" y="359"/>
                    </a:cubicBezTo>
                    <a:cubicBezTo>
                      <a:pt x="371" y="323"/>
                      <a:pt x="371" y="323"/>
                      <a:pt x="371" y="323"/>
                    </a:cubicBezTo>
                    <a:cubicBezTo>
                      <a:pt x="258" y="337"/>
                      <a:pt x="258" y="337"/>
                      <a:pt x="258" y="337"/>
                    </a:cubicBezTo>
                    <a:lnTo>
                      <a:pt x="258" y="39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 w="381000">
                    <a:noFill/>
                  </a:ln>
                  <a:noFill/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3318" name="组合 2"/>
          <p:cNvGrpSpPr/>
          <p:nvPr/>
        </p:nvGrpSpPr>
        <p:grpSpPr>
          <a:xfrm>
            <a:off x="4418013" y="3268663"/>
            <a:ext cx="4500562" cy="1228725"/>
            <a:chOff x="3846213" y="3290476"/>
            <a:chExt cx="4501119" cy="1229137"/>
          </a:xfrm>
        </p:grpSpPr>
        <p:grpSp>
          <p:nvGrpSpPr>
            <p:cNvPr id="172" name="组合 171"/>
            <p:cNvGrpSpPr/>
            <p:nvPr/>
          </p:nvGrpSpPr>
          <p:grpSpPr bwMode="auto">
            <a:xfrm>
              <a:off x="3846213" y="3290476"/>
              <a:ext cx="4501119" cy="1229137"/>
              <a:chOff x="3552825" y="3354388"/>
              <a:chExt cx="3738563" cy="1020763"/>
            </a:xfrm>
            <a:solidFill>
              <a:schemeClr val="bg1"/>
            </a:solidFill>
          </p:grpSpPr>
          <p:sp>
            <p:nvSpPr>
              <p:cNvPr id="173" name="Freeform 163"/>
              <p:cNvSpPr>
                <a:spLocks noEditPoints="1"/>
              </p:cNvSpPr>
              <p:nvPr/>
            </p:nvSpPr>
            <p:spPr bwMode="auto">
              <a:xfrm>
                <a:off x="3552825" y="3762376"/>
                <a:ext cx="596900" cy="612775"/>
              </a:xfrm>
              <a:custGeom>
                <a:avLst/>
                <a:gdLst>
                  <a:gd name="T0" fmla="*/ 386 w 441"/>
                  <a:gd name="T1" fmla="*/ 4 h 454"/>
                  <a:gd name="T2" fmla="*/ 407 w 441"/>
                  <a:gd name="T3" fmla="*/ 6 h 454"/>
                  <a:gd name="T4" fmla="*/ 425 w 441"/>
                  <a:gd name="T5" fmla="*/ 18 h 454"/>
                  <a:gd name="T6" fmla="*/ 436 w 441"/>
                  <a:gd name="T7" fmla="*/ 38 h 454"/>
                  <a:gd name="T8" fmla="*/ 441 w 441"/>
                  <a:gd name="T9" fmla="*/ 63 h 454"/>
                  <a:gd name="T10" fmla="*/ 441 w 441"/>
                  <a:gd name="T11" fmla="*/ 112 h 454"/>
                  <a:gd name="T12" fmla="*/ 387 w 441"/>
                  <a:gd name="T13" fmla="*/ 118 h 454"/>
                  <a:gd name="T14" fmla="*/ 387 w 441"/>
                  <a:gd name="T15" fmla="*/ 163 h 454"/>
                  <a:gd name="T16" fmla="*/ 250 w 441"/>
                  <a:gd name="T17" fmla="*/ 180 h 454"/>
                  <a:gd name="T18" fmla="*/ 275 w 441"/>
                  <a:gd name="T19" fmla="*/ 231 h 454"/>
                  <a:gd name="T20" fmla="*/ 275 w 441"/>
                  <a:gd name="T21" fmla="*/ 267 h 454"/>
                  <a:gd name="T22" fmla="*/ 318 w 441"/>
                  <a:gd name="T23" fmla="*/ 183 h 454"/>
                  <a:gd name="T24" fmla="*/ 387 w 441"/>
                  <a:gd name="T25" fmla="*/ 175 h 454"/>
                  <a:gd name="T26" fmla="*/ 341 w 441"/>
                  <a:gd name="T27" fmla="*/ 265 h 454"/>
                  <a:gd name="T28" fmla="*/ 366 w 441"/>
                  <a:gd name="T29" fmla="*/ 262 h 454"/>
                  <a:gd name="T30" fmla="*/ 431 w 441"/>
                  <a:gd name="T31" fmla="*/ 415 h 454"/>
                  <a:gd name="T32" fmla="*/ 364 w 441"/>
                  <a:gd name="T33" fmla="*/ 424 h 454"/>
                  <a:gd name="T34" fmla="*/ 304 w 441"/>
                  <a:gd name="T35" fmla="*/ 279 h 454"/>
                  <a:gd name="T36" fmla="*/ 275 w 441"/>
                  <a:gd name="T37" fmla="*/ 282 h 454"/>
                  <a:gd name="T38" fmla="*/ 275 w 441"/>
                  <a:gd name="T39" fmla="*/ 367 h 454"/>
                  <a:gd name="T40" fmla="*/ 271 w 441"/>
                  <a:gd name="T41" fmla="*/ 394 h 454"/>
                  <a:gd name="T42" fmla="*/ 259 w 441"/>
                  <a:gd name="T43" fmla="*/ 417 h 454"/>
                  <a:gd name="T44" fmla="*/ 242 w 441"/>
                  <a:gd name="T45" fmla="*/ 433 h 454"/>
                  <a:gd name="T46" fmla="*/ 221 w 441"/>
                  <a:gd name="T47" fmla="*/ 441 h 454"/>
                  <a:gd name="T48" fmla="*/ 154 w 441"/>
                  <a:gd name="T49" fmla="*/ 449 h 454"/>
                  <a:gd name="T50" fmla="*/ 176 w 441"/>
                  <a:gd name="T51" fmla="*/ 393 h 454"/>
                  <a:gd name="T52" fmla="*/ 190 w 441"/>
                  <a:gd name="T53" fmla="*/ 391 h 454"/>
                  <a:gd name="T54" fmla="*/ 202 w 441"/>
                  <a:gd name="T55" fmla="*/ 384 h 454"/>
                  <a:gd name="T56" fmla="*/ 206 w 441"/>
                  <a:gd name="T57" fmla="*/ 370 h 454"/>
                  <a:gd name="T58" fmla="*/ 206 w 441"/>
                  <a:gd name="T59" fmla="*/ 367 h 454"/>
                  <a:gd name="T60" fmla="*/ 1 w 441"/>
                  <a:gd name="T61" fmla="*/ 454 h 454"/>
                  <a:gd name="T62" fmla="*/ 1 w 441"/>
                  <a:gd name="T63" fmla="*/ 403 h 454"/>
                  <a:gd name="T64" fmla="*/ 206 w 441"/>
                  <a:gd name="T65" fmla="*/ 314 h 454"/>
                  <a:gd name="T66" fmla="*/ 206 w 441"/>
                  <a:gd name="T67" fmla="*/ 298 h 454"/>
                  <a:gd name="T68" fmla="*/ 1 w 441"/>
                  <a:gd name="T69" fmla="*/ 384 h 454"/>
                  <a:gd name="T70" fmla="*/ 1 w 441"/>
                  <a:gd name="T71" fmla="*/ 333 h 454"/>
                  <a:gd name="T72" fmla="*/ 205 w 441"/>
                  <a:gd name="T73" fmla="*/ 247 h 454"/>
                  <a:gd name="T74" fmla="*/ 197 w 441"/>
                  <a:gd name="T75" fmla="*/ 233 h 454"/>
                  <a:gd name="T76" fmla="*/ 1 w 441"/>
                  <a:gd name="T77" fmla="*/ 316 h 454"/>
                  <a:gd name="T78" fmla="*/ 1 w 441"/>
                  <a:gd name="T79" fmla="*/ 258 h 454"/>
                  <a:gd name="T80" fmla="*/ 175 w 441"/>
                  <a:gd name="T81" fmla="*/ 189 h 454"/>
                  <a:gd name="T82" fmla="*/ 175 w 441"/>
                  <a:gd name="T83" fmla="*/ 189 h 454"/>
                  <a:gd name="T84" fmla="*/ 43 w 441"/>
                  <a:gd name="T85" fmla="*/ 205 h 454"/>
                  <a:gd name="T86" fmla="*/ 43 w 441"/>
                  <a:gd name="T87" fmla="*/ 160 h 454"/>
                  <a:gd name="T88" fmla="*/ 0 w 441"/>
                  <a:gd name="T89" fmla="*/ 165 h 454"/>
                  <a:gd name="T90" fmla="*/ 0 w 441"/>
                  <a:gd name="T91" fmla="*/ 51 h 454"/>
                  <a:gd name="T92" fmla="*/ 174 w 441"/>
                  <a:gd name="T93" fmla="*/ 29 h 454"/>
                  <a:gd name="T94" fmla="*/ 167 w 441"/>
                  <a:gd name="T95" fmla="*/ 9 h 454"/>
                  <a:gd name="T96" fmla="*/ 242 w 441"/>
                  <a:gd name="T97" fmla="*/ 0 h 454"/>
                  <a:gd name="T98" fmla="*/ 249 w 441"/>
                  <a:gd name="T99" fmla="*/ 20 h 454"/>
                  <a:gd name="T100" fmla="*/ 386 w 441"/>
                  <a:gd name="T101" fmla="*/ 4 h 454"/>
                  <a:gd name="T102" fmla="*/ 64 w 441"/>
                  <a:gd name="T103" fmla="*/ 99 h 454"/>
                  <a:gd name="T104" fmla="*/ 64 w 441"/>
                  <a:gd name="T105" fmla="*/ 149 h 454"/>
                  <a:gd name="T106" fmla="*/ 377 w 441"/>
                  <a:gd name="T107" fmla="*/ 111 h 454"/>
                  <a:gd name="T108" fmla="*/ 377 w 441"/>
                  <a:gd name="T109" fmla="*/ 80 h 454"/>
                  <a:gd name="T110" fmla="*/ 372 w 441"/>
                  <a:gd name="T111" fmla="*/ 67 h 454"/>
                  <a:gd name="T112" fmla="*/ 361 w 441"/>
                  <a:gd name="T113" fmla="*/ 63 h 454"/>
                  <a:gd name="T114" fmla="*/ 64 w 441"/>
                  <a:gd name="T115" fmla="*/ 9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1" h="454">
                    <a:moveTo>
                      <a:pt x="386" y="4"/>
                    </a:moveTo>
                    <a:cubicBezTo>
                      <a:pt x="393" y="3"/>
                      <a:pt x="400" y="4"/>
                      <a:pt x="407" y="6"/>
                    </a:cubicBezTo>
                    <a:cubicBezTo>
                      <a:pt x="414" y="9"/>
                      <a:pt x="420" y="13"/>
                      <a:pt x="425" y="18"/>
                    </a:cubicBezTo>
                    <a:cubicBezTo>
                      <a:pt x="430" y="24"/>
                      <a:pt x="433" y="31"/>
                      <a:pt x="436" y="38"/>
                    </a:cubicBezTo>
                    <a:cubicBezTo>
                      <a:pt x="439" y="46"/>
                      <a:pt x="441" y="54"/>
                      <a:pt x="441" y="63"/>
                    </a:cubicBezTo>
                    <a:cubicBezTo>
                      <a:pt x="441" y="112"/>
                      <a:pt x="441" y="112"/>
                      <a:pt x="441" y="112"/>
                    </a:cubicBezTo>
                    <a:cubicBezTo>
                      <a:pt x="387" y="118"/>
                      <a:pt x="387" y="118"/>
                      <a:pt x="387" y="118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250" y="180"/>
                      <a:pt x="250" y="180"/>
                      <a:pt x="250" y="180"/>
                    </a:cubicBezTo>
                    <a:cubicBezTo>
                      <a:pt x="275" y="231"/>
                      <a:pt x="275" y="231"/>
                      <a:pt x="275" y="231"/>
                    </a:cubicBezTo>
                    <a:cubicBezTo>
                      <a:pt x="275" y="267"/>
                      <a:pt x="275" y="267"/>
                      <a:pt x="275" y="267"/>
                    </a:cubicBezTo>
                    <a:cubicBezTo>
                      <a:pt x="318" y="183"/>
                      <a:pt x="318" y="183"/>
                      <a:pt x="318" y="183"/>
                    </a:cubicBezTo>
                    <a:cubicBezTo>
                      <a:pt x="387" y="175"/>
                      <a:pt x="387" y="175"/>
                      <a:pt x="387" y="175"/>
                    </a:cubicBezTo>
                    <a:cubicBezTo>
                      <a:pt x="341" y="265"/>
                      <a:pt x="341" y="265"/>
                      <a:pt x="341" y="265"/>
                    </a:cubicBezTo>
                    <a:cubicBezTo>
                      <a:pt x="366" y="262"/>
                      <a:pt x="366" y="262"/>
                      <a:pt x="366" y="262"/>
                    </a:cubicBezTo>
                    <a:cubicBezTo>
                      <a:pt x="431" y="415"/>
                      <a:pt x="431" y="415"/>
                      <a:pt x="431" y="415"/>
                    </a:cubicBezTo>
                    <a:cubicBezTo>
                      <a:pt x="364" y="424"/>
                      <a:pt x="364" y="424"/>
                      <a:pt x="364" y="424"/>
                    </a:cubicBezTo>
                    <a:cubicBezTo>
                      <a:pt x="304" y="279"/>
                      <a:pt x="304" y="279"/>
                      <a:pt x="304" y="279"/>
                    </a:cubicBezTo>
                    <a:cubicBezTo>
                      <a:pt x="275" y="282"/>
                      <a:pt x="275" y="282"/>
                      <a:pt x="275" y="282"/>
                    </a:cubicBezTo>
                    <a:cubicBezTo>
                      <a:pt x="275" y="367"/>
                      <a:pt x="275" y="367"/>
                      <a:pt x="275" y="367"/>
                    </a:cubicBezTo>
                    <a:cubicBezTo>
                      <a:pt x="275" y="377"/>
                      <a:pt x="274" y="386"/>
                      <a:pt x="271" y="394"/>
                    </a:cubicBezTo>
                    <a:cubicBezTo>
                      <a:pt x="268" y="403"/>
                      <a:pt x="264" y="410"/>
                      <a:pt x="259" y="417"/>
                    </a:cubicBezTo>
                    <a:cubicBezTo>
                      <a:pt x="254" y="424"/>
                      <a:pt x="249" y="429"/>
                      <a:pt x="242" y="433"/>
                    </a:cubicBezTo>
                    <a:cubicBezTo>
                      <a:pt x="235" y="438"/>
                      <a:pt x="228" y="440"/>
                      <a:pt x="221" y="441"/>
                    </a:cubicBezTo>
                    <a:cubicBezTo>
                      <a:pt x="154" y="449"/>
                      <a:pt x="154" y="449"/>
                      <a:pt x="154" y="449"/>
                    </a:cubicBezTo>
                    <a:cubicBezTo>
                      <a:pt x="176" y="393"/>
                      <a:pt x="176" y="393"/>
                      <a:pt x="176" y="393"/>
                    </a:cubicBezTo>
                    <a:cubicBezTo>
                      <a:pt x="190" y="391"/>
                      <a:pt x="190" y="391"/>
                      <a:pt x="190" y="391"/>
                    </a:cubicBezTo>
                    <a:cubicBezTo>
                      <a:pt x="195" y="391"/>
                      <a:pt x="199" y="388"/>
                      <a:pt x="202" y="384"/>
                    </a:cubicBezTo>
                    <a:cubicBezTo>
                      <a:pt x="205" y="380"/>
                      <a:pt x="206" y="375"/>
                      <a:pt x="206" y="370"/>
                    </a:cubicBezTo>
                    <a:cubicBezTo>
                      <a:pt x="206" y="367"/>
                      <a:pt x="206" y="367"/>
                      <a:pt x="206" y="367"/>
                    </a:cubicBezTo>
                    <a:cubicBezTo>
                      <a:pt x="1" y="454"/>
                      <a:pt x="1" y="454"/>
                      <a:pt x="1" y="454"/>
                    </a:cubicBezTo>
                    <a:cubicBezTo>
                      <a:pt x="1" y="403"/>
                      <a:pt x="1" y="403"/>
                      <a:pt x="1" y="403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298"/>
                      <a:pt x="206" y="298"/>
                      <a:pt x="206" y="298"/>
                    </a:cubicBezTo>
                    <a:cubicBezTo>
                      <a:pt x="1" y="384"/>
                      <a:pt x="1" y="384"/>
                      <a:pt x="1" y="384"/>
                    </a:cubicBezTo>
                    <a:cubicBezTo>
                      <a:pt x="1" y="333"/>
                      <a:pt x="1" y="333"/>
                      <a:pt x="1" y="333"/>
                    </a:cubicBezTo>
                    <a:cubicBezTo>
                      <a:pt x="205" y="247"/>
                      <a:pt x="205" y="247"/>
                      <a:pt x="205" y="247"/>
                    </a:cubicBezTo>
                    <a:cubicBezTo>
                      <a:pt x="197" y="233"/>
                      <a:pt x="197" y="233"/>
                      <a:pt x="197" y="233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58"/>
                      <a:pt x="1" y="258"/>
                      <a:pt x="1" y="258"/>
                    </a:cubicBezTo>
                    <a:cubicBezTo>
                      <a:pt x="175" y="189"/>
                      <a:pt x="175" y="189"/>
                      <a:pt x="175" y="189"/>
                    </a:cubicBezTo>
                    <a:cubicBezTo>
                      <a:pt x="175" y="189"/>
                      <a:pt x="175" y="189"/>
                      <a:pt x="175" y="189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9" y="20"/>
                      <a:pt x="249" y="20"/>
                      <a:pt x="249" y="20"/>
                    </a:cubicBezTo>
                    <a:lnTo>
                      <a:pt x="386" y="4"/>
                    </a:lnTo>
                    <a:close/>
                    <a:moveTo>
                      <a:pt x="64" y="99"/>
                    </a:moveTo>
                    <a:cubicBezTo>
                      <a:pt x="64" y="149"/>
                      <a:pt x="64" y="149"/>
                      <a:pt x="64" y="149"/>
                    </a:cubicBezTo>
                    <a:cubicBezTo>
                      <a:pt x="377" y="111"/>
                      <a:pt x="377" y="111"/>
                      <a:pt x="377" y="111"/>
                    </a:cubicBezTo>
                    <a:cubicBezTo>
                      <a:pt x="377" y="80"/>
                      <a:pt x="377" y="80"/>
                      <a:pt x="377" y="80"/>
                    </a:cubicBezTo>
                    <a:cubicBezTo>
                      <a:pt x="377" y="74"/>
                      <a:pt x="375" y="70"/>
                      <a:pt x="372" y="67"/>
                    </a:cubicBezTo>
                    <a:cubicBezTo>
                      <a:pt x="369" y="64"/>
                      <a:pt x="365" y="62"/>
                      <a:pt x="361" y="63"/>
                    </a:cubicBezTo>
                    <a:lnTo>
                      <a:pt x="64" y="99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4" name="Freeform 164"/>
              <p:cNvSpPr>
                <a:spLocks noEditPoints="1"/>
              </p:cNvSpPr>
              <p:nvPr/>
            </p:nvSpPr>
            <p:spPr bwMode="auto">
              <a:xfrm>
                <a:off x="4175125" y="3679826"/>
                <a:ext cx="596900" cy="633413"/>
              </a:xfrm>
              <a:custGeom>
                <a:avLst/>
                <a:gdLst>
                  <a:gd name="T0" fmla="*/ 54 w 376"/>
                  <a:gd name="T1" fmla="*/ 393 h 399"/>
                  <a:gd name="T2" fmla="*/ 0 w 376"/>
                  <a:gd name="T3" fmla="*/ 399 h 399"/>
                  <a:gd name="T4" fmla="*/ 21 w 376"/>
                  <a:gd name="T5" fmla="*/ 341 h 399"/>
                  <a:gd name="T6" fmla="*/ 21 w 376"/>
                  <a:gd name="T7" fmla="*/ 43 h 399"/>
                  <a:gd name="T8" fmla="*/ 172 w 376"/>
                  <a:gd name="T9" fmla="*/ 25 h 399"/>
                  <a:gd name="T10" fmla="*/ 165 w 376"/>
                  <a:gd name="T11" fmla="*/ 8 h 399"/>
                  <a:gd name="T12" fmla="*/ 234 w 376"/>
                  <a:gd name="T13" fmla="*/ 0 h 399"/>
                  <a:gd name="T14" fmla="*/ 241 w 376"/>
                  <a:gd name="T15" fmla="*/ 17 h 399"/>
                  <a:gd name="T16" fmla="*/ 376 w 376"/>
                  <a:gd name="T17" fmla="*/ 1 h 399"/>
                  <a:gd name="T18" fmla="*/ 376 w 376"/>
                  <a:gd name="T19" fmla="*/ 45 h 399"/>
                  <a:gd name="T20" fmla="*/ 74 w 376"/>
                  <a:gd name="T21" fmla="*/ 81 h 399"/>
                  <a:gd name="T22" fmla="*/ 74 w 376"/>
                  <a:gd name="T23" fmla="*/ 334 h 399"/>
                  <a:gd name="T24" fmla="*/ 54 w 376"/>
                  <a:gd name="T25" fmla="*/ 393 h 399"/>
                  <a:gd name="T26" fmla="*/ 188 w 376"/>
                  <a:gd name="T27" fmla="*/ 92 h 399"/>
                  <a:gd name="T28" fmla="*/ 149 w 376"/>
                  <a:gd name="T29" fmla="*/ 204 h 399"/>
                  <a:gd name="T30" fmla="*/ 184 w 376"/>
                  <a:gd name="T31" fmla="*/ 200 h 399"/>
                  <a:gd name="T32" fmla="*/ 189 w 376"/>
                  <a:gd name="T33" fmla="*/ 200 h 399"/>
                  <a:gd name="T34" fmla="*/ 161 w 376"/>
                  <a:gd name="T35" fmla="*/ 294 h 399"/>
                  <a:gd name="T36" fmla="*/ 191 w 376"/>
                  <a:gd name="T37" fmla="*/ 339 h 399"/>
                  <a:gd name="T38" fmla="*/ 376 w 376"/>
                  <a:gd name="T39" fmla="*/ 317 h 399"/>
                  <a:gd name="T40" fmla="*/ 376 w 376"/>
                  <a:gd name="T41" fmla="*/ 356 h 399"/>
                  <a:gd name="T42" fmla="*/ 161 w 376"/>
                  <a:gd name="T43" fmla="*/ 382 h 399"/>
                  <a:gd name="T44" fmla="*/ 143 w 376"/>
                  <a:gd name="T45" fmla="*/ 356 h 399"/>
                  <a:gd name="T46" fmla="*/ 134 w 376"/>
                  <a:gd name="T47" fmla="*/ 386 h 399"/>
                  <a:gd name="T48" fmla="*/ 85 w 376"/>
                  <a:gd name="T49" fmla="*/ 392 h 399"/>
                  <a:gd name="T50" fmla="*/ 127 w 376"/>
                  <a:gd name="T51" fmla="*/ 243 h 399"/>
                  <a:gd name="T52" fmla="*/ 85 w 376"/>
                  <a:gd name="T53" fmla="*/ 248 h 399"/>
                  <a:gd name="T54" fmla="*/ 124 w 376"/>
                  <a:gd name="T55" fmla="*/ 135 h 399"/>
                  <a:gd name="T56" fmla="*/ 80 w 376"/>
                  <a:gd name="T57" fmla="*/ 141 h 399"/>
                  <a:gd name="T58" fmla="*/ 80 w 376"/>
                  <a:gd name="T59" fmla="*/ 105 h 399"/>
                  <a:gd name="T60" fmla="*/ 188 w 376"/>
                  <a:gd name="T61" fmla="*/ 92 h 399"/>
                  <a:gd name="T62" fmla="*/ 258 w 376"/>
                  <a:gd name="T63" fmla="*/ 264 h 399"/>
                  <a:gd name="T64" fmla="*/ 258 w 376"/>
                  <a:gd name="T65" fmla="*/ 218 h 399"/>
                  <a:gd name="T66" fmla="*/ 195 w 376"/>
                  <a:gd name="T67" fmla="*/ 225 h 399"/>
                  <a:gd name="T68" fmla="*/ 195 w 376"/>
                  <a:gd name="T69" fmla="*/ 176 h 399"/>
                  <a:gd name="T70" fmla="*/ 258 w 376"/>
                  <a:gd name="T71" fmla="*/ 169 h 399"/>
                  <a:gd name="T72" fmla="*/ 258 w 376"/>
                  <a:gd name="T73" fmla="*/ 127 h 399"/>
                  <a:gd name="T74" fmla="*/ 195 w 376"/>
                  <a:gd name="T75" fmla="*/ 139 h 399"/>
                  <a:gd name="T76" fmla="*/ 195 w 376"/>
                  <a:gd name="T77" fmla="*/ 91 h 399"/>
                  <a:gd name="T78" fmla="*/ 357 w 376"/>
                  <a:gd name="T79" fmla="*/ 59 h 399"/>
                  <a:gd name="T80" fmla="*/ 357 w 376"/>
                  <a:gd name="T81" fmla="*/ 109 h 399"/>
                  <a:gd name="T82" fmla="*/ 297 w 376"/>
                  <a:gd name="T83" fmla="*/ 120 h 399"/>
                  <a:gd name="T84" fmla="*/ 297 w 376"/>
                  <a:gd name="T85" fmla="*/ 164 h 399"/>
                  <a:gd name="T86" fmla="*/ 358 w 376"/>
                  <a:gd name="T87" fmla="*/ 156 h 399"/>
                  <a:gd name="T88" fmla="*/ 358 w 376"/>
                  <a:gd name="T89" fmla="*/ 205 h 399"/>
                  <a:gd name="T90" fmla="*/ 297 w 376"/>
                  <a:gd name="T91" fmla="*/ 213 h 399"/>
                  <a:gd name="T92" fmla="*/ 297 w 376"/>
                  <a:gd name="T93" fmla="*/ 260 h 399"/>
                  <a:gd name="T94" fmla="*/ 358 w 376"/>
                  <a:gd name="T95" fmla="*/ 253 h 399"/>
                  <a:gd name="T96" fmla="*/ 358 w 376"/>
                  <a:gd name="T97" fmla="*/ 301 h 399"/>
                  <a:gd name="T98" fmla="*/ 195 w 376"/>
                  <a:gd name="T99" fmla="*/ 321 h 399"/>
                  <a:gd name="T100" fmla="*/ 195 w 376"/>
                  <a:gd name="T101" fmla="*/ 272 h 399"/>
                  <a:gd name="T102" fmla="*/ 258 w 376"/>
                  <a:gd name="T103" fmla="*/ 264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6" h="399">
                    <a:moveTo>
                      <a:pt x="54" y="393"/>
                    </a:moveTo>
                    <a:lnTo>
                      <a:pt x="0" y="399"/>
                    </a:lnTo>
                    <a:lnTo>
                      <a:pt x="21" y="341"/>
                    </a:lnTo>
                    <a:lnTo>
                      <a:pt x="21" y="43"/>
                    </a:lnTo>
                    <a:lnTo>
                      <a:pt x="172" y="25"/>
                    </a:lnTo>
                    <a:lnTo>
                      <a:pt x="165" y="8"/>
                    </a:lnTo>
                    <a:lnTo>
                      <a:pt x="234" y="0"/>
                    </a:lnTo>
                    <a:lnTo>
                      <a:pt x="241" y="17"/>
                    </a:lnTo>
                    <a:lnTo>
                      <a:pt x="376" y="1"/>
                    </a:lnTo>
                    <a:lnTo>
                      <a:pt x="376" y="45"/>
                    </a:lnTo>
                    <a:lnTo>
                      <a:pt x="74" y="81"/>
                    </a:lnTo>
                    <a:lnTo>
                      <a:pt x="74" y="334"/>
                    </a:lnTo>
                    <a:lnTo>
                      <a:pt x="54" y="393"/>
                    </a:lnTo>
                    <a:close/>
                    <a:moveTo>
                      <a:pt x="188" y="92"/>
                    </a:moveTo>
                    <a:lnTo>
                      <a:pt x="149" y="204"/>
                    </a:lnTo>
                    <a:lnTo>
                      <a:pt x="184" y="200"/>
                    </a:lnTo>
                    <a:lnTo>
                      <a:pt x="189" y="200"/>
                    </a:lnTo>
                    <a:lnTo>
                      <a:pt x="161" y="294"/>
                    </a:lnTo>
                    <a:lnTo>
                      <a:pt x="191" y="339"/>
                    </a:lnTo>
                    <a:lnTo>
                      <a:pt x="376" y="317"/>
                    </a:lnTo>
                    <a:lnTo>
                      <a:pt x="376" y="356"/>
                    </a:lnTo>
                    <a:lnTo>
                      <a:pt x="161" y="382"/>
                    </a:lnTo>
                    <a:lnTo>
                      <a:pt x="143" y="356"/>
                    </a:lnTo>
                    <a:lnTo>
                      <a:pt x="134" y="386"/>
                    </a:lnTo>
                    <a:lnTo>
                      <a:pt x="85" y="392"/>
                    </a:lnTo>
                    <a:lnTo>
                      <a:pt x="127" y="243"/>
                    </a:lnTo>
                    <a:lnTo>
                      <a:pt x="85" y="248"/>
                    </a:lnTo>
                    <a:lnTo>
                      <a:pt x="124" y="135"/>
                    </a:lnTo>
                    <a:lnTo>
                      <a:pt x="80" y="141"/>
                    </a:lnTo>
                    <a:lnTo>
                      <a:pt x="80" y="105"/>
                    </a:lnTo>
                    <a:lnTo>
                      <a:pt x="188" y="92"/>
                    </a:lnTo>
                    <a:close/>
                    <a:moveTo>
                      <a:pt x="258" y="264"/>
                    </a:moveTo>
                    <a:lnTo>
                      <a:pt x="258" y="218"/>
                    </a:lnTo>
                    <a:lnTo>
                      <a:pt x="195" y="225"/>
                    </a:lnTo>
                    <a:lnTo>
                      <a:pt x="195" y="176"/>
                    </a:lnTo>
                    <a:lnTo>
                      <a:pt x="258" y="169"/>
                    </a:lnTo>
                    <a:lnTo>
                      <a:pt x="258" y="127"/>
                    </a:lnTo>
                    <a:lnTo>
                      <a:pt x="195" y="139"/>
                    </a:lnTo>
                    <a:lnTo>
                      <a:pt x="195" y="91"/>
                    </a:lnTo>
                    <a:lnTo>
                      <a:pt x="357" y="59"/>
                    </a:lnTo>
                    <a:lnTo>
                      <a:pt x="357" y="109"/>
                    </a:lnTo>
                    <a:lnTo>
                      <a:pt x="297" y="120"/>
                    </a:lnTo>
                    <a:lnTo>
                      <a:pt x="297" y="164"/>
                    </a:lnTo>
                    <a:lnTo>
                      <a:pt x="358" y="156"/>
                    </a:lnTo>
                    <a:lnTo>
                      <a:pt x="358" y="205"/>
                    </a:lnTo>
                    <a:lnTo>
                      <a:pt x="297" y="213"/>
                    </a:lnTo>
                    <a:lnTo>
                      <a:pt x="297" y="260"/>
                    </a:lnTo>
                    <a:lnTo>
                      <a:pt x="358" y="253"/>
                    </a:lnTo>
                    <a:lnTo>
                      <a:pt x="358" y="301"/>
                    </a:lnTo>
                    <a:lnTo>
                      <a:pt x="195" y="321"/>
                    </a:lnTo>
                    <a:lnTo>
                      <a:pt x="195" y="272"/>
                    </a:lnTo>
                    <a:lnTo>
                      <a:pt x="258" y="264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5" name="Freeform 165"/>
              <p:cNvSpPr>
                <a:spLocks noEditPoints="1"/>
              </p:cNvSpPr>
              <p:nvPr/>
            </p:nvSpPr>
            <p:spPr bwMode="auto">
              <a:xfrm>
                <a:off x="4797425" y="3600451"/>
                <a:ext cx="596900" cy="641350"/>
              </a:xfrm>
              <a:custGeom>
                <a:avLst/>
                <a:gdLst>
                  <a:gd name="T0" fmla="*/ 0 w 441"/>
                  <a:gd name="T1" fmla="*/ 474 h 474"/>
                  <a:gd name="T2" fmla="*/ 175 w 441"/>
                  <a:gd name="T3" fmla="*/ 343 h 474"/>
                  <a:gd name="T4" fmla="*/ 175 w 441"/>
                  <a:gd name="T5" fmla="*/ 296 h 474"/>
                  <a:gd name="T6" fmla="*/ 263 w 441"/>
                  <a:gd name="T7" fmla="*/ 285 h 474"/>
                  <a:gd name="T8" fmla="*/ 263 w 441"/>
                  <a:gd name="T9" fmla="*/ 328 h 474"/>
                  <a:gd name="T10" fmla="*/ 311 w 441"/>
                  <a:gd name="T11" fmla="*/ 322 h 474"/>
                  <a:gd name="T12" fmla="*/ 359 w 441"/>
                  <a:gd name="T13" fmla="*/ 359 h 474"/>
                  <a:gd name="T14" fmla="*/ 359 w 441"/>
                  <a:gd name="T15" fmla="*/ 285 h 474"/>
                  <a:gd name="T16" fmla="*/ 354 w 441"/>
                  <a:gd name="T17" fmla="*/ 272 h 474"/>
                  <a:gd name="T18" fmla="*/ 343 w 441"/>
                  <a:gd name="T19" fmla="*/ 267 h 474"/>
                  <a:gd name="T20" fmla="*/ 89 w 441"/>
                  <a:gd name="T21" fmla="*/ 298 h 474"/>
                  <a:gd name="T22" fmla="*/ 89 w 441"/>
                  <a:gd name="T23" fmla="*/ 392 h 474"/>
                  <a:gd name="T24" fmla="*/ 19 w 441"/>
                  <a:gd name="T25" fmla="*/ 401 h 474"/>
                  <a:gd name="T26" fmla="*/ 19 w 441"/>
                  <a:gd name="T27" fmla="*/ 253 h 474"/>
                  <a:gd name="T28" fmla="*/ 373 w 441"/>
                  <a:gd name="T29" fmla="*/ 210 h 474"/>
                  <a:gd name="T30" fmla="*/ 395 w 441"/>
                  <a:gd name="T31" fmla="*/ 213 h 474"/>
                  <a:gd name="T32" fmla="*/ 412 w 441"/>
                  <a:gd name="T33" fmla="*/ 225 h 474"/>
                  <a:gd name="T34" fmla="*/ 424 w 441"/>
                  <a:gd name="T35" fmla="*/ 245 h 474"/>
                  <a:gd name="T36" fmla="*/ 428 w 441"/>
                  <a:gd name="T37" fmla="*/ 270 h 474"/>
                  <a:gd name="T38" fmla="*/ 428 w 441"/>
                  <a:gd name="T39" fmla="*/ 351 h 474"/>
                  <a:gd name="T40" fmla="*/ 359 w 441"/>
                  <a:gd name="T41" fmla="*/ 359 h 474"/>
                  <a:gd name="T42" fmla="*/ 441 w 441"/>
                  <a:gd name="T43" fmla="*/ 420 h 474"/>
                  <a:gd name="T44" fmla="*/ 335 w 441"/>
                  <a:gd name="T45" fmla="*/ 433 h 474"/>
                  <a:gd name="T46" fmla="*/ 254 w 441"/>
                  <a:gd name="T47" fmla="*/ 367 h 474"/>
                  <a:gd name="T48" fmla="*/ 134 w 441"/>
                  <a:gd name="T49" fmla="*/ 458 h 474"/>
                  <a:gd name="T50" fmla="*/ 0 w 441"/>
                  <a:gd name="T51" fmla="*/ 474 h 474"/>
                  <a:gd name="T52" fmla="*/ 46 w 441"/>
                  <a:gd name="T53" fmla="*/ 129 h 474"/>
                  <a:gd name="T54" fmla="*/ 115 w 441"/>
                  <a:gd name="T55" fmla="*/ 120 h 474"/>
                  <a:gd name="T56" fmla="*/ 82 w 441"/>
                  <a:gd name="T57" fmla="*/ 228 h 474"/>
                  <a:gd name="T58" fmla="*/ 12 w 441"/>
                  <a:gd name="T59" fmla="*/ 236 h 474"/>
                  <a:gd name="T60" fmla="*/ 46 w 441"/>
                  <a:gd name="T61" fmla="*/ 129 h 474"/>
                  <a:gd name="T62" fmla="*/ 115 w 441"/>
                  <a:gd name="T63" fmla="*/ 98 h 474"/>
                  <a:gd name="T64" fmla="*/ 46 w 441"/>
                  <a:gd name="T65" fmla="*/ 107 h 474"/>
                  <a:gd name="T66" fmla="*/ 13 w 441"/>
                  <a:gd name="T67" fmla="*/ 36 h 474"/>
                  <a:gd name="T68" fmla="*/ 83 w 441"/>
                  <a:gd name="T69" fmla="*/ 27 h 474"/>
                  <a:gd name="T70" fmla="*/ 115 w 441"/>
                  <a:gd name="T71" fmla="*/ 98 h 474"/>
                  <a:gd name="T72" fmla="*/ 314 w 441"/>
                  <a:gd name="T73" fmla="*/ 111 h 474"/>
                  <a:gd name="T74" fmla="*/ 288 w 441"/>
                  <a:gd name="T75" fmla="*/ 136 h 474"/>
                  <a:gd name="T76" fmla="*/ 345 w 441"/>
                  <a:gd name="T77" fmla="*/ 129 h 474"/>
                  <a:gd name="T78" fmla="*/ 434 w 441"/>
                  <a:gd name="T79" fmla="*/ 185 h 474"/>
                  <a:gd name="T80" fmla="*/ 337 w 441"/>
                  <a:gd name="T81" fmla="*/ 197 h 474"/>
                  <a:gd name="T82" fmla="*/ 274 w 441"/>
                  <a:gd name="T83" fmla="*/ 150 h 474"/>
                  <a:gd name="T84" fmla="*/ 210 w 441"/>
                  <a:gd name="T85" fmla="*/ 212 h 474"/>
                  <a:gd name="T86" fmla="*/ 120 w 441"/>
                  <a:gd name="T87" fmla="*/ 223 h 474"/>
                  <a:gd name="T88" fmla="*/ 225 w 441"/>
                  <a:gd name="T89" fmla="*/ 122 h 474"/>
                  <a:gd name="T90" fmla="*/ 225 w 441"/>
                  <a:gd name="T91" fmla="*/ 97 h 474"/>
                  <a:gd name="T92" fmla="*/ 314 w 441"/>
                  <a:gd name="T93" fmla="*/ 86 h 474"/>
                  <a:gd name="T94" fmla="*/ 314 w 441"/>
                  <a:gd name="T95" fmla="*/ 111 h 474"/>
                  <a:gd name="T96" fmla="*/ 441 w 441"/>
                  <a:gd name="T97" fmla="*/ 0 h 474"/>
                  <a:gd name="T98" fmla="*/ 413 w 441"/>
                  <a:gd name="T99" fmla="*/ 97 h 474"/>
                  <a:gd name="T100" fmla="*/ 347 w 441"/>
                  <a:gd name="T101" fmla="*/ 105 h 474"/>
                  <a:gd name="T102" fmla="*/ 360 w 441"/>
                  <a:gd name="T103" fmla="*/ 66 h 474"/>
                  <a:gd name="T104" fmla="*/ 129 w 441"/>
                  <a:gd name="T105" fmla="*/ 94 h 474"/>
                  <a:gd name="T106" fmla="*/ 157 w 441"/>
                  <a:gd name="T107" fmla="*/ 17 h 474"/>
                  <a:gd name="T108" fmla="*/ 231 w 441"/>
                  <a:gd name="T109" fmla="*/ 8 h 474"/>
                  <a:gd name="T110" fmla="*/ 225 w 441"/>
                  <a:gd name="T111" fmla="*/ 27 h 474"/>
                  <a:gd name="T112" fmla="*/ 441 w 441"/>
                  <a:gd name="T113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1" h="474">
                    <a:moveTo>
                      <a:pt x="0" y="474"/>
                    </a:moveTo>
                    <a:cubicBezTo>
                      <a:pt x="175" y="343"/>
                      <a:pt x="175" y="343"/>
                      <a:pt x="175" y="343"/>
                    </a:cubicBezTo>
                    <a:cubicBezTo>
                      <a:pt x="175" y="296"/>
                      <a:pt x="175" y="296"/>
                      <a:pt x="175" y="296"/>
                    </a:cubicBezTo>
                    <a:cubicBezTo>
                      <a:pt x="263" y="285"/>
                      <a:pt x="263" y="285"/>
                      <a:pt x="263" y="285"/>
                    </a:cubicBezTo>
                    <a:cubicBezTo>
                      <a:pt x="263" y="328"/>
                      <a:pt x="263" y="328"/>
                      <a:pt x="263" y="328"/>
                    </a:cubicBezTo>
                    <a:cubicBezTo>
                      <a:pt x="311" y="322"/>
                      <a:pt x="311" y="322"/>
                      <a:pt x="311" y="322"/>
                    </a:cubicBezTo>
                    <a:cubicBezTo>
                      <a:pt x="359" y="359"/>
                      <a:pt x="359" y="359"/>
                      <a:pt x="359" y="359"/>
                    </a:cubicBezTo>
                    <a:cubicBezTo>
                      <a:pt x="359" y="285"/>
                      <a:pt x="359" y="285"/>
                      <a:pt x="359" y="285"/>
                    </a:cubicBezTo>
                    <a:cubicBezTo>
                      <a:pt x="359" y="280"/>
                      <a:pt x="357" y="275"/>
                      <a:pt x="354" y="272"/>
                    </a:cubicBezTo>
                    <a:cubicBezTo>
                      <a:pt x="351" y="268"/>
                      <a:pt x="348" y="267"/>
                      <a:pt x="343" y="267"/>
                    </a:cubicBezTo>
                    <a:cubicBezTo>
                      <a:pt x="89" y="298"/>
                      <a:pt x="89" y="298"/>
                      <a:pt x="89" y="298"/>
                    </a:cubicBezTo>
                    <a:cubicBezTo>
                      <a:pt x="89" y="392"/>
                      <a:pt x="89" y="392"/>
                      <a:pt x="89" y="392"/>
                    </a:cubicBezTo>
                    <a:cubicBezTo>
                      <a:pt x="19" y="401"/>
                      <a:pt x="19" y="401"/>
                      <a:pt x="19" y="401"/>
                    </a:cubicBezTo>
                    <a:cubicBezTo>
                      <a:pt x="19" y="253"/>
                      <a:pt x="19" y="253"/>
                      <a:pt x="19" y="253"/>
                    </a:cubicBezTo>
                    <a:cubicBezTo>
                      <a:pt x="373" y="210"/>
                      <a:pt x="373" y="210"/>
                      <a:pt x="373" y="210"/>
                    </a:cubicBezTo>
                    <a:cubicBezTo>
                      <a:pt x="381" y="209"/>
                      <a:pt x="388" y="210"/>
                      <a:pt x="395" y="213"/>
                    </a:cubicBezTo>
                    <a:cubicBezTo>
                      <a:pt x="401" y="215"/>
                      <a:pt x="407" y="219"/>
                      <a:pt x="412" y="225"/>
                    </a:cubicBezTo>
                    <a:cubicBezTo>
                      <a:pt x="417" y="230"/>
                      <a:pt x="421" y="237"/>
                      <a:pt x="424" y="245"/>
                    </a:cubicBezTo>
                    <a:cubicBezTo>
                      <a:pt x="427" y="252"/>
                      <a:pt x="428" y="261"/>
                      <a:pt x="428" y="270"/>
                    </a:cubicBezTo>
                    <a:cubicBezTo>
                      <a:pt x="428" y="351"/>
                      <a:pt x="428" y="351"/>
                      <a:pt x="428" y="351"/>
                    </a:cubicBezTo>
                    <a:cubicBezTo>
                      <a:pt x="359" y="359"/>
                      <a:pt x="359" y="359"/>
                      <a:pt x="359" y="359"/>
                    </a:cubicBezTo>
                    <a:cubicBezTo>
                      <a:pt x="441" y="420"/>
                      <a:pt x="441" y="420"/>
                      <a:pt x="441" y="420"/>
                    </a:cubicBezTo>
                    <a:cubicBezTo>
                      <a:pt x="335" y="433"/>
                      <a:pt x="335" y="433"/>
                      <a:pt x="335" y="433"/>
                    </a:cubicBezTo>
                    <a:cubicBezTo>
                      <a:pt x="254" y="367"/>
                      <a:pt x="254" y="367"/>
                      <a:pt x="254" y="367"/>
                    </a:cubicBezTo>
                    <a:cubicBezTo>
                      <a:pt x="134" y="458"/>
                      <a:pt x="134" y="458"/>
                      <a:pt x="134" y="458"/>
                    </a:cubicBezTo>
                    <a:lnTo>
                      <a:pt x="0" y="474"/>
                    </a:lnTo>
                    <a:close/>
                    <a:moveTo>
                      <a:pt x="46" y="129"/>
                    </a:moveTo>
                    <a:cubicBezTo>
                      <a:pt x="115" y="120"/>
                      <a:pt x="115" y="120"/>
                      <a:pt x="115" y="120"/>
                    </a:cubicBezTo>
                    <a:cubicBezTo>
                      <a:pt x="82" y="228"/>
                      <a:pt x="82" y="228"/>
                      <a:pt x="82" y="228"/>
                    </a:cubicBezTo>
                    <a:cubicBezTo>
                      <a:pt x="12" y="236"/>
                      <a:pt x="12" y="236"/>
                      <a:pt x="12" y="236"/>
                    </a:cubicBezTo>
                    <a:lnTo>
                      <a:pt x="46" y="129"/>
                    </a:lnTo>
                    <a:close/>
                    <a:moveTo>
                      <a:pt x="115" y="98"/>
                    </a:moveTo>
                    <a:cubicBezTo>
                      <a:pt x="46" y="107"/>
                      <a:pt x="46" y="107"/>
                      <a:pt x="46" y="10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83" y="27"/>
                      <a:pt x="83" y="27"/>
                      <a:pt x="83" y="27"/>
                    </a:cubicBezTo>
                    <a:lnTo>
                      <a:pt x="115" y="98"/>
                    </a:lnTo>
                    <a:close/>
                    <a:moveTo>
                      <a:pt x="314" y="111"/>
                    </a:moveTo>
                    <a:cubicBezTo>
                      <a:pt x="288" y="136"/>
                      <a:pt x="288" y="136"/>
                      <a:pt x="288" y="136"/>
                    </a:cubicBezTo>
                    <a:cubicBezTo>
                      <a:pt x="345" y="129"/>
                      <a:pt x="345" y="129"/>
                      <a:pt x="345" y="129"/>
                    </a:cubicBezTo>
                    <a:cubicBezTo>
                      <a:pt x="434" y="185"/>
                      <a:pt x="434" y="185"/>
                      <a:pt x="434" y="185"/>
                    </a:cubicBezTo>
                    <a:cubicBezTo>
                      <a:pt x="337" y="197"/>
                      <a:pt x="337" y="197"/>
                      <a:pt x="337" y="197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10" y="212"/>
                      <a:pt x="210" y="212"/>
                      <a:pt x="210" y="212"/>
                    </a:cubicBezTo>
                    <a:cubicBezTo>
                      <a:pt x="120" y="223"/>
                      <a:pt x="120" y="223"/>
                      <a:pt x="120" y="223"/>
                    </a:cubicBezTo>
                    <a:cubicBezTo>
                      <a:pt x="225" y="122"/>
                      <a:pt x="225" y="122"/>
                      <a:pt x="225" y="122"/>
                    </a:cubicBezTo>
                    <a:cubicBezTo>
                      <a:pt x="225" y="97"/>
                      <a:pt x="225" y="97"/>
                      <a:pt x="225" y="97"/>
                    </a:cubicBezTo>
                    <a:cubicBezTo>
                      <a:pt x="314" y="86"/>
                      <a:pt x="314" y="86"/>
                      <a:pt x="314" y="86"/>
                    </a:cubicBezTo>
                    <a:lnTo>
                      <a:pt x="314" y="111"/>
                    </a:lnTo>
                    <a:close/>
                    <a:moveTo>
                      <a:pt x="441" y="0"/>
                    </a:moveTo>
                    <a:cubicBezTo>
                      <a:pt x="413" y="97"/>
                      <a:pt x="413" y="97"/>
                      <a:pt x="413" y="97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60" y="66"/>
                      <a:pt x="360" y="66"/>
                      <a:pt x="360" y="66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25" y="27"/>
                      <a:pt x="225" y="27"/>
                      <a:pt x="225" y="27"/>
                    </a:cubicBezTo>
                    <a:lnTo>
                      <a:pt x="441" y="0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6" name="Freeform 166"/>
              <p:cNvSpPr>
                <a:spLocks noEditPoints="1"/>
              </p:cNvSpPr>
              <p:nvPr/>
            </p:nvSpPr>
            <p:spPr bwMode="auto">
              <a:xfrm>
                <a:off x="5422900" y="3532188"/>
                <a:ext cx="595313" cy="635000"/>
              </a:xfrm>
              <a:custGeom>
                <a:avLst/>
                <a:gdLst>
                  <a:gd name="T0" fmla="*/ 59 w 375"/>
                  <a:gd name="T1" fmla="*/ 393 h 400"/>
                  <a:gd name="T2" fmla="*/ 0 w 375"/>
                  <a:gd name="T3" fmla="*/ 400 h 400"/>
                  <a:gd name="T4" fmla="*/ 21 w 375"/>
                  <a:gd name="T5" fmla="*/ 340 h 400"/>
                  <a:gd name="T6" fmla="*/ 21 w 375"/>
                  <a:gd name="T7" fmla="*/ 172 h 400"/>
                  <a:gd name="T8" fmla="*/ 83 w 375"/>
                  <a:gd name="T9" fmla="*/ 164 h 400"/>
                  <a:gd name="T10" fmla="*/ 45 w 375"/>
                  <a:gd name="T11" fmla="*/ 118 h 400"/>
                  <a:gd name="T12" fmla="*/ 122 w 375"/>
                  <a:gd name="T13" fmla="*/ 109 h 400"/>
                  <a:gd name="T14" fmla="*/ 161 w 375"/>
                  <a:gd name="T15" fmla="*/ 155 h 400"/>
                  <a:gd name="T16" fmla="*/ 235 w 375"/>
                  <a:gd name="T17" fmla="*/ 145 h 400"/>
                  <a:gd name="T18" fmla="*/ 273 w 375"/>
                  <a:gd name="T19" fmla="*/ 91 h 400"/>
                  <a:gd name="T20" fmla="*/ 351 w 375"/>
                  <a:gd name="T21" fmla="*/ 81 h 400"/>
                  <a:gd name="T22" fmla="*/ 312 w 375"/>
                  <a:gd name="T23" fmla="*/ 136 h 400"/>
                  <a:gd name="T24" fmla="*/ 375 w 375"/>
                  <a:gd name="T25" fmla="*/ 128 h 400"/>
                  <a:gd name="T26" fmla="*/ 375 w 375"/>
                  <a:gd name="T27" fmla="*/ 180 h 400"/>
                  <a:gd name="T28" fmla="*/ 80 w 375"/>
                  <a:gd name="T29" fmla="*/ 215 h 400"/>
                  <a:gd name="T30" fmla="*/ 80 w 375"/>
                  <a:gd name="T31" fmla="*/ 334 h 400"/>
                  <a:gd name="T32" fmla="*/ 59 w 375"/>
                  <a:gd name="T33" fmla="*/ 393 h 400"/>
                  <a:gd name="T34" fmla="*/ 375 w 375"/>
                  <a:gd name="T35" fmla="*/ 65 h 400"/>
                  <a:gd name="T36" fmla="*/ 21 w 375"/>
                  <a:gd name="T37" fmla="*/ 109 h 400"/>
                  <a:gd name="T38" fmla="*/ 21 w 375"/>
                  <a:gd name="T39" fmla="*/ 58 h 400"/>
                  <a:gd name="T40" fmla="*/ 170 w 375"/>
                  <a:gd name="T41" fmla="*/ 39 h 400"/>
                  <a:gd name="T42" fmla="*/ 157 w 375"/>
                  <a:gd name="T43" fmla="*/ 7 h 400"/>
                  <a:gd name="T44" fmla="*/ 216 w 375"/>
                  <a:gd name="T45" fmla="*/ 0 h 400"/>
                  <a:gd name="T46" fmla="*/ 229 w 375"/>
                  <a:gd name="T47" fmla="*/ 32 h 400"/>
                  <a:gd name="T48" fmla="*/ 375 w 375"/>
                  <a:gd name="T49" fmla="*/ 14 h 400"/>
                  <a:gd name="T50" fmla="*/ 375 w 375"/>
                  <a:gd name="T51" fmla="*/ 6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5" h="400">
                    <a:moveTo>
                      <a:pt x="59" y="393"/>
                    </a:moveTo>
                    <a:lnTo>
                      <a:pt x="0" y="400"/>
                    </a:lnTo>
                    <a:lnTo>
                      <a:pt x="21" y="340"/>
                    </a:lnTo>
                    <a:lnTo>
                      <a:pt x="21" y="172"/>
                    </a:lnTo>
                    <a:lnTo>
                      <a:pt x="83" y="164"/>
                    </a:lnTo>
                    <a:lnTo>
                      <a:pt x="45" y="118"/>
                    </a:lnTo>
                    <a:lnTo>
                      <a:pt x="122" y="109"/>
                    </a:lnTo>
                    <a:lnTo>
                      <a:pt x="161" y="155"/>
                    </a:lnTo>
                    <a:lnTo>
                      <a:pt x="235" y="145"/>
                    </a:lnTo>
                    <a:lnTo>
                      <a:pt x="273" y="91"/>
                    </a:lnTo>
                    <a:lnTo>
                      <a:pt x="351" y="81"/>
                    </a:lnTo>
                    <a:lnTo>
                      <a:pt x="312" y="136"/>
                    </a:lnTo>
                    <a:lnTo>
                      <a:pt x="375" y="128"/>
                    </a:lnTo>
                    <a:lnTo>
                      <a:pt x="375" y="180"/>
                    </a:lnTo>
                    <a:lnTo>
                      <a:pt x="80" y="215"/>
                    </a:lnTo>
                    <a:lnTo>
                      <a:pt x="80" y="334"/>
                    </a:lnTo>
                    <a:lnTo>
                      <a:pt x="59" y="393"/>
                    </a:lnTo>
                    <a:close/>
                    <a:moveTo>
                      <a:pt x="375" y="65"/>
                    </a:moveTo>
                    <a:lnTo>
                      <a:pt x="21" y="109"/>
                    </a:lnTo>
                    <a:lnTo>
                      <a:pt x="21" y="58"/>
                    </a:lnTo>
                    <a:lnTo>
                      <a:pt x="170" y="39"/>
                    </a:lnTo>
                    <a:lnTo>
                      <a:pt x="157" y="7"/>
                    </a:lnTo>
                    <a:lnTo>
                      <a:pt x="216" y="0"/>
                    </a:lnTo>
                    <a:lnTo>
                      <a:pt x="229" y="32"/>
                    </a:lnTo>
                    <a:lnTo>
                      <a:pt x="375" y="14"/>
                    </a:lnTo>
                    <a:lnTo>
                      <a:pt x="375" y="65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7" name="Freeform 167"/>
              <p:cNvSpPr>
                <a:spLocks noEditPoints="1"/>
              </p:cNvSpPr>
              <p:nvPr/>
            </p:nvSpPr>
            <p:spPr bwMode="auto">
              <a:xfrm>
                <a:off x="6046788" y="3424238"/>
                <a:ext cx="595313" cy="668338"/>
              </a:xfrm>
              <a:custGeom>
                <a:avLst/>
                <a:gdLst>
                  <a:gd name="T0" fmla="*/ 240 w 440"/>
                  <a:gd name="T1" fmla="*/ 25 h 495"/>
                  <a:gd name="T2" fmla="*/ 168 w 440"/>
                  <a:gd name="T3" fmla="*/ 81 h 495"/>
                  <a:gd name="T4" fmla="*/ 240 w 440"/>
                  <a:gd name="T5" fmla="*/ 118 h 495"/>
                  <a:gd name="T6" fmla="*/ 236 w 440"/>
                  <a:gd name="T7" fmla="*/ 426 h 495"/>
                  <a:gd name="T8" fmla="*/ 206 w 440"/>
                  <a:gd name="T9" fmla="*/ 465 h 495"/>
                  <a:gd name="T10" fmla="*/ 5 w 440"/>
                  <a:gd name="T11" fmla="*/ 495 h 495"/>
                  <a:gd name="T12" fmla="*/ 71 w 440"/>
                  <a:gd name="T13" fmla="*/ 139 h 495"/>
                  <a:gd name="T14" fmla="*/ 0 w 440"/>
                  <a:gd name="T15" fmla="*/ 101 h 495"/>
                  <a:gd name="T16" fmla="*/ 163 w 440"/>
                  <a:gd name="T17" fmla="*/ 333 h 495"/>
                  <a:gd name="T18" fmla="*/ 126 w 440"/>
                  <a:gd name="T19" fmla="*/ 293 h 495"/>
                  <a:gd name="T20" fmla="*/ 114 w 440"/>
                  <a:gd name="T21" fmla="*/ 180 h 495"/>
                  <a:gd name="T22" fmla="*/ 86 w 440"/>
                  <a:gd name="T23" fmla="*/ 343 h 495"/>
                  <a:gd name="T24" fmla="*/ 55 w 440"/>
                  <a:gd name="T25" fmla="*/ 369 h 495"/>
                  <a:gd name="T26" fmla="*/ 185 w 440"/>
                  <a:gd name="T27" fmla="*/ 331 h 495"/>
                  <a:gd name="T28" fmla="*/ 55 w 440"/>
                  <a:gd name="T29" fmla="*/ 188 h 495"/>
                  <a:gd name="T30" fmla="*/ 71 w 440"/>
                  <a:gd name="T31" fmla="*/ 266 h 495"/>
                  <a:gd name="T32" fmla="*/ 55 w 440"/>
                  <a:gd name="T33" fmla="*/ 188 h 495"/>
                  <a:gd name="T34" fmla="*/ 181 w 440"/>
                  <a:gd name="T35" fmla="*/ 425 h 495"/>
                  <a:gd name="T36" fmla="*/ 185 w 440"/>
                  <a:gd name="T37" fmla="*/ 400 h 495"/>
                  <a:gd name="T38" fmla="*/ 55 w 440"/>
                  <a:gd name="T39" fmla="*/ 446 h 495"/>
                  <a:gd name="T40" fmla="*/ 126 w 440"/>
                  <a:gd name="T41" fmla="*/ 86 h 495"/>
                  <a:gd name="T42" fmla="*/ 114 w 440"/>
                  <a:gd name="T43" fmla="*/ 134 h 495"/>
                  <a:gd name="T44" fmla="*/ 126 w 440"/>
                  <a:gd name="T45" fmla="*/ 86 h 495"/>
                  <a:gd name="T46" fmla="*/ 168 w 440"/>
                  <a:gd name="T47" fmla="*/ 284 h 495"/>
                  <a:gd name="T48" fmla="*/ 185 w 440"/>
                  <a:gd name="T49" fmla="*/ 290 h 495"/>
                  <a:gd name="T50" fmla="*/ 168 w 440"/>
                  <a:gd name="T51" fmla="*/ 174 h 495"/>
                  <a:gd name="T52" fmla="*/ 366 w 440"/>
                  <a:gd name="T53" fmla="*/ 197 h 495"/>
                  <a:gd name="T54" fmla="*/ 370 w 440"/>
                  <a:gd name="T55" fmla="*/ 68 h 495"/>
                  <a:gd name="T56" fmla="*/ 256 w 440"/>
                  <a:gd name="T57" fmla="*/ 21 h 495"/>
                  <a:gd name="T58" fmla="*/ 440 w 440"/>
                  <a:gd name="T59" fmla="*/ 187 h 495"/>
                  <a:gd name="T60" fmla="*/ 423 w 440"/>
                  <a:gd name="T61" fmla="*/ 236 h 495"/>
                  <a:gd name="T62" fmla="*/ 385 w 440"/>
                  <a:gd name="T63" fmla="*/ 260 h 495"/>
                  <a:gd name="T64" fmla="*/ 326 w 440"/>
                  <a:gd name="T65" fmla="*/ 374 h 495"/>
                  <a:gd name="T66" fmla="*/ 344 w 440"/>
                  <a:gd name="T67" fmla="*/ 392 h 495"/>
                  <a:gd name="T68" fmla="*/ 418 w 440"/>
                  <a:gd name="T69" fmla="*/ 443 h 495"/>
                  <a:gd name="T70" fmla="*/ 293 w 440"/>
                  <a:gd name="T71" fmla="*/ 453 h 495"/>
                  <a:gd name="T72" fmla="*/ 261 w 440"/>
                  <a:gd name="T73" fmla="*/ 419 h 495"/>
                  <a:gd name="T74" fmla="*/ 257 w 440"/>
                  <a:gd name="T75" fmla="*/ 215 h 495"/>
                  <a:gd name="T76" fmla="*/ 329 w 440"/>
                  <a:gd name="T77" fmla="*/ 207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0" h="495">
                    <a:moveTo>
                      <a:pt x="0" y="54"/>
                    </a:moveTo>
                    <a:cubicBezTo>
                      <a:pt x="240" y="25"/>
                      <a:pt x="240" y="25"/>
                      <a:pt x="240" y="25"/>
                    </a:cubicBezTo>
                    <a:cubicBezTo>
                      <a:pt x="240" y="72"/>
                      <a:pt x="240" y="72"/>
                      <a:pt x="240" y="72"/>
                    </a:cubicBezTo>
                    <a:cubicBezTo>
                      <a:pt x="168" y="81"/>
                      <a:pt x="168" y="81"/>
                      <a:pt x="168" y="81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240" y="118"/>
                      <a:pt x="240" y="118"/>
                      <a:pt x="240" y="118"/>
                    </a:cubicBezTo>
                    <a:cubicBezTo>
                      <a:pt x="240" y="400"/>
                      <a:pt x="240" y="400"/>
                      <a:pt x="240" y="400"/>
                    </a:cubicBezTo>
                    <a:cubicBezTo>
                      <a:pt x="240" y="409"/>
                      <a:pt x="238" y="418"/>
                      <a:pt x="236" y="426"/>
                    </a:cubicBezTo>
                    <a:cubicBezTo>
                      <a:pt x="233" y="434"/>
                      <a:pt x="229" y="442"/>
                      <a:pt x="224" y="449"/>
                    </a:cubicBezTo>
                    <a:cubicBezTo>
                      <a:pt x="219" y="455"/>
                      <a:pt x="213" y="461"/>
                      <a:pt x="206" y="465"/>
                    </a:cubicBezTo>
                    <a:cubicBezTo>
                      <a:pt x="200" y="469"/>
                      <a:pt x="193" y="472"/>
                      <a:pt x="185" y="473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0" y="101"/>
                      <a:pt x="0" y="101"/>
                      <a:pt x="0" y="101"/>
                    </a:cubicBezTo>
                    <a:lnTo>
                      <a:pt x="0" y="54"/>
                    </a:lnTo>
                    <a:close/>
                    <a:moveTo>
                      <a:pt x="163" y="333"/>
                    </a:moveTo>
                    <a:cubicBezTo>
                      <a:pt x="153" y="335"/>
                      <a:pt x="144" y="331"/>
                      <a:pt x="137" y="324"/>
                    </a:cubicBezTo>
                    <a:cubicBezTo>
                      <a:pt x="130" y="316"/>
                      <a:pt x="126" y="306"/>
                      <a:pt x="126" y="293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4" y="260"/>
                      <a:pt x="114" y="260"/>
                      <a:pt x="114" y="260"/>
                    </a:cubicBezTo>
                    <a:cubicBezTo>
                      <a:pt x="86" y="343"/>
                      <a:pt x="86" y="343"/>
                      <a:pt x="86" y="343"/>
                    </a:cubicBezTo>
                    <a:cubicBezTo>
                      <a:pt x="55" y="347"/>
                      <a:pt x="55" y="347"/>
                      <a:pt x="55" y="347"/>
                    </a:cubicBezTo>
                    <a:cubicBezTo>
                      <a:pt x="55" y="369"/>
                      <a:pt x="55" y="369"/>
                      <a:pt x="55" y="369"/>
                    </a:cubicBezTo>
                    <a:cubicBezTo>
                      <a:pt x="185" y="353"/>
                      <a:pt x="185" y="353"/>
                      <a:pt x="185" y="353"/>
                    </a:cubicBezTo>
                    <a:cubicBezTo>
                      <a:pt x="185" y="331"/>
                      <a:pt x="185" y="331"/>
                      <a:pt x="185" y="331"/>
                    </a:cubicBezTo>
                    <a:lnTo>
                      <a:pt x="163" y="333"/>
                    </a:lnTo>
                    <a:close/>
                    <a:moveTo>
                      <a:pt x="55" y="188"/>
                    </a:moveTo>
                    <a:cubicBezTo>
                      <a:pt x="55" y="312"/>
                      <a:pt x="55" y="312"/>
                      <a:pt x="55" y="312"/>
                    </a:cubicBezTo>
                    <a:cubicBezTo>
                      <a:pt x="71" y="266"/>
                      <a:pt x="71" y="266"/>
                      <a:pt x="71" y="266"/>
                    </a:cubicBezTo>
                    <a:cubicBezTo>
                      <a:pt x="71" y="186"/>
                      <a:pt x="71" y="186"/>
                      <a:pt x="71" y="186"/>
                    </a:cubicBezTo>
                    <a:lnTo>
                      <a:pt x="55" y="188"/>
                    </a:lnTo>
                    <a:close/>
                    <a:moveTo>
                      <a:pt x="170" y="432"/>
                    </a:moveTo>
                    <a:cubicBezTo>
                      <a:pt x="174" y="431"/>
                      <a:pt x="178" y="429"/>
                      <a:pt x="181" y="425"/>
                    </a:cubicBezTo>
                    <a:cubicBezTo>
                      <a:pt x="184" y="421"/>
                      <a:pt x="185" y="416"/>
                      <a:pt x="185" y="411"/>
                    </a:cubicBezTo>
                    <a:cubicBezTo>
                      <a:pt x="185" y="400"/>
                      <a:pt x="185" y="400"/>
                      <a:pt x="185" y="400"/>
                    </a:cubicBezTo>
                    <a:cubicBezTo>
                      <a:pt x="55" y="416"/>
                      <a:pt x="55" y="416"/>
                      <a:pt x="55" y="416"/>
                    </a:cubicBezTo>
                    <a:cubicBezTo>
                      <a:pt x="55" y="446"/>
                      <a:pt x="55" y="446"/>
                      <a:pt x="55" y="446"/>
                    </a:cubicBezTo>
                    <a:lnTo>
                      <a:pt x="170" y="432"/>
                    </a:lnTo>
                    <a:close/>
                    <a:moveTo>
                      <a:pt x="126" y="86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26" y="132"/>
                      <a:pt x="126" y="132"/>
                      <a:pt x="126" y="132"/>
                    </a:cubicBezTo>
                    <a:lnTo>
                      <a:pt x="126" y="86"/>
                    </a:lnTo>
                    <a:close/>
                    <a:moveTo>
                      <a:pt x="168" y="174"/>
                    </a:moveTo>
                    <a:cubicBezTo>
                      <a:pt x="168" y="284"/>
                      <a:pt x="168" y="284"/>
                      <a:pt x="168" y="284"/>
                    </a:cubicBezTo>
                    <a:cubicBezTo>
                      <a:pt x="168" y="289"/>
                      <a:pt x="171" y="292"/>
                      <a:pt x="175" y="291"/>
                    </a:cubicBezTo>
                    <a:cubicBezTo>
                      <a:pt x="185" y="290"/>
                      <a:pt x="185" y="290"/>
                      <a:pt x="185" y="290"/>
                    </a:cubicBezTo>
                    <a:cubicBezTo>
                      <a:pt x="185" y="172"/>
                      <a:pt x="185" y="172"/>
                      <a:pt x="185" y="172"/>
                    </a:cubicBezTo>
                    <a:lnTo>
                      <a:pt x="168" y="174"/>
                    </a:lnTo>
                    <a:close/>
                    <a:moveTo>
                      <a:pt x="355" y="204"/>
                    </a:moveTo>
                    <a:cubicBezTo>
                      <a:pt x="359" y="203"/>
                      <a:pt x="363" y="201"/>
                      <a:pt x="366" y="197"/>
                    </a:cubicBezTo>
                    <a:cubicBezTo>
                      <a:pt x="369" y="193"/>
                      <a:pt x="370" y="188"/>
                      <a:pt x="370" y="182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256" y="82"/>
                      <a:pt x="256" y="82"/>
                      <a:pt x="256" y="82"/>
                    </a:cubicBezTo>
                    <a:cubicBezTo>
                      <a:pt x="256" y="21"/>
                      <a:pt x="256" y="21"/>
                      <a:pt x="256" y="21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40" y="187"/>
                      <a:pt x="440" y="187"/>
                      <a:pt x="440" y="187"/>
                    </a:cubicBezTo>
                    <a:cubicBezTo>
                      <a:pt x="440" y="196"/>
                      <a:pt x="438" y="205"/>
                      <a:pt x="435" y="213"/>
                    </a:cubicBezTo>
                    <a:cubicBezTo>
                      <a:pt x="432" y="222"/>
                      <a:pt x="428" y="229"/>
                      <a:pt x="423" y="236"/>
                    </a:cubicBezTo>
                    <a:cubicBezTo>
                      <a:pt x="418" y="243"/>
                      <a:pt x="412" y="248"/>
                      <a:pt x="406" y="253"/>
                    </a:cubicBezTo>
                    <a:cubicBezTo>
                      <a:pt x="399" y="257"/>
                      <a:pt x="392" y="259"/>
                      <a:pt x="385" y="260"/>
                    </a:cubicBezTo>
                    <a:cubicBezTo>
                      <a:pt x="326" y="267"/>
                      <a:pt x="326" y="267"/>
                      <a:pt x="326" y="267"/>
                    </a:cubicBezTo>
                    <a:cubicBezTo>
                      <a:pt x="326" y="374"/>
                      <a:pt x="326" y="374"/>
                      <a:pt x="326" y="374"/>
                    </a:cubicBezTo>
                    <a:cubicBezTo>
                      <a:pt x="326" y="380"/>
                      <a:pt x="328" y="384"/>
                      <a:pt x="331" y="388"/>
                    </a:cubicBezTo>
                    <a:cubicBezTo>
                      <a:pt x="335" y="391"/>
                      <a:pt x="339" y="393"/>
                      <a:pt x="344" y="392"/>
                    </a:cubicBezTo>
                    <a:cubicBezTo>
                      <a:pt x="440" y="380"/>
                      <a:pt x="440" y="380"/>
                      <a:pt x="440" y="380"/>
                    </a:cubicBezTo>
                    <a:cubicBezTo>
                      <a:pt x="418" y="443"/>
                      <a:pt x="418" y="443"/>
                      <a:pt x="418" y="443"/>
                    </a:cubicBezTo>
                    <a:cubicBezTo>
                      <a:pt x="315" y="456"/>
                      <a:pt x="315" y="456"/>
                      <a:pt x="315" y="456"/>
                    </a:cubicBezTo>
                    <a:cubicBezTo>
                      <a:pt x="307" y="457"/>
                      <a:pt x="300" y="456"/>
                      <a:pt x="293" y="453"/>
                    </a:cubicBezTo>
                    <a:cubicBezTo>
                      <a:pt x="286" y="450"/>
                      <a:pt x="279" y="446"/>
                      <a:pt x="274" y="440"/>
                    </a:cubicBezTo>
                    <a:cubicBezTo>
                      <a:pt x="269" y="434"/>
                      <a:pt x="264" y="427"/>
                      <a:pt x="261" y="419"/>
                    </a:cubicBezTo>
                    <a:cubicBezTo>
                      <a:pt x="258" y="411"/>
                      <a:pt x="257" y="402"/>
                      <a:pt x="257" y="392"/>
                    </a:cubicBezTo>
                    <a:cubicBezTo>
                      <a:pt x="257" y="215"/>
                      <a:pt x="257" y="215"/>
                      <a:pt x="257" y="215"/>
                    </a:cubicBezTo>
                    <a:cubicBezTo>
                      <a:pt x="326" y="207"/>
                      <a:pt x="326" y="207"/>
                      <a:pt x="326" y="207"/>
                    </a:cubicBezTo>
                    <a:cubicBezTo>
                      <a:pt x="329" y="207"/>
                      <a:pt x="329" y="207"/>
                      <a:pt x="329" y="207"/>
                    </a:cubicBezTo>
                    <a:lnTo>
                      <a:pt x="355" y="204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8" name="Freeform 168"/>
              <p:cNvSpPr>
                <a:spLocks noEditPoints="1"/>
              </p:cNvSpPr>
              <p:nvPr/>
            </p:nvSpPr>
            <p:spPr bwMode="auto">
              <a:xfrm>
                <a:off x="6696075" y="3354388"/>
                <a:ext cx="595313" cy="658813"/>
              </a:xfrm>
              <a:custGeom>
                <a:avLst/>
                <a:gdLst>
                  <a:gd name="T0" fmla="*/ 0 w 440"/>
                  <a:gd name="T1" fmla="*/ 487 h 487"/>
                  <a:gd name="T2" fmla="*/ 20 w 440"/>
                  <a:gd name="T3" fmla="*/ 446 h 487"/>
                  <a:gd name="T4" fmla="*/ 186 w 440"/>
                  <a:gd name="T5" fmla="*/ 206 h 487"/>
                  <a:gd name="T6" fmla="*/ 11 w 440"/>
                  <a:gd name="T7" fmla="*/ 210 h 487"/>
                  <a:gd name="T8" fmla="*/ 186 w 440"/>
                  <a:gd name="T9" fmla="*/ 150 h 487"/>
                  <a:gd name="T10" fmla="*/ 19 w 440"/>
                  <a:gd name="T11" fmla="*/ 157 h 487"/>
                  <a:gd name="T12" fmla="*/ 375 w 440"/>
                  <a:gd name="T13" fmla="*/ 1 h 487"/>
                  <a:gd name="T14" fmla="*/ 421 w 440"/>
                  <a:gd name="T15" fmla="*/ 59 h 487"/>
                  <a:gd name="T16" fmla="*/ 254 w 440"/>
                  <a:gd name="T17" fmla="*/ 128 h 487"/>
                  <a:gd name="T18" fmla="*/ 431 w 440"/>
                  <a:gd name="T19" fmla="*/ 120 h 487"/>
                  <a:gd name="T20" fmla="*/ 254 w 440"/>
                  <a:gd name="T21" fmla="*/ 180 h 487"/>
                  <a:gd name="T22" fmla="*/ 373 w 440"/>
                  <a:gd name="T23" fmla="*/ 183 h 487"/>
                  <a:gd name="T24" fmla="*/ 407 w 440"/>
                  <a:gd name="T25" fmla="*/ 197 h 487"/>
                  <a:gd name="T26" fmla="*/ 420 w 440"/>
                  <a:gd name="T27" fmla="*/ 240 h 487"/>
                  <a:gd name="T28" fmla="*/ 440 w 440"/>
                  <a:gd name="T29" fmla="*/ 395 h 487"/>
                  <a:gd name="T30" fmla="*/ 87 w 440"/>
                  <a:gd name="T31" fmla="*/ 108 h 487"/>
                  <a:gd name="T32" fmla="*/ 131 w 440"/>
                  <a:gd name="T33" fmla="*/ 70 h 487"/>
                  <a:gd name="T34" fmla="*/ 87 w 440"/>
                  <a:gd name="T35" fmla="*/ 108 h 487"/>
                  <a:gd name="T36" fmla="*/ 88 w 440"/>
                  <a:gd name="T37" fmla="*/ 273 h 487"/>
                  <a:gd name="T38" fmla="*/ 352 w 440"/>
                  <a:gd name="T39" fmla="*/ 235 h 487"/>
                  <a:gd name="T40" fmla="*/ 88 w 440"/>
                  <a:gd name="T41" fmla="*/ 256 h 487"/>
                  <a:gd name="T42" fmla="*/ 352 w 440"/>
                  <a:gd name="T43" fmla="*/ 295 h 487"/>
                  <a:gd name="T44" fmla="*/ 88 w 440"/>
                  <a:gd name="T45" fmla="*/ 311 h 487"/>
                  <a:gd name="T46" fmla="*/ 88 w 440"/>
                  <a:gd name="T47" fmla="*/ 383 h 487"/>
                  <a:gd name="T48" fmla="*/ 352 w 440"/>
                  <a:gd name="T49" fmla="*/ 334 h 487"/>
                  <a:gd name="T50" fmla="*/ 88 w 440"/>
                  <a:gd name="T51" fmla="*/ 383 h 487"/>
                  <a:gd name="T52" fmla="*/ 352 w 440"/>
                  <a:gd name="T53" fmla="*/ 406 h 487"/>
                  <a:gd name="T54" fmla="*/ 88 w 440"/>
                  <a:gd name="T55" fmla="*/ 422 h 487"/>
                  <a:gd name="T56" fmla="*/ 242 w 440"/>
                  <a:gd name="T57" fmla="*/ 89 h 487"/>
                  <a:gd name="T58" fmla="*/ 198 w 440"/>
                  <a:gd name="T59" fmla="*/ 62 h 487"/>
                  <a:gd name="T60" fmla="*/ 242 w 440"/>
                  <a:gd name="T61" fmla="*/ 89 h 487"/>
                  <a:gd name="T62" fmla="*/ 351 w 440"/>
                  <a:gd name="T63" fmla="*/ 47 h 487"/>
                  <a:gd name="T64" fmla="*/ 310 w 440"/>
                  <a:gd name="T65" fmla="*/ 49 h 487"/>
                  <a:gd name="T66" fmla="*/ 353 w 440"/>
                  <a:gd name="T67" fmla="*/ 76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0" h="487">
                    <a:moveTo>
                      <a:pt x="440" y="433"/>
                    </a:moveTo>
                    <a:cubicBezTo>
                      <a:pt x="0" y="487"/>
                      <a:pt x="0" y="487"/>
                      <a:pt x="0" y="48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20" y="446"/>
                      <a:pt x="20" y="446"/>
                      <a:pt x="20" y="44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186" y="206"/>
                      <a:pt x="186" y="206"/>
                      <a:pt x="186" y="206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1" y="172"/>
                      <a:pt x="11" y="172"/>
                      <a:pt x="11" y="172"/>
                    </a:cubicBezTo>
                    <a:cubicBezTo>
                      <a:pt x="186" y="150"/>
                      <a:pt x="186" y="150"/>
                      <a:pt x="186" y="150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375" y="1"/>
                      <a:pt x="375" y="1"/>
                      <a:pt x="375" y="1"/>
                    </a:cubicBezTo>
                    <a:cubicBezTo>
                      <a:pt x="388" y="0"/>
                      <a:pt x="398" y="4"/>
                      <a:pt x="407" y="15"/>
                    </a:cubicBezTo>
                    <a:cubicBezTo>
                      <a:pt x="417" y="27"/>
                      <a:pt x="421" y="42"/>
                      <a:pt x="421" y="59"/>
                    </a:cubicBezTo>
                    <a:cubicBezTo>
                      <a:pt x="421" y="108"/>
                      <a:pt x="421" y="108"/>
                      <a:pt x="421" y="108"/>
                    </a:cubicBezTo>
                    <a:cubicBezTo>
                      <a:pt x="254" y="128"/>
                      <a:pt x="254" y="128"/>
                      <a:pt x="254" y="128"/>
                    </a:cubicBezTo>
                    <a:cubicBezTo>
                      <a:pt x="254" y="142"/>
                      <a:pt x="254" y="142"/>
                      <a:pt x="254" y="142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254" y="180"/>
                      <a:pt x="254" y="180"/>
                      <a:pt x="254" y="180"/>
                    </a:cubicBezTo>
                    <a:cubicBezTo>
                      <a:pt x="254" y="197"/>
                      <a:pt x="254" y="197"/>
                      <a:pt x="254" y="197"/>
                    </a:cubicBezTo>
                    <a:cubicBezTo>
                      <a:pt x="373" y="183"/>
                      <a:pt x="373" y="183"/>
                      <a:pt x="373" y="183"/>
                    </a:cubicBezTo>
                    <a:cubicBezTo>
                      <a:pt x="379" y="182"/>
                      <a:pt x="386" y="183"/>
                      <a:pt x="392" y="186"/>
                    </a:cubicBezTo>
                    <a:cubicBezTo>
                      <a:pt x="398" y="189"/>
                      <a:pt x="403" y="192"/>
                      <a:pt x="407" y="197"/>
                    </a:cubicBezTo>
                    <a:cubicBezTo>
                      <a:pt x="411" y="203"/>
                      <a:pt x="414" y="209"/>
                      <a:pt x="417" y="217"/>
                    </a:cubicBezTo>
                    <a:cubicBezTo>
                      <a:pt x="419" y="224"/>
                      <a:pt x="420" y="232"/>
                      <a:pt x="420" y="240"/>
                    </a:cubicBezTo>
                    <a:cubicBezTo>
                      <a:pt x="420" y="398"/>
                      <a:pt x="420" y="398"/>
                      <a:pt x="420" y="398"/>
                    </a:cubicBezTo>
                    <a:cubicBezTo>
                      <a:pt x="440" y="395"/>
                      <a:pt x="440" y="395"/>
                      <a:pt x="440" y="395"/>
                    </a:cubicBezTo>
                    <a:lnTo>
                      <a:pt x="440" y="433"/>
                    </a:lnTo>
                    <a:close/>
                    <a:moveTo>
                      <a:pt x="87" y="108"/>
                    </a:move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1" y="70"/>
                      <a:pt x="131" y="70"/>
                      <a:pt x="131" y="70"/>
                    </a:cubicBezTo>
                    <a:cubicBezTo>
                      <a:pt x="87" y="76"/>
                      <a:pt x="87" y="76"/>
                      <a:pt x="87" y="76"/>
                    </a:cubicBezTo>
                    <a:lnTo>
                      <a:pt x="87" y="108"/>
                    </a:lnTo>
                    <a:close/>
                    <a:moveTo>
                      <a:pt x="88" y="256"/>
                    </a:moveTo>
                    <a:cubicBezTo>
                      <a:pt x="88" y="273"/>
                      <a:pt x="88" y="273"/>
                      <a:pt x="88" y="273"/>
                    </a:cubicBezTo>
                    <a:cubicBezTo>
                      <a:pt x="352" y="241"/>
                      <a:pt x="352" y="241"/>
                      <a:pt x="352" y="241"/>
                    </a:cubicBezTo>
                    <a:cubicBezTo>
                      <a:pt x="352" y="235"/>
                      <a:pt x="352" y="235"/>
                      <a:pt x="352" y="235"/>
                    </a:cubicBezTo>
                    <a:cubicBezTo>
                      <a:pt x="352" y="227"/>
                      <a:pt x="350" y="224"/>
                      <a:pt x="344" y="225"/>
                    </a:cubicBezTo>
                    <a:lnTo>
                      <a:pt x="88" y="256"/>
                    </a:lnTo>
                    <a:close/>
                    <a:moveTo>
                      <a:pt x="88" y="327"/>
                    </a:moveTo>
                    <a:cubicBezTo>
                      <a:pt x="352" y="295"/>
                      <a:pt x="352" y="295"/>
                      <a:pt x="352" y="295"/>
                    </a:cubicBezTo>
                    <a:cubicBezTo>
                      <a:pt x="352" y="279"/>
                      <a:pt x="352" y="279"/>
                      <a:pt x="352" y="279"/>
                    </a:cubicBezTo>
                    <a:cubicBezTo>
                      <a:pt x="88" y="311"/>
                      <a:pt x="88" y="311"/>
                      <a:pt x="88" y="311"/>
                    </a:cubicBezTo>
                    <a:lnTo>
                      <a:pt x="88" y="327"/>
                    </a:lnTo>
                    <a:close/>
                    <a:moveTo>
                      <a:pt x="88" y="383"/>
                    </a:moveTo>
                    <a:cubicBezTo>
                      <a:pt x="352" y="350"/>
                      <a:pt x="352" y="350"/>
                      <a:pt x="352" y="350"/>
                    </a:cubicBezTo>
                    <a:cubicBezTo>
                      <a:pt x="352" y="334"/>
                      <a:pt x="352" y="334"/>
                      <a:pt x="352" y="334"/>
                    </a:cubicBezTo>
                    <a:cubicBezTo>
                      <a:pt x="88" y="366"/>
                      <a:pt x="88" y="366"/>
                      <a:pt x="88" y="366"/>
                    </a:cubicBezTo>
                    <a:lnTo>
                      <a:pt x="88" y="383"/>
                    </a:lnTo>
                    <a:close/>
                    <a:moveTo>
                      <a:pt x="88" y="438"/>
                    </a:moveTo>
                    <a:cubicBezTo>
                      <a:pt x="352" y="406"/>
                      <a:pt x="352" y="406"/>
                      <a:pt x="352" y="406"/>
                    </a:cubicBezTo>
                    <a:cubicBezTo>
                      <a:pt x="352" y="389"/>
                      <a:pt x="352" y="389"/>
                      <a:pt x="352" y="389"/>
                    </a:cubicBezTo>
                    <a:cubicBezTo>
                      <a:pt x="88" y="422"/>
                      <a:pt x="88" y="422"/>
                      <a:pt x="88" y="422"/>
                    </a:cubicBezTo>
                    <a:lnTo>
                      <a:pt x="88" y="438"/>
                    </a:lnTo>
                    <a:close/>
                    <a:moveTo>
                      <a:pt x="242" y="89"/>
                    </a:moveTo>
                    <a:cubicBezTo>
                      <a:pt x="242" y="57"/>
                      <a:pt x="242" y="57"/>
                      <a:pt x="242" y="57"/>
                    </a:cubicBezTo>
                    <a:cubicBezTo>
                      <a:pt x="198" y="62"/>
                      <a:pt x="198" y="62"/>
                      <a:pt x="198" y="62"/>
                    </a:cubicBezTo>
                    <a:cubicBezTo>
                      <a:pt x="198" y="95"/>
                      <a:pt x="198" y="95"/>
                      <a:pt x="198" y="95"/>
                    </a:cubicBezTo>
                    <a:lnTo>
                      <a:pt x="242" y="89"/>
                    </a:lnTo>
                    <a:close/>
                    <a:moveTo>
                      <a:pt x="353" y="54"/>
                    </a:moveTo>
                    <a:cubicBezTo>
                      <a:pt x="353" y="50"/>
                      <a:pt x="353" y="48"/>
                      <a:pt x="351" y="47"/>
                    </a:cubicBezTo>
                    <a:cubicBezTo>
                      <a:pt x="350" y="45"/>
                      <a:pt x="349" y="44"/>
                      <a:pt x="346" y="44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310" y="81"/>
                      <a:pt x="310" y="81"/>
                      <a:pt x="310" y="81"/>
                    </a:cubicBezTo>
                    <a:cubicBezTo>
                      <a:pt x="353" y="76"/>
                      <a:pt x="353" y="76"/>
                      <a:pt x="353" y="76"/>
                    </a:cubicBezTo>
                    <a:lnTo>
                      <a:pt x="353" y="54"/>
                    </a:lnTo>
                    <a:close/>
                  </a:path>
                </a:pathLst>
              </a:custGeom>
              <a:grpFill/>
              <a:ln w="1016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56" name="组合 155"/>
            <p:cNvGrpSpPr/>
            <p:nvPr/>
          </p:nvGrpSpPr>
          <p:grpSpPr bwMode="auto">
            <a:xfrm>
              <a:off x="3846213" y="3290476"/>
              <a:ext cx="4501119" cy="1229137"/>
              <a:chOff x="3552825" y="3354388"/>
              <a:chExt cx="3738563" cy="1020763"/>
            </a:xfrm>
            <a:gradFill>
              <a:gsLst>
                <a:gs pos="0">
                  <a:srgbClr val="155B75"/>
                </a:gs>
                <a:gs pos="100000">
                  <a:srgbClr val="3BAEDA"/>
                </a:gs>
              </a:gsLst>
              <a:lin ang="10800000" scaled="0"/>
            </a:gradFill>
          </p:grpSpPr>
          <p:sp>
            <p:nvSpPr>
              <p:cNvPr id="157" name="Freeform 163"/>
              <p:cNvSpPr>
                <a:spLocks noEditPoints="1"/>
              </p:cNvSpPr>
              <p:nvPr/>
            </p:nvSpPr>
            <p:spPr bwMode="auto">
              <a:xfrm>
                <a:off x="3552825" y="3762376"/>
                <a:ext cx="596900" cy="612775"/>
              </a:xfrm>
              <a:custGeom>
                <a:avLst/>
                <a:gdLst>
                  <a:gd name="T0" fmla="*/ 386 w 441"/>
                  <a:gd name="T1" fmla="*/ 4 h 454"/>
                  <a:gd name="T2" fmla="*/ 407 w 441"/>
                  <a:gd name="T3" fmla="*/ 6 h 454"/>
                  <a:gd name="T4" fmla="*/ 425 w 441"/>
                  <a:gd name="T5" fmla="*/ 18 h 454"/>
                  <a:gd name="T6" fmla="*/ 436 w 441"/>
                  <a:gd name="T7" fmla="*/ 38 h 454"/>
                  <a:gd name="T8" fmla="*/ 441 w 441"/>
                  <a:gd name="T9" fmla="*/ 63 h 454"/>
                  <a:gd name="T10" fmla="*/ 441 w 441"/>
                  <a:gd name="T11" fmla="*/ 112 h 454"/>
                  <a:gd name="T12" fmla="*/ 387 w 441"/>
                  <a:gd name="T13" fmla="*/ 118 h 454"/>
                  <a:gd name="T14" fmla="*/ 387 w 441"/>
                  <a:gd name="T15" fmla="*/ 163 h 454"/>
                  <a:gd name="T16" fmla="*/ 250 w 441"/>
                  <a:gd name="T17" fmla="*/ 180 h 454"/>
                  <a:gd name="T18" fmla="*/ 275 w 441"/>
                  <a:gd name="T19" fmla="*/ 231 h 454"/>
                  <a:gd name="T20" fmla="*/ 275 w 441"/>
                  <a:gd name="T21" fmla="*/ 267 h 454"/>
                  <a:gd name="T22" fmla="*/ 318 w 441"/>
                  <a:gd name="T23" fmla="*/ 183 h 454"/>
                  <a:gd name="T24" fmla="*/ 387 w 441"/>
                  <a:gd name="T25" fmla="*/ 175 h 454"/>
                  <a:gd name="T26" fmla="*/ 341 w 441"/>
                  <a:gd name="T27" fmla="*/ 265 h 454"/>
                  <a:gd name="T28" fmla="*/ 366 w 441"/>
                  <a:gd name="T29" fmla="*/ 262 h 454"/>
                  <a:gd name="T30" fmla="*/ 431 w 441"/>
                  <a:gd name="T31" fmla="*/ 415 h 454"/>
                  <a:gd name="T32" fmla="*/ 364 w 441"/>
                  <a:gd name="T33" fmla="*/ 424 h 454"/>
                  <a:gd name="T34" fmla="*/ 304 w 441"/>
                  <a:gd name="T35" fmla="*/ 279 h 454"/>
                  <a:gd name="T36" fmla="*/ 275 w 441"/>
                  <a:gd name="T37" fmla="*/ 282 h 454"/>
                  <a:gd name="T38" fmla="*/ 275 w 441"/>
                  <a:gd name="T39" fmla="*/ 367 h 454"/>
                  <a:gd name="T40" fmla="*/ 271 w 441"/>
                  <a:gd name="T41" fmla="*/ 394 h 454"/>
                  <a:gd name="T42" fmla="*/ 259 w 441"/>
                  <a:gd name="T43" fmla="*/ 417 h 454"/>
                  <a:gd name="T44" fmla="*/ 242 w 441"/>
                  <a:gd name="T45" fmla="*/ 433 h 454"/>
                  <a:gd name="T46" fmla="*/ 221 w 441"/>
                  <a:gd name="T47" fmla="*/ 441 h 454"/>
                  <a:gd name="T48" fmla="*/ 154 w 441"/>
                  <a:gd name="T49" fmla="*/ 449 h 454"/>
                  <a:gd name="T50" fmla="*/ 176 w 441"/>
                  <a:gd name="T51" fmla="*/ 393 h 454"/>
                  <a:gd name="T52" fmla="*/ 190 w 441"/>
                  <a:gd name="T53" fmla="*/ 391 h 454"/>
                  <a:gd name="T54" fmla="*/ 202 w 441"/>
                  <a:gd name="T55" fmla="*/ 384 h 454"/>
                  <a:gd name="T56" fmla="*/ 206 w 441"/>
                  <a:gd name="T57" fmla="*/ 370 h 454"/>
                  <a:gd name="T58" fmla="*/ 206 w 441"/>
                  <a:gd name="T59" fmla="*/ 367 h 454"/>
                  <a:gd name="T60" fmla="*/ 1 w 441"/>
                  <a:gd name="T61" fmla="*/ 454 h 454"/>
                  <a:gd name="T62" fmla="*/ 1 w 441"/>
                  <a:gd name="T63" fmla="*/ 403 h 454"/>
                  <a:gd name="T64" fmla="*/ 206 w 441"/>
                  <a:gd name="T65" fmla="*/ 314 h 454"/>
                  <a:gd name="T66" fmla="*/ 206 w 441"/>
                  <a:gd name="T67" fmla="*/ 298 h 454"/>
                  <a:gd name="T68" fmla="*/ 1 w 441"/>
                  <a:gd name="T69" fmla="*/ 384 h 454"/>
                  <a:gd name="T70" fmla="*/ 1 w 441"/>
                  <a:gd name="T71" fmla="*/ 333 h 454"/>
                  <a:gd name="T72" fmla="*/ 205 w 441"/>
                  <a:gd name="T73" fmla="*/ 247 h 454"/>
                  <a:gd name="T74" fmla="*/ 197 w 441"/>
                  <a:gd name="T75" fmla="*/ 233 h 454"/>
                  <a:gd name="T76" fmla="*/ 1 w 441"/>
                  <a:gd name="T77" fmla="*/ 316 h 454"/>
                  <a:gd name="T78" fmla="*/ 1 w 441"/>
                  <a:gd name="T79" fmla="*/ 258 h 454"/>
                  <a:gd name="T80" fmla="*/ 175 w 441"/>
                  <a:gd name="T81" fmla="*/ 189 h 454"/>
                  <a:gd name="T82" fmla="*/ 175 w 441"/>
                  <a:gd name="T83" fmla="*/ 189 h 454"/>
                  <a:gd name="T84" fmla="*/ 43 w 441"/>
                  <a:gd name="T85" fmla="*/ 205 h 454"/>
                  <a:gd name="T86" fmla="*/ 43 w 441"/>
                  <a:gd name="T87" fmla="*/ 160 h 454"/>
                  <a:gd name="T88" fmla="*/ 0 w 441"/>
                  <a:gd name="T89" fmla="*/ 165 h 454"/>
                  <a:gd name="T90" fmla="*/ 0 w 441"/>
                  <a:gd name="T91" fmla="*/ 51 h 454"/>
                  <a:gd name="T92" fmla="*/ 174 w 441"/>
                  <a:gd name="T93" fmla="*/ 29 h 454"/>
                  <a:gd name="T94" fmla="*/ 167 w 441"/>
                  <a:gd name="T95" fmla="*/ 9 h 454"/>
                  <a:gd name="T96" fmla="*/ 242 w 441"/>
                  <a:gd name="T97" fmla="*/ 0 h 454"/>
                  <a:gd name="T98" fmla="*/ 249 w 441"/>
                  <a:gd name="T99" fmla="*/ 20 h 454"/>
                  <a:gd name="T100" fmla="*/ 386 w 441"/>
                  <a:gd name="T101" fmla="*/ 4 h 454"/>
                  <a:gd name="T102" fmla="*/ 64 w 441"/>
                  <a:gd name="T103" fmla="*/ 99 h 454"/>
                  <a:gd name="T104" fmla="*/ 64 w 441"/>
                  <a:gd name="T105" fmla="*/ 149 h 454"/>
                  <a:gd name="T106" fmla="*/ 377 w 441"/>
                  <a:gd name="T107" fmla="*/ 111 h 454"/>
                  <a:gd name="T108" fmla="*/ 377 w 441"/>
                  <a:gd name="T109" fmla="*/ 80 h 454"/>
                  <a:gd name="T110" fmla="*/ 372 w 441"/>
                  <a:gd name="T111" fmla="*/ 67 h 454"/>
                  <a:gd name="T112" fmla="*/ 361 w 441"/>
                  <a:gd name="T113" fmla="*/ 63 h 454"/>
                  <a:gd name="T114" fmla="*/ 64 w 441"/>
                  <a:gd name="T115" fmla="*/ 99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1" h="454">
                    <a:moveTo>
                      <a:pt x="386" y="4"/>
                    </a:moveTo>
                    <a:cubicBezTo>
                      <a:pt x="393" y="3"/>
                      <a:pt x="400" y="4"/>
                      <a:pt x="407" y="6"/>
                    </a:cubicBezTo>
                    <a:cubicBezTo>
                      <a:pt x="414" y="9"/>
                      <a:pt x="420" y="13"/>
                      <a:pt x="425" y="18"/>
                    </a:cubicBezTo>
                    <a:cubicBezTo>
                      <a:pt x="430" y="24"/>
                      <a:pt x="433" y="31"/>
                      <a:pt x="436" y="38"/>
                    </a:cubicBezTo>
                    <a:cubicBezTo>
                      <a:pt x="439" y="46"/>
                      <a:pt x="441" y="54"/>
                      <a:pt x="441" y="63"/>
                    </a:cubicBezTo>
                    <a:cubicBezTo>
                      <a:pt x="441" y="112"/>
                      <a:pt x="441" y="112"/>
                      <a:pt x="441" y="112"/>
                    </a:cubicBezTo>
                    <a:cubicBezTo>
                      <a:pt x="387" y="118"/>
                      <a:pt x="387" y="118"/>
                      <a:pt x="387" y="118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250" y="180"/>
                      <a:pt x="250" y="180"/>
                      <a:pt x="250" y="180"/>
                    </a:cubicBezTo>
                    <a:cubicBezTo>
                      <a:pt x="275" y="231"/>
                      <a:pt x="275" y="231"/>
                      <a:pt x="275" y="231"/>
                    </a:cubicBezTo>
                    <a:cubicBezTo>
                      <a:pt x="275" y="267"/>
                      <a:pt x="275" y="267"/>
                      <a:pt x="275" y="267"/>
                    </a:cubicBezTo>
                    <a:cubicBezTo>
                      <a:pt x="318" y="183"/>
                      <a:pt x="318" y="183"/>
                      <a:pt x="318" y="183"/>
                    </a:cubicBezTo>
                    <a:cubicBezTo>
                      <a:pt x="387" y="175"/>
                      <a:pt x="387" y="175"/>
                      <a:pt x="387" y="175"/>
                    </a:cubicBezTo>
                    <a:cubicBezTo>
                      <a:pt x="341" y="265"/>
                      <a:pt x="341" y="265"/>
                      <a:pt x="341" y="265"/>
                    </a:cubicBezTo>
                    <a:cubicBezTo>
                      <a:pt x="366" y="262"/>
                      <a:pt x="366" y="262"/>
                      <a:pt x="366" y="262"/>
                    </a:cubicBezTo>
                    <a:cubicBezTo>
                      <a:pt x="431" y="415"/>
                      <a:pt x="431" y="415"/>
                      <a:pt x="431" y="415"/>
                    </a:cubicBezTo>
                    <a:cubicBezTo>
                      <a:pt x="364" y="424"/>
                      <a:pt x="364" y="424"/>
                      <a:pt x="364" y="424"/>
                    </a:cubicBezTo>
                    <a:cubicBezTo>
                      <a:pt x="304" y="279"/>
                      <a:pt x="304" y="279"/>
                      <a:pt x="304" y="279"/>
                    </a:cubicBezTo>
                    <a:cubicBezTo>
                      <a:pt x="275" y="282"/>
                      <a:pt x="275" y="282"/>
                      <a:pt x="275" y="282"/>
                    </a:cubicBezTo>
                    <a:cubicBezTo>
                      <a:pt x="275" y="367"/>
                      <a:pt x="275" y="367"/>
                      <a:pt x="275" y="367"/>
                    </a:cubicBezTo>
                    <a:cubicBezTo>
                      <a:pt x="275" y="377"/>
                      <a:pt x="274" y="386"/>
                      <a:pt x="271" y="394"/>
                    </a:cubicBezTo>
                    <a:cubicBezTo>
                      <a:pt x="268" y="403"/>
                      <a:pt x="264" y="410"/>
                      <a:pt x="259" y="417"/>
                    </a:cubicBezTo>
                    <a:cubicBezTo>
                      <a:pt x="254" y="424"/>
                      <a:pt x="249" y="429"/>
                      <a:pt x="242" y="433"/>
                    </a:cubicBezTo>
                    <a:cubicBezTo>
                      <a:pt x="235" y="438"/>
                      <a:pt x="228" y="440"/>
                      <a:pt x="221" y="441"/>
                    </a:cubicBezTo>
                    <a:cubicBezTo>
                      <a:pt x="154" y="449"/>
                      <a:pt x="154" y="449"/>
                      <a:pt x="154" y="449"/>
                    </a:cubicBezTo>
                    <a:cubicBezTo>
                      <a:pt x="176" y="393"/>
                      <a:pt x="176" y="393"/>
                      <a:pt x="176" y="393"/>
                    </a:cubicBezTo>
                    <a:cubicBezTo>
                      <a:pt x="190" y="391"/>
                      <a:pt x="190" y="391"/>
                      <a:pt x="190" y="391"/>
                    </a:cubicBezTo>
                    <a:cubicBezTo>
                      <a:pt x="195" y="391"/>
                      <a:pt x="199" y="388"/>
                      <a:pt x="202" y="384"/>
                    </a:cubicBezTo>
                    <a:cubicBezTo>
                      <a:pt x="205" y="380"/>
                      <a:pt x="206" y="375"/>
                      <a:pt x="206" y="370"/>
                    </a:cubicBezTo>
                    <a:cubicBezTo>
                      <a:pt x="206" y="367"/>
                      <a:pt x="206" y="367"/>
                      <a:pt x="206" y="367"/>
                    </a:cubicBezTo>
                    <a:cubicBezTo>
                      <a:pt x="1" y="454"/>
                      <a:pt x="1" y="454"/>
                      <a:pt x="1" y="454"/>
                    </a:cubicBezTo>
                    <a:cubicBezTo>
                      <a:pt x="1" y="403"/>
                      <a:pt x="1" y="403"/>
                      <a:pt x="1" y="403"/>
                    </a:cubicBezTo>
                    <a:cubicBezTo>
                      <a:pt x="206" y="314"/>
                      <a:pt x="206" y="314"/>
                      <a:pt x="206" y="314"/>
                    </a:cubicBezTo>
                    <a:cubicBezTo>
                      <a:pt x="206" y="298"/>
                      <a:pt x="206" y="298"/>
                      <a:pt x="206" y="298"/>
                    </a:cubicBezTo>
                    <a:cubicBezTo>
                      <a:pt x="1" y="384"/>
                      <a:pt x="1" y="384"/>
                      <a:pt x="1" y="384"/>
                    </a:cubicBezTo>
                    <a:cubicBezTo>
                      <a:pt x="1" y="333"/>
                      <a:pt x="1" y="333"/>
                      <a:pt x="1" y="333"/>
                    </a:cubicBezTo>
                    <a:cubicBezTo>
                      <a:pt x="205" y="247"/>
                      <a:pt x="205" y="247"/>
                      <a:pt x="205" y="247"/>
                    </a:cubicBezTo>
                    <a:cubicBezTo>
                      <a:pt x="197" y="233"/>
                      <a:pt x="197" y="233"/>
                      <a:pt x="197" y="233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58"/>
                      <a:pt x="1" y="258"/>
                      <a:pt x="1" y="258"/>
                    </a:cubicBezTo>
                    <a:cubicBezTo>
                      <a:pt x="175" y="189"/>
                      <a:pt x="175" y="189"/>
                      <a:pt x="175" y="189"/>
                    </a:cubicBezTo>
                    <a:cubicBezTo>
                      <a:pt x="175" y="189"/>
                      <a:pt x="175" y="189"/>
                      <a:pt x="175" y="189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49" y="20"/>
                      <a:pt x="249" y="20"/>
                      <a:pt x="249" y="20"/>
                    </a:cubicBezTo>
                    <a:lnTo>
                      <a:pt x="386" y="4"/>
                    </a:lnTo>
                    <a:close/>
                    <a:moveTo>
                      <a:pt x="64" y="99"/>
                    </a:moveTo>
                    <a:cubicBezTo>
                      <a:pt x="64" y="149"/>
                      <a:pt x="64" y="149"/>
                      <a:pt x="64" y="149"/>
                    </a:cubicBezTo>
                    <a:cubicBezTo>
                      <a:pt x="377" y="111"/>
                      <a:pt x="377" y="111"/>
                      <a:pt x="377" y="111"/>
                    </a:cubicBezTo>
                    <a:cubicBezTo>
                      <a:pt x="377" y="80"/>
                      <a:pt x="377" y="80"/>
                      <a:pt x="377" y="80"/>
                    </a:cubicBezTo>
                    <a:cubicBezTo>
                      <a:pt x="377" y="74"/>
                      <a:pt x="375" y="70"/>
                      <a:pt x="372" y="67"/>
                    </a:cubicBezTo>
                    <a:cubicBezTo>
                      <a:pt x="369" y="64"/>
                      <a:pt x="365" y="62"/>
                      <a:pt x="361" y="63"/>
                    </a:cubicBezTo>
                    <a:lnTo>
                      <a:pt x="64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8" name="Freeform 164"/>
              <p:cNvSpPr>
                <a:spLocks noEditPoints="1"/>
              </p:cNvSpPr>
              <p:nvPr/>
            </p:nvSpPr>
            <p:spPr bwMode="auto">
              <a:xfrm>
                <a:off x="4175125" y="3679826"/>
                <a:ext cx="596900" cy="633413"/>
              </a:xfrm>
              <a:custGeom>
                <a:avLst/>
                <a:gdLst>
                  <a:gd name="T0" fmla="*/ 54 w 376"/>
                  <a:gd name="T1" fmla="*/ 393 h 399"/>
                  <a:gd name="T2" fmla="*/ 0 w 376"/>
                  <a:gd name="T3" fmla="*/ 399 h 399"/>
                  <a:gd name="T4" fmla="*/ 21 w 376"/>
                  <a:gd name="T5" fmla="*/ 341 h 399"/>
                  <a:gd name="T6" fmla="*/ 21 w 376"/>
                  <a:gd name="T7" fmla="*/ 43 h 399"/>
                  <a:gd name="T8" fmla="*/ 172 w 376"/>
                  <a:gd name="T9" fmla="*/ 25 h 399"/>
                  <a:gd name="T10" fmla="*/ 165 w 376"/>
                  <a:gd name="T11" fmla="*/ 8 h 399"/>
                  <a:gd name="T12" fmla="*/ 234 w 376"/>
                  <a:gd name="T13" fmla="*/ 0 h 399"/>
                  <a:gd name="T14" fmla="*/ 241 w 376"/>
                  <a:gd name="T15" fmla="*/ 17 h 399"/>
                  <a:gd name="T16" fmla="*/ 376 w 376"/>
                  <a:gd name="T17" fmla="*/ 1 h 399"/>
                  <a:gd name="T18" fmla="*/ 376 w 376"/>
                  <a:gd name="T19" fmla="*/ 45 h 399"/>
                  <a:gd name="T20" fmla="*/ 74 w 376"/>
                  <a:gd name="T21" fmla="*/ 81 h 399"/>
                  <a:gd name="T22" fmla="*/ 74 w 376"/>
                  <a:gd name="T23" fmla="*/ 334 h 399"/>
                  <a:gd name="T24" fmla="*/ 54 w 376"/>
                  <a:gd name="T25" fmla="*/ 393 h 399"/>
                  <a:gd name="T26" fmla="*/ 188 w 376"/>
                  <a:gd name="T27" fmla="*/ 92 h 399"/>
                  <a:gd name="T28" fmla="*/ 149 w 376"/>
                  <a:gd name="T29" fmla="*/ 204 h 399"/>
                  <a:gd name="T30" fmla="*/ 184 w 376"/>
                  <a:gd name="T31" fmla="*/ 200 h 399"/>
                  <a:gd name="T32" fmla="*/ 189 w 376"/>
                  <a:gd name="T33" fmla="*/ 200 h 399"/>
                  <a:gd name="T34" fmla="*/ 161 w 376"/>
                  <a:gd name="T35" fmla="*/ 294 h 399"/>
                  <a:gd name="T36" fmla="*/ 191 w 376"/>
                  <a:gd name="T37" fmla="*/ 339 h 399"/>
                  <a:gd name="T38" fmla="*/ 376 w 376"/>
                  <a:gd name="T39" fmla="*/ 317 h 399"/>
                  <a:gd name="T40" fmla="*/ 376 w 376"/>
                  <a:gd name="T41" fmla="*/ 356 h 399"/>
                  <a:gd name="T42" fmla="*/ 161 w 376"/>
                  <a:gd name="T43" fmla="*/ 382 h 399"/>
                  <a:gd name="T44" fmla="*/ 143 w 376"/>
                  <a:gd name="T45" fmla="*/ 356 h 399"/>
                  <a:gd name="T46" fmla="*/ 134 w 376"/>
                  <a:gd name="T47" fmla="*/ 386 h 399"/>
                  <a:gd name="T48" fmla="*/ 85 w 376"/>
                  <a:gd name="T49" fmla="*/ 392 h 399"/>
                  <a:gd name="T50" fmla="*/ 127 w 376"/>
                  <a:gd name="T51" fmla="*/ 243 h 399"/>
                  <a:gd name="T52" fmla="*/ 85 w 376"/>
                  <a:gd name="T53" fmla="*/ 248 h 399"/>
                  <a:gd name="T54" fmla="*/ 124 w 376"/>
                  <a:gd name="T55" fmla="*/ 135 h 399"/>
                  <a:gd name="T56" fmla="*/ 80 w 376"/>
                  <a:gd name="T57" fmla="*/ 141 h 399"/>
                  <a:gd name="T58" fmla="*/ 80 w 376"/>
                  <a:gd name="T59" fmla="*/ 105 h 399"/>
                  <a:gd name="T60" fmla="*/ 188 w 376"/>
                  <a:gd name="T61" fmla="*/ 92 h 399"/>
                  <a:gd name="T62" fmla="*/ 258 w 376"/>
                  <a:gd name="T63" fmla="*/ 264 h 399"/>
                  <a:gd name="T64" fmla="*/ 258 w 376"/>
                  <a:gd name="T65" fmla="*/ 218 h 399"/>
                  <a:gd name="T66" fmla="*/ 195 w 376"/>
                  <a:gd name="T67" fmla="*/ 225 h 399"/>
                  <a:gd name="T68" fmla="*/ 195 w 376"/>
                  <a:gd name="T69" fmla="*/ 176 h 399"/>
                  <a:gd name="T70" fmla="*/ 258 w 376"/>
                  <a:gd name="T71" fmla="*/ 169 h 399"/>
                  <a:gd name="T72" fmla="*/ 258 w 376"/>
                  <a:gd name="T73" fmla="*/ 127 h 399"/>
                  <a:gd name="T74" fmla="*/ 195 w 376"/>
                  <a:gd name="T75" fmla="*/ 139 h 399"/>
                  <a:gd name="T76" fmla="*/ 195 w 376"/>
                  <a:gd name="T77" fmla="*/ 91 h 399"/>
                  <a:gd name="T78" fmla="*/ 357 w 376"/>
                  <a:gd name="T79" fmla="*/ 59 h 399"/>
                  <a:gd name="T80" fmla="*/ 357 w 376"/>
                  <a:gd name="T81" fmla="*/ 109 h 399"/>
                  <a:gd name="T82" fmla="*/ 297 w 376"/>
                  <a:gd name="T83" fmla="*/ 120 h 399"/>
                  <a:gd name="T84" fmla="*/ 297 w 376"/>
                  <a:gd name="T85" fmla="*/ 164 h 399"/>
                  <a:gd name="T86" fmla="*/ 358 w 376"/>
                  <a:gd name="T87" fmla="*/ 156 h 399"/>
                  <a:gd name="T88" fmla="*/ 358 w 376"/>
                  <a:gd name="T89" fmla="*/ 205 h 399"/>
                  <a:gd name="T90" fmla="*/ 297 w 376"/>
                  <a:gd name="T91" fmla="*/ 213 h 399"/>
                  <a:gd name="T92" fmla="*/ 297 w 376"/>
                  <a:gd name="T93" fmla="*/ 260 h 399"/>
                  <a:gd name="T94" fmla="*/ 358 w 376"/>
                  <a:gd name="T95" fmla="*/ 253 h 399"/>
                  <a:gd name="T96" fmla="*/ 358 w 376"/>
                  <a:gd name="T97" fmla="*/ 301 h 399"/>
                  <a:gd name="T98" fmla="*/ 195 w 376"/>
                  <a:gd name="T99" fmla="*/ 321 h 399"/>
                  <a:gd name="T100" fmla="*/ 195 w 376"/>
                  <a:gd name="T101" fmla="*/ 272 h 399"/>
                  <a:gd name="T102" fmla="*/ 258 w 376"/>
                  <a:gd name="T103" fmla="*/ 264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6" h="399">
                    <a:moveTo>
                      <a:pt x="54" y="393"/>
                    </a:moveTo>
                    <a:lnTo>
                      <a:pt x="0" y="399"/>
                    </a:lnTo>
                    <a:lnTo>
                      <a:pt x="21" y="341"/>
                    </a:lnTo>
                    <a:lnTo>
                      <a:pt x="21" y="43"/>
                    </a:lnTo>
                    <a:lnTo>
                      <a:pt x="172" y="25"/>
                    </a:lnTo>
                    <a:lnTo>
                      <a:pt x="165" y="8"/>
                    </a:lnTo>
                    <a:lnTo>
                      <a:pt x="234" y="0"/>
                    </a:lnTo>
                    <a:lnTo>
                      <a:pt x="241" y="17"/>
                    </a:lnTo>
                    <a:lnTo>
                      <a:pt x="376" y="1"/>
                    </a:lnTo>
                    <a:lnTo>
                      <a:pt x="376" y="45"/>
                    </a:lnTo>
                    <a:lnTo>
                      <a:pt x="74" y="81"/>
                    </a:lnTo>
                    <a:lnTo>
                      <a:pt x="74" y="334"/>
                    </a:lnTo>
                    <a:lnTo>
                      <a:pt x="54" y="393"/>
                    </a:lnTo>
                    <a:close/>
                    <a:moveTo>
                      <a:pt x="188" y="92"/>
                    </a:moveTo>
                    <a:lnTo>
                      <a:pt x="149" y="204"/>
                    </a:lnTo>
                    <a:lnTo>
                      <a:pt x="184" y="200"/>
                    </a:lnTo>
                    <a:lnTo>
                      <a:pt x="189" y="200"/>
                    </a:lnTo>
                    <a:lnTo>
                      <a:pt x="161" y="294"/>
                    </a:lnTo>
                    <a:lnTo>
                      <a:pt x="191" y="339"/>
                    </a:lnTo>
                    <a:lnTo>
                      <a:pt x="376" y="317"/>
                    </a:lnTo>
                    <a:lnTo>
                      <a:pt x="376" y="356"/>
                    </a:lnTo>
                    <a:lnTo>
                      <a:pt x="161" y="382"/>
                    </a:lnTo>
                    <a:lnTo>
                      <a:pt x="143" y="356"/>
                    </a:lnTo>
                    <a:lnTo>
                      <a:pt x="134" y="386"/>
                    </a:lnTo>
                    <a:lnTo>
                      <a:pt x="85" y="392"/>
                    </a:lnTo>
                    <a:lnTo>
                      <a:pt x="127" y="243"/>
                    </a:lnTo>
                    <a:lnTo>
                      <a:pt x="85" y="248"/>
                    </a:lnTo>
                    <a:lnTo>
                      <a:pt x="124" y="135"/>
                    </a:lnTo>
                    <a:lnTo>
                      <a:pt x="80" y="141"/>
                    </a:lnTo>
                    <a:lnTo>
                      <a:pt x="80" y="105"/>
                    </a:lnTo>
                    <a:lnTo>
                      <a:pt x="188" y="92"/>
                    </a:lnTo>
                    <a:close/>
                    <a:moveTo>
                      <a:pt x="258" y="264"/>
                    </a:moveTo>
                    <a:lnTo>
                      <a:pt x="258" y="218"/>
                    </a:lnTo>
                    <a:lnTo>
                      <a:pt x="195" y="225"/>
                    </a:lnTo>
                    <a:lnTo>
                      <a:pt x="195" y="176"/>
                    </a:lnTo>
                    <a:lnTo>
                      <a:pt x="258" y="169"/>
                    </a:lnTo>
                    <a:lnTo>
                      <a:pt x="258" y="127"/>
                    </a:lnTo>
                    <a:lnTo>
                      <a:pt x="195" y="139"/>
                    </a:lnTo>
                    <a:lnTo>
                      <a:pt x="195" y="91"/>
                    </a:lnTo>
                    <a:lnTo>
                      <a:pt x="357" y="59"/>
                    </a:lnTo>
                    <a:lnTo>
                      <a:pt x="357" y="109"/>
                    </a:lnTo>
                    <a:lnTo>
                      <a:pt x="297" y="120"/>
                    </a:lnTo>
                    <a:lnTo>
                      <a:pt x="297" y="164"/>
                    </a:lnTo>
                    <a:lnTo>
                      <a:pt x="358" y="156"/>
                    </a:lnTo>
                    <a:lnTo>
                      <a:pt x="358" y="205"/>
                    </a:lnTo>
                    <a:lnTo>
                      <a:pt x="297" y="213"/>
                    </a:lnTo>
                    <a:lnTo>
                      <a:pt x="297" y="260"/>
                    </a:lnTo>
                    <a:lnTo>
                      <a:pt x="358" y="253"/>
                    </a:lnTo>
                    <a:lnTo>
                      <a:pt x="358" y="301"/>
                    </a:lnTo>
                    <a:lnTo>
                      <a:pt x="195" y="321"/>
                    </a:lnTo>
                    <a:lnTo>
                      <a:pt x="195" y="272"/>
                    </a:lnTo>
                    <a:lnTo>
                      <a:pt x="258" y="2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9" name="Freeform 165"/>
              <p:cNvSpPr>
                <a:spLocks noEditPoints="1"/>
              </p:cNvSpPr>
              <p:nvPr/>
            </p:nvSpPr>
            <p:spPr bwMode="auto">
              <a:xfrm>
                <a:off x="4797425" y="3600451"/>
                <a:ext cx="596900" cy="641350"/>
              </a:xfrm>
              <a:custGeom>
                <a:avLst/>
                <a:gdLst>
                  <a:gd name="T0" fmla="*/ 0 w 441"/>
                  <a:gd name="T1" fmla="*/ 474 h 474"/>
                  <a:gd name="T2" fmla="*/ 175 w 441"/>
                  <a:gd name="T3" fmla="*/ 343 h 474"/>
                  <a:gd name="T4" fmla="*/ 175 w 441"/>
                  <a:gd name="T5" fmla="*/ 296 h 474"/>
                  <a:gd name="T6" fmla="*/ 263 w 441"/>
                  <a:gd name="T7" fmla="*/ 285 h 474"/>
                  <a:gd name="T8" fmla="*/ 263 w 441"/>
                  <a:gd name="T9" fmla="*/ 328 h 474"/>
                  <a:gd name="T10" fmla="*/ 311 w 441"/>
                  <a:gd name="T11" fmla="*/ 322 h 474"/>
                  <a:gd name="T12" fmla="*/ 359 w 441"/>
                  <a:gd name="T13" fmla="*/ 359 h 474"/>
                  <a:gd name="T14" fmla="*/ 359 w 441"/>
                  <a:gd name="T15" fmla="*/ 285 h 474"/>
                  <a:gd name="T16" fmla="*/ 354 w 441"/>
                  <a:gd name="T17" fmla="*/ 272 h 474"/>
                  <a:gd name="T18" fmla="*/ 343 w 441"/>
                  <a:gd name="T19" fmla="*/ 267 h 474"/>
                  <a:gd name="T20" fmla="*/ 89 w 441"/>
                  <a:gd name="T21" fmla="*/ 298 h 474"/>
                  <a:gd name="T22" fmla="*/ 89 w 441"/>
                  <a:gd name="T23" fmla="*/ 392 h 474"/>
                  <a:gd name="T24" fmla="*/ 19 w 441"/>
                  <a:gd name="T25" fmla="*/ 401 h 474"/>
                  <a:gd name="T26" fmla="*/ 19 w 441"/>
                  <a:gd name="T27" fmla="*/ 253 h 474"/>
                  <a:gd name="T28" fmla="*/ 373 w 441"/>
                  <a:gd name="T29" fmla="*/ 210 h 474"/>
                  <a:gd name="T30" fmla="*/ 395 w 441"/>
                  <a:gd name="T31" fmla="*/ 213 h 474"/>
                  <a:gd name="T32" fmla="*/ 412 w 441"/>
                  <a:gd name="T33" fmla="*/ 225 h 474"/>
                  <a:gd name="T34" fmla="*/ 424 w 441"/>
                  <a:gd name="T35" fmla="*/ 245 h 474"/>
                  <a:gd name="T36" fmla="*/ 428 w 441"/>
                  <a:gd name="T37" fmla="*/ 270 h 474"/>
                  <a:gd name="T38" fmla="*/ 428 w 441"/>
                  <a:gd name="T39" fmla="*/ 351 h 474"/>
                  <a:gd name="T40" fmla="*/ 359 w 441"/>
                  <a:gd name="T41" fmla="*/ 359 h 474"/>
                  <a:gd name="T42" fmla="*/ 441 w 441"/>
                  <a:gd name="T43" fmla="*/ 420 h 474"/>
                  <a:gd name="T44" fmla="*/ 335 w 441"/>
                  <a:gd name="T45" fmla="*/ 433 h 474"/>
                  <a:gd name="T46" fmla="*/ 254 w 441"/>
                  <a:gd name="T47" fmla="*/ 367 h 474"/>
                  <a:gd name="T48" fmla="*/ 134 w 441"/>
                  <a:gd name="T49" fmla="*/ 458 h 474"/>
                  <a:gd name="T50" fmla="*/ 0 w 441"/>
                  <a:gd name="T51" fmla="*/ 474 h 474"/>
                  <a:gd name="T52" fmla="*/ 46 w 441"/>
                  <a:gd name="T53" fmla="*/ 129 h 474"/>
                  <a:gd name="T54" fmla="*/ 115 w 441"/>
                  <a:gd name="T55" fmla="*/ 120 h 474"/>
                  <a:gd name="T56" fmla="*/ 82 w 441"/>
                  <a:gd name="T57" fmla="*/ 228 h 474"/>
                  <a:gd name="T58" fmla="*/ 12 w 441"/>
                  <a:gd name="T59" fmla="*/ 236 h 474"/>
                  <a:gd name="T60" fmla="*/ 46 w 441"/>
                  <a:gd name="T61" fmla="*/ 129 h 474"/>
                  <a:gd name="T62" fmla="*/ 115 w 441"/>
                  <a:gd name="T63" fmla="*/ 98 h 474"/>
                  <a:gd name="T64" fmla="*/ 46 w 441"/>
                  <a:gd name="T65" fmla="*/ 107 h 474"/>
                  <a:gd name="T66" fmla="*/ 13 w 441"/>
                  <a:gd name="T67" fmla="*/ 36 h 474"/>
                  <a:gd name="T68" fmla="*/ 83 w 441"/>
                  <a:gd name="T69" fmla="*/ 27 h 474"/>
                  <a:gd name="T70" fmla="*/ 115 w 441"/>
                  <a:gd name="T71" fmla="*/ 98 h 474"/>
                  <a:gd name="T72" fmla="*/ 314 w 441"/>
                  <a:gd name="T73" fmla="*/ 111 h 474"/>
                  <a:gd name="T74" fmla="*/ 288 w 441"/>
                  <a:gd name="T75" fmla="*/ 136 h 474"/>
                  <a:gd name="T76" fmla="*/ 345 w 441"/>
                  <a:gd name="T77" fmla="*/ 129 h 474"/>
                  <a:gd name="T78" fmla="*/ 434 w 441"/>
                  <a:gd name="T79" fmla="*/ 185 h 474"/>
                  <a:gd name="T80" fmla="*/ 337 w 441"/>
                  <a:gd name="T81" fmla="*/ 197 h 474"/>
                  <a:gd name="T82" fmla="*/ 274 w 441"/>
                  <a:gd name="T83" fmla="*/ 150 h 474"/>
                  <a:gd name="T84" fmla="*/ 210 w 441"/>
                  <a:gd name="T85" fmla="*/ 212 h 474"/>
                  <a:gd name="T86" fmla="*/ 120 w 441"/>
                  <a:gd name="T87" fmla="*/ 223 h 474"/>
                  <a:gd name="T88" fmla="*/ 225 w 441"/>
                  <a:gd name="T89" fmla="*/ 122 h 474"/>
                  <a:gd name="T90" fmla="*/ 225 w 441"/>
                  <a:gd name="T91" fmla="*/ 97 h 474"/>
                  <a:gd name="T92" fmla="*/ 314 w 441"/>
                  <a:gd name="T93" fmla="*/ 86 h 474"/>
                  <a:gd name="T94" fmla="*/ 314 w 441"/>
                  <a:gd name="T95" fmla="*/ 111 h 474"/>
                  <a:gd name="T96" fmla="*/ 441 w 441"/>
                  <a:gd name="T97" fmla="*/ 0 h 474"/>
                  <a:gd name="T98" fmla="*/ 413 w 441"/>
                  <a:gd name="T99" fmla="*/ 97 h 474"/>
                  <a:gd name="T100" fmla="*/ 347 w 441"/>
                  <a:gd name="T101" fmla="*/ 105 h 474"/>
                  <a:gd name="T102" fmla="*/ 360 w 441"/>
                  <a:gd name="T103" fmla="*/ 66 h 474"/>
                  <a:gd name="T104" fmla="*/ 129 w 441"/>
                  <a:gd name="T105" fmla="*/ 94 h 474"/>
                  <a:gd name="T106" fmla="*/ 157 w 441"/>
                  <a:gd name="T107" fmla="*/ 17 h 474"/>
                  <a:gd name="T108" fmla="*/ 231 w 441"/>
                  <a:gd name="T109" fmla="*/ 8 h 474"/>
                  <a:gd name="T110" fmla="*/ 225 w 441"/>
                  <a:gd name="T111" fmla="*/ 27 h 474"/>
                  <a:gd name="T112" fmla="*/ 441 w 441"/>
                  <a:gd name="T113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1" h="474">
                    <a:moveTo>
                      <a:pt x="0" y="474"/>
                    </a:moveTo>
                    <a:cubicBezTo>
                      <a:pt x="175" y="343"/>
                      <a:pt x="175" y="343"/>
                      <a:pt x="175" y="343"/>
                    </a:cubicBezTo>
                    <a:cubicBezTo>
                      <a:pt x="175" y="296"/>
                      <a:pt x="175" y="296"/>
                      <a:pt x="175" y="296"/>
                    </a:cubicBezTo>
                    <a:cubicBezTo>
                      <a:pt x="263" y="285"/>
                      <a:pt x="263" y="285"/>
                      <a:pt x="263" y="285"/>
                    </a:cubicBezTo>
                    <a:cubicBezTo>
                      <a:pt x="263" y="328"/>
                      <a:pt x="263" y="328"/>
                      <a:pt x="263" y="328"/>
                    </a:cubicBezTo>
                    <a:cubicBezTo>
                      <a:pt x="311" y="322"/>
                      <a:pt x="311" y="322"/>
                      <a:pt x="311" y="322"/>
                    </a:cubicBezTo>
                    <a:cubicBezTo>
                      <a:pt x="359" y="359"/>
                      <a:pt x="359" y="359"/>
                      <a:pt x="359" y="359"/>
                    </a:cubicBezTo>
                    <a:cubicBezTo>
                      <a:pt x="359" y="285"/>
                      <a:pt x="359" y="285"/>
                      <a:pt x="359" y="285"/>
                    </a:cubicBezTo>
                    <a:cubicBezTo>
                      <a:pt x="359" y="280"/>
                      <a:pt x="357" y="275"/>
                      <a:pt x="354" y="272"/>
                    </a:cubicBezTo>
                    <a:cubicBezTo>
                      <a:pt x="351" y="268"/>
                      <a:pt x="348" y="267"/>
                      <a:pt x="343" y="267"/>
                    </a:cubicBezTo>
                    <a:cubicBezTo>
                      <a:pt x="89" y="298"/>
                      <a:pt x="89" y="298"/>
                      <a:pt x="89" y="298"/>
                    </a:cubicBezTo>
                    <a:cubicBezTo>
                      <a:pt x="89" y="392"/>
                      <a:pt x="89" y="392"/>
                      <a:pt x="89" y="392"/>
                    </a:cubicBezTo>
                    <a:cubicBezTo>
                      <a:pt x="19" y="401"/>
                      <a:pt x="19" y="401"/>
                      <a:pt x="19" y="401"/>
                    </a:cubicBezTo>
                    <a:cubicBezTo>
                      <a:pt x="19" y="253"/>
                      <a:pt x="19" y="253"/>
                      <a:pt x="19" y="253"/>
                    </a:cubicBezTo>
                    <a:cubicBezTo>
                      <a:pt x="373" y="210"/>
                      <a:pt x="373" y="210"/>
                      <a:pt x="373" y="210"/>
                    </a:cubicBezTo>
                    <a:cubicBezTo>
                      <a:pt x="381" y="209"/>
                      <a:pt x="388" y="210"/>
                      <a:pt x="395" y="213"/>
                    </a:cubicBezTo>
                    <a:cubicBezTo>
                      <a:pt x="401" y="215"/>
                      <a:pt x="407" y="219"/>
                      <a:pt x="412" y="225"/>
                    </a:cubicBezTo>
                    <a:cubicBezTo>
                      <a:pt x="417" y="230"/>
                      <a:pt x="421" y="237"/>
                      <a:pt x="424" y="245"/>
                    </a:cubicBezTo>
                    <a:cubicBezTo>
                      <a:pt x="427" y="252"/>
                      <a:pt x="428" y="261"/>
                      <a:pt x="428" y="270"/>
                    </a:cubicBezTo>
                    <a:cubicBezTo>
                      <a:pt x="428" y="351"/>
                      <a:pt x="428" y="351"/>
                      <a:pt x="428" y="351"/>
                    </a:cubicBezTo>
                    <a:cubicBezTo>
                      <a:pt x="359" y="359"/>
                      <a:pt x="359" y="359"/>
                      <a:pt x="359" y="359"/>
                    </a:cubicBezTo>
                    <a:cubicBezTo>
                      <a:pt x="441" y="420"/>
                      <a:pt x="441" y="420"/>
                      <a:pt x="441" y="420"/>
                    </a:cubicBezTo>
                    <a:cubicBezTo>
                      <a:pt x="335" y="433"/>
                      <a:pt x="335" y="433"/>
                      <a:pt x="335" y="433"/>
                    </a:cubicBezTo>
                    <a:cubicBezTo>
                      <a:pt x="254" y="367"/>
                      <a:pt x="254" y="367"/>
                      <a:pt x="254" y="367"/>
                    </a:cubicBezTo>
                    <a:cubicBezTo>
                      <a:pt x="134" y="458"/>
                      <a:pt x="134" y="458"/>
                      <a:pt x="134" y="458"/>
                    </a:cubicBezTo>
                    <a:lnTo>
                      <a:pt x="0" y="474"/>
                    </a:lnTo>
                    <a:close/>
                    <a:moveTo>
                      <a:pt x="46" y="129"/>
                    </a:moveTo>
                    <a:cubicBezTo>
                      <a:pt x="115" y="120"/>
                      <a:pt x="115" y="120"/>
                      <a:pt x="115" y="120"/>
                    </a:cubicBezTo>
                    <a:cubicBezTo>
                      <a:pt x="82" y="228"/>
                      <a:pt x="82" y="228"/>
                      <a:pt x="82" y="228"/>
                    </a:cubicBezTo>
                    <a:cubicBezTo>
                      <a:pt x="12" y="236"/>
                      <a:pt x="12" y="236"/>
                      <a:pt x="12" y="236"/>
                    </a:cubicBezTo>
                    <a:lnTo>
                      <a:pt x="46" y="129"/>
                    </a:lnTo>
                    <a:close/>
                    <a:moveTo>
                      <a:pt x="115" y="98"/>
                    </a:moveTo>
                    <a:cubicBezTo>
                      <a:pt x="46" y="107"/>
                      <a:pt x="46" y="107"/>
                      <a:pt x="46" y="10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83" y="27"/>
                      <a:pt x="83" y="27"/>
                      <a:pt x="83" y="27"/>
                    </a:cubicBezTo>
                    <a:lnTo>
                      <a:pt x="115" y="98"/>
                    </a:lnTo>
                    <a:close/>
                    <a:moveTo>
                      <a:pt x="314" y="111"/>
                    </a:moveTo>
                    <a:cubicBezTo>
                      <a:pt x="288" y="136"/>
                      <a:pt x="288" y="136"/>
                      <a:pt x="288" y="136"/>
                    </a:cubicBezTo>
                    <a:cubicBezTo>
                      <a:pt x="345" y="129"/>
                      <a:pt x="345" y="129"/>
                      <a:pt x="345" y="129"/>
                    </a:cubicBezTo>
                    <a:cubicBezTo>
                      <a:pt x="434" y="185"/>
                      <a:pt x="434" y="185"/>
                      <a:pt x="434" y="185"/>
                    </a:cubicBezTo>
                    <a:cubicBezTo>
                      <a:pt x="337" y="197"/>
                      <a:pt x="337" y="197"/>
                      <a:pt x="337" y="197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10" y="212"/>
                      <a:pt x="210" y="212"/>
                      <a:pt x="210" y="212"/>
                    </a:cubicBezTo>
                    <a:cubicBezTo>
                      <a:pt x="120" y="223"/>
                      <a:pt x="120" y="223"/>
                      <a:pt x="120" y="223"/>
                    </a:cubicBezTo>
                    <a:cubicBezTo>
                      <a:pt x="225" y="122"/>
                      <a:pt x="225" y="122"/>
                      <a:pt x="225" y="122"/>
                    </a:cubicBezTo>
                    <a:cubicBezTo>
                      <a:pt x="225" y="97"/>
                      <a:pt x="225" y="97"/>
                      <a:pt x="225" y="97"/>
                    </a:cubicBezTo>
                    <a:cubicBezTo>
                      <a:pt x="314" y="86"/>
                      <a:pt x="314" y="86"/>
                      <a:pt x="314" y="86"/>
                    </a:cubicBezTo>
                    <a:lnTo>
                      <a:pt x="314" y="111"/>
                    </a:lnTo>
                    <a:close/>
                    <a:moveTo>
                      <a:pt x="441" y="0"/>
                    </a:moveTo>
                    <a:cubicBezTo>
                      <a:pt x="413" y="97"/>
                      <a:pt x="413" y="97"/>
                      <a:pt x="413" y="97"/>
                    </a:cubicBezTo>
                    <a:cubicBezTo>
                      <a:pt x="347" y="105"/>
                      <a:pt x="347" y="105"/>
                      <a:pt x="347" y="105"/>
                    </a:cubicBezTo>
                    <a:cubicBezTo>
                      <a:pt x="360" y="66"/>
                      <a:pt x="360" y="66"/>
                      <a:pt x="360" y="66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25" y="27"/>
                      <a:pt x="225" y="27"/>
                      <a:pt x="225" y="27"/>
                    </a:cubicBezTo>
                    <a:lnTo>
                      <a:pt x="4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0" name="Freeform 166"/>
              <p:cNvSpPr>
                <a:spLocks noEditPoints="1"/>
              </p:cNvSpPr>
              <p:nvPr/>
            </p:nvSpPr>
            <p:spPr bwMode="auto">
              <a:xfrm>
                <a:off x="5422900" y="3532188"/>
                <a:ext cx="595313" cy="635000"/>
              </a:xfrm>
              <a:custGeom>
                <a:avLst/>
                <a:gdLst>
                  <a:gd name="T0" fmla="*/ 59 w 375"/>
                  <a:gd name="T1" fmla="*/ 393 h 400"/>
                  <a:gd name="T2" fmla="*/ 0 w 375"/>
                  <a:gd name="T3" fmla="*/ 400 h 400"/>
                  <a:gd name="T4" fmla="*/ 21 w 375"/>
                  <a:gd name="T5" fmla="*/ 340 h 400"/>
                  <a:gd name="T6" fmla="*/ 21 w 375"/>
                  <a:gd name="T7" fmla="*/ 172 h 400"/>
                  <a:gd name="T8" fmla="*/ 83 w 375"/>
                  <a:gd name="T9" fmla="*/ 164 h 400"/>
                  <a:gd name="T10" fmla="*/ 45 w 375"/>
                  <a:gd name="T11" fmla="*/ 118 h 400"/>
                  <a:gd name="T12" fmla="*/ 122 w 375"/>
                  <a:gd name="T13" fmla="*/ 109 h 400"/>
                  <a:gd name="T14" fmla="*/ 161 w 375"/>
                  <a:gd name="T15" fmla="*/ 155 h 400"/>
                  <a:gd name="T16" fmla="*/ 235 w 375"/>
                  <a:gd name="T17" fmla="*/ 145 h 400"/>
                  <a:gd name="T18" fmla="*/ 273 w 375"/>
                  <a:gd name="T19" fmla="*/ 91 h 400"/>
                  <a:gd name="T20" fmla="*/ 351 w 375"/>
                  <a:gd name="T21" fmla="*/ 81 h 400"/>
                  <a:gd name="T22" fmla="*/ 312 w 375"/>
                  <a:gd name="T23" fmla="*/ 136 h 400"/>
                  <a:gd name="T24" fmla="*/ 375 w 375"/>
                  <a:gd name="T25" fmla="*/ 128 h 400"/>
                  <a:gd name="T26" fmla="*/ 375 w 375"/>
                  <a:gd name="T27" fmla="*/ 180 h 400"/>
                  <a:gd name="T28" fmla="*/ 80 w 375"/>
                  <a:gd name="T29" fmla="*/ 215 h 400"/>
                  <a:gd name="T30" fmla="*/ 80 w 375"/>
                  <a:gd name="T31" fmla="*/ 334 h 400"/>
                  <a:gd name="T32" fmla="*/ 59 w 375"/>
                  <a:gd name="T33" fmla="*/ 393 h 400"/>
                  <a:gd name="T34" fmla="*/ 375 w 375"/>
                  <a:gd name="T35" fmla="*/ 65 h 400"/>
                  <a:gd name="T36" fmla="*/ 21 w 375"/>
                  <a:gd name="T37" fmla="*/ 109 h 400"/>
                  <a:gd name="T38" fmla="*/ 21 w 375"/>
                  <a:gd name="T39" fmla="*/ 58 h 400"/>
                  <a:gd name="T40" fmla="*/ 170 w 375"/>
                  <a:gd name="T41" fmla="*/ 39 h 400"/>
                  <a:gd name="T42" fmla="*/ 157 w 375"/>
                  <a:gd name="T43" fmla="*/ 7 h 400"/>
                  <a:gd name="T44" fmla="*/ 216 w 375"/>
                  <a:gd name="T45" fmla="*/ 0 h 400"/>
                  <a:gd name="T46" fmla="*/ 229 w 375"/>
                  <a:gd name="T47" fmla="*/ 32 h 400"/>
                  <a:gd name="T48" fmla="*/ 375 w 375"/>
                  <a:gd name="T49" fmla="*/ 14 h 400"/>
                  <a:gd name="T50" fmla="*/ 375 w 375"/>
                  <a:gd name="T51" fmla="*/ 6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5" h="400">
                    <a:moveTo>
                      <a:pt x="59" y="393"/>
                    </a:moveTo>
                    <a:lnTo>
                      <a:pt x="0" y="400"/>
                    </a:lnTo>
                    <a:lnTo>
                      <a:pt x="21" y="340"/>
                    </a:lnTo>
                    <a:lnTo>
                      <a:pt x="21" y="172"/>
                    </a:lnTo>
                    <a:lnTo>
                      <a:pt x="83" y="164"/>
                    </a:lnTo>
                    <a:lnTo>
                      <a:pt x="45" y="118"/>
                    </a:lnTo>
                    <a:lnTo>
                      <a:pt x="122" y="109"/>
                    </a:lnTo>
                    <a:lnTo>
                      <a:pt x="161" y="155"/>
                    </a:lnTo>
                    <a:lnTo>
                      <a:pt x="235" y="145"/>
                    </a:lnTo>
                    <a:lnTo>
                      <a:pt x="273" y="91"/>
                    </a:lnTo>
                    <a:lnTo>
                      <a:pt x="351" y="81"/>
                    </a:lnTo>
                    <a:lnTo>
                      <a:pt x="312" y="136"/>
                    </a:lnTo>
                    <a:lnTo>
                      <a:pt x="375" y="128"/>
                    </a:lnTo>
                    <a:lnTo>
                      <a:pt x="375" y="180"/>
                    </a:lnTo>
                    <a:lnTo>
                      <a:pt x="80" y="215"/>
                    </a:lnTo>
                    <a:lnTo>
                      <a:pt x="80" y="334"/>
                    </a:lnTo>
                    <a:lnTo>
                      <a:pt x="59" y="393"/>
                    </a:lnTo>
                    <a:close/>
                    <a:moveTo>
                      <a:pt x="375" y="65"/>
                    </a:moveTo>
                    <a:lnTo>
                      <a:pt x="21" y="109"/>
                    </a:lnTo>
                    <a:lnTo>
                      <a:pt x="21" y="58"/>
                    </a:lnTo>
                    <a:lnTo>
                      <a:pt x="170" y="39"/>
                    </a:lnTo>
                    <a:lnTo>
                      <a:pt x="157" y="7"/>
                    </a:lnTo>
                    <a:lnTo>
                      <a:pt x="216" y="0"/>
                    </a:lnTo>
                    <a:lnTo>
                      <a:pt x="229" y="32"/>
                    </a:lnTo>
                    <a:lnTo>
                      <a:pt x="375" y="14"/>
                    </a:lnTo>
                    <a:lnTo>
                      <a:pt x="375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1" name="Freeform 167"/>
              <p:cNvSpPr>
                <a:spLocks noEditPoints="1"/>
              </p:cNvSpPr>
              <p:nvPr/>
            </p:nvSpPr>
            <p:spPr bwMode="auto">
              <a:xfrm>
                <a:off x="6046788" y="3424238"/>
                <a:ext cx="595313" cy="668338"/>
              </a:xfrm>
              <a:custGeom>
                <a:avLst/>
                <a:gdLst>
                  <a:gd name="T0" fmla="*/ 240 w 440"/>
                  <a:gd name="T1" fmla="*/ 25 h 495"/>
                  <a:gd name="T2" fmla="*/ 168 w 440"/>
                  <a:gd name="T3" fmla="*/ 81 h 495"/>
                  <a:gd name="T4" fmla="*/ 240 w 440"/>
                  <a:gd name="T5" fmla="*/ 118 h 495"/>
                  <a:gd name="T6" fmla="*/ 236 w 440"/>
                  <a:gd name="T7" fmla="*/ 426 h 495"/>
                  <a:gd name="T8" fmla="*/ 206 w 440"/>
                  <a:gd name="T9" fmla="*/ 465 h 495"/>
                  <a:gd name="T10" fmla="*/ 5 w 440"/>
                  <a:gd name="T11" fmla="*/ 495 h 495"/>
                  <a:gd name="T12" fmla="*/ 71 w 440"/>
                  <a:gd name="T13" fmla="*/ 139 h 495"/>
                  <a:gd name="T14" fmla="*/ 0 w 440"/>
                  <a:gd name="T15" fmla="*/ 101 h 495"/>
                  <a:gd name="T16" fmla="*/ 163 w 440"/>
                  <a:gd name="T17" fmla="*/ 333 h 495"/>
                  <a:gd name="T18" fmla="*/ 126 w 440"/>
                  <a:gd name="T19" fmla="*/ 293 h 495"/>
                  <a:gd name="T20" fmla="*/ 114 w 440"/>
                  <a:gd name="T21" fmla="*/ 180 h 495"/>
                  <a:gd name="T22" fmla="*/ 86 w 440"/>
                  <a:gd name="T23" fmla="*/ 343 h 495"/>
                  <a:gd name="T24" fmla="*/ 55 w 440"/>
                  <a:gd name="T25" fmla="*/ 369 h 495"/>
                  <a:gd name="T26" fmla="*/ 185 w 440"/>
                  <a:gd name="T27" fmla="*/ 331 h 495"/>
                  <a:gd name="T28" fmla="*/ 55 w 440"/>
                  <a:gd name="T29" fmla="*/ 188 h 495"/>
                  <a:gd name="T30" fmla="*/ 71 w 440"/>
                  <a:gd name="T31" fmla="*/ 266 h 495"/>
                  <a:gd name="T32" fmla="*/ 55 w 440"/>
                  <a:gd name="T33" fmla="*/ 188 h 495"/>
                  <a:gd name="T34" fmla="*/ 181 w 440"/>
                  <a:gd name="T35" fmla="*/ 425 h 495"/>
                  <a:gd name="T36" fmla="*/ 185 w 440"/>
                  <a:gd name="T37" fmla="*/ 400 h 495"/>
                  <a:gd name="T38" fmla="*/ 55 w 440"/>
                  <a:gd name="T39" fmla="*/ 446 h 495"/>
                  <a:gd name="T40" fmla="*/ 126 w 440"/>
                  <a:gd name="T41" fmla="*/ 86 h 495"/>
                  <a:gd name="T42" fmla="*/ 114 w 440"/>
                  <a:gd name="T43" fmla="*/ 134 h 495"/>
                  <a:gd name="T44" fmla="*/ 126 w 440"/>
                  <a:gd name="T45" fmla="*/ 86 h 495"/>
                  <a:gd name="T46" fmla="*/ 168 w 440"/>
                  <a:gd name="T47" fmla="*/ 284 h 495"/>
                  <a:gd name="T48" fmla="*/ 185 w 440"/>
                  <a:gd name="T49" fmla="*/ 290 h 495"/>
                  <a:gd name="T50" fmla="*/ 168 w 440"/>
                  <a:gd name="T51" fmla="*/ 174 h 495"/>
                  <a:gd name="T52" fmla="*/ 366 w 440"/>
                  <a:gd name="T53" fmla="*/ 197 h 495"/>
                  <a:gd name="T54" fmla="*/ 370 w 440"/>
                  <a:gd name="T55" fmla="*/ 68 h 495"/>
                  <a:gd name="T56" fmla="*/ 256 w 440"/>
                  <a:gd name="T57" fmla="*/ 21 h 495"/>
                  <a:gd name="T58" fmla="*/ 440 w 440"/>
                  <a:gd name="T59" fmla="*/ 187 h 495"/>
                  <a:gd name="T60" fmla="*/ 423 w 440"/>
                  <a:gd name="T61" fmla="*/ 236 h 495"/>
                  <a:gd name="T62" fmla="*/ 385 w 440"/>
                  <a:gd name="T63" fmla="*/ 260 h 495"/>
                  <a:gd name="T64" fmla="*/ 326 w 440"/>
                  <a:gd name="T65" fmla="*/ 374 h 495"/>
                  <a:gd name="T66" fmla="*/ 344 w 440"/>
                  <a:gd name="T67" fmla="*/ 392 h 495"/>
                  <a:gd name="T68" fmla="*/ 418 w 440"/>
                  <a:gd name="T69" fmla="*/ 443 h 495"/>
                  <a:gd name="T70" fmla="*/ 293 w 440"/>
                  <a:gd name="T71" fmla="*/ 453 h 495"/>
                  <a:gd name="T72" fmla="*/ 261 w 440"/>
                  <a:gd name="T73" fmla="*/ 419 h 495"/>
                  <a:gd name="T74" fmla="*/ 257 w 440"/>
                  <a:gd name="T75" fmla="*/ 215 h 495"/>
                  <a:gd name="T76" fmla="*/ 329 w 440"/>
                  <a:gd name="T77" fmla="*/ 207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0" h="495">
                    <a:moveTo>
                      <a:pt x="0" y="54"/>
                    </a:moveTo>
                    <a:cubicBezTo>
                      <a:pt x="240" y="25"/>
                      <a:pt x="240" y="25"/>
                      <a:pt x="240" y="25"/>
                    </a:cubicBezTo>
                    <a:cubicBezTo>
                      <a:pt x="240" y="72"/>
                      <a:pt x="240" y="72"/>
                      <a:pt x="240" y="72"/>
                    </a:cubicBezTo>
                    <a:cubicBezTo>
                      <a:pt x="168" y="81"/>
                      <a:pt x="168" y="81"/>
                      <a:pt x="168" y="81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240" y="118"/>
                      <a:pt x="240" y="118"/>
                      <a:pt x="240" y="118"/>
                    </a:cubicBezTo>
                    <a:cubicBezTo>
                      <a:pt x="240" y="400"/>
                      <a:pt x="240" y="400"/>
                      <a:pt x="240" y="400"/>
                    </a:cubicBezTo>
                    <a:cubicBezTo>
                      <a:pt x="240" y="409"/>
                      <a:pt x="238" y="418"/>
                      <a:pt x="236" y="426"/>
                    </a:cubicBezTo>
                    <a:cubicBezTo>
                      <a:pt x="233" y="434"/>
                      <a:pt x="229" y="442"/>
                      <a:pt x="224" y="449"/>
                    </a:cubicBezTo>
                    <a:cubicBezTo>
                      <a:pt x="219" y="455"/>
                      <a:pt x="213" y="461"/>
                      <a:pt x="206" y="465"/>
                    </a:cubicBezTo>
                    <a:cubicBezTo>
                      <a:pt x="200" y="469"/>
                      <a:pt x="193" y="472"/>
                      <a:pt x="185" y="473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0" y="101"/>
                      <a:pt x="0" y="101"/>
                      <a:pt x="0" y="101"/>
                    </a:cubicBezTo>
                    <a:lnTo>
                      <a:pt x="0" y="54"/>
                    </a:lnTo>
                    <a:close/>
                    <a:moveTo>
                      <a:pt x="163" y="333"/>
                    </a:moveTo>
                    <a:cubicBezTo>
                      <a:pt x="153" y="335"/>
                      <a:pt x="144" y="331"/>
                      <a:pt x="137" y="324"/>
                    </a:cubicBezTo>
                    <a:cubicBezTo>
                      <a:pt x="130" y="316"/>
                      <a:pt x="126" y="306"/>
                      <a:pt x="126" y="293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4" y="260"/>
                      <a:pt x="114" y="260"/>
                      <a:pt x="114" y="260"/>
                    </a:cubicBezTo>
                    <a:cubicBezTo>
                      <a:pt x="86" y="343"/>
                      <a:pt x="86" y="343"/>
                      <a:pt x="86" y="343"/>
                    </a:cubicBezTo>
                    <a:cubicBezTo>
                      <a:pt x="55" y="347"/>
                      <a:pt x="55" y="347"/>
                      <a:pt x="55" y="347"/>
                    </a:cubicBezTo>
                    <a:cubicBezTo>
                      <a:pt x="55" y="369"/>
                      <a:pt x="55" y="369"/>
                      <a:pt x="55" y="369"/>
                    </a:cubicBezTo>
                    <a:cubicBezTo>
                      <a:pt x="185" y="353"/>
                      <a:pt x="185" y="353"/>
                      <a:pt x="185" y="353"/>
                    </a:cubicBezTo>
                    <a:cubicBezTo>
                      <a:pt x="185" y="331"/>
                      <a:pt x="185" y="331"/>
                      <a:pt x="185" y="331"/>
                    </a:cubicBezTo>
                    <a:lnTo>
                      <a:pt x="163" y="333"/>
                    </a:lnTo>
                    <a:close/>
                    <a:moveTo>
                      <a:pt x="55" y="188"/>
                    </a:moveTo>
                    <a:cubicBezTo>
                      <a:pt x="55" y="312"/>
                      <a:pt x="55" y="312"/>
                      <a:pt x="55" y="312"/>
                    </a:cubicBezTo>
                    <a:cubicBezTo>
                      <a:pt x="71" y="266"/>
                      <a:pt x="71" y="266"/>
                      <a:pt x="71" y="266"/>
                    </a:cubicBezTo>
                    <a:cubicBezTo>
                      <a:pt x="71" y="186"/>
                      <a:pt x="71" y="186"/>
                      <a:pt x="71" y="186"/>
                    </a:cubicBezTo>
                    <a:lnTo>
                      <a:pt x="55" y="188"/>
                    </a:lnTo>
                    <a:close/>
                    <a:moveTo>
                      <a:pt x="170" y="432"/>
                    </a:moveTo>
                    <a:cubicBezTo>
                      <a:pt x="174" y="431"/>
                      <a:pt x="178" y="429"/>
                      <a:pt x="181" y="425"/>
                    </a:cubicBezTo>
                    <a:cubicBezTo>
                      <a:pt x="184" y="421"/>
                      <a:pt x="185" y="416"/>
                      <a:pt x="185" y="411"/>
                    </a:cubicBezTo>
                    <a:cubicBezTo>
                      <a:pt x="185" y="400"/>
                      <a:pt x="185" y="400"/>
                      <a:pt x="185" y="400"/>
                    </a:cubicBezTo>
                    <a:cubicBezTo>
                      <a:pt x="55" y="416"/>
                      <a:pt x="55" y="416"/>
                      <a:pt x="55" y="416"/>
                    </a:cubicBezTo>
                    <a:cubicBezTo>
                      <a:pt x="55" y="446"/>
                      <a:pt x="55" y="446"/>
                      <a:pt x="55" y="446"/>
                    </a:cubicBezTo>
                    <a:lnTo>
                      <a:pt x="170" y="432"/>
                    </a:lnTo>
                    <a:close/>
                    <a:moveTo>
                      <a:pt x="126" y="86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26" y="132"/>
                      <a:pt x="126" y="132"/>
                      <a:pt x="126" y="132"/>
                    </a:cubicBezTo>
                    <a:lnTo>
                      <a:pt x="126" y="86"/>
                    </a:lnTo>
                    <a:close/>
                    <a:moveTo>
                      <a:pt x="168" y="174"/>
                    </a:moveTo>
                    <a:cubicBezTo>
                      <a:pt x="168" y="284"/>
                      <a:pt x="168" y="284"/>
                      <a:pt x="168" y="284"/>
                    </a:cubicBezTo>
                    <a:cubicBezTo>
                      <a:pt x="168" y="289"/>
                      <a:pt x="171" y="292"/>
                      <a:pt x="175" y="291"/>
                    </a:cubicBezTo>
                    <a:cubicBezTo>
                      <a:pt x="185" y="290"/>
                      <a:pt x="185" y="290"/>
                      <a:pt x="185" y="290"/>
                    </a:cubicBezTo>
                    <a:cubicBezTo>
                      <a:pt x="185" y="172"/>
                      <a:pt x="185" y="172"/>
                      <a:pt x="185" y="172"/>
                    </a:cubicBezTo>
                    <a:lnTo>
                      <a:pt x="168" y="174"/>
                    </a:lnTo>
                    <a:close/>
                    <a:moveTo>
                      <a:pt x="355" y="204"/>
                    </a:moveTo>
                    <a:cubicBezTo>
                      <a:pt x="359" y="203"/>
                      <a:pt x="363" y="201"/>
                      <a:pt x="366" y="197"/>
                    </a:cubicBezTo>
                    <a:cubicBezTo>
                      <a:pt x="369" y="193"/>
                      <a:pt x="370" y="188"/>
                      <a:pt x="370" y="182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256" y="82"/>
                      <a:pt x="256" y="82"/>
                      <a:pt x="256" y="82"/>
                    </a:cubicBezTo>
                    <a:cubicBezTo>
                      <a:pt x="256" y="21"/>
                      <a:pt x="256" y="21"/>
                      <a:pt x="256" y="21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40" y="187"/>
                      <a:pt x="440" y="187"/>
                      <a:pt x="440" y="187"/>
                    </a:cubicBezTo>
                    <a:cubicBezTo>
                      <a:pt x="440" y="196"/>
                      <a:pt x="438" y="205"/>
                      <a:pt x="435" y="213"/>
                    </a:cubicBezTo>
                    <a:cubicBezTo>
                      <a:pt x="432" y="222"/>
                      <a:pt x="428" y="229"/>
                      <a:pt x="423" y="236"/>
                    </a:cubicBezTo>
                    <a:cubicBezTo>
                      <a:pt x="418" y="243"/>
                      <a:pt x="412" y="248"/>
                      <a:pt x="406" y="253"/>
                    </a:cubicBezTo>
                    <a:cubicBezTo>
                      <a:pt x="399" y="257"/>
                      <a:pt x="392" y="259"/>
                      <a:pt x="385" y="260"/>
                    </a:cubicBezTo>
                    <a:cubicBezTo>
                      <a:pt x="326" y="267"/>
                      <a:pt x="326" y="267"/>
                      <a:pt x="326" y="267"/>
                    </a:cubicBezTo>
                    <a:cubicBezTo>
                      <a:pt x="326" y="374"/>
                      <a:pt x="326" y="374"/>
                      <a:pt x="326" y="374"/>
                    </a:cubicBezTo>
                    <a:cubicBezTo>
                      <a:pt x="326" y="380"/>
                      <a:pt x="328" y="384"/>
                      <a:pt x="331" y="388"/>
                    </a:cubicBezTo>
                    <a:cubicBezTo>
                      <a:pt x="335" y="391"/>
                      <a:pt x="339" y="393"/>
                      <a:pt x="344" y="392"/>
                    </a:cubicBezTo>
                    <a:cubicBezTo>
                      <a:pt x="440" y="380"/>
                      <a:pt x="440" y="380"/>
                      <a:pt x="440" y="380"/>
                    </a:cubicBezTo>
                    <a:cubicBezTo>
                      <a:pt x="418" y="443"/>
                      <a:pt x="418" y="443"/>
                      <a:pt x="418" y="443"/>
                    </a:cubicBezTo>
                    <a:cubicBezTo>
                      <a:pt x="315" y="456"/>
                      <a:pt x="315" y="456"/>
                      <a:pt x="315" y="456"/>
                    </a:cubicBezTo>
                    <a:cubicBezTo>
                      <a:pt x="307" y="457"/>
                      <a:pt x="300" y="456"/>
                      <a:pt x="293" y="453"/>
                    </a:cubicBezTo>
                    <a:cubicBezTo>
                      <a:pt x="286" y="450"/>
                      <a:pt x="279" y="446"/>
                      <a:pt x="274" y="440"/>
                    </a:cubicBezTo>
                    <a:cubicBezTo>
                      <a:pt x="269" y="434"/>
                      <a:pt x="264" y="427"/>
                      <a:pt x="261" y="419"/>
                    </a:cubicBezTo>
                    <a:cubicBezTo>
                      <a:pt x="258" y="411"/>
                      <a:pt x="257" y="402"/>
                      <a:pt x="257" y="392"/>
                    </a:cubicBezTo>
                    <a:cubicBezTo>
                      <a:pt x="257" y="215"/>
                      <a:pt x="257" y="215"/>
                      <a:pt x="257" y="215"/>
                    </a:cubicBezTo>
                    <a:cubicBezTo>
                      <a:pt x="326" y="207"/>
                      <a:pt x="326" y="207"/>
                      <a:pt x="326" y="207"/>
                    </a:cubicBezTo>
                    <a:cubicBezTo>
                      <a:pt x="329" y="207"/>
                      <a:pt x="329" y="207"/>
                      <a:pt x="329" y="207"/>
                    </a:cubicBezTo>
                    <a:lnTo>
                      <a:pt x="355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2" name="Freeform 168"/>
              <p:cNvSpPr>
                <a:spLocks noEditPoints="1"/>
              </p:cNvSpPr>
              <p:nvPr/>
            </p:nvSpPr>
            <p:spPr bwMode="auto">
              <a:xfrm>
                <a:off x="6696075" y="3354388"/>
                <a:ext cx="595313" cy="658813"/>
              </a:xfrm>
              <a:custGeom>
                <a:avLst/>
                <a:gdLst>
                  <a:gd name="T0" fmla="*/ 0 w 440"/>
                  <a:gd name="T1" fmla="*/ 487 h 487"/>
                  <a:gd name="T2" fmla="*/ 20 w 440"/>
                  <a:gd name="T3" fmla="*/ 446 h 487"/>
                  <a:gd name="T4" fmla="*/ 186 w 440"/>
                  <a:gd name="T5" fmla="*/ 206 h 487"/>
                  <a:gd name="T6" fmla="*/ 11 w 440"/>
                  <a:gd name="T7" fmla="*/ 210 h 487"/>
                  <a:gd name="T8" fmla="*/ 186 w 440"/>
                  <a:gd name="T9" fmla="*/ 150 h 487"/>
                  <a:gd name="T10" fmla="*/ 19 w 440"/>
                  <a:gd name="T11" fmla="*/ 157 h 487"/>
                  <a:gd name="T12" fmla="*/ 375 w 440"/>
                  <a:gd name="T13" fmla="*/ 1 h 487"/>
                  <a:gd name="T14" fmla="*/ 421 w 440"/>
                  <a:gd name="T15" fmla="*/ 59 h 487"/>
                  <a:gd name="T16" fmla="*/ 254 w 440"/>
                  <a:gd name="T17" fmla="*/ 128 h 487"/>
                  <a:gd name="T18" fmla="*/ 431 w 440"/>
                  <a:gd name="T19" fmla="*/ 120 h 487"/>
                  <a:gd name="T20" fmla="*/ 254 w 440"/>
                  <a:gd name="T21" fmla="*/ 180 h 487"/>
                  <a:gd name="T22" fmla="*/ 373 w 440"/>
                  <a:gd name="T23" fmla="*/ 183 h 487"/>
                  <a:gd name="T24" fmla="*/ 407 w 440"/>
                  <a:gd name="T25" fmla="*/ 197 h 487"/>
                  <a:gd name="T26" fmla="*/ 420 w 440"/>
                  <a:gd name="T27" fmla="*/ 240 h 487"/>
                  <a:gd name="T28" fmla="*/ 440 w 440"/>
                  <a:gd name="T29" fmla="*/ 395 h 487"/>
                  <a:gd name="T30" fmla="*/ 87 w 440"/>
                  <a:gd name="T31" fmla="*/ 108 h 487"/>
                  <a:gd name="T32" fmla="*/ 131 w 440"/>
                  <a:gd name="T33" fmla="*/ 70 h 487"/>
                  <a:gd name="T34" fmla="*/ 87 w 440"/>
                  <a:gd name="T35" fmla="*/ 108 h 487"/>
                  <a:gd name="T36" fmla="*/ 88 w 440"/>
                  <a:gd name="T37" fmla="*/ 273 h 487"/>
                  <a:gd name="T38" fmla="*/ 352 w 440"/>
                  <a:gd name="T39" fmla="*/ 235 h 487"/>
                  <a:gd name="T40" fmla="*/ 88 w 440"/>
                  <a:gd name="T41" fmla="*/ 256 h 487"/>
                  <a:gd name="T42" fmla="*/ 352 w 440"/>
                  <a:gd name="T43" fmla="*/ 295 h 487"/>
                  <a:gd name="T44" fmla="*/ 88 w 440"/>
                  <a:gd name="T45" fmla="*/ 311 h 487"/>
                  <a:gd name="T46" fmla="*/ 88 w 440"/>
                  <a:gd name="T47" fmla="*/ 383 h 487"/>
                  <a:gd name="T48" fmla="*/ 352 w 440"/>
                  <a:gd name="T49" fmla="*/ 334 h 487"/>
                  <a:gd name="T50" fmla="*/ 88 w 440"/>
                  <a:gd name="T51" fmla="*/ 383 h 487"/>
                  <a:gd name="T52" fmla="*/ 352 w 440"/>
                  <a:gd name="T53" fmla="*/ 406 h 487"/>
                  <a:gd name="T54" fmla="*/ 88 w 440"/>
                  <a:gd name="T55" fmla="*/ 422 h 487"/>
                  <a:gd name="T56" fmla="*/ 242 w 440"/>
                  <a:gd name="T57" fmla="*/ 89 h 487"/>
                  <a:gd name="T58" fmla="*/ 198 w 440"/>
                  <a:gd name="T59" fmla="*/ 62 h 487"/>
                  <a:gd name="T60" fmla="*/ 242 w 440"/>
                  <a:gd name="T61" fmla="*/ 89 h 487"/>
                  <a:gd name="T62" fmla="*/ 351 w 440"/>
                  <a:gd name="T63" fmla="*/ 47 h 487"/>
                  <a:gd name="T64" fmla="*/ 310 w 440"/>
                  <a:gd name="T65" fmla="*/ 49 h 487"/>
                  <a:gd name="T66" fmla="*/ 353 w 440"/>
                  <a:gd name="T67" fmla="*/ 76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0" h="487">
                    <a:moveTo>
                      <a:pt x="440" y="433"/>
                    </a:moveTo>
                    <a:cubicBezTo>
                      <a:pt x="0" y="487"/>
                      <a:pt x="0" y="487"/>
                      <a:pt x="0" y="487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20" y="446"/>
                      <a:pt x="20" y="446"/>
                      <a:pt x="20" y="44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186" y="206"/>
                      <a:pt x="186" y="206"/>
                      <a:pt x="186" y="206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1" y="172"/>
                      <a:pt x="11" y="172"/>
                      <a:pt x="11" y="172"/>
                    </a:cubicBezTo>
                    <a:cubicBezTo>
                      <a:pt x="186" y="150"/>
                      <a:pt x="186" y="150"/>
                      <a:pt x="186" y="150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375" y="1"/>
                      <a:pt x="375" y="1"/>
                      <a:pt x="375" y="1"/>
                    </a:cubicBezTo>
                    <a:cubicBezTo>
                      <a:pt x="388" y="0"/>
                      <a:pt x="398" y="4"/>
                      <a:pt x="407" y="15"/>
                    </a:cubicBezTo>
                    <a:cubicBezTo>
                      <a:pt x="417" y="27"/>
                      <a:pt x="421" y="42"/>
                      <a:pt x="421" y="59"/>
                    </a:cubicBezTo>
                    <a:cubicBezTo>
                      <a:pt x="421" y="108"/>
                      <a:pt x="421" y="108"/>
                      <a:pt x="421" y="108"/>
                    </a:cubicBezTo>
                    <a:cubicBezTo>
                      <a:pt x="254" y="128"/>
                      <a:pt x="254" y="128"/>
                      <a:pt x="254" y="128"/>
                    </a:cubicBezTo>
                    <a:cubicBezTo>
                      <a:pt x="254" y="142"/>
                      <a:pt x="254" y="142"/>
                      <a:pt x="254" y="142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254" y="180"/>
                      <a:pt x="254" y="180"/>
                      <a:pt x="254" y="180"/>
                    </a:cubicBezTo>
                    <a:cubicBezTo>
                      <a:pt x="254" y="197"/>
                      <a:pt x="254" y="197"/>
                      <a:pt x="254" y="197"/>
                    </a:cubicBezTo>
                    <a:cubicBezTo>
                      <a:pt x="373" y="183"/>
                      <a:pt x="373" y="183"/>
                      <a:pt x="373" y="183"/>
                    </a:cubicBezTo>
                    <a:cubicBezTo>
                      <a:pt x="379" y="182"/>
                      <a:pt x="386" y="183"/>
                      <a:pt x="392" y="186"/>
                    </a:cubicBezTo>
                    <a:cubicBezTo>
                      <a:pt x="398" y="189"/>
                      <a:pt x="403" y="192"/>
                      <a:pt x="407" y="197"/>
                    </a:cubicBezTo>
                    <a:cubicBezTo>
                      <a:pt x="411" y="203"/>
                      <a:pt x="414" y="209"/>
                      <a:pt x="417" y="217"/>
                    </a:cubicBezTo>
                    <a:cubicBezTo>
                      <a:pt x="419" y="224"/>
                      <a:pt x="420" y="232"/>
                      <a:pt x="420" y="240"/>
                    </a:cubicBezTo>
                    <a:cubicBezTo>
                      <a:pt x="420" y="398"/>
                      <a:pt x="420" y="398"/>
                      <a:pt x="420" y="398"/>
                    </a:cubicBezTo>
                    <a:cubicBezTo>
                      <a:pt x="440" y="395"/>
                      <a:pt x="440" y="395"/>
                      <a:pt x="440" y="395"/>
                    </a:cubicBezTo>
                    <a:lnTo>
                      <a:pt x="440" y="433"/>
                    </a:lnTo>
                    <a:close/>
                    <a:moveTo>
                      <a:pt x="87" y="108"/>
                    </a:moveTo>
                    <a:cubicBezTo>
                      <a:pt x="131" y="103"/>
                      <a:pt x="131" y="103"/>
                      <a:pt x="131" y="103"/>
                    </a:cubicBezTo>
                    <a:cubicBezTo>
                      <a:pt x="131" y="70"/>
                      <a:pt x="131" y="70"/>
                      <a:pt x="131" y="70"/>
                    </a:cubicBezTo>
                    <a:cubicBezTo>
                      <a:pt x="87" y="76"/>
                      <a:pt x="87" y="76"/>
                      <a:pt x="87" y="76"/>
                    </a:cubicBezTo>
                    <a:lnTo>
                      <a:pt x="87" y="108"/>
                    </a:lnTo>
                    <a:close/>
                    <a:moveTo>
                      <a:pt x="88" y="256"/>
                    </a:moveTo>
                    <a:cubicBezTo>
                      <a:pt x="88" y="273"/>
                      <a:pt x="88" y="273"/>
                      <a:pt x="88" y="273"/>
                    </a:cubicBezTo>
                    <a:cubicBezTo>
                      <a:pt x="352" y="241"/>
                      <a:pt x="352" y="241"/>
                      <a:pt x="352" y="241"/>
                    </a:cubicBezTo>
                    <a:cubicBezTo>
                      <a:pt x="352" y="235"/>
                      <a:pt x="352" y="235"/>
                      <a:pt x="352" y="235"/>
                    </a:cubicBezTo>
                    <a:cubicBezTo>
                      <a:pt x="352" y="227"/>
                      <a:pt x="350" y="224"/>
                      <a:pt x="344" y="225"/>
                    </a:cubicBezTo>
                    <a:lnTo>
                      <a:pt x="88" y="256"/>
                    </a:lnTo>
                    <a:close/>
                    <a:moveTo>
                      <a:pt x="88" y="327"/>
                    </a:moveTo>
                    <a:cubicBezTo>
                      <a:pt x="352" y="295"/>
                      <a:pt x="352" y="295"/>
                      <a:pt x="352" y="295"/>
                    </a:cubicBezTo>
                    <a:cubicBezTo>
                      <a:pt x="352" y="279"/>
                      <a:pt x="352" y="279"/>
                      <a:pt x="352" y="279"/>
                    </a:cubicBezTo>
                    <a:cubicBezTo>
                      <a:pt x="88" y="311"/>
                      <a:pt x="88" y="311"/>
                      <a:pt x="88" y="311"/>
                    </a:cubicBezTo>
                    <a:lnTo>
                      <a:pt x="88" y="327"/>
                    </a:lnTo>
                    <a:close/>
                    <a:moveTo>
                      <a:pt x="88" y="383"/>
                    </a:moveTo>
                    <a:cubicBezTo>
                      <a:pt x="352" y="350"/>
                      <a:pt x="352" y="350"/>
                      <a:pt x="352" y="350"/>
                    </a:cubicBezTo>
                    <a:cubicBezTo>
                      <a:pt x="352" y="334"/>
                      <a:pt x="352" y="334"/>
                      <a:pt x="352" y="334"/>
                    </a:cubicBezTo>
                    <a:cubicBezTo>
                      <a:pt x="88" y="366"/>
                      <a:pt x="88" y="366"/>
                      <a:pt x="88" y="366"/>
                    </a:cubicBezTo>
                    <a:lnTo>
                      <a:pt x="88" y="383"/>
                    </a:lnTo>
                    <a:close/>
                    <a:moveTo>
                      <a:pt x="88" y="438"/>
                    </a:moveTo>
                    <a:cubicBezTo>
                      <a:pt x="352" y="406"/>
                      <a:pt x="352" y="406"/>
                      <a:pt x="352" y="406"/>
                    </a:cubicBezTo>
                    <a:cubicBezTo>
                      <a:pt x="352" y="389"/>
                      <a:pt x="352" y="389"/>
                      <a:pt x="352" y="389"/>
                    </a:cubicBezTo>
                    <a:cubicBezTo>
                      <a:pt x="88" y="422"/>
                      <a:pt x="88" y="422"/>
                      <a:pt x="88" y="422"/>
                    </a:cubicBezTo>
                    <a:lnTo>
                      <a:pt x="88" y="438"/>
                    </a:lnTo>
                    <a:close/>
                    <a:moveTo>
                      <a:pt x="242" y="89"/>
                    </a:moveTo>
                    <a:cubicBezTo>
                      <a:pt x="242" y="57"/>
                      <a:pt x="242" y="57"/>
                      <a:pt x="242" y="57"/>
                    </a:cubicBezTo>
                    <a:cubicBezTo>
                      <a:pt x="198" y="62"/>
                      <a:pt x="198" y="62"/>
                      <a:pt x="198" y="62"/>
                    </a:cubicBezTo>
                    <a:cubicBezTo>
                      <a:pt x="198" y="95"/>
                      <a:pt x="198" y="95"/>
                      <a:pt x="198" y="95"/>
                    </a:cubicBezTo>
                    <a:lnTo>
                      <a:pt x="242" y="89"/>
                    </a:lnTo>
                    <a:close/>
                    <a:moveTo>
                      <a:pt x="353" y="54"/>
                    </a:moveTo>
                    <a:cubicBezTo>
                      <a:pt x="353" y="50"/>
                      <a:pt x="353" y="48"/>
                      <a:pt x="351" y="47"/>
                    </a:cubicBezTo>
                    <a:cubicBezTo>
                      <a:pt x="350" y="45"/>
                      <a:pt x="349" y="44"/>
                      <a:pt x="346" y="44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310" y="81"/>
                      <a:pt x="310" y="81"/>
                      <a:pt x="310" y="81"/>
                    </a:cubicBezTo>
                    <a:cubicBezTo>
                      <a:pt x="353" y="76"/>
                      <a:pt x="353" y="76"/>
                      <a:pt x="353" y="76"/>
                    </a:cubicBezTo>
                    <a:lnTo>
                      <a:pt x="353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1434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443163"/>
            <a:ext cx="3584575" cy="422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2582863"/>
            <a:ext cx="3316288" cy="415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7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" name="矩形: 圆角 111"/>
          <p:cNvSpPr/>
          <p:nvPr/>
        </p:nvSpPr>
        <p:spPr>
          <a:xfrm>
            <a:off x="644525" y="549275"/>
            <a:ext cx="10902950" cy="5759450"/>
          </a:xfrm>
          <a:prstGeom prst="roundRect">
            <a:avLst>
              <a:gd name="adj" fmla="val 582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6096000" y="809625"/>
            <a:ext cx="0" cy="5251450"/>
          </a:xfrm>
          <a:prstGeom prst="straightConnector1">
            <a:avLst/>
          </a:prstGeom>
          <a:noFill/>
          <a:ln w="38100">
            <a:solidFill>
              <a:srgbClr val="155B75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1262063" y="3429000"/>
            <a:ext cx="9667875" cy="0"/>
          </a:xfrm>
          <a:prstGeom prst="straightConnector1">
            <a:avLst/>
          </a:prstGeom>
          <a:noFill/>
          <a:ln w="38100">
            <a:solidFill>
              <a:srgbClr val="155B75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" name="组合 8"/>
          <p:cNvGrpSpPr/>
          <p:nvPr/>
        </p:nvGrpSpPr>
        <p:grpSpPr>
          <a:xfrm>
            <a:off x="1468438" y="1260475"/>
            <a:ext cx="2762250" cy="1535113"/>
            <a:chOff x="1468438" y="1260340"/>
            <a:chExt cx="2762250" cy="1535112"/>
          </a:xfrm>
        </p:grpSpPr>
        <p:sp>
          <p:nvSpPr>
            <p:cNvPr id="10" name="矩形: 圆角 9"/>
            <p:cNvSpPr/>
            <p:nvPr/>
          </p:nvSpPr>
          <p:spPr bwMode="auto">
            <a:xfrm rot="21582149">
              <a:off x="1520825" y="1260340"/>
              <a:ext cx="1638300" cy="636588"/>
            </a:xfrm>
            <a:prstGeom prst="roundRect">
              <a:avLst>
                <a:gd name="adj" fmla="val 50000"/>
              </a:avLst>
            </a:prstGeom>
            <a:solidFill>
              <a:srgbClr val="C83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要花的钱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751" name="矩形 16"/>
            <p:cNvSpPr/>
            <p:nvPr/>
          </p:nvSpPr>
          <p:spPr>
            <a:xfrm rot="-17851">
              <a:off x="1468438" y="2057653"/>
              <a:ext cx="1108075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155B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短期消费</a:t>
              </a:r>
              <a:endParaRPr lang="zh-CN" altLang="en-US" b="1" dirty="0">
                <a:solidFill>
                  <a:srgbClr val="155B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2" name="矩形 18"/>
            <p:cNvSpPr/>
            <p:nvPr/>
          </p:nvSpPr>
          <p:spPr>
            <a:xfrm rot="-17851">
              <a:off x="1468438" y="2425565"/>
              <a:ext cx="2762250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要点：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～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个月的生活费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55738" y="4246563"/>
            <a:ext cx="2492375" cy="1417637"/>
            <a:chOff x="1455738" y="4246969"/>
            <a:chExt cx="2492375" cy="1417638"/>
          </a:xfrm>
        </p:grpSpPr>
        <p:sp>
          <p:nvSpPr>
            <p:cNvPr id="40" name="矩形: 圆角 39"/>
            <p:cNvSpPr/>
            <p:nvPr/>
          </p:nvSpPr>
          <p:spPr bwMode="auto">
            <a:xfrm rot="21582149">
              <a:off x="1520825" y="4246969"/>
              <a:ext cx="1638300" cy="636587"/>
            </a:xfrm>
            <a:prstGeom prst="roundRect">
              <a:avLst>
                <a:gd name="adj" fmla="val 50000"/>
              </a:avLst>
            </a:prstGeom>
            <a:solidFill>
              <a:srgbClr val="C83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生钱的钱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755" name="矩形 29"/>
            <p:cNvSpPr/>
            <p:nvPr/>
          </p:nvSpPr>
          <p:spPr>
            <a:xfrm>
              <a:off x="1455738" y="4961344"/>
              <a:ext cx="1108075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155B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重在收益</a:t>
              </a:r>
              <a:endParaRPr lang="zh-CN" altLang="en-US" b="1" dirty="0">
                <a:solidFill>
                  <a:srgbClr val="155B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6" name="矩形 31"/>
            <p:cNvSpPr/>
            <p:nvPr/>
          </p:nvSpPr>
          <p:spPr>
            <a:xfrm>
              <a:off x="1455738" y="5294719"/>
              <a:ext cx="2492375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要点：为家庭创造收益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64475" y="1260475"/>
            <a:ext cx="1800225" cy="1533525"/>
            <a:chOff x="7864112" y="1260340"/>
            <a:chExt cx="1800225" cy="1533525"/>
          </a:xfrm>
        </p:grpSpPr>
        <p:sp>
          <p:nvSpPr>
            <p:cNvPr id="39" name="矩形: 圆角 38"/>
            <p:cNvSpPr/>
            <p:nvPr/>
          </p:nvSpPr>
          <p:spPr bwMode="auto">
            <a:xfrm rot="21582149">
              <a:off x="7903800" y="1260340"/>
              <a:ext cx="1638300" cy="636588"/>
            </a:xfrm>
            <a:prstGeom prst="roundRect">
              <a:avLst>
                <a:gd name="adj" fmla="val 50000"/>
              </a:avLst>
            </a:prstGeom>
            <a:solidFill>
              <a:srgbClr val="C83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保命的钱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759" name="矩形 22"/>
            <p:cNvSpPr/>
            <p:nvPr/>
          </p:nvSpPr>
          <p:spPr>
            <a:xfrm rot="-17851">
              <a:off x="7864112" y="2058852"/>
              <a:ext cx="1570038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155B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意外重疾保障</a:t>
              </a:r>
              <a:endParaRPr lang="zh-CN" altLang="en-US" b="1" dirty="0">
                <a:solidFill>
                  <a:srgbClr val="155B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60" name="矩形 24"/>
            <p:cNvSpPr/>
            <p:nvPr/>
          </p:nvSpPr>
          <p:spPr>
            <a:xfrm rot="-17851">
              <a:off x="7864112" y="2423977"/>
              <a:ext cx="1800225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要点：专款专用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64475" y="4244975"/>
            <a:ext cx="3186113" cy="1420813"/>
            <a:chOff x="7864112" y="4245424"/>
            <a:chExt cx="3186113" cy="1421068"/>
          </a:xfrm>
        </p:grpSpPr>
        <p:sp>
          <p:nvSpPr>
            <p:cNvPr id="41" name="矩形: 圆角 40"/>
            <p:cNvSpPr/>
            <p:nvPr/>
          </p:nvSpPr>
          <p:spPr bwMode="auto">
            <a:xfrm rot="21582149">
              <a:off x="7903800" y="4245424"/>
              <a:ext cx="2233612" cy="636702"/>
            </a:xfrm>
            <a:prstGeom prst="roundRect">
              <a:avLst>
                <a:gd name="adj" fmla="val 50000"/>
              </a:avLst>
            </a:prstGeom>
            <a:solidFill>
              <a:srgbClr val="C83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保本升值的钱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763" name="矩形 35"/>
            <p:cNvSpPr/>
            <p:nvPr/>
          </p:nvSpPr>
          <p:spPr>
            <a:xfrm rot="-17851">
              <a:off x="7864112" y="4958467"/>
              <a:ext cx="1109663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155B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保本升值</a:t>
              </a:r>
              <a:endParaRPr lang="zh-CN" altLang="en-US" b="1" dirty="0">
                <a:solidFill>
                  <a:srgbClr val="155B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64" name="矩形 37"/>
            <p:cNvSpPr/>
            <p:nvPr/>
          </p:nvSpPr>
          <p:spPr>
            <a:xfrm rot="-17851">
              <a:off x="7864112" y="5296604"/>
              <a:ext cx="3186113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要点：养老金、子女教育金等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619" name="组合 247"/>
          <p:cNvGrpSpPr/>
          <p:nvPr/>
        </p:nvGrpSpPr>
        <p:grpSpPr>
          <a:xfrm>
            <a:off x="4816475" y="2149475"/>
            <a:ext cx="2559050" cy="2559050"/>
            <a:chOff x="4816475" y="2149475"/>
            <a:chExt cx="2559050" cy="2559050"/>
          </a:xfrm>
        </p:grpSpPr>
        <p:sp>
          <p:nvSpPr>
            <p:cNvPr id="7" name="椭圆 6"/>
            <p:cNvSpPr/>
            <p:nvPr/>
          </p:nvSpPr>
          <p:spPr bwMode="auto">
            <a:xfrm rot="21282149">
              <a:off x="4816475" y="2149475"/>
              <a:ext cx="2559050" cy="2559050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767" name="文本框 11"/>
            <p:cNvSpPr txBox="1"/>
            <p:nvPr/>
          </p:nvSpPr>
          <p:spPr>
            <a:xfrm>
              <a:off x="5287963" y="2830513"/>
              <a:ext cx="1616075" cy="13827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dist"/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标准普尔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家庭资产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象限图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75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560638" y="2489200"/>
            <a:ext cx="2316162" cy="1312863"/>
            <a:chOff x="2560638" y="2489200"/>
            <a:chExt cx="2316162" cy="1312863"/>
          </a:xfrm>
        </p:grpSpPr>
        <p:sp>
          <p:nvSpPr>
            <p:cNvPr id="33795" name="矩形 11"/>
            <p:cNvSpPr/>
            <p:nvPr/>
          </p:nvSpPr>
          <p:spPr>
            <a:xfrm>
              <a:off x="2560638" y="2489200"/>
              <a:ext cx="14986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日常生活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2787650" y="2973388"/>
              <a:ext cx="2089150" cy="828675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1227519 w 1227519"/>
                <a:gd name="connsiteY0-8" fmla="*/ 464024 h 464024"/>
                <a:gd name="connsiteX1-9" fmla="*/ 667961 w 1227519"/>
                <a:gd name="connsiteY1-10" fmla="*/ 0 h 464024"/>
                <a:gd name="connsiteX2-11" fmla="*/ 0 w 1227519"/>
                <a:gd name="connsiteY2-12" fmla="*/ 0 h 464024"/>
                <a:gd name="connsiteX0-13" fmla="*/ 1260446 w 1260446"/>
                <a:gd name="connsiteY0-14" fmla="*/ 464024 h 464024"/>
                <a:gd name="connsiteX1-15" fmla="*/ 700888 w 1260446"/>
                <a:gd name="connsiteY1-16" fmla="*/ 0 h 464024"/>
                <a:gd name="connsiteX2-17" fmla="*/ 0 w 1260446"/>
                <a:gd name="connsiteY2-18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60446" h="464024">
                  <a:moveTo>
                    <a:pt x="1260446" y="464024"/>
                  </a:moveTo>
                  <a:lnTo>
                    <a:pt x="700888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92950" y="2490788"/>
            <a:ext cx="1655763" cy="1311275"/>
            <a:chOff x="7092950" y="2490788"/>
            <a:chExt cx="1655763" cy="1311275"/>
          </a:xfrm>
        </p:grpSpPr>
        <p:sp>
          <p:nvSpPr>
            <p:cNvPr id="33798" name="矩形 13"/>
            <p:cNvSpPr/>
            <p:nvPr/>
          </p:nvSpPr>
          <p:spPr>
            <a:xfrm>
              <a:off x="7948613" y="2490788"/>
              <a:ext cx="800100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美容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 flipH="1">
              <a:off x="7092950" y="2973388"/>
              <a:ext cx="1600200" cy="828675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960220 w 960220"/>
                <a:gd name="connsiteY0-8" fmla="*/ 464024 h 464024"/>
                <a:gd name="connsiteX1-9" fmla="*/ 400662 w 960220"/>
                <a:gd name="connsiteY1-10" fmla="*/ 0 h 464024"/>
                <a:gd name="connsiteX2-11" fmla="*/ 0 w 960220"/>
                <a:gd name="connsiteY2-12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960220" h="464024">
                  <a:moveTo>
                    <a:pt x="960220" y="464024"/>
                  </a:moveTo>
                  <a:lnTo>
                    <a:pt x="40066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92950" y="3990975"/>
            <a:ext cx="1655763" cy="827088"/>
            <a:chOff x="7092950" y="3991390"/>
            <a:chExt cx="1655763" cy="827088"/>
          </a:xfrm>
        </p:grpSpPr>
        <p:sp>
          <p:nvSpPr>
            <p:cNvPr id="33801" name="矩形 14"/>
            <p:cNvSpPr/>
            <p:nvPr/>
          </p:nvSpPr>
          <p:spPr>
            <a:xfrm>
              <a:off x="7948613" y="4331115"/>
              <a:ext cx="8001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: 形状 88"/>
            <p:cNvSpPr/>
            <p:nvPr/>
          </p:nvSpPr>
          <p:spPr>
            <a:xfrm flipH="1" flipV="1">
              <a:off x="7092950" y="3991390"/>
              <a:ext cx="1600200" cy="827088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960220 w 960220"/>
                <a:gd name="connsiteY0-8" fmla="*/ 464024 h 464024"/>
                <a:gd name="connsiteX1-9" fmla="*/ 400662 w 960220"/>
                <a:gd name="connsiteY1-10" fmla="*/ 0 h 464024"/>
                <a:gd name="connsiteX2-11" fmla="*/ 0 w 960220"/>
                <a:gd name="connsiteY2-12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960220" h="464024">
                  <a:moveTo>
                    <a:pt x="960220" y="464024"/>
                  </a:moveTo>
                  <a:lnTo>
                    <a:pt x="40066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16275" y="3990975"/>
            <a:ext cx="1660525" cy="827088"/>
            <a:chOff x="3216275" y="3991390"/>
            <a:chExt cx="1660525" cy="827088"/>
          </a:xfrm>
        </p:grpSpPr>
        <p:sp>
          <p:nvSpPr>
            <p:cNvPr id="33804" name="矩形 12"/>
            <p:cNvSpPr/>
            <p:nvPr/>
          </p:nvSpPr>
          <p:spPr>
            <a:xfrm>
              <a:off x="3216275" y="4331115"/>
              <a:ext cx="801688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穿衣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: 形状 89"/>
            <p:cNvSpPr/>
            <p:nvPr/>
          </p:nvSpPr>
          <p:spPr>
            <a:xfrm flipV="1">
              <a:off x="3284538" y="3991390"/>
              <a:ext cx="1592262" cy="827088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960220 w 960220"/>
                <a:gd name="connsiteY0-8" fmla="*/ 464024 h 464024"/>
                <a:gd name="connsiteX1-9" fmla="*/ 400662 w 960220"/>
                <a:gd name="connsiteY1-10" fmla="*/ 0 h 464024"/>
                <a:gd name="connsiteX2-11" fmla="*/ 0 w 960220"/>
                <a:gd name="connsiteY2-12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960220" h="464024">
                  <a:moveTo>
                    <a:pt x="960220" y="464024"/>
                  </a:moveTo>
                  <a:lnTo>
                    <a:pt x="40066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610" name="组合 20"/>
          <p:cNvGrpSpPr/>
          <p:nvPr/>
        </p:nvGrpSpPr>
        <p:grpSpPr>
          <a:xfrm>
            <a:off x="2108200" y="4102100"/>
            <a:ext cx="1063625" cy="1063625"/>
            <a:chOff x="13594778" y="4520204"/>
            <a:chExt cx="1063888" cy="1063888"/>
          </a:xfrm>
        </p:grpSpPr>
        <p:sp>
          <p:nvSpPr>
            <p:cNvPr id="124" name="椭圆 123"/>
            <p:cNvSpPr>
              <a:spLocks noChangeAspect="1"/>
            </p:cNvSpPr>
            <p:nvPr/>
          </p:nvSpPr>
          <p:spPr bwMode="auto">
            <a:xfrm flipH="1">
              <a:off x="13594778" y="4520204"/>
              <a:ext cx="1063888" cy="1063888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3808" name="图形 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03105" y="4628442"/>
              <a:ext cx="848130" cy="8474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8788400" y="2216150"/>
            <a:ext cx="1063625" cy="1063625"/>
            <a:chOff x="8788400" y="2216150"/>
            <a:chExt cx="1063625" cy="1063625"/>
          </a:xfrm>
        </p:grpSpPr>
        <p:sp>
          <p:nvSpPr>
            <p:cNvPr id="127" name="椭圆 126"/>
            <p:cNvSpPr>
              <a:spLocks noChangeAspect="1"/>
            </p:cNvSpPr>
            <p:nvPr/>
          </p:nvSpPr>
          <p:spPr bwMode="auto">
            <a:xfrm flipH="1">
              <a:off x="8788400" y="2216150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3811" name="图形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6715" y="2324361"/>
              <a:ext cx="848039" cy="8472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12" name="组合 129"/>
          <p:cNvGrpSpPr/>
          <p:nvPr/>
        </p:nvGrpSpPr>
        <p:grpSpPr>
          <a:xfrm>
            <a:off x="1589088" y="2228850"/>
            <a:ext cx="1065212" cy="1063625"/>
            <a:chOff x="-1764330" y="2789238"/>
            <a:chExt cx="639763" cy="639762"/>
          </a:xfrm>
        </p:grpSpPr>
        <p:sp>
          <p:nvSpPr>
            <p:cNvPr id="134" name="椭圆 133"/>
            <p:cNvSpPr>
              <a:spLocks noChangeAspect="1"/>
            </p:cNvSpPr>
            <p:nvPr/>
          </p:nvSpPr>
          <p:spPr bwMode="auto">
            <a:xfrm flipH="1">
              <a:off x="-1764330" y="2789238"/>
              <a:ext cx="639763" cy="639762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3814" name="图形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99195" y="2855913"/>
              <a:ext cx="509963" cy="508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13" name="组合 130"/>
          <p:cNvGrpSpPr/>
          <p:nvPr/>
        </p:nvGrpSpPr>
        <p:grpSpPr>
          <a:xfrm>
            <a:off x="8816975" y="4087813"/>
            <a:ext cx="1063625" cy="1065212"/>
            <a:chOff x="-1764330" y="4991100"/>
            <a:chExt cx="639763" cy="639763"/>
          </a:xfrm>
        </p:grpSpPr>
        <p:sp>
          <p:nvSpPr>
            <p:cNvPr id="132" name="椭圆 131"/>
            <p:cNvSpPr>
              <a:spLocks noChangeAspect="1"/>
            </p:cNvSpPr>
            <p:nvPr/>
          </p:nvSpPr>
          <p:spPr bwMode="auto">
            <a:xfrm flipH="1">
              <a:off x="-1764330" y="4991100"/>
              <a:ext cx="639763" cy="639763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3817" name="图形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99179" y="5056188"/>
              <a:ext cx="510090" cy="5095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2" name="矩形: 圆角 141"/>
          <p:cNvSpPr/>
          <p:nvPr/>
        </p:nvSpPr>
        <p:spPr>
          <a:xfrm>
            <a:off x="950912" y="549275"/>
            <a:ext cx="5240881" cy="701675"/>
          </a:xfrm>
          <a:prstGeom prst="roundRect">
            <a:avLst/>
          </a:prstGeom>
          <a:gradFill>
            <a:gsLst>
              <a:gs pos="0">
                <a:srgbClr val="155B75"/>
              </a:gs>
              <a:gs pos="100000">
                <a:srgbClr val="0D3B4B"/>
              </a:gs>
            </a:gsLst>
            <a:lin ang="0" scaled="0"/>
          </a:gradFill>
          <a:ln>
            <a:gradFill>
              <a:gsLst>
                <a:gs pos="0">
                  <a:srgbClr val="3BAEDA">
                    <a:alpha val="70000"/>
                  </a:srgbClr>
                </a:gs>
                <a:gs pos="100000">
                  <a:srgbClr val="3BAEDA">
                    <a:alpha val="0"/>
                  </a:srgbClr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要花的钱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用于短期消费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143" name="直接连接符 142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 bwMode="auto">
            <a:xfrm flipV="1">
              <a:off x="110521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76275" y="463550"/>
            <a:ext cx="873125" cy="873125"/>
            <a:chOff x="676275" y="463550"/>
            <a:chExt cx="873125" cy="873125"/>
          </a:xfrm>
        </p:grpSpPr>
        <p:sp>
          <p:nvSpPr>
            <p:cNvPr id="149" name="椭圆 148"/>
            <p:cNvSpPr/>
            <p:nvPr/>
          </p:nvSpPr>
          <p:spPr bwMode="auto">
            <a:xfrm>
              <a:off x="6762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14A5F"/>
                </a:gs>
                <a:gs pos="100000">
                  <a:srgbClr val="0D3B4B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25" name="文本框 73"/>
            <p:cNvSpPr txBox="1"/>
            <p:nvPr/>
          </p:nvSpPr>
          <p:spPr>
            <a:xfrm>
              <a:off x="857250" y="604838"/>
              <a:ext cx="420688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1</a:t>
              </a:r>
              <a:endParaRPr lang="zh-CN" altLang="en-US" sz="3200" i="1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sp>
        <p:nvSpPr>
          <p:cNvPr id="199" name="矩形 18"/>
          <p:cNvSpPr/>
          <p:nvPr/>
        </p:nvSpPr>
        <p:spPr>
          <a:xfrm rot="-17851">
            <a:off x="1608138" y="1433513"/>
            <a:ext cx="364172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要点：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个月的生活费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21" name="图片 5"/>
          <p:cNvPicPr>
            <a:picLocks noChangeAspect="1"/>
          </p:cNvPicPr>
          <p:nvPr/>
        </p:nvPicPr>
        <p:blipFill>
          <a:blip r:embed="rId5"/>
          <a:srcRect t="16237" r="-3712" b="13271"/>
          <a:stretch>
            <a:fillRect/>
          </a:stretch>
        </p:blipFill>
        <p:spPr>
          <a:xfrm>
            <a:off x="4762500" y="2216150"/>
            <a:ext cx="2590800" cy="3279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1068388" y="5089525"/>
            <a:ext cx="7720012" cy="1098550"/>
            <a:chOff x="1068388" y="5089525"/>
            <a:chExt cx="7720012" cy="1098550"/>
          </a:xfrm>
        </p:grpSpPr>
        <p:sp>
          <p:nvSpPr>
            <p:cNvPr id="152" name="任意多边形: 形状 151"/>
            <p:cNvSpPr/>
            <p:nvPr/>
          </p:nvSpPr>
          <p:spPr bwMode="auto">
            <a:xfrm>
              <a:off x="1068388" y="5432425"/>
              <a:ext cx="7720012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155B75"/>
                </a:gs>
                <a:gs pos="100000">
                  <a:srgbClr val="3BAEDA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30" name="矩形 12"/>
            <p:cNvSpPr/>
            <p:nvPr/>
          </p:nvSpPr>
          <p:spPr>
            <a:xfrm>
              <a:off x="1230313" y="5495925"/>
              <a:ext cx="671850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切记    花销过多，而没有钱准备其他账户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831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1992" y="5089525"/>
              <a:ext cx="427037" cy="10985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46" name="矩形 10"/>
          <p:cNvSpPr/>
          <p:nvPr/>
        </p:nvSpPr>
        <p:spPr>
          <a:xfrm>
            <a:off x="6353175" y="576263"/>
            <a:ext cx="1185863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3600" dirty="0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25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75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7650" name="组合 137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139" name="直接连接符 138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652838" y="3659188"/>
            <a:ext cx="1674812" cy="857250"/>
            <a:chOff x="3652838" y="3659188"/>
            <a:chExt cx="1674812" cy="857250"/>
          </a:xfrm>
        </p:grpSpPr>
        <p:sp>
          <p:nvSpPr>
            <p:cNvPr id="35847" name="矩形 12"/>
            <p:cNvSpPr/>
            <p:nvPr/>
          </p:nvSpPr>
          <p:spPr>
            <a:xfrm>
              <a:off x="3652838" y="3659188"/>
              <a:ext cx="800100" cy="8302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重大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: 形状 89"/>
            <p:cNvSpPr/>
            <p:nvPr/>
          </p:nvSpPr>
          <p:spPr>
            <a:xfrm flipV="1">
              <a:off x="3735388" y="3689350"/>
              <a:ext cx="1592262" cy="827088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960220 w 960220"/>
                <a:gd name="connsiteY0-8" fmla="*/ 464024 h 464024"/>
                <a:gd name="connsiteX1-9" fmla="*/ 400662 w 960220"/>
                <a:gd name="connsiteY1-10" fmla="*/ 0 h 464024"/>
                <a:gd name="connsiteX2-11" fmla="*/ 0 w 960220"/>
                <a:gd name="connsiteY2-12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960220" h="464024">
                  <a:moveTo>
                    <a:pt x="960220" y="464024"/>
                  </a:moveTo>
                  <a:lnTo>
                    <a:pt x="40066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655" name="组合 8"/>
          <p:cNvGrpSpPr/>
          <p:nvPr/>
        </p:nvGrpSpPr>
        <p:grpSpPr>
          <a:xfrm>
            <a:off x="8496300" y="2857500"/>
            <a:ext cx="1063625" cy="1063625"/>
            <a:chOff x="2338944" y="1283984"/>
            <a:chExt cx="1063625" cy="1063625"/>
          </a:xfrm>
        </p:grpSpPr>
        <p:sp>
          <p:nvSpPr>
            <p:cNvPr id="104" name="椭圆 103"/>
            <p:cNvSpPr>
              <a:spLocks noChangeAspect="1"/>
            </p:cNvSpPr>
            <p:nvPr/>
          </p:nvSpPr>
          <p:spPr bwMode="auto">
            <a:xfrm flipH="1">
              <a:off x="2338944" y="1283984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5851" name="图形 1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63562" y="1407809"/>
              <a:ext cx="814388" cy="8159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2514600" y="1879600"/>
            <a:ext cx="1063625" cy="1063625"/>
            <a:chOff x="2514600" y="1879600"/>
            <a:chExt cx="1063625" cy="1063625"/>
          </a:xfrm>
        </p:grpSpPr>
        <p:sp>
          <p:nvSpPr>
            <p:cNvPr id="107" name="椭圆 106"/>
            <p:cNvSpPr>
              <a:spLocks noChangeAspect="1"/>
            </p:cNvSpPr>
            <p:nvPr/>
          </p:nvSpPr>
          <p:spPr bwMode="auto">
            <a:xfrm flipH="1">
              <a:off x="2514600" y="1879600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5854" name="图形 1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5679" y="2051412"/>
              <a:ext cx="721466" cy="720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657" name="组合 6"/>
          <p:cNvGrpSpPr/>
          <p:nvPr/>
        </p:nvGrpSpPr>
        <p:grpSpPr>
          <a:xfrm>
            <a:off x="2514600" y="3636963"/>
            <a:ext cx="1063625" cy="1063625"/>
            <a:chOff x="810181" y="1283984"/>
            <a:chExt cx="1063625" cy="1063625"/>
          </a:xfrm>
        </p:grpSpPr>
        <p:sp>
          <p:nvSpPr>
            <p:cNvPr id="105" name="椭圆 104"/>
            <p:cNvSpPr>
              <a:spLocks noChangeAspect="1"/>
            </p:cNvSpPr>
            <p:nvPr/>
          </p:nvSpPr>
          <p:spPr bwMode="auto">
            <a:xfrm flipH="1">
              <a:off x="810181" y="1283984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5857" name="图形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182" y="1558621"/>
              <a:ext cx="606425" cy="6080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9" name="矩形 18"/>
          <p:cNvSpPr/>
          <p:nvPr/>
        </p:nvSpPr>
        <p:spPr>
          <a:xfrm rot="-17851">
            <a:off x="8124825" y="1433513"/>
            <a:ext cx="23399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要点：专款专用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: 圆角 105"/>
          <p:cNvSpPr/>
          <p:nvPr/>
        </p:nvSpPr>
        <p:spPr>
          <a:xfrm flipH="1">
            <a:off x="5267324" y="549275"/>
            <a:ext cx="5938838" cy="701675"/>
          </a:xfrm>
          <a:prstGeom prst="roundRect">
            <a:avLst/>
          </a:prstGeom>
          <a:gradFill>
            <a:gsLst>
              <a:gs pos="0">
                <a:srgbClr val="155B75"/>
              </a:gs>
              <a:gs pos="100000">
                <a:srgbClr val="0D3B4B"/>
              </a:gs>
            </a:gsLst>
            <a:lin ang="0" scaled="0"/>
          </a:gradFill>
          <a:ln>
            <a:gradFill>
              <a:gsLst>
                <a:gs pos="0">
                  <a:srgbClr val="3BAEDA">
                    <a:alpha val="70000"/>
                  </a:srgbClr>
                </a:gs>
                <a:gs pos="100000">
                  <a:srgbClr val="3BAEDA">
                    <a:alpha val="0"/>
                  </a:srgbClr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保命的钱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用于意外重疾保障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07675" y="463550"/>
            <a:ext cx="873125" cy="873125"/>
            <a:chOff x="10607675" y="463550"/>
            <a:chExt cx="873125" cy="873125"/>
          </a:xfrm>
        </p:grpSpPr>
        <p:sp>
          <p:nvSpPr>
            <p:cNvPr id="116" name="椭圆 115"/>
            <p:cNvSpPr/>
            <p:nvPr/>
          </p:nvSpPr>
          <p:spPr bwMode="auto">
            <a:xfrm flipH="1">
              <a:off x="106076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14A5F"/>
                </a:gs>
                <a:gs pos="100000">
                  <a:srgbClr val="0D3B4B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862" name="文本框 40"/>
            <p:cNvSpPr txBox="1"/>
            <p:nvPr/>
          </p:nvSpPr>
          <p:spPr>
            <a:xfrm>
              <a:off x="10758488" y="604838"/>
              <a:ext cx="420687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2</a:t>
              </a:r>
              <a:endParaRPr lang="zh-CN" altLang="en-US" sz="3200" i="1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03625" y="2109788"/>
            <a:ext cx="1724025" cy="1311275"/>
            <a:chOff x="3603625" y="2109788"/>
            <a:chExt cx="1724025" cy="1311275"/>
          </a:xfrm>
        </p:grpSpPr>
        <p:sp>
          <p:nvSpPr>
            <p:cNvPr id="35864" name="矩形 11"/>
            <p:cNvSpPr/>
            <p:nvPr/>
          </p:nvSpPr>
          <p:spPr>
            <a:xfrm>
              <a:off x="3603625" y="2109788"/>
              <a:ext cx="89852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任意多边形: 形状 143"/>
            <p:cNvSpPr/>
            <p:nvPr/>
          </p:nvSpPr>
          <p:spPr>
            <a:xfrm>
              <a:off x="3735388" y="2593975"/>
              <a:ext cx="1592262" cy="827088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960220 w 960220"/>
                <a:gd name="connsiteY0-8" fmla="*/ 464024 h 464024"/>
                <a:gd name="connsiteX1-9" fmla="*/ 400662 w 960220"/>
                <a:gd name="connsiteY1-10" fmla="*/ 0 h 464024"/>
                <a:gd name="connsiteX2-11" fmla="*/ 0 w 960220"/>
                <a:gd name="connsiteY2-12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960220" h="464024">
                  <a:moveTo>
                    <a:pt x="960220" y="464024"/>
                  </a:moveTo>
                  <a:lnTo>
                    <a:pt x="40066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42138" y="3068638"/>
            <a:ext cx="1554162" cy="492125"/>
            <a:chOff x="6942138" y="3068638"/>
            <a:chExt cx="1554162" cy="492125"/>
          </a:xfrm>
        </p:grpSpPr>
        <p:sp>
          <p:nvSpPr>
            <p:cNvPr id="35867" name="矩形 13"/>
            <p:cNvSpPr/>
            <p:nvPr/>
          </p:nvSpPr>
          <p:spPr>
            <a:xfrm>
              <a:off x="7696200" y="3068638"/>
              <a:ext cx="80010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车祸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942138" y="3560763"/>
              <a:ext cx="144621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7666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5" y="2195513"/>
            <a:ext cx="1782763" cy="3319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539875" y="5089525"/>
            <a:ext cx="9539288" cy="1098550"/>
            <a:chOff x="1539875" y="5089525"/>
            <a:chExt cx="9539288" cy="1098550"/>
          </a:xfrm>
        </p:grpSpPr>
        <p:grpSp>
          <p:nvGrpSpPr>
            <p:cNvPr id="35871" name="组合 2"/>
            <p:cNvGrpSpPr/>
            <p:nvPr/>
          </p:nvGrpSpPr>
          <p:grpSpPr>
            <a:xfrm>
              <a:off x="1539875" y="5432425"/>
              <a:ext cx="9539288" cy="649288"/>
              <a:chOff x="1509511" y="5432425"/>
              <a:chExt cx="9539287" cy="649288"/>
            </a:xfrm>
          </p:grpSpPr>
          <p:sp>
            <p:nvSpPr>
              <p:cNvPr id="152" name="任意多边形: 形状 151"/>
              <p:cNvSpPr/>
              <p:nvPr/>
            </p:nvSpPr>
            <p:spPr bwMode="auto">
              <a:xfrm flipH="1">
                <a:off x="1509511" y="5432425"/>
                <a:ext cx="9539287" cy="649288"/>
              </a:xfrm>
              <a:custGeom>
                <a:avLst/>
                <a:gdLst>
                  <a:gd name="connsiteX0" fmla="*/ 2424044 w 5635557"/>
                  <a:gd name="connsiteY0" fmla="*/ 0 h 649288"/>
                  <a:gd name="connsiteX1" fmla="*/ 3655944 w 5635557"/>
                  <a:gd name="connsiteY1" fmla="*/ 0 h 649288"/>
                  <a:gd name="connsiteX2" fmla="*/ 4403657 w 5635557"/>
                  <a:gd name="connsiteY2" fmla="*/ 0 h 649288"/>
                  <a:gd name="connsiteX3" fmla="*/ 5635557 w 5635557"/>
                  <a:gd name="connsiteY3" fmla="*/ 0 h 649288"/>
                  <a:gd name="connsiteX4" fmla="*/ 5508557 w 5635557"/>
                  <a:gd name="connsiteY4" fmla="*/ 330200 h 649288"/>
                  <a:gd name="connsiteX5" fmla="*/ 5635557 w 5635557"/>
                  <a:gd name="connsiteY5" fmla="*/ 649288 h 649288"/>
                  <a:gd name="connsiteX6" fmla="*/ 4403657 w 5635557"/>
                  <a:gd name="connsiteY6" fmla="*/ 649288 h 649288"/>
                  <a:gd name="connsiteX7" fmla="*/ 3655944 w 5635557"/>
                  <a:gd name="connsiteY7" fmla="*/ 649288 h 649288"/>
                  <a:gd name="connsiteX8" fmla="*/ 2424044 w 5635557"/>
                  <a:gd name="connsiteY8" fmla="*/ 649288 h 649288"/>
                  <a:gd name="connsiteX9" fmla="*/ 2424243 w 5635557"/>
                  <a:gd name="connsiteY9" fmla="*/ 648644 h 649288"/>
                  <a:gd name="connsiteX10" fmla="*/ 0 w 5635557"/>
                  <a:gd name="connsiteY10" fmla="*/ 648644 h 649288"/>
                  <a:gd name="connsiteX11" fmla="*/ 0 w 5635557"/>
                  <a:gd name="connsiteY11" fmla="*/ 644 h 649288"/>
                  <a:gd name="connsiteX12" fmla="*/ 2424236 w 5635557"/>
                  <a:gd name="connsiteY12" fmla="*/ 644 h 64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35557" h="649288">
                    <a:moveTo>
                      <a:pt x="2424044" y="0"/>
                    </a:moveTo>
                    <a:lnTo>
                      <a:pt x="3655944" y="0"/>
                    </a:lnTo>
                    <a:lnTo>
                      <a:pt x="4403657" y="0"/>
                    </a:lnTo>
                    <a:lnTo>
                      <a:pt x="5635557" y="0"/>
                    </a:lnTo>
                    <a:lnTo>
                      <a:pt x="5508557" y="330200"/>
                    </a:lnTo>
                    <a:lnTo>
                      <a:pt x="5635557" y="649288"/>
                    </a:lnTo>
                    <a:lnTo>
                      <a:pt x="4403657" y="649288"/>
                    </a:lnTo>
                    <a:lnTo>
                      <a:pt x="3655944" y="649288"/>
                    </a:lnTo>
                    <a:lnTo>
                      <a:pt x="2424044" y="649288"/>
                    </a:lnTo>
                    <a:lnTo>
                      <a:pt x="2424243" y="648644"/>
                    </a:lnTo>
                    <a:lnTo>
                      <a:pt x="0" y="648644"/>
                    </a:lnTo>
                    <a:lnTo>
                      <a:pt x="0" y="644"/>
                    </a:lnTo>
                    <a:lnTo>
                      <a:pt x="2424236" y="644"/>
                    </a:lnTo>
                    <a:close/>
                  </a:path>
                </a:pathLst>
              </a:custGeom>
              <a:gradFill>
                <a:gsLst>
                  <a:gs pos="0">
                    <a:srgbClr val="155B75"/>
                  </a:gs>
                  <a:gs pos="100000">
                    <a:srgbClr val="3BAEDA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240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873" name="矩形 12"/>
              <p:cNvSpPr/>
              <p:nvPr/>
            </p:nvSpPr>
            <p:spPr>
              <a:xfrm flipH="1">
                <a:off x="1671437" y="5495925"/>
                <a:ext cx="9161482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r"/>
                <a:r>
                  <a:rPr lang="zh-CN" altLang="en-US" sz="2800" b="1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切记    如果没有这个账户，你的家庭资产将随时面临风险</a:t>
                </a:r>
                <a:endParaRPr lang="zh-CN" altLang="zh-CN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5874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6119" y="5089525"/>
              <a:ext cx="427038" cy="10985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92" name="矩形 34"/>
          <p:cNvSpPr/>
          <p:nvPr/>
        </p:nvSpPr>
        <p:spPr>
          <a:xfrm>
            <a:off x="3903663" y="576263"/>
            <a:ext cx="1184275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3600" dirty="0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45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75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7092950" y="2203450"/>
            <a:ext cx="1655763" cy="1311275"/>
            <a:chOff x="7092950" y="2203450"/>
            <a:chExt cx="1655763" cy="1311275"/>
          </a:xfrm>
        </p:grpSpPr>
        <p:sp>
          <p:nvSpPr>
            <p:cNvPr id="37891" name="矩形 13"/>
            <p:cNvSpPr/>
            <p:nvPr/>
          </p:nvSpPr>
          <p:spPr>
            <a:xfrm>
              <a:off x="7948613" y="2203450"/>
              <a:ext cx="8001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 flipH="1">
              <a:off x="7092950" y="2686050"/>
              <a:ext cx="1600200" cy="828675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960220 w 960220"/>
                <a:gd name="connsiteY0-8" fmla="*/ 464024 h 464024"/>
                <a:gd name="connsiteX1-9" fmla="*/ 400662 w 960220"/>
                <a:gd name="connsiteY1-10" fmla="*/ 0 h 464024"/>
                <a:gd name="connsiteX2-11" fmla="*/ 0 w 960220"/>
                <a:gd name="connsiteY2-12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960220" h="464024">
                  <a:moveTo>
                    <a:pt x="960220" y="464024"/>
                  </a:moveTo>
                  <a:lnTo>
                    <a:pt x="40066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92950" y="3783013"/>
            <a:ext cx="1655763" cy="827087"/>
            <a:chOff x="7092950" y="3783013"/>
            <a:chExt cx="1655763" cy="827087"/>
          </a:xfrm>
        </p:grpSpPr>
        <p:sp>
          <p:nvSpPr>
            <p:cNvPr id="37894" name="矩形 14"/>
            <p:cNvSpPr/>
            <p:nvPr/>
          </p:nvSpPr>
          <p:spPr>
            <a:xfrm>
              <a:off x="7948613" y="4122738"/>
              <a:ext cx="800100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房产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: 形状 88"/>
            <p:cNvSpPr/>
            <p:nvPr/>
          </p:nvSpPr>
          <p:spPr>
            <a:xfrm flipH="1" flipV="1">
              <a:off x="7092950" y="3783013"/>
              <a:ext cx="1600200" cy="827087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960220 w 960220"/>
                <a:gd name="connsiteY0-8" fmla="*/ 464024 h 464024"/>
                <a:gd name="connsiteX1-9" fmla="*/ 400662 w 960220"/>
                <a:gd name="connsiteY1-10" fmla="*/ 0 h 464024"/>
                <a:gd name="connsiteX2-11" fmla="*/ 0 w 960220"/>
                <a:gd name="connsiteY2-12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960220" h="464024">
                  <a:moveTo>
                    <a:pt x="960220" y="464024"/>
                  </a:moveTo>
                  <a:lnTo>
                    <a:pt x="40066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02" name="组合 8"/>
          <p:cNvGrpSpPr/>
          <p:nvPr/>
        </p:nvGrpSpPr>
        <p:grpSpPr>
          <a:xfrm>
            <a:off x="8842375" y="3868738"/>
            <a:ext cx="1063625" cy="1063625"/>
            <a:chOff x="6802301" y="4664183"/>
            <a:chExt cx="639744" cy="639746"/>
          </a:xfrm>
        </p:grpSpPr>
        <p:sp>
          <p:nvSpPr>
            <p:cNvPr id="95" name="椭圆 94"/>
            <p:cNvSpPr>
              <a:spLocks noChangeAspect="1"/>
            </p:cNvSpPr>
            <p:nvPr/>
          </p:nvSpPr>
          <p:spPr>
            <a:xfrm flipH="1">
              <a:off x="6802301" y="4664183"/>
              <a:ext cx="639744" cy="639746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7898" name="图形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99136" y="4786418"/>
              <a:ext cx="446074" cy="39527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9703" name="组合 45"/>
          <p:cNvGrpSpPr/>
          <p:nvPr/>
        </p:nvGrpSpPr>
        <p:grpSpPr>
          <a:xfrm>
            <a:off x="8842375" y="1957388"/>
            <a:ext cx="1063625" cy="1063625"/>
            <a:chOff x="658813" y="1562068"/>
            <a:chExt cx="639743" cy="639746"/>
          </a:xfrm>
        </p:grpSpPr>
        <p:sp>
          <p:nvSpPr>
            <p:cNvPr id="98" name="椭圆 97"/>
            <p:cNvSpPr>
              <a:spLocks noChangeAspect="1"/>
            </p:cNvSpPr>
            <p:nvPr/>
          </p:nvSpPr>
          <p:spPr>
            <a:xfrm flipH="1">
              <a:off x="658813" y="1562068"/>
              <a:ext cx="639743" cy="639746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7901" name="图形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97" y="1703352"/>
              <a:ext cx="357176" cy="3571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9704" name="组合 9"/>
          <p:cNvGrpSpPr/>
          <p:nvPr/>
        </p:nvGrpSpPr>
        <p:grpSpPr>
          <a:xfrm>
            <a:off x="2597150" y="2936875"/>
            <a:ext cx="1063625" cy="1063625"/>
            <a:chOff x="6802301" y="3088977"/>
            <a:chExt cx="639744" cy="639746"/>
          </a:xfrm>
        </p:grpSpPr>
        <p:sp>
          <p:nvSpPr>
            <p:cNvPr id="101" name="椭圆 100"/>
            <p:cNvSpPr>
              <a:spLocks noChangeAspect="1"/>
            </p:cNvSpPr>
            <p:nvPr/>
          </p:nvSpPr>
          <p:spPr>
            <a:xfrm flipH="1">
              <a:off x="6802301" y="3088977"/>
              <a:ext cx="639744" cy="639746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7904" name="图形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5486" y="3192162"/>
              <a:ext cx="433374" cy="4333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2" name="矩形: 圆角 141"/>
          <p:cNvSpPr/>
          <p:nvPr/>
        </p:nvSpPr>
        <p:spPr>
          <a:xfrm>
            <a:off x="950910" y="549275"/>
            <a:ext cx="5854836" cy="701675"/>
          </a:xfrm>
          <a:prstGeom prst="roundRect">
            <a:avLst/>
          </a:prstGeom>
          <a:gradFill>
            <a:gsLst>
              <a:gs pos="0">
                <a:srgbClr val="155B75"/>
              </a:gs>
              <a:gs pos="100000">
                <a:srgbClr val="0D3B4B"/>
              </a:gs>
            </a:gsLst>
            <a:lin ang="0" scaled="0"/>
          </a:gradFill>
          <a:ln>
            <a:gradFill>
              <a:gsLst>
                <a:gs pos="0">
                  <a:srgbClr val="3BAEDA">
                    <a:alpha val="70000"/>
                  </a:srgbClr>
                </a:gs>
                <a:gs pos="100000">
                  <a:srgbClr val="3BAEDA">
                    <a:alpha val="0"/>
                  </a:srgbClr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生钱的钱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用于投资获取收益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143" name="直接连接符 142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 bwMode="auto">
            <a:xfrm flipV="1">
              <a:off x="110521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76275" y="463550"/>
            <a:ext cx="873125" cy="873125"/>
            <a:chOff x="676275" y="463550"/>
            <a:chExt cx="873125" cy="873125"/>
          </a:xfrm>
        </p:grpSpPr>
        <p:sp>
          <p:nvSpPr>
            <p:cNvPr id="149" name="椭圆 148"/>
            <p:cNvSpPr/>
            <p:nvPr/>
          </p:nvSpPr>
          <p:spPr bwMode="auto">
            <a:xfrm>
              <a:off x="6762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14A5F"/>
                </a:gs>
                <a:gs pos="100000">
                  <a:srgbClr val="0D3B4B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912" name="文本框 73"/>
            <p:cNvSpPr txBox="1"/>
            <p:nvPr/>
          </p:nvSpPr>
          <p:spPr>
            <a:xfrm>
              <a:off x="857250" y="604838"/>
              <a:ext cx="420688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3</a:t>
              </a:r>
              <a:endParaRPr lang="zh-CN" altLang="en-US" sz="3200" i="1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sp>
        <p:nvSpPr>
          <p:cNvPr id="199" name="矩形 18"/>
          <p:cNvSpPr/>
          <p:nvPr/>
        </p:nvSpPr>
        <p:spPr>
          <a:xfrm rot="-17851">
            <a:off x="1647825" y="1433513"/>
            <a:ext cx="3262313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要点：为家庭创造收益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21100" y="3162300"/>
            <a:ext cx="1524000" cy="492125"/>
            <a:chOff x="3721100" y="3162300"/>
            <a:chExt cx="1524000" cy="492125"/>
          </a:xfrm>
        </p:grpSpPr>
        <p:sp>
          <p:nvSpPr>
            <p:cNvPr id="37915" name="矩形 13"/>
            <p:cNvSpPr/>
            <p:nvPr/>
          </p:nvSpPr>
          <p:spPr>
            <a:xfrm>
              <a:off x="3721100" y="3162300"/>
              <a:ext cx="8001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股票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1" name="直接连接符 140"/>
            <p:cNvCxnSpPr/>
            <p:nvPr/>
          </p:nvCxnSpPr>
          <p:spPr>
            <a:xfrm>
              <a:off x="3797300" y="3654425"/>
              <a:ext cx="14478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9715" name="图片 783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363" y="2246313"/>
            <a:ext cx="1711325" cy="3186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068388" y="5089525"/>
            <a:ext cx="11129962" cy="1152525"/>
            <a:chOff x="1068388" y="5089525"/>
            <a:chExt cx="11129962" cy="1152525"/>
          </a:xfrm>
        </p:grpSpPr>
        <p:sp>
          <p:nvSpPr>
            <p:cNvPr id="152" name="任意多边形: 形状 151"/>
            <p:cNvSpPr/>
            <p:nvPr/>
          </p:nvSpPr>
          <p:spPr bwMode="auto">
            <a:xfrm>
              <a:off x="1068388" y="5432425"/>
              <a:ext cx="7720012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155B75"/>
                </a:gs>
                <a:gs pos="100000">
                  <a:srgbClr val="3BAEDA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920" name="矩形 12"/>
            <p:cNvSpPr/>
            <p:nvPr/>
          </p:nvSpPr>
          <p:spPr>
            <a:xfrm>
              <a:off x="1230313" y="5495925"/>
              <a:ext cx="887294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切记    合理的占比，无论盈亏对家庭不能有致命的打击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21" name="矩形 29"/>
            <p:cNvSpPr/>
            <p:nvPr/>
          </p:nvSpPr>
          <p:spPr>
            <a:xfrm>
              <a:off x="11090275" y="5873750"/>
              <a:ext cx="1108075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155B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重在收益</a:t>
              </a:r>
              <a:endParaRPr lang="zh-CN" altLang="en-US" b="1" dirty="0">
                <a:solidFill>
                  <a:srgbClr val="155B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922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1992" y="5089525"/>
              <a:ext cx="427037" cy="10985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5" name="矩形 10"/>
          <p:cNvSpPr/>
          <p:nvPr/>
        </p:nvSpPr>
        <p:spPr>
          <a:xfrm>
            <a:off x="6964363" y="576263"/>
            <a:ext cx="1185862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3600" dirty="0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75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1746" name="组合 137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139" name="直接连接符 138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: 圆角 45"/>
          <p:cNvSpPr/>
          <p:nvPr/>
        </p:nvSpPr>
        <p:spPr bwMode="auto">
          <a:xfrm rot="21582149">
            <a:off x="-4379912" y="-1708150"/>
            <a:ext cx="1000125" cy="906463"/>
          </a:xfrm>
          <a:prstGeom prst="roundRect">
            <a:avLst>
              <a:gd name="adj" fmla="val 12746"/>
            </a:avLst>
          </a:prstGeom>
          <a:solidFill>
            <a:srgbClr val="EF4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要花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的钱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751" name="组合 7"/>
          <p:cNvGrpSpPr/>
          <p:nvPr/>
        </p:nvGrpSpPr>
        <p:grpSpPr>
          <a:xfrm>
            <a:off x="1816100" y="1922463"/>
            <a:ext cx="1065213" cy="1063625"/>
            <a:chOff x="4116387" y="-288447"/>
            <a:chExt cx="1065213" cy="1063626"/>
          </a:xfrm>
        </p:grpSpPr>
        <p:sp>
          <p:nvSpPr>
            <p:cNvPr id="114" name="椭圆 113"/>
            <p:cNvSpPr>
              <a:spLocks noChangeAspect="1"/>
            </p:cNvSpPr>
            <p:nvPr/>
          </p:nvSpPr>
          <p:spPr bwMode="auto">
            <a:xfrm flipH="1">
              <a:off x="4116387" y="-288447"/>
              <a:ext cx="1065213" cy="1063626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9945" name="图形 1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79106" y="-126521"/>
              <a:ext cx="739775" cy="7397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752" name="组合 9"/>
          <p:cNvGrpSpPr/>
          <p:nvPr/>
        </p:nvGrpSpPr>
        <p:grpSpPr>
          <a:xfrm>
            <a:off x="1322388" y="3846513"/>
            <a:ext cx="1063625" cy="1063625"/>
            <a:chOff x="5305423" y="-242411"/>
            <a:chExt cx="1063626" cy="1063626"/>
          </a:xfrm>
        </p:grpSpPr>
        <p:sp>
          <p:nvSpPr>
            <p:cNvPr id="113" name="椭圆 112"/>
            <p:cNvSpPr>
              <a:spLocks noChangeAspect="1"/>
            </p:cNvSpPr>
            <p:nvPr/>
          </p:nvSpPr>
          <p:spPr bwMode="auto">
            <a:xfrm flipH="1">
              <a:off x="5305423" y="-242411"/>
              <a:ext cx="1063626" cy="1063626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9948" name="图形 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7830" y="-40004"/>
              <a:ext cx="658813" cy="65881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9" name="矩形 18"/>
          <p:cNvSpPr/>
          <p:nvPr/>
        </p:nvSpPr>
        <p:spPr>
          <a:xfrm rot="-17851">
            <a:off x="8212138" y="1433513"/>
            <a:ext cx="23399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要点：保本升值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: 圆角 105"/>
          <p:cNvSpPr/>
          <p:nvPr/>
        </p:nvSpPr>
        <p:spPr>
          <a:xfrm flipH="1">
            <a:off x="4232365" y="549275"/>
            <a:ext cx="6973797" cy="701675"/>
          </a:xfrm>
          <a:prstGeom prst="roundRect">
            <a:avLst/>
          </a:prstGeom>
          <a:gradFill>
            <a:gsLst>
              <a:gs pos="0">
                <a:srgbClr val="155B75"/>
              </a:gs>
              <a:gs pos="100000">
                <a:srgbClr val="0D3B4B"/>
              </a:gs>
            </a:gsLst>
            <a:lin ang="0" scaled="0"/>
          </a:gradFill>
          <a:ln>
            <a:gradFill>
              <a:gsLst>
                <a:gs pos="0">
                  <a:srgbClr val="3BAEDA">
                    <a:alpha val="70000"/>
                  </a:srgbClr>
                </a:gs>
                <a:gs pos="100000">
                  <a:srgbClr val="3BAEDA">
                    <a:alpha val="0"/>
                  </a:srgbClr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保本升值的钱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用于养老、子女教育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07675" y="463550"/>
            <a:ext cx="873125" cy="873125"/>
            <a:chOff x="10607675" y="463550"/>
            <a:chExt cx="873125" cy="873125"/>
          </a:xfrm>
        </p:grpSpPr>
        <p:sp>
          <p:nvSpPr>
            <p:cNvPr id="116" name="椭圆 115"/>
            <p:cNvSpPr/>
            <p:nvPr/>
          </p:nvSpPr>
          <p:spPr bwMode="auto">
            <a:xfrm flipH="1">
              <a:off x="106076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14A5F"/>
                </a:gs>
                <a:gs pos="100000">
                  <a:srgbClr val="0D3B4B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953" name="文本框 40"/>
            <p:cNvSpPr txBox="1"/>
            <p:nvPr/>
          </p:nvSpPr>
          <p:spPr>
            <a:xfrm>
              <a:off x="10758488" y="604838"/>
              <a:ext cx="420687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4</a:t>
              </a:r>
              <a:endParaRPr lang="zh-CN" altLang="en-US" sz="3200" i="1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15163" y="3154363"/>
            <a:ext cx="2432050" cy="493712"/>
            <a:chOff x="7015163" y="3154363"/>
            <a:chExt cx="2432050" cy="493712"/>
          </a:xfrm>
        </p:grpSpPr>
        <p:sp>
          <p:nvSpPr>
            <p:cNvPr id="39955" name="矩形 13"/>
            <p:cNvSpPr/>
            <p:nvPr/>
          </p:nvSpPr>
          <p:spPr>
            <a:xfrm>
              <a:off x="7415213" y="3154363"/>
              <a:ext cx="2032000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留给子女的钱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7015163" y="3648075"/>
              <a:ext cx="23336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373313" y="3835400"/>
            <a:ext cx="2568575" cy="765175"/>
            <a:chOff x="2373313" y="3835400"/>
            <a:chExt cx="2568575" cy="765175"/>
          </a:xfrm>
        </p:grpSpPr>
        <p:sp>
          <p:nvSpPr>
            <p:cNvPr id="39958" name="矩形 12"/>
            <p:cNvSpPr/>
            <p:nvPr/>
          </p:nvSpPr>
          <p:spPr>
            <a:xfrm>
              <a:off x="2373313" y="4116388"/>
              <a:ext cx="172402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子女教育金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2471738" y="3835400"/>
              <a:ext cx="2470150" cy="765175"/>
            </a:xfrm>
            <a:custGeom>
              <a:avLst/>
              <a:gdLst>
                <a:gd name="connsiteX0" fmla="*/ 2565779 w 2565779"/>
                <a:gd name="connsiteY0" fmla="*/ 150125 h 1037230"/>
                <a:gd name="connsiteX1" fmla="*/ 1596788 w 2565779"/>
                <a:gd name="connsiteY1" fmla="*/ 1037230 h 1037230"/>
                <a:gd name="connsiteX2" fmla="*/ 0 w 2565779"/>
                <a:gd name="connsiteY2" fmla="*/ 1037230 h 1037230"/>
                <a:gd name="connsiteX3" fmla="*/ 232012 w 2565779"/>
                <a:gd name="connsiteY3" fmla="*/ 0 h 1037230"/>
                <a:gd name="connsiteX0-1" fmla="*/ 2565779 w 2565779"/>
                <a:gd name="connsiteY0-2" fmla="*/ 0 h 887105"/>
                <a:gd name="connsiteX1-3" fmla="*/ 1596788 w 2565779"/>
                <a:gd name="connsiteY1-4" fmla="*/ 887105 h 887105"/>
                <a:gd name="connsiteX2-5" fmla="*/ 0 w 2565779"/>
                <a:gd name="connsiteY2-6" fmla="*/ 887105 h 887105"/>
                <a:gd name="connsiteX0-7" fmla="*/ 2497540 w 2497540"/>
                <a:gd name="connsiteY0-8" fmla="*/ 0 h 736980"/>
                <a:gd name="connsiteX1-9" fmla="*/ 1596788 w 2497540"/>
                <a:gd name="connsiteY1-10" fmla="*/ 736980 h 736980"/>
                <a:gd name="connsiteX2-11" fmla="*/ 0 w 2497540"/>
                <a:gd name="connsiteY2-12" fmla="*/ 736980 h 736980"/>
                <a:gd name="connsiteX0-13" fmla="*/ 2538484 w 2538484"/>
                <a:gd name="connsiteY0-14" fmla="*/ 0 h 423081"/>
                <a:gd name="connsiteX1-15" fmla="*/ 1596788 w 2538484"/>
                <a:gd name="connsiteY1-16" fmla="*/ 423081 h 423081"/>
                <a:gd name="connsiteX2-17" fmla="*/ 0 w 2538484"/>
                <a:gd name="connsiteY2-18" fmla="*/ 423081 h 423081"/>
                <a:gd name="connsiteX0-19" fmla="*/ 2470245 w 2470245"/>
                <a:gd name="connsiteY0-20" fmla="*/ 0 h 764276"/>
                <a:gd name="connsiteX1-21" fmla="*/ 1596788 w 2470245"/>
                <a:gd name="connsiteY1-22" fmla="*/ 764276 h 764276"/>
                <a:gd name="connsiteX2-23" fmla="*/ 0 w 2470245"/>
                <a:gd name="connsiteY2-24" fmla="*/ 764276 h 76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0245" h="764276">
                  <a:moveTo>
                    <a:pt x="2470245" y="0"/>
                  </a:moveTo>
                  <a:lnTo>
                    <a:pt x="1596788" y="764276"/>
                  </a:lnTo>
                  <a:lnTo>
                    <a:pt x="0" y="764276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49550" y="2195513"/>
            <a:ext cx="2184400" cy="1287462"/>
            <a:chOff x="2749550" y="2195513"/>
            <a:chExt cx="2184400" cy="1287462"/>
          </a:xfrm>
        </p:grpSpPr>
        <p:sp>
          <p:nvSpPr>
            <p:cNvPr id="39961" name="矩形 11"/>
            <p:cNvSpPr/>
            <p:nvPr/>
          </p:nvSpPr>
          <p:spPr>
            <a:xfrm>
              <a:off x="2749550" y="2195513"/>
              <a:ext cx="1279525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养老金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3022600" y="2676525"/>
              <a:ext cx="1911350" cy="806450"/>
            </a:xfrm>
            <a:custGeom>
              <a:avLst/>
              <a:gdLst>
                <a:gd name="connsiteX0" fmla="*/ 1924334 w 1924334"/>
                <a:gd name="connsiteY0" fmla="*/ 1733266 h 1733266"/>
                <a:gd name="connsiteX1" fmla="*/ 1037229 w 1924334"/>
                <a:gd name="connsiteY1" fmla="*/ 846161 h 1733266"/>
                <a:gd name="connsiteX2" fmla="*/ 0 w 1924334"/>
                <a:gd name="connsiteY2" fmla="*/ 846161 h 1733266"/>
                <a:gd name="connsiteX3" fmla="*/ 641444 w 1924334"/>
                <a:gd name="connsiteY3" fmla="*/ 0 h 1733266"/>
                <a:gd name="connsiteX0-1" fmla="*/ 1924334 w 1924334"/>
                <a:gd name="connsiteY0-2" fmla="*/ 887105 h 887105"/>
                <a:gd name="connsiteX1-3" fmla="*/ 1037229 w 1924334"/>
                <a:gd name="connsiteY1-4" fmla="*/ 0 h 887105"/>
                <a:gd name="connsiteX2-5" fmla="*/ 0 w 1924334"/>
                <a:gd name="connsiteY2-6" fmla="*/ 0 h 887105"/>
                <a:gd name="connsiteX0-7" fmla="*/ 1910687 w 1910687"/>
                <a:gd name="connsiteY0-8" fmla="*/ 805218 h 805218"/>
                <a:gd name="connsiteX1-9" fmla="*/ 1037229 w 1910687"/>
                <a:gd name="connsiteY1-10" fmla="*/ 0 h 805218"/>
                <a:gd name="connsiteX2-11" fmla="*/ 0 w 1910687"/>
                <a:gd name="connsiteY2-12" fmla="*/ 0 h 8052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910687" h="805218">
                  <a:moveTo>
                    <a:pt x="1910687" y="805218"/>
                  </a:moveTo>
                  <a:lnTo>
                    <a:pt x="1037229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761" name="组合 14"/>
          <p:cNvGrpSpPr/>
          <p:nvPr/>
        </p:nvGrpSpPr>
        <p:grpSpPr>
          <a:xfrm>
            <a:off x="9520238" y="2897188"/>
            <a:ext cx="1063625" cy="1063625"/>
            <a:chOff x="9737885" y="2897188"/>
            <a:chExt cx="1063625" cy="1063625"/>
          </a:xfrm>
        </p:grpSpPr>
        <p:sp>
          <p:nvSpPr>
            <p:cNvPr id="104" name="椭圆 103"/>
            <p:cNvSpPr>
              <a:spLocks noChangeAspect="1"/>
            </p:cNvSpPr>
            <p:nvPr/>
          </p:nvSpPr>
          <p:spPr bwMode="auto">
            <a:xfrm flipH="1">
              <a:off x="9737885" y="2897188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9965" name="图形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5847" y="3105150"/>
              <a:ext cx="647700" cy="6477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147763" y="5089525"/>
            <a:ext cx="9931400" cy="1098550"/>
            <a:chOff x="1147763" y="5089525"/>
            <a:chExt cx="9931400" cy="1098550"/>
          </a:xfrm>
        </p:grpSpPr>
        <p:sp>
          <p:nvSpPr>
            <p:cNvPr id="152" name="任意多边形: 形状 151"/>
            <p:cNvSpPr/>
            <p:nvPr/>
          </p:nvSpPr>
          <p:spPr bwMode="auto">
            <a:xfrm flipH="1">
              <a:off x="1352550" y="5432425"/>
              <a:ext cx="9726613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155B75"/>
                </a:gs>
                <a:gs pos="100000">
                  <a:srgbClr val="3BAEDA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968" name="矩形 12"/>
            <p:cNvSpPr/>
            <p:nvPr/>
          </p:nvSpPr>
          <p:spPr>
            <a:xfrm flipH="1">
              <a:off x="1147763" y="5495925"/>
              <a:ext cx="971129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切记    保证本金不能有任何损失，并要抵御通货膨胀的侵蚀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9969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5517" y="5089525"/>
              <a:ext cx="427037" cy="109855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764" name="图片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63" y="1522413"/>
            <a:ext cx="2184400" cy="406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/>
        </p:nvSpPr>
        <p:spPr>
          <a:xfrm>
            <a:off x="2870200" y="576263"/>
            <a:ext cx="1184275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3600" dirty="0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75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3795" name="文字1"/>
          <p:cNvGrpSpPr/>
          <p:nvPr/>
        </p:nvGrpSpPr>
        <p:grpSpPr>
          <a:xfrm>
            <a:off x="2260600" y="574675"/>
            <a:ext cx="7670800" cy="693738"/>
            <a:chOff x="2260600" y="574675"/>
            <a:chExt cx="7670800" cy="693738"/>
          </a:xfrm>
        </p:grpSpPr>
        <p:sp>
          <p:nvSpPr>
            <p:cNvPr id="41987" name="Freeform 1421"/>
            <p:cNvSpPr/>
            <p:nvPr/>
          </p:nvSpPr>
          <p:spPr>
            <a:xfrm>
              <a:off x="2260600" y="574675"/>
              <a:ext cx="7670800" cy="6937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288" h="437">
                  <a:moveTo>
                    <a:pt x="2288" y="0"/>
                  </a:moveTo>
                  <a:lnTo>
                    <a:pt x="1410" y="0"/>
                  </a:lnTo>
                  <a:lnTo>
                    <a:pt x="878" y="0"/>
                  </a:lnTo>
                  <a:lnTo>
                    <a:pt x="0" y="0"/>
                  </a:lnTo>
                  <a:lnTo>
                    <a:pt x="125" y="222"/>
                  </a:lnTo>
                  <a:lnTo>
                    <a:pt x="0" y="437"/>
                  </a:lnTo>
                  <a:lnTo>
                    <a:pt x="878" y="437"/>
                  </a:lnTo>
                  <a:lnTo>
                    <a:pt x="1410" y="437"/>
                  </a:lnTo>
                  <a:lnTo>
                    <a:pt x="2288" y="437"/>
                  </a:lnTo>
                  <a:lnTo>
                    <a:pt x="2163" y="222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rgbClr val="3BAED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88" name="矩形 19"/>
            <p:cNvSpPr/>
            <p:nvPr/>
          </p:nvSpPr>
          <p:spPr>
            <a:xfrm>
              <a:off x="2652179" y="660400"/>
              <a:ext cx="690330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家庭资产象限图关键点在于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投资的平衡配置</a:t>
              </a:r>
              <a:endPara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6096000" y="0"/>
            <a:ext cx="0" cy="574675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桌子"/>
          <p:cNvPicPr>
            <a:picLocks noChangeAspect="1" noChangeArrowheads="1"/>
          </p:cNvPicPr>
          <p:nvPr/>
        </p:nvPicPr>
        <p:blipFill>
          <a:blip r:embed="rId1"/>
          <a:srcRect b="3683"/>
          <a:stretch>
            <a:fillRect/>
          </a:stretch>
        </p:blipFill>
        <p:spPr bwMode="auto">
          <a:xfrm>
            <a:off x="719134" y="2147885"/>
            <a:ext cx="4353168" cy="3807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组合 4"/>
          <p:cNvGrpSpPr/>
          <p:nvPr/>
        </p:nvGrpSpPr>
        <p:grpSpPr>
          <a:xfrm>
            <a:off x="5572125" y="2182813"/>
            <a:ext cx="5919788" cy="3552825"/>
            <a:chOff x="5572125" y="2182940"/>
            <a:chExt cx="5919469" cy="3552130"/>
          </a:xfrm>
        </p:grpSpPr>
        <p:sp>
          <p:nvSpPr>
            <p:cNvPr id="41992" name="标题 1"/>
            <p:cNvSpPr txBox="1"/>
            <p:nvPr/>
          </p:nvSpPr>
          <p:spPr>
            <a:xfrm rot="-298873">
              <a:off x="5572125" y="2182940"/>
              <a:ext cx="5082928" cy="6652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>
                <a:lnSpc>
                  <a:spcPct val="9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标准普尔家庭资产象限图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99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300000">
              <a:off x="5675714" y="2661241"/>
              <a:ext cx="5815880" cy="307382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034" name="组合 197"/>
          <p:cNvGrpSpPr/>
          <p:nvPr/>
        </p:nvGrpSpPr>
        <p:grpSpPr>
          <a:xfrm>
            <a:off x="3651250" y="3152775"/>
            <a:ext cx="4757738" cy="2733675"/>
            <a:chOff x="6138598" y="2790118"/>
            <a:chExt cx="4660931" cy="3229027"/>
          </a:xfrm>
        </p:grpSpPr>
        <p:sp>
          <p:nvSpPr>
            <p:cNvPr id="2" name="î$ļiḑè"/>
            <p:cNvSpPr/>
            <p:nvPr/>
          </p:nvSpPr>
          <p:spPr>
            <a:xfrm>
              <a:off x="7151655" y="4187237"/>
              <a:ext cx="1030448" cy="2884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566" h="1004">
                  <a:moveTo>
                    <a:pt x="3566" y="789"/>
                  </a:moveTo>
                  <a:cubicBezTo>
                    <a:pt x="2812" y="511"/>
                    <a:pt x="2812" y="511"/>
                    <a:pt x="2812" y="511"/>
                  </a:cubicBezTo>
                  <a:cubicBezTo>
                    <a:pt x="2247" y="325"/>
                    <a:pt x="2368" y="0"/>
                    <a:pt x="2368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79" y="0"/>
                    <a:pt x="1779" y="0"/>
                    <a:pt x="1779" y="0"/>
                  </a:cubicBezTo>
                  <a:cubicBezTo>
                    <a:pt x="1198" y="0"/>
                    <a:pt x="1198" y="0"/>
                    <a:pt x="1198" y="0"/>
                  </a:cubicBezTo>
                  <a:cubicBezTo>
                    <a:pt x="1198" y="0"/>
                    <a:pt x="1319" y="325"/>
                    <a:pt x="755" y="511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1783" y="1004"/>
                    <a:pt x="1783" y="1004"/>
                    <a:pt x="1783" y="1004"/>
                  </a:cubicBezTo>
                  <a:lnTo>
                    <a:pt x="3566" y="789"/>
                  </a:ln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35" name="ïśļidé"/>
            <p:cNvSpPr/>
            <p:nvPr/>
          </p:nvSpPr>
          <p:spPr>
            <a:xfrm>
              <a:off x="7144409" y="3429256"/>
              <a:ext cx="107248" cy="2333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91668897" y="2147483646"/>
                </a:cxn>
                <a:cxn ang="0">
                  <a:pos x="2147483646" y="95597471"/>
                </a:cxn>
                <a:cxn ang="0">
                  <a:pos x="2147483646" y="2147483646"/>
                </a:cxn>
              </a:cxnLst>
              <a:pathLst>
                <a:path w="372" h="810">
                  <a:moveTo>
                    <a:pt x="365" y="388"/>
                  </a:moveTo>
                  <a:cubicBezTo>
                    <a:pt x="372" y="609"/>
                    <a:pt x="327" y="802"/>
                    <a:pt x="213" y="806"/>
                  </a:cubicBezTo>
                  <a:cubicBezTo>
                    <a:pt x="98" y="810"/>
                    <a:pt x="16" y="633"/>
                    <a:pt x="8" y="412"/>
                  </a:cubicBezTo>
                  <a:cubicBezTo>
                    <a:pt x="0" y="190"/>
                    <a:pt x="88" y="7"/>
                    <a:pt x="202" y="4"/>
                  </a:cubicBezTo>
                  <a:cubicBezTo>
                    <a:pt x="317" y="0"/>
                    <a:pt x="357" y="166"/>
                    <a:pt x="365" y="388"/>
                  </a:cubicBezTo>
                  <a:close/>
                </a:path>
              </a:pathLst>
            </a:custGeom>
            <a:solidFill>
              <a:srgbClr val="EFD4B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36" name="ïśľíḍè"/>
            <p:cNvSpPr/>
            <p:nvPr/>
          </p:nvSpPr>
          <p:spPr>
            <a:xfrm>
              <a:off x="8087899" y="3416213"/>
              <a:ext cx="107248" cy="233336"/>
            </a:xfrm>
            <a:custGeom>
              <a:avLst/>
              <a:gdLst/>
              <a:ahLst/>
              <a:cxnLst>
                <a:cxn ang="0">
                  <a:pos x="16773125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5597471"/>
                </a:cxn>
                <a:cxn ang="0">
                  <a:pos x="167731259" y="2147483646"/>
                </a:cxn>
              </a:cxnLst>
              <a:pathLst>
                <a:path w="372" h="810">
                  <a:moveTo>
                    <a:pt x="7" y="388"/>
                  </a:moveTo>
                  <a:cubicBezTo>
                    <a:pt x="0" y="610"/>
                    <a:pt x="45" y="803"/>
                    <a:pt x="159" y="807"/>
                  </a:cubicBezTo>
                  <a:cubicBezTo>
                    <a:pt x="274" y="810"/>
                    <a:pt x="357" y="634"/>
                    <a:pt x="364" y="412"/>
                  </a:cubicBezTo>
                  <a:cubicBezTo>
                    <a:pt x="372" y="191"/>
                    <a:pt x="284" y="8"/>
                    <a:pt x="170" y="4"/>
                  </a:cubicBezTo>
                  <a:cubicBezTo>
                    <a:pt x="55" y="0"/>
                    <a:pt x="15" y="167"/>
                    <a:pt x="7" y="388"/>
                  </a:cubicBezTo>
                  <a:close/>
                </a:path>
              </a:pathLst>
            </a:custGeom>
            <a:solidFill>
              <a:srgbClr val="EFD4B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37" name="íṥlîďê"/>
            <p:cNvSpPr/>
            <p:nvPr/>
          </p:nvSpPr>
          <p:spPr>
            <a:xfrm>
              <a:off x="7216873" y="2950989"/>
              <a:ext cx="898562" cy="1281176"/>
            </a:xfrm>
            <a:prstGeom prst="ellipse">
              <a:avLst/>
            </a:prstGeom>
            <a:solidFill>
              <a:srgbClr val="EFD4B8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38" name="íṡḻîdé"/>
            <p:cNvSpPr/>
            <p:nvPr/>
          </p:nvSpPr>
          <p:spPr>
            <a:xfrm>
              <a:off x="7212525" y="2952439"/>
              <a:ext cx="449281" cy="12811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555" h="4439">
                  <a:moveTo>
                    <a:pt x="1555" y="0"/>
                  </a:moveTo>
                  <a:cubicBezTo>
                    <a:pt x="1555" y="4439"/>
                    <a:pt x="1555" y="4439"/>
                    <a:pt x="1555" y="4439"/>
                  </a:cubicBezTo>
                  <a:cubicBezTo>
                    <a:pt x="683" y="4439"/>
                    <a:pt x="0" y="3445"/>
                    <a:pt x="0" y="2219"/>
                  </a:cubicBezTo>
                  <a:cubicBezTo>
                    <a:pt x="0" y="994"/>
                    <a:pt x="683" y="0"/>
                    <a:pt x="1555" y="0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39" name="işľíḍe"/>
            <p:cNvSpPr/>
            <p:nvPr/>
          </p:nvSpPr>
          <p:spPr>
            <a:xfrm>
              <a:off x="7293686" y="3320559"/>
              <a:ext cx="298555" cy="6087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670439985" y="2147483646"/>
                </a:cxn>
                <a:cxn ang="0">
                  <a:pos x="477268526" y="2147483646"/>
                </a:cxn>
                <a:cxn ang="0">
                  <a:pos x="167019210" y="2147483646"/>
                </a:cxn>
                <a:cxn ang="0">
                  <a:pos x="167019210" y="2147483646"/>
                </a:cxn>
                <a:cxn ang="0">
                  <a:pos x="2147483646" y="925448929"/>
                </a:cxn>
                <a:cxn ang="0">
                  <a:pos x="2147483646" y="65751832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37" h="210">
                  <a:moveTo>
                    <a:pt x="954" y="206"/>
                  </a:moveTo>
                  <a:cubicBezTo>
                    <a:pt x="606" y="133"/>
                    <a:pt x="606" y="133"/>
                    <a:pt x="606" y="133"/>
                  </a:cubicBezTo>
                  <a:cubicBezTo>
                    <a:pt x="544" y="120"/>
                    <a:pt x="481" y="120"/>
                    <a:pt x="418" y="133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52" y="210"/>
                    <a:pt x="32" y="203"/>
                    <a:pt x="20" y="187"/>
                  </a:cubicBezTo>
                  <a:cubicBezTo>
                    <a:pt x="12" y="176"/>
                    <a:pt x="7" y="162"/>
                    <a:pt x="7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0" y="86"/>
                    <a:pt x="270" y="38"/>
                    <a:pt x="270" y="38"/>
                  </a:cubicBezTo>
                  <a:cubicBezTo>
                    <a:pt x="317" y="29"/>
                    <a:pt x="448" y="0"/>
                    <a:pt x="676" y="27"/>
                  </a:cubicBezTo>
                  <a:cubicBezTo>
                    <a:pt x="676" y="27"/>
                    <a:pt x="1037" y="71"/>
                    <a:pt x="1018" y="147"/>
                  </a:cubicBezTo>
                  <a:cubicBezTo>
                    <a:pt x="1018" y="147"/>
                    <a:pt x="1018" y="147"/>
                    <a:pt x="1018" y="147"/>
                  </a:cubicBezTo>
                  <a:cubicBezTo>
                    <a:pt x="1018" y="162"/>
                    <a:pt x="1013" y="176"/>
                    <a:pt x="1005" y="187"/>
                  </a:cubicBezTo>
                  <a:cubicBezTo>
                    <a:pt x="992" y="203"/>
                    <a:pt x="973" y="210"/>
                    <a:pt x="954" y="206"/>
                  </a:cubicBezTo>
                  <a:close/>
                </a:path>
              </a:pathLst>
            </a:custGeom>
            <a:solidFill>
              <a:srgbClr val="311F1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40" name="îŝlïďè"/>
            <p:cNvSpPr/>
            <p:nvPr/>
          </p:nvSpPr>
          <p:spPr>
            <a:xfrm>
              <a:off x="7737170" y="3316211"/>
              <a:ext cx="300004" cy="6087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19083673" y="2147483646"/>
                </a:cxn>
                <a:cxn ang="0">
                  <a:pos x="484255926" y="2147483646"/>
                </a:cxn>
                <a:cxn ang="0">
                  <a:pos x="169481141" y="2147483646"/>
                </a:cxn>
                <a:cxn ang="0">
                  <a:pos x="169481141" y="2147483646"/>
                </a:cxn>
                <a:cxn ang="0">
                  <a:pos x="2147483646" y="925448929"/>
                </a:cxn>
                <a:cxn ang="0">
                  <a:pos x="2147483646" y="65751832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37" h="210">
                  <a:moveTo>
                    <a:pt x="955" y="206"/>
                  </a:moveTo>
                  <a:cubicBezTo>
                    <a:pt x="607" y="133"/>
                    <a:pt x="607" y="133"/>
                    <a:pt x="607" y="133"/>
                  </a:cubicBezTo>
                  <a:cubicBezTo>
                    <a:pt x="544" y="120"/>
                    <a:pt x="481" y="120"/>
                    <a:pt x="419" y="133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52" y="210"/>
                    <a:pt x="32" y="204"/>
                    <a:pt x="20" y="187"/>
                  </a:cubicBezTo>
                  <a:cubicBezTo>
                    <a:pt x="12" y="176"/>
                    <a:pt x="7" y="162"/>
                    <a:pt x="7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0" y="86"/>
                    <a:pt x="270" y="38"/>
                    <a:pt x="270" y="38"/>
                  </a:cubicBezTo>
                  <a:cubicBezTo>
                    <a:pt x="317" y="29"/>
                    <a:pt x="448" y="0"/>
                    <a:pt x="676" y="27"/>
                  </a:cubicBezTo>
                  <a:cubicBezTo>
                    <a:pt x="676" y="27"/>
                    <a:pt x="1037" y="71"/>
                    <a:pt x="1018" y="147"/>
                  </a:cubicBezTo>
                  <a:cubicBezTo>
                    <a:pt x="1018" y="147"/>
                    <a:pt x="1018" y="147"/>
                    <a:pt x="1018" y="147"/>
                  </a:cubicBezTo>
                  <a:cubicBezTo>
                    <a:pt x="1018" y="162"/>
                    <a:pt x="1013" y="176"/>
                    <a:pt x="1005" y="187"/>
                  </a:cubicBezTo>
                  <a:cubicBezTo>
                    <a:pt x="993" y="204"/>
                    <a:pt x="973" y="210"/>
                    <a:pt x="955" y="206"/>
                  </a:cubicBezTo>
                  <a:close/>
                </a:path>
              </a:pathLst>
            </a:custGeom>
            <a:solidFill>
              <a:srgbClr val="311F1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41" name="iṥḻïḓè"/>
            <p:cNvSpPr/>
            <p:nvPr/>
          </p:nvSpPr>
          <p:spPr>
            <a:xfrm>
              <a:off x="7328469" y="3458242"/>
              <a:ext cx="204350" cy="114494"/>
            </a:xfrm>
            <a:prstGeom prst="ellipse">
              <a:avLst/>
            </a:prstGeom>
            <a:solidFill>
              <a:srgbClr val="F8F1E6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42" name="îṩḻiḓê"/>
            <p:cNvSpPr/>
            <p:nvPr/>
          </p:nvSpPr>
          <p:spPr>
            <a:xfrm>
              <a:off x="7392238" y="3477083"/>
              <a:ext cx="76813" cy="76813"/>
            </a:xfrm>
            <a:prstGeom prst="ellipse">
              <a:avLst/>
            </a:prstGeom>
            <a:solidFill>
              <a:srgbClr val="4A4342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43" name="îşlïḓe"/>
            <p:cNvSpPr/>
            <p:nvPr/>
          </p:nvSpPr>
          <p:spPr>
            <a:xfrm>
              <a:off x="7428470" y="3490127"/>
              <a:ext cx="27537" cy="27537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44" name="îślïde"/>
            <p:cNvSpPr/>
            <p:nvPr/>
          </p:nvSpPr>
          <p:spPr>
            <a:xfrm>
              <a:off x="7793692" y="3455344"/>
              <a:ext cx="204350" cy="113045"/>
            </a:xfrm>
            <a:prstGeom prst="ellipse">
              <a:avLst/>
            </a:prstGeom>
            <a:solidFill>
              <a:srgbClr val="F8F1E6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45" name="iṥḻíḓé"/>
            <p:cNvSpPr/>
            <p:nvPr/>
          </p:nvSpPr>
          <p:spPr>
            <a:xfrm>
              <a:off x="7157452" y="2790118"/>
              <a:ext cx="1011607" cy="831895"/>
            </a:xfrm>
            <a:custGeom>
              <a:avLst/>
              <a:gdLst/>
              <a:ahLst/>
              <a:cxnLst>
                <a:cxn ang="0">
                  <a:pos x="1254451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254451625" y="2147483646"/>
                </a:cxn>
              </a:cxnLst>
              <a:pathLst>
                <a:path w="3501" h="2883">
                  <a:moveTo>
                    <a:pt x="52" y="2348"/>
                  </a:moveTo>
                  <a:cubicBezTo>
                    <a:pt x="26" y="2034"/>
                    <a:pt x="0" y="1555"/>
                    <a:pt x="167" y="1077"/>
                  </a:cubicBezTo>
                  <a:cubicBezTo>
                    <a:pt x="274" y="773"/>
                    <a:pt x="417" y="408"/>
                    <a:pt x="714" y="284"/>
                  </a:cubicBezTo>
                  <a:cubicBezTo>
                    <a:pt x="1082" y="130"/>
                    <a:pt x="826" y="380"/>
                    <a:pt x="1593" y="229"/>
                  </a:cubicBezTo>
                  <a:cubicBezTo>
                    <a:pt x="1920" y="164"/>
                    <a:pt x="2225" y="0"/>
                    <a:pt x="2755" y="151"/>
                  </a:cubicBezTo>
                  <a:cubicBezTo>
                    <a:pt x="2755" y="151"/>
                    <a:pt x="3277" y="310"/>
                    <a:pt x="3431" y="1494"/>
                  </a:cubicBezTo>
                  <a:cubicBezTo>
                    <a:pt x="3431" y="1496"/>
                    <a:pt x="3432" y="1497"/>
                    <a:pt x="3432" y="1499"/>
                  </a:cubicBezTo>
                  <a:cubicBezTo>
                    <a:pt x="3438" y="1532"/>
                    <a:pt x="3501" y="1884"/>
                    <a:pt x="3476" y="2322"/>
                  </a:cubicBezTo>
                  <a:cubicBezTo>
                    <a:pt x="3472" y="2398"/>
                    <a:pt x="3398" y="2767"/>
                    <a:pt x="3336" y="2812"/>
                  </a:cubicBezTo>
                  <a:cubicBezTo>
                    <a:pt x="3241" y="2883"/>
                    <a:pt x="3239" y="2799"/>
                    <a:pt x="3231" y="2795"/>
                  </a:cubicBezTo>
                  <a:cubicBezTo>
                    <a:pt x="3199" y="2780"/>
                    <a:pt x="3272" y="2346"/>
                    <a:pt x="3267" y="2312"/>
                  </a:cubicBezTo>
                  <a:cubicBezTo>
                    <a:pt x="3240" y="2113"/>
                    <a:pt x="3099" y="1486"/>
                    <a:pt x="2776" y="1330"/>
                  </a:cubicBezTo>
                  <a:cubicBezTo>
                    <a:pt x="2774" y="1329"/>
                    <a:pt x="2573" y="1261"/>
                    <a:pt x="2239" y="1423"/>
                  </a:cubicBezTo>
                  <a:cubicBezTo>
                    <a:pt x="1596" y="1736"/>
                    <a:pt x="1294" y="1462"/>
                    <a:pt x="1211" y="1438"/>
                  </a:cubicBezTo>
                  <a:cubicBezTo>
                    <a:pt x="1205" y="1436"/>
                    <a:pt x="1108" y="1379"/>
                    <a:pt x="1102" y="1376"/>
                  </a:cubicBezTo>
                  <a:cubicBezTo>
                    <a:pt x="1039" y="1346"/>
                    <a:pt x="670" y="1194"/>
                    <a:pt x="486" y="1534"/>
                  </a:cubicBezTo>
                  <a:cubicBezTo>
                    <a:pt x="484" y="1537"/>
                    <a:pt x="482" y="1541"/>
                    <a:pt x="480" y="1544"/>
                  </a:cubicBezTo>
                  <a:cubicBezTo>
                    <a:pt x="455" y="1579"/>
                    <a:pt x="291" y="1814"/>
                    <a:pt x="232" y="2351"/>
                  </a:cubicBezTo>
                  <a:cubicBezTo>
                    <a:pt x="228" y="2383"/>
                    <a:pt x="303" y="2769"/>
                    <a:pt x="294" y="2808"/>
                  </a:cubicBezTo>
                  <a:cubicBezTo>
                    <a:pt x="294" y="2808"/>
                    <a:pt x="199" y="2855"/>
                    <a:pt x="185" y="2794"/>
                  </a:cubicBezTo>
                  <a:cubicBezTo>
                    <a:pt x="181" y="2778"/>
                    <a:pt x="67" y="2515"/>
                    <a:pt x="52" y="2348"/>
                  </a:cubicBezTo>
                  <a:close/>
                </a:path>
              </a:pathLst>
            </a:custGeom>
            <a:solidFill>
              <a:srgbClr val="39261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46" name="iṣļiḑè"/>
            <p:cNvSpPr/>
            <p:nvPr/>
          </p:nvSpPr>
          <p:spPr>
            <a:xfrm>
              <a:off x="7196583" y="3403169"/>
              <a:ext cx="940592" cy="2681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123403"/>
                </a:cxn>
                <a:cxn ang="0">
                  <a:pos x="2147483646" y="96123403"/>
                </a:cxn>
                <a:cxn ang="0">
                  <a:pos x="2147483646" y="793310439"/>
                </a:cxn>
                <a:cxn ang="0">
                  <a:pos x="2147483646" y="913506542"/>
                </a:cxn>
                <a:cxn ang="0">
                  <a:pos x="2147483646" y="793310439"/>
                </a:cxn>
                <a:cxn ang="0">
                  <a:pos x="2147483646" y="96123403"/>
                </a:cxn>
                <a:cxn ang="0">
                  <a:pos x="2147483646" y="96123403"/>
                </a:cxn>
                <a:cxn ang="0">
                  <a:pos x="1589607700" y="2147483646"/>
                </a:cxn>
                <a:cxn ang="0">
                  <a:pos x="96343911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78951094"/>
                </a:cxn>
                <a:cxn ang="0">
                  <a:pos x="2147483646" y="192321960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923219607"/>
                </a:cxn>
                <a:cxn ang="0">
                  <a:pos x="2147483646" y="177895109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57" h="929">
                  <a:moveTo>
                    <a:pt x="3217" y="164"/>
                  </a:moveTo>
                  <a:cubicBezTo>
                    <a:pt x="3218" y="155"/>
                    <a:pt x="3198" y="119"/>
                    <a:pt x="3192" y="114"/>
                  </a:cubicBezTo>
                  <a:cubicBezTo>
                    <a:pt x="3109" y="61"/>
                    <a:pt x="3060" y="5"/>
                    <a:pt x="2943" y="4"/>
                  </a:cubicBezTo>
                  <a:cubicBezTo>
                    <a:pt x="2832" y="4"/>
                    <a:pt x="2721" y="0"/>
                    <a:pt x="2610" y="4"/>
                  </a:cubicBezTo>
                  <a:cubicBezTo>
                    <a:pt x="2337" y="12"/>
                    <a:pt x="2064" y="24"/>
                    <a:pt x="1791" y="33"/>
                  </a:cubicBezTo>
                  <a:cubicBezTo>
                    <a:pt x="1736" y="35"/>
                    <a:pt x="1680" y="37"/>
                    <a:pt x="1627" y="38"/>
                  </a:cubicBezTo>
                  <a:cubicBezTo>
                    <a:pt x="1574" y="37"/>
                    <a:pt x="1520" y="35"/>
                    <a:pt x="1466" y="33"/>
                  </a:cubicBezTo>
                  <a:cubicBezTo>
                    <a:pt x="1193" y="24"/>
                    <a:pt x="920" y="12"/>
                    <a:pt x="647" y="4"/>
                  </a:cubicBezTo>
                  <a:cubicBezTo>
                    <a:pt x="536" y="0"/>
                    <a:pt x="425" y="4"/>
                    <a:pt x="314" y="4"/>
                  </a:cubicBezTo>
                  <a:cubicBezTo>
                    <a:pt x="197" y="5"/>
                    <a:pt x="148" y="61"/>
                    <a:pt x="66" y="114"/>
                  </a:cubicBezTo>
                  <a:cubicBezTo>
                    <a:pt x="59" y="119"/>
                    <a:pt x="40" y="155"/>
                    <a:pt x="40" y="164"/>
                  </a:cubicBezTo>
                  <a:cubicBezTo>
                    <a:pt x="47" y="261"/>
                    <a:pt x="0" y="357"/>
                    <a:pt x="110" y="430"/>
                  </a:cubicBezTo>
                  <a:cubicBezTo>
                    <a:pt x="142" y="468"/>
                    <a:pt x="142" y="545"/>
                    <a:pt x="153" y="595"/>
                  </a:cubicBezTo>
                  <a:cubicBezTo>
                    <a:pt x="190" y="767"/>
                    <a:pt x="318" y="860"/>
                    <a:pt x="501" y="886"/>
                  </a:cubicBezTo>
                  <a:cubicBezTo>
                    <a:pt x="719" y="929"/>
                    <a:pt x="1047" y="915"/>
                    <a:pt x="1114" y="902"/>
                  </a:cubicBezTo>
                  <a:cubicBezTo>
                    <a:pt x="1198" y="893"/>
                    <a:pt x="1271" y="842"/>
                    <a:pt x="1313" y="785"/>
                  </a:cubicBezTo>
                  <a:cubicBezTo>
                    <a:pt x="1370" y="706"/>
                    <a:pt x="1420" y="623"/>
                    <a:pt x="1469" y="541"/>
                  </a:cubicBezTo>
                  <a:cubicBezTo>
                    <a:pt x="1496" y="494"/>
                    <a:pt x="1515" y="444"/>
                    <a:pt x="1538" y="395"/>
                  </a:cubicBezTo>
                  <a:cubicBezTo>
                    <a:pt x="1555" y="359"/>
                    <a:pt x="1581" y="343"/>
                    <a:pt x="1627" y="343"/>
                  </a:cubicBezTo>
                  <a:cubicBezTo>
                    <a:pt x="1674" y="343"/>
                    <a:pt x="1702" y="359"/>
                    <a:pt x="1719" y="395"/>
                  </a:cubicBezTo>
                  <a:cubicBezTo>
                    <a:pt x="1741" y="444"/>
                    <a:pt x="1762" y="494"/>
                    <a:pt x="1789" y="541"/>
                  </a:cubicBezTo>
                  <a:cubicBezTo>
                    <a:pt x="1838" y="623"/>
                    <a:pt x="1888" y="706"/>
                    <a:pt x="1945" y="785"/>
                  </a:cubicBezTo>
                  <a:cubicBezTo>
                    <a:pt x="1986" y="842"/>
                    <a:pt x="2060" y="893"/>
                    <a:pt x="2143" y="902"/>
                  </a:cubicBezTo>
                  <a:cubicBezTo>
                    <a:pt x="2210" y="915"/>
                    <a:pt x="2539" y="929"/>
                    <a:pt x="2757" y="886"/>
                  </a:cubicBezTo>
                  <a:cubicBezTo>
                    <a:pt x="2940" y="860"/>
                    <a:pt x="3068" y="767"/>
                    <a:pt x="3105" y="595"/>
                  </a:cubicBezTo>
                  <a:cubicBezTo>
                    <a:pt x="3116" y="545"/>
                    <a:pt x="3116" y="468"/>
                    <a:pt x="3148" y="430"/>
                  </a:cubicBezTo>
                  <a:cubicBezTo>
                    <a:pt x="3257" y="357"/>
                    <a:pt x="3210" y="261"/>
                    <a:pt x="3217" y="164"/>
                  </a:cubicBezTo>
                  <a:close/>
                  <a:moveTo>
                    <a:pt x="1434" y="372"/>
                  </a:moveTo>
                  <a:cubicBezTo>
                    <a:pt x="1414" y="494"/>
                    <a:pt x="1357" y="604"/>
                    <a:pt x="1277" y="704"/>
                  </a:cubicBezTo>
                  <a:cubicBezTo>
                    <a:pt x="1222" y="774"/>
                    <a:pt x="1143" y="813"/>
                    <a:pt x="1046" y="830"/>
                  </a:cubicBezTo>
                  <a:cubicBezTo>
                    <a:pt x="866" y="860"/>
                    <a:pt x="688" y="845"/>
                    <a:pt x="510" y="823"/>
                  </a:cubicBezTo>
                  <a:cubicBezTo>
                    <a:pt x="394" y="808"/>
                    <a:pt x="316" y="746"/>
                    <a:pt x="283" y="647"/>
                  </a:cubicBezTo>
                  <a:cubicBezTo>
                    <a:pt x="235" y="501"/>
                    <a:pt x="225" y="352"/>
                    <a:pt x="252" y="201"/>
                  </a:cubicBezTo>
                  <a:cubicBezTo>
                    <a:pt x="262" y="141"/>
                    <a:pt x="296" y="99"/>
                    <a:pt x="365" y="93"/>
                  </a:cubicBezTo>
                  <a:cubicBezTo>
                    <a:pt x="490" y="81"/>
                    <a:pt x="664" y="76"/>
                    <a:pt x="740" y="74"/>
                  </a:cubicBezTo>
                  <a:cubicBezTo>
                    <a:pt x="811" y="74"/>
                    <a:pt x="887" y="73"/>
                    <a:pt x="957" y="80"/>
                  </a:cubicBezTo>
                  <a:cubicBezTo>
                    <a:pt x="1065" y="91"/>
                    <a:pt x="1174" y="102"/>
                    <a:pt x="1277" y="130"/>
                  </a:cubicBezTo>
                  <a:cubicBezTo>
                    <a:pt x="1401" y="165"/>
                    <a:pt x="1453" y="258"/>
                    <a:pt x="1434" y="372"/>
                  </a:cubicBezTo>
                  <a:close/>
                  <a:moveTo>
                    <a:pt x="2974" y="647"/>
                  </a:moveTo>
                  <a:cubicBezTo>
                    <a:pt x="2941" y="746"/>
                    <a:pt x="2864" y="808"/>
                    <a:pt x="2748" y="823"/>
                  </a:cubicBezTo>
                  <a:cubicBezTo>
                    <a:pt x="2570" y="845"/>
                    <a:pt x="2392" y="860"/>
                    <a:pt x="2212" y="830"/>
                  </a:cubicBezTo>
                  <a:cubicBezTo>
                    <a:pt x="2114" y="813"/>
                    <a:pt x="2036" y="774"/>
                    <a:pt x="1981" y="704"/>
                  </a:cubicBezTo>
                  <a:cubicBezTo>
                    <a:pt x="1901" y="604"/>
                    <a:pt x="1844" y="494"/>
                    <a:pt x="1824" y="372"/>
                  </a:cubicBezTo>
                  <a:cubicBezTo>
                    <a:pt x="1805" y="258"/>
                    <a:pt x="1857" y="165"/>
                    <a:pt x="1981" y="130"/>
                  </a:cubicBezTo>
                  <a:cubicBezTo>
                    <a:pt x="2083" y="102"/>
                    <a:pt x="2193" y="91"/>
                    <a:pt x="2300" y="80"/>
                  </a:cubicBezTo>
                  <a:cubicBezTo>
                    <a:pt x="2371" y="73"/>
                    <a:pt x="2447" y="74"/>
                    <a:pt x="2518" y="74"/>
                  </a:cubicBezTo>
                  <a:cubicBezTo>
                    <a:pt x="2594" y="76"/>
                    <a:pt x="2768" y="81"/>
                    <a:pt x="2893" y="93"/>
                  </a:cubicBezTo>
                  <a:cubicBezTo>
                    <a:pt x="2962" y="99"/>
                    <a:pt x="2995" y="141"/>
                    <a:pt x="3006" y="201"/>
                  </a:cubicBezTo>
                  <a:cubicBezTo>
                    <a:pt x="3033" y="352"/>
                    <a:pt x="3023" y="501"/>
                    <a:pt x="2974" y="647"/>
                  </a:cubicBezTo>
                  <a:close/>
                </a:path>
              </a:pathLst>
            </a:custGeom>
            <a:solidFill>
              <a:srgbClr val="21212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47" name="ïṩļîdé"/>
            <p:cNvSpPr/>
            <p:nvPr/>
          </p:nvSpPr>
          <p:spPr>
            <a:xfrm>
              <a:off x="7211076" y="3591577"/>
              <a:ext cx="911606" cy="6420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199838357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3157" h="2221">
                  <a:moveTo>
                    <a:pt x="3045" y="0"/>
                  </a:moveTo>
                  <a:cubicBezTo>
                    <a:pt x="3050" y="60"/>
                    <a:pt x="2978" y="380"/>
                    <a:pt x="2899" y="558"/>
                  </a:cubicBezTo>
                  <a:cubicBezTo>
                    <a:pt x="2879" y="602"/>
                    <a:pt x="2861" y="643"/>
                    <a:pt x="2844" y="681"/>
                  </a:cubicBezTo>
                  <a:cubicBezTo>
                    <a:pt x="2736" y="919"/>
                    <a:pt x="2447" y="1067"/>
                    <a:pt x="2218" y="941"/>
                  </a:cubicBezTo>
                  <a:cubicBezTo>
                    <a:pt x="2104" y="879"/>
                    <a:pt x="2037" y="808"/>
                    <a:pt x="1732" y="768"/>
                  </a:cubicBezTo>
                  <a:cubicBezTo>
                    <a:pt x="1579" y="770"/>
                    <a:pt x="1579" y="770"/>
                    <a:pt x="1579" y="770"/>
                  </a:cubicBezTo>
                  <a:cubicBezTo>
                    <a:pt x="1425" y="768"/>
                    <a:pt x="1425" y="768"/>
                    <a:pt x="1425" y="768"/>
                  </a:cubicBezTo>
                  <a:cubicBezTo>
                    <a:pt x="1120" y="808"/>
                    <a:pt x="1053" y="879"/>
                    <a:pt x="939" y="941"/>
                  </a:cubicBezTo>
                  <a:cubicBezTo>
                    <a:pt x="710" y="1067"/>
                    <a:pt x="421" y="919"/>
                    <a:pt x="313" y="681"/>
                  </a:cubicBezTo>
                  <a:cubicBezTo>
                    <a:pt x="296" y="643"/>
                    <a:pt x="278" y="602"/>
                    <a:pt x="258" y="558"/>
                  </a:cubicBezTo>
                  <a:cubicBezTo>
                    <a:pt x="179" y="380"/>
                    <a:pt x="107" y="6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208"/>
                    <a:pt x="39" y="417"/>
                    <a:pt x="83" y="605"/>
                  </a:cubicBezTo>
                  <a:cubicBezTo>
                    <a:pt x="83" y="605"/>
                    <a:pt x="303" y="2136"/>
                    <a:pt x="1516" y="2218"/>
                  </a:cubicBezTo>
                  <a:cubicBezTo>
                    <a:pt x="1516" y="2218"/>
                    <a:pt x="1536" y="2220"/>
                    <a:pt x="1576" y="2221"/>
                  </a:cubicBezTo>
                  <a:cubicBezTo>
                    <a:pt x="1576" y="2221"/>
                    <a:pt x="1576" y="2221"/>
                    <a:pt x="1576" y="2221"/>
                  </a:cubicBezTo>
                  <a:cubicBezTo>
                    <a:pt x="1576" y="2221"/>
                    <a:pt x="1576" y="2221"/>
                    <a:pt x="1576" y="2221"/>
                  </a:cubicBezTo>
                  <a:cubicBezTo>
                    <a:pt x="1576" y="2221"/>
                    <a:pt x="1576" y="2221"/>
                    <a:pt x="1576" y="2221"/>
                  </a:cubicBezTo>
                  <a:cubicBezTo>
                    <a:pt x="1576" y="2221"/>
                    <a:pt x="1578" y="2221"/>
                    <a:pt x="1578" y="2221"/>
                  </a:cubicBezTo>
                  <a:cubicBezTo>
                    <a:pt x="1578" y="2221"/>
                    <a:pt x="1580" y="2221"/>
                    <a:pt x="1580" y="2221"/>
                  </a:cubicBezTo>
                  <a:cubicBezTo>
                    <a:pt x="1580" y="2221"/>
                    <a:pt x="1580" y="2221"/>
                    <a:pt x="1580" y="2221"/>
                  </a:cubicBezTo>
                  <a:cubicBezTo>
                    <a:pt x="1580" y="2221"/>
                    <a:pt x="1580" y="2221"/>
                    <a:pt x="1584" y="2221"/>
                  </a:cubicBezTo>
                  <a:cubicBezTo>
                    <a:pt x="1584" y="2221"/>
                    <a:pt x="1584" y="2221"/>
                    <a:pt x="1584" y="2221"/>
                  </a:cubicBezTo>
                  <a:cubicBezTo>
                    <a:pt x="1620" y="2220"/>
                    <a:pt x="1642" y="2218"/>
                    <a:pt x="1642" y="2218"/>
                  </a:cubicBezTo>
                  <a:cubicBezTo>
                    <a:pt x="2856" y="2136"/>
                    <a:pt x="3075" y="605"/>
                    <a:pt x="3075" y="605"/>
                  </a:cubicBezTo>
                  <a:cubicBezTo>
                    <a:pt x="3118" y="417"/>
                    <a:pt x="3143" y="208"/>
                    <a:pt x="3157" y="0"/>
                  </a:cubicBezTo>
                  <a:lnTo>
                    <a:pt x="3045" y="0"/>
                  </a:lnTo>
                  <a:close/>
                </a:path>
              </a:pathLst>
            </a:custGeom>
            <a:solidFill>
              <a:srgbClr val="39261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48" name="îšlîḑè"/>
            <p:cNvSpPr/>
            <p:nvPr/>
          </p:nvSpPr>
          <p:spPr>
            <a:xfrm>
              <a:off x="7542964" y="3948104"/>
              <a:ext cx="240583" cy="10724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834" h="374">
                  <a:moveTo>
                    <a:pt x="415" y="374"/>
                  </a:moveTo>
                  <a:cubicBezTo>
                    <a:pt x="571" y="372"/>
                    <a:pt x="763" y="260"/>
                    <a:pt x="8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60"/>
                    <a:pt x="265" y="372"/>
                    <a:pt x="415" y="3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49" name="ïṧḻiḋé"/>
            <p:cNvSpPr/>
            <p:nvPr/>
          </p:nvSpPr>
          <p:spPr>
            <a:xfrm>
              <a:off x="7532819" y="3942307"/>
              <a:ext cx="260873" cy="126089"/>
            </a:xfrm>
            <a:custGeom>
              <a:avLst/>
              <a:gdLst/>
              <a:ahLst/>
              <a:cxnLst>
                <a:cxn ang="0">
                  <a:pos x="2147483646" y="146108455"/>
                </a:cxn>
                <a:cxn ang="0">
                  <a:pos x="2147483646" y="0"/>
                </a:cxn>
                <a:cxn ang="0">
                  <a:pos x="380706609" y="0"/>
                </a:cxn>
                <a:cxn ang="0">
                  <a:pos x="95135235" y="146108455"/>
                </a:cxn>
                <a:cxn ang="0">
                  <a:pos x="47567761" y="462690977"/>
                </a:cxn>
                <a:cxn ang="0">
                  <a:pos x="2147483646" y="2147483646"/>
                </a:cxn>
                <a:cxn ang="0">
                  <a:pos x="2147483646" y="462690977"/>
                </a:cxn>
                <a:cxn ang="0">
                  <a:pos x="2147483646" y="146108455"/>
                </a:cxn>
                <a:cxn ang="0">
                  <a:pos x="2147483646" y="2147483646"/>
                </a:cxn>
                <a:cxn ang="0">
                  <a:pos x="880373607" y="754991946"/>
                </a:cxn>
                <a:cxn ang="0">
                  <a:pos x="2147483646" y="754991946"/>
                </a:cxn>
                <a:cxn ang="0">
                  <a:pos x="2147483646" y="2147483646"/>
                </a:cxn>
              </a:cxnLst>
              <a:pathLst>
                <a:path w="907" h="435">
                  <a:moveTo>
                    <a:pt x="903" y="6"/>
                  </a:moveTo>
                  <a:cubicBezTo>
                    <a:pt x="900" y="2"/>
                    <a:pt x="895" y="0"/>
                    <a:pt x="89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10"/>
                    <a:pt x="0" y="15"/>
                    <a:pt x="2" y="19"/>
                  </a:cubicBezTo>
                  <a:cubicBezTo>
                    <a:pt x="73" y="287"/>
                    <a:pt x="287" y="433"/>
                    <a:pt x="452" y="435"/>
                  </a:cubicBezTo>
                  <a:cubicBezTo>
                    <a:pt x="624" y="433"/>
                    <a:pt x="836" y="290"/>
                    <a:pt x="905" y="19"/>
                  </a:cubicBezTo>
                  <a:cubicBezTo>
                    <a:pt x="907" y="15"/>
                    <a:pt x="906" y="10"/>
                    <a:pt x="903" y="6"/>
                  </a:cubicBezTo>
                  <a:close/>
                  <a:moveTo>
                    <a:pt x="452" y="404"/>
                  </a:moveTo>
                  <a:cubicBezTo>
                    <a:pt x="302" y="403"/>
                    <a:pt x="109" y="271"/>
                    <a:pt x="37" y="31"/>
                  </a:cubicBezTo>
                  <a:cubicBezTo>
                    <a:pt x="871" y="31"/>
                    <a:pt x="871" y="31"/>
                    <a:pt x="871" y="31"/>
                  </a:cubicBezTo>
                  <a:cubicBezTo>
                    <a:pt x="800" y="274"/>
                    <a:pt x="608" y="403"/>
                    <a:pt x="452" y="404"/>
                  </a:cubicBezTo>
                  <a:close/>
                </a:path>
              </a:pathLst>
            </a:custGeom>
            <a:solidFill>
              <a:srgbClr val="E341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0" name="iśľîḓe"/>
            <p:cNvSpPr/>
            <p:nvPr/>
          </p:nvSpPr>
          <p:spPr>
            <a:xfrm>
              <a:off x="7551660" y="3974191"/>
              <a:ext cx="223191" cy="623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73" h="216">
                  <a:moveTo>
                    <a:pt x="77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96"/>
                    <a:pt x="116" y="172"/>
                    <a:pt x="173" y="216"/>
                  </a:cubicBezTo>
                  <a:cubicBezTo>
                    <a:pt x="600" y="216"/>
                    <a:pt x="600" y="216"/>
                    <a:pt x="600" y="216"/>
                  </a:cubicBezTo>
                  <a:cubicBezTo>
                    <a:pt x="669" y="172"/>
                    <a:pt x="734" y="92"/>
                    <a:pt x="773" y="0"/>
                  </a:cubicBezTo>
                  <a:close/>
                </a:path>
              </a:pathLst>
            </a:custGeom>
            <a:solidFill>
              <a:srgbClr val="F596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1" name="í$ḷíďe"/>
            <p:cNvSpPr/>
            <p:nvPr/>
          </p:nvSpPr>
          <p:spPr>
            <a:xfrm>
              <a:off x="7616878" y="3748101"/>
              <a:ext cx="92755" cy="34783"/>
            </a:xfrm>
            <a:custGeom>
              <a:avLst/>
              <a:gdLst/>
              <a:ahLst/>
              <a:cxnLst>
                <a:cxn ang="0">
                  <a:pos x="2147483646" y="1290682346"/>
                </a:cxn>
                <a:cxn ang="0">
                  <a:pos x="2147483646" y="1996936378"/>
                </a:cxn>
                <a:cxn ang="0">
                  <a:pos x="2147483646" y="1290682346"/>
                </a:cxn>
                <a:cxn ang="0">
                  <a:pos x="0" y="170472236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04722366"/>
                </a:cxn>
                <a:cxn ang="0">
                  <a:pos x="2147483646" y="1290682346"/>
                </a:cxn>
              </a:cxnLst>
              <a:pathLst>
                <a:path w="323" h="120">
                  <a:moveTo>
                    <a:pt x="224" y="53"/>
                  </a:moveTo>
                  <a:cubicBezTo>
                    <a:pt x="224" y="53"/>
                    <a:pt x="199" y="82"/>
                    <a:pt x="162" y="82"/>
                  </a:cubicBezTo>
                  <a:cubicBezTo>
                    <a:pt x="125" y="82"/>
                    <a:pt x="100" y="53"/>
                    <a:pt x="100" y="53"/>
                  </a:cubicBezTo>
                  <a:cubicBezTo>
                    <a:pt x="13" y="0"/>
                    <a:pt x="0" y="70"/>
                    <a:pt x="0" y="70"/>
                  </a:cubicBezTo>
                  <a:cubicBezTo>
                    <a:pt x="5" y="112"/>
                    <a:pt x="102" y="95"/>
                    <a:pt x="102" y="95"/>
                  </a:cubicBezTo>
                  <a:cubicBezTo>
                    <a:pt x="122" y="115"/>
                    <a:pt x="143" y="120"/>
                    <a:pt x="162" y="119"/>
                  </a:cubicBezTo>
                  <a:cubicBezTo>
                    <a:pt x="180" y="120"/>
                    <a:pt x="201" y="115"/>
                    <a:pt x="222" y="95"/>
                  </a:cubicBezTo>
                  <a:cubicBezTo>
                    <a:pt x="222" y="95"/>
                    <a:pt x="319" y="112"/>
                    <a:pt x="323" y="70"/>
                  </a:cubicBezTo>
                  <a:cubicBezTo>
                    <a:pt x="323" y="70"/>
                    <a:pt x="310" y="0"/>
                    <a:pt x="224" y="53"/>
                  </a:cubicBezTo>
                  <a:close/>
                </a:path>
              </a:pathLst>
            </a:custGeom>
            <a:solidFill>
              <a:srgbClr val="BA94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2" name="íṥľïďè"/>
            <p:cNvSpPr/>
            <p:nvPr/>
          </p:nvSpPr>
          <p:spPr>
            <a:xfrm>
              <a:off x="7371948" y="4297384"/>
              <a:ext cx="584066" cy="1089869"/>
            </a:xfrm>
            <a:custGeom>
              <a:avLst/>
              <a:gdLst/>
              <a:ahLst/>
              <a:cxnLst>
                <a:cxn ang="0">
                  <a:pos x="96001991" y="1394652482"/>
                </a:cxn>
                <a:cxn ang="0">
                  <a:pos x="191920626" y="137057665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31215344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1394652482"/>
                </a:cxn>
                <a:cxn ang="0">
                  <a:pos x="96001991" y="1370576653"/>
                </a:cxn>
                <a:cxn ang="0">
                  <a:pos x="96001991" y="1394652482"/>
                </a:cxn>
              </a:cxnLst>
              <a:pathLst>
                <a:path w="2025" h="3776">
                  <a:moveTo>
                    <a:pt x="4" y="58"/>
                  </a:moveTo>
                  <a:cubicBezTo>
                    <a:pt x="5" y="58"/>
                    <a:pt x="6" y="58"/>
                    <a:pt x="8" y="57"/>
                  </a:cubicBezTo>
                  <a:cubicBezTo>
                    <a:pt x="338" y="1761"/>
                    <a:pt x="338" y="1761"/>
                    <a:pt x="338" y="1761"/>
                  </a:cubicBezTo>
                  <a:cubicBezTo>
                    <a:pt x="340" y="1772"/>
                    <a:pt x="340" y="1772"/>
                    <a:pt x="340" y="1772"/>
                  </a:cubicBezTo>
                  <a:cubicBezTo>
                    <a:pt x="607" y="3149"/>
                    <a:pt x="607" y="3149"/>
                    <a:pt x="607" y="3149"/>
                  </a:cubicBezTo>
                  <a:cubicBezTo>
                    <a:pt x="728" y="3776"/>
                    <a:pt x="728" y="3776"/>
                    <a:pt x="728" y="3776"/>
                  </a:cubicBezTo>
                  <a:cubicBezTo>
                    <a:pt x="1308" y="3776"/>
                    <a:pt x="1308" y="3776"/>
                    <a:pt x="1308" y="3776"/>
                  </a:cubicBezTo>
                  <a:cubicBezTo>
                    <a:pt x="1413" y="3232"/>
                    <a:pt x="1413" y="3232"/>
                    <a:pt x="1413" y="3232"/>
                  </a:cubicBezTo>
                  <a:cubicBezTo>
                    <a:pt x="1695" y="1777"/>
                    <a:pt x="1695" y="1777"/>
                    <a:pt x="1695" y="1777"/>
                  </a:cubicBezTo>
                  <a:cubicBezTo>
                    <a:pt x="2025" y="72"/>
                    <a:pt x="2025" y="72"/>
                    <a:pt x="2025" y="72"/>
                  </a:cubicBezTo>
                  <a:cubicBezTo>
                    <a:pt x="1942" y="39"/>
                    <a:pt x="1856" y="14"/>
                    <a:pt x="1767" y="0"/>
                  </a:cubicBezTo>
                  <a:cubicBezTo>
                    <a:pt x="1767" y="0"/>
                    <a:pt x="1835" y="443"/>
                    <a:pt x="1111" y="461"/>
                  </a:cubicBezTo>
                  <a:cubicBezTo>
                    <a:pt x="299" y="482"/>
                    <a:pt x="289" y="0"/>
                    <a:pt x="289" y="0"/>
                  </a:cubicBezTo>
                  <a:cubicBezTo>
                    <a:pt x="189" y="10"/>
                    <a:pt x="93" y="31"/>
                    <a:pt x="0" y="58"/>
                  </a:cubicBezTo>
                  <a:cubicBezTo>
                    <a:pt x="1" y="58"/>
                    <a:pt x="3" y="58"/>
                    <a:pt x="4" y="57"/>
                  </a:cubicBezTo>
                  <a:lnTo>
                    <a:pt x="4" y="5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3" name="îšlîde"/>
            <p:cNvSpPr/>
            <p:nvPr/>
          </p:nvSpPr>
          <p:spPr>
            <a:xfrm>
              <a:off x="6641503" y="4313326"/>
              <a:ext cx="940592" cy="10739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408570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53" h="3720">
                  <a:moveTo>
                    <a:pt x="3132" y="3092"/>
                  </a:moveTo>
                  <a:cubicBezTo>
                    <a:pt x="2863" y="1703"/>
                    <a:pt x="2863" y="1703"/>
                    <a:pt x="2863" y="1703"/>
                  </a:cubicBezTo>
                  <a:cubicBezTo>
                    <a:pt x="2529" y="0"/>
                    <a:pt x="2529" y="0"/>
                    <a:pt x="2529" y="0"/>
                  </a:cubicBezTo>
                  <a:cubicBezTo>
                    <a:pt x="2527" y="0"/>
                    <a:pt x="2526" y="0"/>
                    <a:pt x="2524" y="0"/>
                  </a:cubicBezTo>
                  <a:cubicBezTo>
                    <a:pt x="2517" y="0"/>
                    <a:pt x="2510" y="1"/>
                    <a:pt x="2503" y="1"/>
                  </a:cubicBezTo>
                  <a:cubicBezTo>
                    <a:pt x="1828" y="44"/>
                    <a:pt x="689" y="585"/>
                    <a:pt x="569" y="719"/>
                  </a:cubicBezTo>
                  <a:cubicBezTo>
                    <a:pt x="572" y="734"/>
                    <a:pt x="575" y="748"/>
                    <a:pt x="578" y="763"/>
                  </a:cubicBezTo>
                  <a:cubicBezTo>
                    <a:pt x="0" y="3720"/>
                    <a:pt x="0" y="3720"/>
                    <a:pt x="0" y="3720"/>
                  </a:cubicBezTo>
                  <a:cubicBezTo>
                    <a:pt x="1916" y="3720"/>
                    <a:pt x="1916" y="3720"/>
                    <a:pt x="1916" y="3720"/>
                  </a:cubicBezTo>
                  <a:cubicBezTo>
                    <a:pt x="2849" y="3720"/>
                    <a:pt x="2849" y="3720"/>
                    <a:pt x="2849" y="3720"/>
                  </a:cubicBezTo>
                  <a:cubicBezTo>
                    <a:pt x="3090" y="3720"/>
                    <a:pt x="3090" y="3720"/>
                    <a:pt x="3090" y="3720"/>
                  </a:cubicBezTo>
                  <a:cubicBezTo>
                    <a:pt x="3253" y="3720"/>
                    <a:pt x="3253" y="3720"/>
                    <a:pt x="3253" y="3720"/>
                  </a:cubicBezTo>
                  <a:lnTo>
                    <a:pt x="3132" y="3092"/>
                  </a:lnTo>
                  <a:close/>
                </a:path>
              </a:pathLst>
            </a:custGeom>
            <a:solidFill>
              <a:srgbClr val="17151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4" name="ïṣḻîḍê"/>
            <p:cNvSpPr/>
            <p:nvPr/>
          </p:nvSpPr>
          <p:spPr>
            <a:xfrm>
              <a:off x="7956013" y="4317674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C38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5" name="îsľiďe"/>
            <p:cNvSpPr/>
            <p:nvPr/>
          </p:nvSpPr>
          <p:spPr>
            <a:xfrm>
              <a:off x="7748764" y="4317674"/>
              <a:ext cx="942041" cy="10695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4808659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61" h="3705">
                  <a:moveTo>
                    <a:pt x="2686" y="761"/>
                  </a:moveTo>
                  <a:cubicBezTo>
                    <a:pt x="2679" y="730"/>
                    <a:pt x="2679" y="730"/>
                    <a:pt x="2679" y="730"/>
                  </a:cubicBezTo>
                  <a:cubicBezTo>
                    <a:pt x="2680" y="726"/>
                    <a:pt x="2681" y="723"/>
                    <a:pt x="2682" y="719"/>
                  </a:cubicBezTo>
                  <a:cubicBezTo>
                    <a:pt x="2560" y="583"/>
                    <a:pt x="1389" y="29"/>
                    <a:pt x="718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18" y="2"/>
                    <a:pt x="718" y="2"/>
                    <a:pt x="718" y="2"/>
                  </a:cubicBezTo>
                  <a:cubicBezTo>
                    <a:pt x="107" y="3162"/>
                    <a:pt x="107" y="3162"/>
                    <a:pt x="107" y="3162"/>
                  </a:cubicBezTo>
                  <a:cubicBezTo>
                    <a:pt x="107" y="3162"/>
                    <a:pt x="107" y="3162"/>
                    <a:pt x="107" y="3162"/>
                  </a:cubicBezTo>
                  <a:cubicBezTo>
                    <a:pt x="0" y="3705"/>
                    <a:pt x="0" y="3705"/>
                    <a:pt x="0" y="3705"/>
                  </a:cubicBezTo>
                  <a:cubicBezTo>
                    <a:pt x="142" y="3705"/>
                    <a:pt x="142" y="3705"/>
                    <a:pt x="142" y="3705"/>
                  </a:cubicBezTo>
                  <a:cubicBezTo>
                    <a:pt x="505" y="3705"/>
                    <a:pt x="505" y="3705"/>
                    <a:pt x="505" y="3705"/>
                  </a:cubicBezTo>
                  <a:cubicBezTo>
                    <a:pt x="1872" y="3705"/>
                    <a:pt x="1872" y="3705"/>
                    <a:pt x="1872" y="3705"/>
                  </a:cubicBezTo>
                  <a:cubicBezTo>
                    <a:pt x="3261" y="3705"/>
                    <a:pt x="3261" y="3705"/>
                    <a:pt x="3261" y="3705"/>
                  </a:cubicBezTo>
                  <a:lnTo>
                    <a:pt x="2686" y="761"/>
                  </a:lnTo>
                  <a:close/>
                </a:path>
              </a:pathLst>
            </a:custGeom>
            <a:solidFill>
              <a:srgbClr val="17151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6" name="i$ḷíḋê"/>
            <p:cNvSpPr/>
            <p:nvPr/>
          </p:nvSpPr>
          <p:spPr>
            <a:xfrm>
              <a:off x="7857461" y="3477083"/>
              <a:ext cx="78262" cy="76813"/>
            </a:xfrm>
            <a:prstGeom prst="ellipse">
              <a:avLst/>
            </a:prstGeom>
            <a:solidFill>
              <a:srgbClr val="4A4342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57" name="ïṩḻiḋe"/>
            <p:cNvSpPr/>
            <p:nvPr/>
          </p:nvSpPr>
          <p:spPr>
            <a:xfrm>
              <a:off x="7893694" y="3490127"/>
              <a:ext cx="27537" cy="27537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58" name="ïşḻîḑè"/>
            <p:cNvSpPr/>
            <p:nvPr/>
          </p:nvSpPr>
          <p:spPr>
            <a:xfrm>
              <a:off x="8744429" y="4178541"/>
              <a:ext cx="1149290" cy="25362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977" h="880">
                  <a:moveTo>
                    <a:pt x="3977" y="880"/>
                  </a:moveTo>
                  <a:cubicBezTo>
                    <a:pt x="3136" y="569"/>
                    <a:pt x="3136" y="569"/>
                    <a:pt x="3136" y="569"/>
                  </a:cubicBezTo>
                  <a:cubicBezTo>
                    <a:pt x="2506" y="362"/>
                    <a:pt x="2641" y="0"/>
                    <a:pt x="2641" y="0"/>
                  </a:cubicBezTo>
                  <a:cubicBezTo>
                    <a:pt x="1994" y="0"/>
                    <a:pt x="1994" y="0"/>
                    <a:pt x="1994" y="0"/>
                  </a:cubicBezTo>
                  <a:cubicBezTo>
                    <a:pt x="1983" y="0"/>
                    <a:pt x="1983" y="0"/>
                    <a:pt x="1983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0"/>
                    <a:pt x="1471" y="362"/>
                    <a:pt x="841" y="569"/>
                  </a:cubicBezTo>
                  <a:cubicBezTo>
                    <a:pt x="0" y="880"/>
                    <a:pt x="0" y="880"/>
                    <a:pt x="0" y="880"/>
                  </a:cubicBezTo>
                  <a:cubicBezTo>
                    <a:pt x="1988" y="859"/>
                    <a:pt x="1988" y="859"/>
                    <a:pt x="1988" y="859"/>
                  </a:cubicBezTo>
                  <a:lnTo>
                    <a:pt x="3977" y="880"/>
                  </a:ln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59" name="íṩ1iďe"/>
            <p:cNvSpPr/>
            <p:nvPr/>
          </p:nvSpPr>
          <p:spPr>
            <a:xfrm>
              <a:off x="8744429" y="4432168"/>
              <a:ext cx="1200016" cy="914505"/>
            </a:xfrm>
            <a:prstGeom prst="rect">
              <a:avLst/>
            </a:prstGeom>
            <a:solidFill>
              <a:srgbClr val="E8E8E8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60" name="íṧḷîḑê"/>
            <p:cNvSpPr/>
            <p:nvPr/>
          </p:nvSpPr>
          <p:spPr>
            <a:xfrm>
              <a:off x="9174870" y="4401733"/>
              <a:ext cx="278264" cy="1507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847063674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2" h="523">
                  <a:moveTo>
                    <a:pt x="745" y="485"/>
                  </a:moveTo>
                  <a:cubicBezTo>
                    <a:pt x="734" y="506"/>
                    <a:pt x="687" y="523"/>
                    <a:pt x="639" y="523"/>
                  </a:cubicBezTo>
                  <a:cubicBezTo>
                    <a:pt x="322" y="523"/>
                    <a:pt x="322" y="523"/>
                    <a:pt x="322" y="523"/>
                  </a:cubicBezTo>
                  <a:cubicBezTo>
                    <a:pt x="275" y="523"/>
                    <a:pt x="228" y="506"/>
                    <a:pt x="217" y="485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0" y="64"/>
                    <a:pt x="48" y="0"/>
                    <a:pt x="148" y="0"/>
                  </a:cubicBezTo>
                  <a:cubicBezTo>
                    <a:pt x="813" y="0"/>
                    <a:pt x="813" y="0"/>
                    <a:pt x="813" y="0"/>
                  </a:cubicBezTo>
                  <a:cubicBezTo>
                    <a:pt x="913" y="0"/>
                    <a:pt x="962" y="64"/>
                    <a:pt x="926" y="132"/>
                  </a:cubicBezTo>
                  <a:lnTo>
                    <a:pt x="745" y="485"/>
                  </a:lnTo>
                  <a:close/>
                </a:path>
              </a:pathLst>
            </a:custGeom>
            <a:solidFill>
              <a:srgbClr val="D653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61" name="î$ļiḓé"/>
            <p:cNvSpPr/>
            <p:nvPr/>
          </p:nvSpPr>
          <p:spPr>
            <a:xfrm>
              <a:off x="8789358" y="4184339"/>
              <a:ext cx="527543" cy="2753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1829" h="955">
                  <a:moveTo>
                    <a:pt x="1829" y="160"/>
                  </a:moveTo>
                  <a:cubicBezTo>
                    <a:pt x="867" y="955"/>
                    <a:pt x="867" y="955"/>
                    <a:pt x="867" y="955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1238" y="391"/>
                    <a:pt x="1238" y="391"/>
                    <a:pt x="1238" y="391"/>
                  </a:cubicBezTo>
                  <a:cubicBezTo>
                    <a:pt x="1143" y="194"/>
                    <a:pt x="1143" y="194"/>
                    <a:pt x="1143" y="194"/>
                  </a:cubicBezTo>
                  <a:cubicBezTo>
                    <a:pt x="1143" y="194"/>
                    <a:pt x="1217" y="144"/>
                    <a:pt x="1187" y="0"/>
                  </a:cubicBezTo>
                  <a:cubicBezTo>
                    <a:pt x="1187" y="0"/>
                    <a:pt x="1479" y="161"/>
                    <a:pt x="1829" y="160"/>
                  </a:cubicBezTo>
                  <a:close/>
                </a:path>
              </a:pathLst>
            </a:custGeom>
            <a:solidFill>
              <a:srgbClr val="D2AF9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62" name="î$ḷîḑé"/>
            <p:cNvSpPr/>
            <p:nvPr/>
          </p:nvSpPr>
          <p:spPr>
            <a:xfrm>
              <a:off x="8976316" y="4216223"/>
              <a:ext cx="342033" cy="3449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184" h="1195">
                  <a:moveTo>
                    <a:pt x="543" y="0"/>
                  </a:moveTo>
                  <a:cubicBezTo>
                    <a:pt x="550" y="1"/>
                    <a:pt x="1184" y="642"/>
                    <a:pt x="1184" y="642"/>
                  </a:cubicBezTo>
                  <a:cubicBezTo>
                    <a:pt x="221" y="1195"/>
                    <a:pt x="221" y="1195"/>
                    <a:pt x="221" y="1195"/>
                  </a:cubicBezTo>
                  <a:cubicBezTo>
                    <a:pt x="0" y="378"/>
                    <a:pt x="0" y="378"/>
                    <a:pt x="0" y="378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63" name="íṣľïḓé"/>
            <p:cNvSpPr/>
            <p:nvPr/>
          </p:nvSpPr>
          <p:spPr>
            <a:xfrm>
              <a:off x="9316901" y="4216223"/>
              <a:ext cx="339135" cy="3449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74" h="1195">
                  <a:moveTo>
                    <a:pt x="651" y="0"/>
                  </a:moveTo>
                  <a:cubicBezTo>
                    <a:pt x="644" y="1"/>
                    <a:pt x="0" y="642"/>
                    <a:pt x="0" y="642"/>
                  </a:cubicBezTo>
                  <a:cubicBezTo>
                    <a:pt x="973" y="1195"/>
                    <a:pt x="973" y="1195"/>
                    <a:pt x="973" y="1195"/>
                  </a:cubicBezTo>
                  <a:cubicBezTo>
                    <a:pt x="1174" y="377"/>
                    <a:pt x="1174" y="377"/>
                    <a:pt x="1174" y="377"/>
                  </a:cubicBez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64" name="işļïḓè"/>
            <p:cNvSpPr/>
            <p:nvPr/>
          </p:nvSpPr>
          <p:spPr>
            <a:xfrm>
              <a:off x="8782111" y="3453894"/>
              <a:ext cx="88407" cy="1927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46107785" y="2147483646"/>
                </a:cxn>
                <a:cxn ang="0">
                  <a:pos x="2147483646" y="97376853"/>
                </a:cxn>
                <a:cxn ang="0">
                  <a:pos x="2147483646" y="2147483646"/>
                </a:cxn>
              </a:cxnLst>
              <a:pathLst>
                <a:path w="305" h="665">
                  <a:moveTo>
                    <a:pt x="299" y="319"/>
                  </a:moveTo>
                  <a:cubicBezTo>
                    <a:pt x="305" y="500"/>
                    <a:pt x="268" y="658"/>
                    <a:pt x="174" y="662"/>
                  </a:cubicBezTo>
                  <a:cubicBezTo>
                    <a:pt x="80" y="665"/>
                    <a:pt x="12" y="520"/>
                    <a:pt x="6" y="338"/>
                  </a:cubicBezTo>
                  <a:cubicBezTo>
                    <a:pt x="0" y="157"/>
                    <a:pt x="72" y="7"/>
                    <a:pt x="165" y="4"/>
                  </a:cubicBezTo>
                  <a:cubicBezTo>
                    <a:pt x="259" y="0"/>
                    <a:pt x="292" y="137"/>
                    <a:pt x="299" y="319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65" name="işlîdè"/>
            <p:cNvSpPr/>
            <p:nvPr/>
          </p:nvSpPr>
          <p:spPr>
            <a:xfrm>
              <a:off x="9769080" y="3453894"/>
              <a:ext cx="88407" cy="192756"/>
            </a:xfrm>
            <a:custGeom>
              <a:avLst/>
              <a:gdLst/>
              <a:ahLst/>
              <a:cxnLst>
                <a:cxn ang="0">
                  <a:pos x="16877647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376853"/>
                </a:cxn>
                <a:cxn ang="0">
                  <a:pos x="168776475" y="2147483646"/>
                </a:cxn>
              </a:cxnLst>
              <a:pathLst>
                <a:path w="306" h="665">
                  <a:moveTo>
                    <a:pt x="7" y="319"/>
                  </a:moveTo>
                  <a:cubicBezTo>
                    <a:pt x="0" y="500"/>
                    <a:pt x="38" y="658"/>
                    <a:pt x="131" y="662"/>
                  </a:cubicBezTo>
                  <a:cubicBezTo>
                    <a:pt x="225" y="665"/>
                    <a:pt x="293" y="520"/>
                    <a:pt x="299" y="338"/>
                  </a:cubicBezTo>
                  <a:cubicBezTo>
                    <a:pt x="306" y="157"/>
                    <a:pt x="234" y="7"/>
                    <a:pt x="140" y="4"/>
                  </a:cubicBezTo>
                  <a:cubicBezTo>
                    <a:pt x="46" y="0"/>
                    <a:pt x="13" y="137"/>
                    <a:pt x="7" y="319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66" name="i$ḷiḍe"/>
            <p:cNvSpPr/>
            <p:nvPr/>
          </p:nvSpPr>
          <p:spPr>
            <a:xfrm>
              <a:off x="8837184" y="2888670"/>
              <a:ext cx="966679" cy="1347844"/>
            </a:xfrm>
            <a:prstGeom prst="ellipse">
              <a:avLst/>
            </a:prstGeom>
            <a:solidFill>
              <a:srgbClr val="EFD4B8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67" name="íṣlidè"/>
            <p:cNvSpPr/>
            <p:nvPr/>
          </p:nvSpPr>
          <p:spPr>
            <a:xfrm>
              <a:off x="8837184" y="2887220"/>
              <a:ext cx="484064" cy="13492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675" h="4675">
                  <a:moveTo>
                    <a:pt x="1675" y="0"/>
                  </a:moveTo>
                  <a:cubicBezTo>
                    <a:pt x="1675" y="4675"/>
                    <a:pt x="1675" y="4675"/>
                    <a:pt x="1675" y="4675"/>
                  </a:cubicBezTo>
                  <a:cubicBezTo>
                    <a:pt x="751" y="4675"/>
                    <a:pt x="0" y="3628"/>
                    <a:pt x="0" y="2337"/>
                  </a:cubicBezTo>
                  <a:cubicBezTo>
                    <a:pt x="0" y="1046"/>
                    <a:pt x="751" y="0"/>
                    <a:pt x="1675" y="0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68" name="îṧḷíďe"/>
            <p:cNvSpPr/>
            <p:nvPr/>
          </p:nvSpPr>
          <p:spPr>
            <a:xfrm>
              <a:off x="8848779" y="3698825"/>
              <a:ext cx="947838" cy="537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143551342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80" h="1866">
                  <a:moveTo>
                    <a:pt x="2450" y="743"/>
                  </a:moveTo>
                  <a:cubicBezTo>
                    <a:pt x="2378" y="928"/>
                    <a:pt x="2310" y="1073"/>
                    <a:pt x="2310" y="1073"/>
                  </a:cubicBezTo>
                  <a:cubicBezTo>
                    <a:pt x="2373" y="674"/>
                    <a:pt x="2248" y="560"/>
                    <a:pt x="2248" y="560"/>
                  </a:cubicBezTo>
                  <a:cubicBezTo>
                    <a:pt x="2200" y="508"/>
                    <a:pt x="2092" y="470"/>
                    <a:pt x="1980" y="443"/>
                  </a:cubicBezTo>
                  <a:cubicBezTo>
                    <a:pt x="1750" y="386"/>
                    <a:pt x="1508" y="386"/>
                    <a:pt x="1277" y="442"/>
                  </a:cubicBezTo>
                  <a:cubicBezTo>
                    <a:pt x="1165" y="470"/>
                    <a:pt x="1057" y="508"/>
                    <a:pt x="1008" y="560"/>
                  </a:cubicBezTo>
                  <a:cubicBezTo>
                    <a:pt x="1008" y="560"/>
                    <a:pt x="883" y="674"/>
                    <a:pt x="946" y="1073"/>
                  </a:cubicBezTo>
                  <a:cubicBezTo>
                    <a:pt x="946" y="1073"/>
                    <a:pt x="878" y="928"/>
                    <a:pt x="806" y="743"/>
                  </a:cubicBezTo>
                  <a:cubicBezTo>
                    <a:pt x="806" y="743"/>
                    <a:pt x="201" y="215"/>
                    <a:pt x="0" y="60"/>
                  </a:cubicBezTo>
                  <a:cubicBezTo>
                    <a:pt x="0" y="60"/>
                    <a:pt x="129" y="872"/>
                    <a:pt x="596" y="1366"/>
                  </a:cubicBezTo>
                  <a:cubicBezTo>
                    <a:pt x="596" y="1366"/>
                    <a:pt x="1002" y="1866"/>
                    <a:pt x="1622" y="1866"/>
                  </a:cubicBezTo>
                  <a:cubicBezTo>
                    <a:pt x="2335" y="1866"/>
                    <a:pt x="2772" y="1241"/>
                    <a:pt x="2772" y="1241"/>
                  </a:cubicBezTo>
                  <a:cubicBezTo>
                    <a:pt x="3170" y="736"/>
                    <a:pt x="3280" y="0"/>
                    <a:pt x="3280" y="0"/>
                  </a:cubicBezTo>
                  <a:cubicBezTo>
                    <a:pt x="3079" y="155"/>
                    <a:pt x="2450" y="743"/>
                    <a:pt x="2450" y="743"/>
                  </a:cubicBezTo>
                  <a:close/>
                  <a:moveTo>
                    <a:pt x="2073" y="1351"/>
                  </a:moveTo>
                  <a:cubicBezTo>
                    <a:pt x="2026" y="1408"/>
                    <a:pt x="1959" y="1439"/>
                    <a:pt x="1889" y="1440"/>
                  </a:cubicBezTo>
                  <a:cubicBezTo>
                    <a:pt x="1713" y="1442"/>
                    <a:pt x="1628" y="1283"/>
                    <a:pt x="1628" y="1283"/>
                  </a:cubicBezTo>
                  <a:cubicBezTo>
                    <a:pt x="1628" y="1283"/>
                    <a:pt x="1543" y="1442"/>
                    <a:pt x="1368" y="1440"/>
                  </a:cubicBezTo>
                  <a:cubicBezTo>
                    <a:pt x="1297" y="1439"/>
                    <a:pt x="1231" y="1408"/>
                    <a:pt x="1183" y="1351"/>
                  </a:cubicBezTo>
                  <a:cubicBezTo>
                    <a:pt x="1116" y="1272"/>
                    <a:pt x="1036" y="1111"/>
                    <a:pt x="1034" y="800"/>
                  </a:cubicBezTo>
                  <a:cubicBezTo>
                    <a:pt x="1034" y="800"/>
                    <a:pt x="1126" y="567"/>
                    <a:pt x="1637" y="567"/>
                  </a:cubicBezTo>
                  <a:cubicBezTo>
                    <a:pt x="2163" y="567"/>
                    <a:pt x="2222" y="800"/>
                    <a:pt x="2222" y="800"/>
                  </a:cubicBezTo>
                  <a:cubicBezTo>
                    <a:pt x="2220" y="1111"/>
                    <a:pt x="2140" y="1272"/>
                    <a:pt x="2073" y="1351"/>
                  </a:cubicBezTo>
                  <a:close/>
                </a:path>
              </a:pathLst>
            </a:custGeom>
            <a:solidFill>
              <a:srgbClr val="311F1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69" name="îṥ1íḑé"/>
            <p:cNvSpPr/>
            <p:nvPr/>
          </p:nvSpPr>
          <p:spPr>
            <a:xfrm>
              <a:off x="8780662" y="2810408"/>
              <a:ext cx="1082623" cy="9058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502074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747" h="3137">
                  <a:moveTo>
                    <a:pt x="258" y="2794"/>
                  </a:moveTo>
                  <a:cubicBezTo>
                    <a:pt x="258" y="2794"/>
                    <a:pt x="340" y="1955"/>
                    <a:pt x="429" y="1510"/>
                  </a:cubicBezTo>
                  <a:cubicBezTo>
                    <a:pt x="429" y="1510"/>
                    <a:pt x="957" y="536"/>
                    <a:pt x="2264" y="1543"/>
                  </a:cubicBezTo>
                  <a:cubicBezTo>
                    <a:pt x="2264" y="1543"/>
                    <a:pt x="2959" y="2098"/>
                    <a:pt x="3319" y="1634"/>
                  </a:cubicBezTo>
                  <a:cubicBezTo>
                    <a:pt x="3319" y="1634"/>
                    <a:pt x="3459" y="2451"/>
                    <a:pt x="3465" y="2854"/>
                  </a:cubicBezTo>
                  <a:cubicBezTo>
                    <a:pt x="3500" y="3137"/>
                    <a:pt x="3500" y="3137"/>
                    <a:pt x="3500" y="3137"/>
                  </a:cubicBezTo>
                  <a:cubicBezTo>
                    <a:pt x="3747" y="2308"/>
                    <a:pt x="3596" y="1416"/>
                    <a:pt x="3596" y="1416"/>
                  </a:cubicBezTo>
                  <a:cubicBezTo>
                    <a:pt x="3266" y="0"/>
                    <a:pt x="1954" y="104"/>
                    <a:pt x="1954" y="104"/>
                  </a:cubicBezTo>
                  <a:cubicBezTo>
                    <a:pt x="968" y="3"/>
                    <a:pt x="434" y="579"/>
                    <a:pt x="434" y="579"/>
                  </a:cubicBezTo>
                  <a:cubicBezTo>
                    <a:pt x="73" y="833"/>
                    <a:pt x="302" y="1217"/>
                    <a:pt x="302" y="1217"/>
                  </a:cubicBezTo>
                  <a:cubicBezTo>
                    <a:pt x="101" y="1237"/>
                    <a:pt x="85" y="1403"/>
                    <a:pt x="85" y="1403"/>
                  </a:cubicBezTo>
                  <a:cubicBezTo>
                    <a:pt x="0" y="2179"/>
                    <a:pt x="233" y="3115"/>
                    <a:pt x="233" y="3115"/>
                  </a:cubicBezTo>
                  <a:cubicBezTo>
                    <a:pt x="240" y="3084"/>
                    <a:pt x="252" y="2824"/>
                    <a:pt x="258" y="2794"/>
                  </a:cubicBezTo>
                  <a:close/>
                </a:path>
              </a:pathLst>
            </a:custGeom>
            <a:solidFill>
              <a:srgbClr val="311F1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70" name="iŝľidê"/>
            <p:cNvSpPr/>
            <p:nvPr/>
          </p:nvSpPr>
          <p:spPr>
            <a:xfrm>
              <a:off x="9193711" y="3929263"/>
              <a:ext cx="256525" cy="1144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887" h="397">
                  <a:moveTo>
                    <a:pt x="441" y="397"/>
                  </a:moveTo>
                  <a:cubicBezTo>
                    <a:pt x="608" y="395"/>
                    <a:pt x="812" y="240"/>
                    <a:pt x="8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" y="240"/>
                    <a:pt x="282" y="395"/>
                    <a:pt x="441" y="39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71" name="íṧlíḑè"/>
            <p:cNvSpPr/>
            <p:nvPr/>
          </p:nvSpPr>
          <p:spPr>
            <a:xfrm>
              <a:off x="9182116" y="3919118"/>
              <a:ext cx="279714" cy="133335"/>
            </a:xfrm>
            <a:custGeom>
              <a:avLst/>
              <a:gdLst/>
              <a:ahLst/>
              <a:cxnLst>
                <a:cxn ang="0">
                  <a:pos x="2147483646" y="167192587"/>
                </a:cxn>
                <a:cxn ang="0">
                  <a:pos x="2147483646" y="0"/>
                </a:cxn>
                <a:cxn ang="0">
                  <a:pos x="415322481" y="0"/>
                </a:cxn>
                <a:cxn ang="0">
                  <a:pos x="97747566" y="167192587"/>
                </a:cxn>
                <a:cxn ang="0">
                  <a:pos x="48831855" y="501577472"/>
                </a:cxn>
                <a:cxn ang="0">
                  <a:pos x="2147483646" y="2147483646"/>
                </a:cxn>
                <a:cxn ang="0">
                  <a:pos x="2147483646" y="501577472"/>
                </a:cxn>
                <a:cxn ang="0">
                  <a:pos x="2147483646" y="167192587"/>
                </a:cxn>
                <a:cxn ang="0">
                  <a:pos x="2147483646" y="2147483646"/>
                </a:cxn>
                <a:cxn ang="0">
                  <a:pos x="952724454" y="788110355"/>
                </a:cxn>
                <a:cxn ang="0">
                  <a:pos x="2147483646" y="788110355"/>
                </a:cxn>
                <a:cxn ang="0">
                  <a:pos x="2147483646" y="2147483646"/>
                </a:cxn>
              </a:cxnLst>
              <a:pathLst>
                <a:path w="964" h="463">
                  <a:moveTo>
                    <a:pt x="960" y="7"/>
                  </a:moveTo>
                  <a:cubicBezTo>
                    <a:pt x="957" y="3"/>
                    <a:pt x="952" y="0"/>
                    <a:pt x="94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3"/>
                    <a:pt x="4" y="7"/>
                  </a:cubicBezTo>
                  <a:cubicBezTo>
                    <a:pt x="1" y="11"/>
                    <a:pt x="0" y="16"/>
                    <a:pt x="2" y="21"/>
                  </a:cubicBezTo>
                  <a:cubicBezTo>
                    <a:pt x="78" y="305"/>
                    <a:pt x="305" y="461"/>
                    <a:pt x="480" y="463"/>
                  </a:cubicBezTo>
                  <a:cubicBezTo>
                    <a:pt x="664" y="461"/>
                    <a:pt x="889" y="308"/>
                    <a:pt x="963" y="21"/>
                  </a:cubicBezTo>
                  <a:cubicBezTo>
                    <a:pt x="964" y="16"/>
                    <a:pt x="963" y="11"/>
                    <a:pt x="960" y="7"/>
                  </a:cubicBezTo>
                  <a:close/>
                  <a:moveTo>
                    <a:pt x="480" y="430"/>
                  </a:moveTo>
                  <a:cubicBezTo>
                    <a:pt x="321" y="428"/>
                    <a:pt x="116" y="289"/>
                    <a:pt x="39" y="33"/>
                  </a:cubicBezTo>
                  <a:cubicBezTo>
                    <a:pt x="926" y="33"/>
                    <a:pt x="926" y="33"/>
                    <a:pt x="926" y="33"/>
                  </a:cubicBezTo>
                  <a:cubicBezTo>
                    <a:pt x="851" y="291"/>
                    <a:pt x="647" y="428"/>
                    <a:pt x="480" y="430"/>
                  </a:cubicBezTo>
                  <a:close/>
                </a:path>
              </a:pathLst>
            </a:custGeom>
            <a:solidFill>
              <a:srgbClr val="E341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72" name="ïslíḍe"/>
            <p:cNvSpPr/>
            <p:nvPr/>
          </p:nvSpPr>
          <p:spPr>
            <a:xfrm>
              <a:off x="9203856" y="3953901"/>
              <a:ext cx="237684" cy="6666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2" h="232">
                  <a:moveTo>
                    <a:pt x="8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100"/>
                    <a:pt x="124" y="184"/>
                    <a:pt x="184" y="232"/>
                  </a:cubicBezTo>
                  <a:cubicBezTo>
                    <a:pt x="638" y="232"/>
                    <a:pt x="638" y="232"/>
                    <a:pt x="638" y="232"/>
                  </a:cubicBezTo>
                  <a:cubicBezTo>
                    <a:pt x="712" y="184"/>
                    <a:pt x="780" y="100"/>
                    <a:pt x="822" y="0"/>
                  </a:cubicBezTo>
                  <a:close/>
                </a:path>
              </a:pathLst>
            </a:custGeom>
            <a:solidFill>
              <a:srgbClr val="F596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73" name="íšḻíḍê"/>
            <p:cNvSpPr/>
            <p:nvPr/>
          </p:nvSpPr>
          <p:spPr>
            <a:xfrm>
              <a:off x="8934287" y="3362589"/>
              <a:ext cx="314497" cy="6376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87252920" y="2147483646"/>
                </a:cxn>
                <a:cxn ang="0">
                  <a:pos x="507182201" y="2147483646"/>
                </a:cxn>
                <a:cxn ang="0">
                  <a:pos x="193180360" y="2147483646"/>
                </a:cxn>
                <a:cxn ang="0">
                  <a:pos x="193180360" y="2147483646"/>
                </a:cxn>
                <a:cxn ang="0">
                  <a:pos x="2147483646" y="960982960"/>
                </a:cxn>
                <a:cxn ang="0">
                  <a:pos x="2147483646" y="69671701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88" h="221">
                  <a:moveTo>
                    <a:pt x="1001" y="217"/>
                  </a:moveTo>
                  <a:cubicBezTo>
                    <a:pt x="636" y="140"/>
                    <a:pt x="636" y="140"/>
                    <a:pt x="636" y="140"/>
                  </a:cubicBezTo>
                  <a:cubicBezTo>
                    <a:pt x="571" y="126"/>
                    <a:pt x="504" y="126"/>
                    <a:pt x="439" y="140"/>
                  </a:cubicBezTo>
                  <a:cubicBezTo>
                    <a:pt x="74" y="217"/>
                    <a:pt x="74" y="217"/>
                    <a:pt x="74" y="217"/>
                  </a:cubicBezTo>
                  <a:cubicBezTo>
                    <a:pt x="55" y="221"/>
                    <a:pt x="34" y="213"/>
                    <a:pt x="21" y="196"/>
                  </a:cubicBezTo>
                  <a:cubicBezTo>
                    <a:pt x="13" y="185"/>
                    <a:pt x="8" y="170"/>
                    <a:pt x="8" y="154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0" y="90"/>
                    <a:pt x="283" y="40"/>
                    <a:pt x="283" y="40"/>
                  </a:cubicBezTo>
                  <a:cubicBezTo>
                    <a:pt x="333" y="30"/>
                    <a:pt x="470" y="0"/>
                    <a:pt x="709" y="29"/>
                  </a:cubicBezTo>
                  <a:cubicBezTo>
                    <a:pt x="709" y="29"/>
                    <a:pt x="1088" y="74"/>
                    <a:pt x="1068" y="154"/>
                  </a:cubicBezTo>
                  <a:cubicBezTo>
                    <a:pt x="1068" y="154"/>
                    <a:pt x="1068" y="154"/>
                    <a:pt x="1068" y="154"/>
                  </a:cubicBezTo>
                  <a:cubicBezTo>
                    <a:pt x="1068" y="170"/>
                    <a:pt x="1062" y="185"/>
                    <a:pt x="1054" y="196"/>
                  </a:cubicBezTo>
                  <a:cubicBezTo>
                    <a:pt x="1041" y="213"/>
                    <a:pt x="1021" y="221"/>
                    <a:pt x="1001" y="217"/>
                  </a:cubicBezTo>
                  <a:close/>
                </a:path>
              </a:pathLst>
            </a:custGeom>
            <a:solidFill>
              <a:srgbClr val="5139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74" name="îṣ1idè"/>
            <p:cNvSpPr/>
            <p:nvPr/>
          </p:nvSpPr>
          <p:spPr>
            <a:xfrm>
              <a:off x="9400960" y="3358241"/>
              <a:ext cx="314497" cy="6376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87252920" y="2147483646"/>
                </a:cxn>
                <a:cxn ang="0">
                  <a:pos x="531329674" y="2147483646"/>
                </a:cxn>
                <a:cxn ang="0">
                  <a:pos x="193180360" y="2147483646"/>
                </a:cxn>
                <a:cxn ang="0">
                  <a:pos x="193180360" y="2147483646"/>
                </a:cxn>
                <a:cxn ang="0">
                  <a:pos x="2147483646" y="949826791"/>
                </a:cxn>
                <a:cxn ang="0">
                  <a:pos x="2147483646" y="6818923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88" h="220">
                  <a:moveTo>
                    <a:pt x="1002" y="216"/>
                  </a:moveTo>
                  <a:cubicBezTo>
                    <a:pt x="636" y="139"/>
                    <a:pt x="636" y="139"/>
                    <a:pt x="636" y="139"/>
                  </a:cubicBezTo>
                  <a:cubicBezTo>
                    <a:pt x="571" y="125"/>
                    <a:pt x="505" y="125"/>
                    <a:pt x="439" y="139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55" y="220"/>
                    <a:pt x="34" y="213"/>
                    <a:pt x="22" y="195"/>
                  </a:cubicBezTo>
                  <a:cubicBezTo>
                    <a:pt x="13" y="184"/>
                    <a:pt x="8" y="169"/>
                    <a:pt x="8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0" y="90"/>
                    <a:pt x="284" y="39"/>
                    <a:pt x="284" y="39"/>
                  </a:cubicBezTo>
                  <a:cubicBezTo>
                    <a:pt x="333" y="30"/>
                    <a:pt x="470" y="0"/>
                    <a:pt x="710" y="28"/>
                  </a:cubicBezTo>
                  <a:cubicBezTo>
                    <a:pt x="710" y="28"/>
                    <a:pt x="1088" y="74"/>
                    <a:pt x="1068" y="153"/>
                  </a:cubicBezTo>
                  <a:cubicBezTo>
                    <a:pt x="1068" y="153"/>
                    <a:pt x="1068" y="153"/>
                    <a:pt x="1068" y="153"/>
                  </a:cubicBezTo>
                  <a:cubicBezTo>
                    <a:pt x="1068" y="169"/>
                    <a:pt x="1063" y="184"/>
                    <a:pt x="1054" y="195"/>
                  </a:cubicBezTo>
                  <a:cubicBezTo>
                    <a:pt x="1041" y="213"/>
                    <a:pt x="1021" y="220"/>
                    <a:pt x="1002" y="216"/>
                  </a:cubicBezTo>
                  <a:close/>
                </a:path>
              </a:pathLst>
            </a:custGeom>
            <a:solidFill>
              <a:srgbClr val="5139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75" name="iŝļiďé"/>
            <p:cNvSpPr/>
            <p:nvPr/>
          </p:nvSpPr>
          <p:spPr>
            <a:xfrm>
              <a:off x="8990809" y="3436503"/>
              <a:ext cx="198553" cy="110146"/>
            </a:xfrm>
            <a:prstGeom prst="ellipse">
              <a:avLst/>
            </a:prstGeom>
            <a:solidFill>
              <a:srgbClr val="F8F1E6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76" name="îṡľíḓè"/>
            <p:cNvSpPr/>
            <p:nvPr/>
          </p:nvSpPr>
          <p:spPr>
            <a:xfrm>
              <a:off x="9051680" y="3453894"/>
              <a:ext cx="75363" cy="75363"/>
            </a:xfrm>
            <a:prstGeom prst="ellipse">
              <a:avLst/>
            </a:prstGeom>
            <a:solidFill>
              <a:srgbClr val="4A4342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77" name="i$líḑê"/>
            <p:cNvSpPr/>
            <p:nvPr/>
          </p:nvSpPr>
          <p:spPr>
            <a:xfrm>
              <a:off x="9087912" y="3468387"/>
              <a:ext cx="26087" cy="26087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78" name="iśliďê"/>
            <p:cNvSpPr/>
            <p:nvPr/>
          </p:nvSpPr>
          <p:spPr>
            <a:xfrm>
              <a:off x="9442989" y="3433604"/>
              <a:ext cx="198553" cy="110146"/>
            </a:xfrm>
            <a:prstGeom prst="ellipse">
              <a:avLst/>
            </a:prstGeom>
            <a:solidFill>
              <a:srgbClr val="F8F1E6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79" name="ïşľíḍé"/>
            <p:cNvSpPr/>
            <p:nvPr/>
          </p:nvSpPr>
          <p:spPr>
            <a:xfrm>
              <a:off x="9505309" y="3450996"/>
              <a:ext cx="75363" cy="75363"/>
            </a:xfrm>
            <a:prstGeom prst="ellipse">
              <a:avLst/>
            </a:prstGeom>
            <a:solidFill>
              <a:srgbClr val="4A4342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80" name="îśḷîdê"/>
            <p:cNvSpPr/>
            <p:nvPr/>
          </p:nvSpPr>
          <p:spPr>
            <a:xfrm>
              <a:off x="9540092" y="3466938"/>
              <a:ext cx="26087" cy="26087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81" name="ïṧ1íḓê"/>
            <p:cNvSpPr/>
            <p:nvPr/>
          </p:nvSpPr>
          <p:spPr>
            <a:xfrm>
              <a:off x="9251682" y="3726362"/>
              <a:ext cx="130436" cy="49276"/>
            </a:xfrm>
            <a:custGeom>
              <a:avLst/>
              <a:gdLst/>
              <a:ahLst/>
              <a:cxnLst>
                <a:cxn ang="0">
                  <a:pos x="2147483646" y="1859116126"/>
                </a:cxn>
                <a:cxn ang="0">
                  <a:pos x="2147483646" y="2147483646"/>
                </a:cxn>
                <a:cxn ang="0">
                  <a:pos x="2147483646" y="185911612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59116126"/>
                </a:cxn>
              </a:cxnLst>
              <a:pathLst>
                <a:path w="455" h="169">
                  <a:moveTo>
                    <a:pt x="314" y="75"/>
                  </a:moveTo>
                  <a:cubicBezTo>
                    <a:pt x="314" y="75"/>
                    <a:pt x="279" y="116"/>
                    <a:pt x="227" y="115"/>
                  </a:cubicBezTo>
                  <a:cubicBezTo>
                    <a:pt x="176" y="116"/>
                    <a:pt x="141" y="75"/>
                    <a:pt x="141" y="75"/>
                  </a:cubicBezTo>
                  <a:cubicBezTo>
                    <a:pt x="19" y="0"/>
                    <a:pt x="0" y="99"/>
                    <a:pt x="0" y="99"/>
                  </a:cubicBezTo>
                  <a:cubicBezTo>
                    <a:pt x="7" y="157"/>
                    <a:pt x="143" y="134"/>
                    <a:pt x="143" y="134"/>
                  </a:cubicBezTo>
                  <a:cubicBezTo>
                    <a:pt x="172" y="162"/>
                    <a:pt x="201" y="169"/>
                    <a:pt x="227" y="167"/>
                  </a:cubicBezTo>
                  <a:cubicBezTo>
                    <a:pt x="254" y="169"/>
                    <a:pt x="283" y="162"/>
                    <a:pt x="311" y="134"/>
                  </a:cubicBezTo>
                  <a:cubicBezTo>
                    <a:pt x="311" y="134"/>
                    <a:pt x="448" y="157"/>
                    <a:pt x="455" y="99"/>
                  </a:cubicBezTo>
                  <a:cubicBezTo>
                    <a:pt x="455" y="99"/>
                    <a:pt x="436" y="0"/>
                    <a:pt x="314" y="75"/>
                  </a:cubicBezTo>
                  <a:close/>
                </a:path>
              </a:pathLst>
            </a:custGeom>
            <a:solidFill>
              <a:srgbClr val="BA94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82" name="îṧ1îḋe"/>
            <p:cNvSpPr/>
            <p:nvPr/>
          </p:nvSpPr>
          <p:spPr>
            <a:xfrm>
              <a:off x="9187913" y="4537966"/>
              <a:ext cx="255076" cy="91160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6" h="629">
                  <a:moveTo>
                    <a:pt x="158" y="629"/>
                  </a:moveTo>
                  <a:lnTo>
                    <a:pt x="176" y="542"/>
                  </a:lnTo>
                  <a:lnTo>
                    <a:pt x="156" y="232"/>
                  </a:lnTo>
                  <a:lnTo>
                    <a:pt x="140" y="0"/>
                  </a:lnTo>
                  <a:lnTo>
                    <a:pt x="34" y="0"/>
                  </a:lnTo>
                  <a:lnTo>
                    <a:pt x="19" y="232"/>
                  </a:lnTo>
                  <a:lnTo>
                    <a:pt x="0" y="514"/>
                  </a:lnTo>
                  <a:lnTo>
                    <a:pt x="23" y="629"/>
                  </a:lnTo>
                  <a:lnTo>
                    <a:pt x="158" y="629"/>
                  </a:lnTo>
                  <a:close/>
                </a:path>
              </a:pathLst>
            </a:custGeom>
            <a:solidFill>
              <a:srgbClr val="D653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83" name="îś1ídê"/>
            <p:cNvSpPr/>
            <p:nvPr/>
          </p:nvSpPr>
          <p:spPr>
            <a:xfrm>
              <a:off x="8115436" y="4320572"/>
              <a:ext cx="1105812" cy="11290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29" h="3913">
                  <a:moveTo>
                    <a:pt x="3712" y="3338"/>
                  </a:moveTo>
                  <a:cubicBezTo>
                    <a:pt x="3422" y="1911"/>
                    <a:pt x="3422" y="1911"/>
                    <a:pt x="3422" y="1911"/>
                  </a:cubicBezTo>
                  <a:cubicBezTo>
                    <a:pt x="3006" y="0"/>
                    <a:pt x="3006" y="0"/>
                    <a:pt x="3006" y="0"/>
                  </a:cubicBezTo>
                  <a:cubicBezTo>
                    <a:pt x="2758" y="0"/>
                    <a:pt x="2564" y="88"/>
                    <a:pt x="2491" y="108"/>
                  </a:cubicBezTo>
                  <a:cubicBezTo>
                    <a:pt x="2491" y="107"/>
                    <a:pt x="2491" y="107"/>
                    <a:pt x="2491" y="107"/>
                  </a:cubicBezTo>
                  <a:cubicBezTo>
                    <a:pt x="1780" y="280"/>
                    <a:pt x="1064" y="750"/>
                    <a:pt x="988" y="871"/>
                  </a:cubicBezTo>
                  <a:cubicBezTo>
                    <a:pt x="912" y="991"/>
                    <a:pt x="0" y="3913"/>
                    <a:pt x="0" y="3913"/>
                  </a:cubicBezTo>
                  <a:cubicBezTo>
                    <a:pt x="1665" y="3913"/>
                    <a:pt x="1665" y="3913"/>
                    <a:pt x="1665" y="3913"/>
                  </a:cubicBezTo>
                  <a:cubicBezTo>
                    <a:pt x="1702" y="3812"/>
                    <a:pt x="1702" y="3812"/>
                    <a:pt x="1702" y="3812"/>
                  </a:cubicBezTo>
                  <a:cubicBezTo>
                    <a:pt x="1992" y="3073"/>
                    <a:pt x="1992" y="3073"/>
                    <a:pt x="1992" y="3073"/>
                  </a:cubicBezTo>
                  <a:cubicBezTo>
                    <a:pt x="2019" y="3293"/>
                    <a:pt x="2038" y="3562"/>
                    <a:pt x="2052" y="3856"/>
                  </a:cubicBezTo>
                  <a:cubicBezTo>
                    <a:pt x="2053" y="3875"/>
                    <a:pt x="2054" y="3897"/>
                    <a:pt x="2055" y="3913"/>
                  </a:cubicBezTo>
                  <a:cubicBezTo>
                    <a:pt x="3295" y="3913"/>
                    <a:pt x="3295" y="3913"/>
                    <a:pt x="3295" y="3913"/>
                  </a:cubicBezTo>
                  <a:cubicBezTo>
                    <a:pt x="3329" y="3913"/>
                    <a:pt x="3329" y="3913"/>
                    <a:pt x="3329" y="3913"/>
                  </a:cubicBezTo>
                  <a:cubicBezTo>
                    <a:pt x="3673" y="3913"/>
                    <a:pt x="3673" y="3913"/>
                    <a:pt x="3673" y="3913"/>
                  </a:cubicBezTo>
                  <a:cubicBezTo>
                    <a:pt x="3799" y="3913"/>
                    <a:pt x="3799" y="3913"/>
                    <a:pt x="3799" y="3913"/>
                  </a:cubicBezTo>
                  <a:cubicBezTo>
                    <a:pt x="3829" y="3913"/>
                    <a:pt x="3829" y="3913"/>
                    <a:pt x="3829" y="3913"/>
                  </a:cubicBezTo>
                  <a:lnTo>
                    <a:pt x="3712" y="3338"/>
                  </a:lnTo>
                  <a:close/>
                </a:path>
              </a:pathLst>
            </a:custGeom>
            <a:solidFill>
              <a:srgbClr val="386B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84" name="í$ḷïḍê"/>
            <p:cNvSpPr/>
            <p:nvPr/>
          </p:nvSpPr>
          <p:spPr>
            <a:xfrm>
              <a:off x="9416902" y="4322022"/>
              <a:ext cx="1113058" cy="112755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149003057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57" h="3906">
                  <a:moveTo>
                    <a:pt x="2869" y="864"/>
                  </a:moveTo>
                  <a:cubicBezTo>
                    <a:pt x="2793" y="743"/>
                    <a:pt x="2077" y="272"/>
                    <a:pt x="1366" y="100"/>
                  </a:cubicBezTo>
                  <a:cubicBezTo>
                    <a:pt x="1366" y="100"/>
                    <a:pt x="1366" y="100"/>
                    <a:pt x="1366" y="100"/>
                  </a:cubicBezTo>
                  <a:cubicBezTo>
                    <a:pt x="1312" y="82"/>
                    <a:pt x="970" y="2"/>
                    <a:pt x="810" y="0"/>
                  </a:cubicBezTo>
                  <a:cubicBezTo>
                    <a:pt x="439" y="1904"/>
                    <a:pt x="439" y="1904"/>
                    <a:pt x="439" y="1904"/>
                  </a:cubicBezTo>
                  <a:cubicBezTo>
                    <a:pt x="95" y="3472"/>
                    <a:pt x="95" y="3472"/>
                    <a:pt x="95" y="3472"/>
                  </a:cubicBezTo>
                  <a:cubicBezTo>
                    <a:pt x="0" y="3906"/>
                    <a:pt x="0" y="3906"/>
                    <a:pt x="0" y="3906"/>
                  </a:cubicBezTo>
                  <a:cubicBezTo>
                    <a:pt x="62" y="3906"/>
                    <a:pt x="62" y="3906"/>
                    <a:pt x="62" y="3906"/>
                  </a:cubicBezTo>
                  <a:cubicBezTo>
                    <a:pt x="125" y="3906"/>
                    <a:pt x="125" y="3906"/>
                    <a:pt x="125" y="3906"/>
                  </a:cubicBezTo>
                  <a:cubicBezTo>
                    <a:pt x="528" y="3906"/>
                    <a:pt x="528" y="3906"/>
                    <a:pt x="528" y="3906"/>
                  </a:cubicBezTo>
                  <a:cubicBezTo>
                    <a:pt x="1802" y="3906"/>
                    <a:pt x="1802" y="3906"/>
                    <a:pt x="1802" y="3906"/>
                  </a:cubicBezTo>
                  <a:cubicBezTo>
                    <a:pt x="1803" y="3890"/>
                    <a:pt x="1804" y="3868"/>
                    <a:pt x="1805" y="3849"/>
                  </a:cubicBezTo>
                  <a:cubicBezTo>
                    <a:pt x="1819" y="3555"/>
                    <a:pt x="1838" y="3286"/>
                    <a:pt x="1865" y="3066"/>
                  </a:cubicBezTo>
                  <a:cubicBezTo>
                    <a:pt x="2155" y="3804"/>
                    <a:pt x="2155" y="3804"/>
                    <a:pt x="2155" y="3804"/>
                  </a:cubicBezTo>
                  <a:cubicBezTo>
                    <a:pt x="2192" y="3906"/>
                    <a:pt x="2192" y="3906"/>
                    <a:pt x="2192" y="3906"/>
                  </a:cubicBezTo>
                  <a:cubicBezTo>
                    <a:pt x="3857" y="3906"/>
                    <a:pt x="3857" y="3906"/>
                    <a:pt x="3857" y="3906"/>
                  </a:cubicBezTo>
                  <a:cubicBezTo>
                    <a:pt x="3857" y="3906"/>
                    <a:pt x="2945" y="984"/>
                    <a:pt x="2869" y="864"/>
                  </a:cubicBezTo>
                  <a:close/>
                </a:path>
              </a:pathLst>
            </a:custGeom>
            <a:solidFill>
              <a:srgbClr val="386B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85" name="íSḻïďé"/>
            <p:cNvSpPr/>
            <p:nvPr/>
          </p:nvSpPr>
          <p:spPr>
            <a:xfrm>
              <a:off x="6628460" y="4919131"/>
              <a:ext cx="550732" cy="3058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80" h="211">
                  <a:moveTo>
                    <a:pt x="132" y="0"/>
                  </a:moveTo>
                  <a:lnTo>
                    <a:pt x="0" y="0"/>
                  </a:lnTo>
                  <a:lnTo>
                    <a:pt x="34" y="59"/>
                  </a:lnTo>
                  <a:lnTo>
                    <a:pt x="188" y="211"/>
                  </a:lnTo>
                  <a:lnTo>
                    <a:pt x="380" y="1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86" name="îś1íḑé"/>
            <p:cNvSpPr/>
            <p:nvPr/>
          </p:nvSpPr>
          <p:spPr>
            <a:xfrm>
              <a:off x="6570488" y="4645214"/>
              <a:ext cx="702908" cy="347831"/>
            </a:xfrm>
            <a:custGeom>
              <a:avLst/>
              <a:gdLst/>
              <a:ahLst/>
              <a:cxnLst>
                <a:cxn ang="0">
                  <a:pos x="2147483646" y="24080297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4080297"/>
                </a:cxn>
              </a:cxnLst>
              <a:pathLst>
                <a:path w="2433" h="1205">
                  <a:moveTo>
                    <a:pt x="1627" y="1"/>
                  </a:moveTo>
                  <a:cubicBezTo>
                    <a:pt x="761" y="0"/>
                    <a:pt x="761" y="0"/>
                    <a:pt x="761" y="0"/>
                  </a:cubicBezTo>
                  <a:cubicBezTo>
                    <a:pt x="761" y="0"/>
                    <a:pt x="1045" y="836"/>
                    <a:pt x="0" y="999"/>
                  </a:cubicBezTo>
                  <a:cubicBezTo>
                    <a:pt x="1227" y="1205"/>
                    <a:pt x="1227" y="1205"/>
                    <a:pt x="1227" y="1205"/>
                  </a:cubicBezTo>
                  <a:cubicBezTo>
                    <a:pt x="2433" y="998"/>
                    <a:pt x="2433" y="998"/>
                    <a:pt x="2433" y="998"/>
                  </a:cubicBezTo>
                  <a:cubicBezTo>
                    <a:pt x="1520" y="940"/>
                    <a:pt x="1627" y="1"/>
                    <a:pt x="1627" y="1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87" name="îṥľiḍe"/>
            <p:cNvSpPr/>
            <p:nvPr/>
          </p:nvSpPr>
          <p:spPr>
            <a:xfrm>
              <a:off x="6558894" y="3765493"/>
              <a:ext cx="705806" cy="915954"/>
            </a:xfrm>
            <a:prstGeom prst="ellipse">
              <a:avLst/>
            </a:prstGeom>
            <a:solidFill>
              <a:srgbClr val="EFD4B8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88" name="îśḷiḓe"/>
            <p:cNvSpPr/>
            <p:nvPr/>
          </p:nvSpPr>
          <p:spPr>
            <a:xfrm>
              <a:off x="6555995" y="3769841"/>
              <a:ext cx="355077" cy="91160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229" h="3158">
                  <a:moveTo>
                    <a:pt x="1224" y="0"/>
                  </a:moveTo>
                  <a:cubicBezTo>
                    <a:pt x="1229" y="3158"/>
                    <a:pt x="1229" y="3158"/>
                    <a:pt x="1229" y="3158"/>
                  </a:cubicBezTo>
                  <a:cubicBezTo>
                    <a:pt x="553" y="3158"/>
                    <a:pt x="0" y="2462"/>
                    <a:pt x="0" y="1586"/>
                  </a:cubicBezTo>
                  <a:cubicBezTo>
                    <a:pt x="0" y="710"/>
                    <a:pt x="548" y="0"/>
                    <a:pt x="1224" y="0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89" name="íślïḍê"/>
            <p:cNvSpPr/>
            <p:nvPr/>
          </p:nvSpPr>
          <p:spPr>
            <a:xfrm>
              <a:off x="6669040" y="4191585"/>
              <a:ext cx="163770" cy="91306"/>
            </a:xfrm>
            <a:prstGeom prst="ellipse">
              <a:avLst/>
            </a:prstGeom>
            <a:solidFill>
              <a:srgbClr val="F8F1E6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90" name="iSľidé"/>
            <p:cNvSpPr/>
            <p:nvPr/>
          </p:nvSpPr>
          <p:spPr>
            <a:xfrm>
              <a:off x="6719765" y="4206078"/>
              <a:ext cx="62320" cy="62320"/>
            </a:xfrm>
            <a:prstGeom prst="ellipse">
              <a:avLst/>
            </a:prstGeom>
            <a:solidFill>
              <a:srgbClr val="4A4342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91" name="iṣḻîďê"/>
            <p:cNvSpPr/>
            <p:nvPr/>
          </p:nvSpPr>
          <p:spPr>
            <a:xfrm>
              <a:off x="6680634" y="4249557"/>
              <a:ext cx="144929" cy="405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1597204337"/>
                </a:cxn>
                <a:cxn ang="0">
                  <a:pos x="2147483646" y="2147483646"/>
                </a:cxn>
              </a:cxnLst>
              <a:pathLst>
                <a:path w="501" h="141">
                  <a:moveTo>
                    <a:pt x="271" y="121"/>
                  </a:moveTo>
                  <a:cubicBezTo>
                    <a:pt x="375" y="108"/>
                    <a:pt x="447" y="40"/>
                    <a:pt x="501" y="0"/>
                  </a:cubicBezTo>
                  <a:cubicBezTo>
                    <a:pt x="449" y="45"/>
                    <a:pt x="379" y="116"/>
                    <a:pt x="275" y="129"/>
                  </a:cubicBezTo>
                  <a:cubicBezTo>
                    <a:pt x="174" y="141"/>
                    <a:pt x="85" y="94"/>
                    <a:pt x="0" y="67"/>
                  </a:cubicBezTo>
                  <a:cubicBezTo>
                    <a:pt x="82" y="89"/>
                    <a:pt x="170" y="133"/>
                    <a:pt x="271" y="121"/>
                  </a:cubicBezTo>
                  <a:close/>
                </a:path>
              </a:pathLst>
            </a:custGeom>
            <a:solidFill>
              <a:srgbClr val="7754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92" name="i$ḷíḓé"/>
            <p:cNvSpPr/>
            <p:nvPr/>
          </p:nvSpPr>
          <p:spPr>
            <a:xfrm>
              <a:off x="6625561" y="4165498"/>
              <a:ext cx="205800" cy="76813"/>
            </a:xfrm>
            <a:custGeom>
              <a:avLst/>
              <a:gdLst/>
              <a:ahLst/>
              <a:cxnLst>
                <a:cxn ang="0">
                  <a:pos x="1350800565" y="2048455963"/>
                </a:cxn>
                <a:cxn ang="0">
                  <a:pos x="2147483646" y="2071950423"/>
                </a:cxn>
                <a:cxn ang="0">
                  <a:pos x="2147483646" y="1459779474"/>
                </a:cxn>
                <a:cxn ang="0">
                  <a:pos x="2147483646" y="1459779474"/>
                </a:cxn>
                <a:cxn ang="0">
                  <a:pos x="2147483646" y="56509977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8944166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3082214" y="2147483646"/>
                </a:cxn>
                <a:cxn ang="0">
                  <a:pos x="0" y="1836512845"/>
                </a:cxn>
                <a:cxn ang="0">
                  <a:pos x="1350800565" y="2048455963"/>
                </a:cxn>
              </a:cxnLst>
              <a:pathLst>
                <a:path w="708" h="268">
                  <a:moveTo>
                    <a:pt x="55" y="87"/>
                  </a:moveTo>
                  <a:cubicBezTo>
                    <a:pt x="92" y="92"/>
                    <a:pt x="133" y="96"/>
                    <a:pt x="180" y="88"/>
                  </a:cubicBezTo>
                  <a:cubicBezTo>
                    <a:pt x="227" y="80"/>
                    <a:pt x="262" y="62"/>
                    <a:pt x="262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94" y="44"/>
                    <a:pt x="332" y="30"/>
                    <a:pt x="375" y="24"/>
                  </a:cubicBezTo>
                  <a:cubicBezTo>
                    <a:pt x="525" y="0"/>
                    <a:pt x="678" y="169"/>
                    <a:pt x="708" y="226"/>
                  </a:cubicBezTo>
                  <a:cubicBezTo>
                    <a:pt x="708" y="225"/>
                    <a:pt x="657" y="151"/>
                    <a:pt x="595" y="118"/>
                  </a:cubicBezTo>
                  <a:cubicBezTo>
                    <a:pt x="531" y="84"/>
                    <a:pt x="469" y="64"/>
                    <a:pt x="393" y="76"/>
                  </a:cubicBezTo>
                  <a:cubicBezTo>
                    <a:pt x="245" y="99"/>
                    <a:pt x="145" y="212"/>
                    <a:pt x="112" y="268"/>
                  </a:cubicBezTo>
                  <a:cubicBezTo>
                    <a:pt x="117" y="248"/>
                    <a:pt x="161" y="175"/>
                    <a:pt x="182" y="139"/>
                  </a:cubicBezTo>
                  <a:cubicBezTo>
                    <a:pt x="173" y="142"/>
                    <a:pt x="130" y="154"/>
                    <a:pt x="84" y="135"/>
                  </a:cubicBezTo>
                  <a:cubicBezTo>
                    <a:pt x="32" y="115"/>
                    <a:pt x="0" y="78"/>
                    <a:pt x="0" y="78"/>
                  </a:cubicBezTo>
                  <a:cubicBezTo>
                    <a:pt x="0" y="78"/>
                    <a:pt x="17" y="83"/>
                    <a:pt x="55" y="87"/>
                  </a:cubicBezTo>
                  <a:close/>
                </a:path>
              </a:pathLst>
            </a:custGeom>
            <a:solidFill>
              <a:srgbClr val="7754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93" name="ísḷîde"/>
            <p:cNvSpPr/>
            <p:nvPr/>
          </p:nvSpPr>
          <p:spPr>
            <a:xfrm>
              <a:off x="7003827" y="4191585"/>
              <a:ext cx="165220" cy="91306"/>
            </a:xfrm>
            <a:prstGeom prst="ellipse">
              <a:avLst/>
            </a:prstGeom>
            <a:solidFill>
              <a:srgbClr val="F8F1E6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94" name="í$lïḑé"/>
            <p:cNvSpPr/>
            <p:nvPr/>
          </p:nvSpPr>
          <p:spPr>
            <a:xfrm>
              <a:off x="7056002" y="4206078"/>
              <a:ext cx="62320" cy="62320"/>
            </a:xfrm>
            <a:prstGeom prst="ellipse">
              <a:avLst/>
            </a:prstGeom>
            <a:solidFill>
              <a:srgbClr val="4A4342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095" name="íšḻiḍé"/>
            <p:cNvSpPr/>
            <p:nvPr/>
          </p:nvSpPr>
          <p:spPr>
            <a:xfrm>
              <a:off x="7012523" y="4249557"/>
              <a:ext cx="143480" cy="405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1597204337"/>
                </a:cxn>
                <a:cxn ang="0">
                  <a:pos x="2147483646" y="2147483646"/>
                </a:cxn>
              </a:cxnLst>
              <a:pathLst>
                <a:path w="500" h="141">
                  <a:moveTo>
                    <a:pt x="230" y="121"/>
                  </a:moveTo>
                  <a:cubicBezTo>
                    <a:pt x="125" y="108"/>
                    <a:pt x="54" y="40"/>
                    <a:pt x="0" y="0"/>
                  </a:cubicBezTo>
                  <a:cubicBezTo>
                    <a:pt x="52" y="45"/>
                    <a:pt x="121" y="116"/>
                    <a:pt x="225" y="129"/>
                  </a:cubicBezTo>
                  <a:cubicBezTo>
                    <a:pt x="326" y="141"/>
                    <a:pt x="416" y="94"/>
                    <a:pt x="500" y="67"/>
                  </a:cubicBezTo>
                  <a:cubicBezTo>
                    <a:pt x="419" y="89"/>
                    <a:pt x="330" y="133"/>
                    <a:pt x="230" y="121"/>
                  </a:cubicBezTo>
                  <a:close/>
                </a:path>
              </a:pathLst>
            </a:custGeom>
            <a:solidFill>
              <a:srgbClr val="7754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96" name="íṡľîdê"/>
            <p:cNvSpPr/>
            <p:nvPr/>
          </p:nvSpPr>
          <p:spPr>
            <a:xfrm>
              <a:off x="7006726" y="4165498"/>
              <a:ext cx="204350" cy="76813"/>
            </a:xfrm>
            <a:custGeom>
              <a:avLst/>
              <a:gdLst/>
              <a:ahLst/>
              <a:cxnLst>
                <a:cxn ang="0">
                  <a:pos x="2147483646" y="2048455963"/>
                </a:cxn>
                <a:cxn ang="0">
                  <a:pos x="2147483646" y="2071950423"/>
                </a:cxn>
                <a:cxn ang="0">
                  <a:pos x="2147483646" y="1459779474"/>
                </a:cxn>
                <a:cxn ang="0">
                  <a:pos x="2147483646" y="1459779474"/>
                </a:cxn>
                <a:cxn ang="0">
                  <a:pos x="2147483646" y="56509977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178944166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36512845"/>
                </a:cxn>
                <a:cxn ang="0">
                  <a:pos x="2147483646" y="2048455963"/>
                </a:cxn>
              </a:cxnLst>
              <a:pathLst>
                <a:path w="707" h="268">
                  <a:moveTo>
                    <a:pt x="653" y="87"/>
                  </a:moveTo>
                  <a:cubicBezTo>
                    <a:pt x="616" y="92"/>
                    <a:pt x="575" y="96"/>
                    <a:pt x="528" y="88"/>
                  </a:cubicBezTo>
                  <a:cubicBezTo>
                    <a:pt x="481" y="80"/>
                    <a:pt x="445" y="62"/>
                    <a:pt x="445" y="62"/>
                  </a:cubicBezTo>
                  <a:cubicBezTo>
                    <a:pt x="446" y="62"/>
                    <a:pt x="446" y="62"/>
                    <a:pt x="446" y="62"/>
                  </a:cubicBezTo>
                  <a:cubicBezTo>
                    <a:pt x="414" y="44"/>
                    <a:pt x="376" y="30"/>
                    <a:pt x="333" y="24"/>
                  </a:cubicBezTo>
                  <a:cubicBezTo>
                    <a:pt x="183" y="0"/>
                    <a:pt x="30" y="169"/>
                    <a:pt x="0" y="226"/>
                  </a:cubicBezTo>
                  <a:cubicBezTo>
                    <a:pt x="0" y="225"/>
                    <a:pt x="50" y="151"/>
                    <a:pt x="113" y="118"/>
                  </a:cubicBezTo>
                  <a:cubicBezTo>
                    <a:pt x="176" y="84"/>
                    <a:pt x="239" y="64"/>
                    <a:pt x="315" y="76"/>
                  </a:cubicBezTo>
                  <a:cubicBezTo>
                    <a:pt x="463" y="99"/>
                    <a:pt x="563" y="212"/>
                    <a:pt x="596" y="268"/>
                  </a:cubicBezTo>
                  <a:cubicBezTo>
                    <a:pt x="590" y="248"/>
                    <a:pt x="546" y="175"/>
                    <a:pt x="526" y="139"/>
                  </a:cubicBezTo>
                  <a:cubicBezTo>
                    <a:pt x="535" y="142"/>
                    <a:pt x="578" y="154"/>
                    <a:pt x="624" y="135"/>
                  </a:cubicBezTo>
                  <a:cubicBezTo>
                    <a:pt x="676" y="115"/>
                    <a:pt x="707" y="78"/>
                    <a:pt x="707" y="78"/>
                  </a:cubicBezTo>
                  <a:cubicBezTo>
                    <a:pt x="707" y="78"/>
                    <a:pt x="691" y="83"/>
                    <a:pt x="653" y="87"/>
                  </a:cubicBezTo>
                  <a:close/>
                </a:path>
              </a:pathLst>
            </a:custGeom>
            <a:solidFill>
              <a:srgbClr val="7754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97" name="i$ľïdé"/>
            <p:cNvSpPr/>
            <p:nvPr/>
          </p:nvSpPr>
          <p:spPr>
            <a:xfrm>
              <a:off x="6805274" y="4511879"/>
              <a:ext cx="208698" cy="9275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21" h="323">
                  <a:moveTo>
                    <a:pt x="359" y="323"/>
                  </a:moveTo>
                  <a:cubicBezTo>
                    <a:pt x="494" y="322"/>
                    <a:pt x="660" y="196"/>
                    <a:pt x="7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196"/>
                    <a:pt x="229" y="322"/>
                    <a:pt x="359" y="32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98" name="íSļîḍè"/>
            <p:cNvSpPr/>
            <p:nvPr/>
          </p:nvSpPr>
          <p:spPr>
            <a:xfrm>
              <a:off x="6795129" y="4501734"/>
              <a:ext cx="227539" cy="108697"/>
            </a:xfrm>
            <a:custGeom>
              <a:avLst/>
              <a:gdLst/>
              <a:ahLst/>
              <a:cxnLst>
                <a:cxn ang="0">
                  <a:pos x="2147483646" y="120761211"/>
                </a:cxn>
                <a:cxn ang="0">
                  <a:pos x="2147483646" y="0"/>
                </a:cxn>
                <a:cxn ang="0">
                  <a:pos x="342236650" y="0"/>
                </a:cxn>
                <a:cxn ang="0">
                  <a:pos x="97793882" y="120761211"/>
                </a:cxn>
                <a:cxn ang="0">
                  <a:pos x="24427356" y="410671431"/>
                </a:cxn>
                <a:cxn ang="0">
                  <a:pos x="2147483646" y="2147483646"/>
                </a:cxn>
                <a:cxn ang="0">
                  <a:pos x="2147483646" y="410671431"/>
                </a:cxn>
                <a:cxn ang="0">
                  <a:pos x="2147483646" y="120761211"/>
                </a:cxn>
                <a:cxn ang="0">
                  <a:pos x="2147483646" y="2147483646"/>
                </a:cxn>
                <a:cxn ang="0">
                  <a:pos x="782266892" y="652277399"/>
                </a:cxn>
                <a:cxn ang="0">
                  <a:pos x="2147483646" y="652277399"/>
                </a:cxn>
                <a:cxn ang="0">
                  <a:pos x="2147483646" y="2147483646"/>
                </a:cxn>
              </a:cxnLst>
              <a:pathLst>
                <a:path w="784" h="376">
                  <a:moveTo>
                    <a:pt x="781" y="5"/>
                  </a:moveTo>
                  <a:cubicBezTo>
                    <a:pt x="778" y="2"/>
                    <a:pt x="774" y="0"/>
                    <a:pt x="77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6" y="2"/>
                    <a:pt x="4" y="5"/>
                  </a:cubicBezTo>
                  <a:cubicBezTo>
                    <a:pt x="1" y="9"/>
                    <a:pt x="0" y="13"/>
                    <a:pt x="1" y="17"/>
                  </a:cubicBezTo>
                  <a:cubicBezTo>
                    <a:pt x="63" y="248"/>
                    <a:pt x="248" y="375"/>
                    <a:pt x="391" y="376"/>
                  </a:cubicBezTo>
                  <a:cubicBezTo>
                    <a:pt x="540" y="375"/>
                    <a:pt x="723" y="251"/>
                    <a:pt x="783" y="17"/>
                  </a:cubicBezTo>
                  <a:cubicBezTo>
                    <a:pt x="784" y="13"/>
                    <a:pt x="783" y="9"/>
                    <a:pt x="781" y="5"/>
                  </a:cubicBezTo>
                  <a:close/>
                  <a:moveTo>
                    <a:pt x="391" y="350"/>
                  </a:moveTo>
                  <a:cubicBezTo>
                    <a:pt x="261" y="348"/>
                    <a:pt x="94" y="235"/>
                    <a:pt x="32" y="27"/>
                  </a:cubicBezTo>
                  <a:cubicBezTo>
                    <a:pt x="753" y="27"/>
                    <a:pt x="753" y="27"/>
                    <a:pt x="753" y="27"/>
                  </a:cubicBezTo>
                  <a:cubicBezTo>
                    <a:pt x="692" y="237"/>
                    <a:pt x="526" y="348"/>
                    <a:pt x="391" y="350"/>
                  </a:cubicBezTo>
                  <a:close/>
                </a:path>
              </a:pathLst>
            </a:custGeom>
            <a:solidFill>
              <a:srgbClr val="E341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099" name="iṩḻíďê"/>
            <p:cNvSpPr/>
            <p:nvPr/>
          </p:nvSpPr>
          <p:spPr>
            <a:xfrm>
              <a:off x="6812520" y="4530720"/>
              <a:ext cx="192756" cy="536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68" h="188">
                  <a:moveTo>
                    <a:pt x="6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80"/>
                    <a:pt x="100" y="148"/>
                    <a:pt x="150" y="188"/>
                  </a:cubicBezTo>
                  <a:cubicBezTo>
                    <a:pt x="519" y="188"/>
                    <a:pt x="519" y="188"/>
                    <a:pt x="519" y="188"/>
                  </a:cubicBezTo>
                  <a:cubicBezTo>
                    <a:pt x="578" y="148"/>
                    <a:pt x="634" y="80"/>
                    <a:pt x="668" y="0"/>
                  </a:cubicBezTo>
                  <a:close/>
                </a:path>
              </a:pathLst>
            </a:custGeom>
            <a:solidFill>
              <a:srgbClr val="F596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00" name="íś1íḋê"/>
            <p:cNvSpPr/>
            <p:nvPr/>
          </p:nvSpPr>
          <p:spPr>
            <a:xfrm>
              <a:off x="6425559" y="3427807"/>
              <a:ext cx="1039144" cy="142175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594" h="4924">
                  <a:moveTo>
                    <a:pt x="2220" y="1621"/>
                  </a:moveTo>
                  <a:cubicBezTo>
                    <a:pt x="2220" y="1621"/>
                    <a:pt x="1311" y="2061"/>
                    <a:pt x="806" y="2111"/>
                  </a:cubicBezTo>
                  <a:cubicBezTo>
                    <a:pt x="806" y="2111"/>
                    <a:pt x="438" y="2168"/>
                    <a:pt x="470" y="2591"/>
                  </a:cubicBezTo>
                  <a:cubicBezTo>
                    <a:pt x="502" y="3014"/>
                    <a:pt x="615" y="3534"/>
                    <a:pt x="639" y="3600"/>
                  </a:cubicBezTo>
                  <a:cubicBezTo>
                    <a:pt x="679" y="3708"/>
                    <a:pt x="839" y="4572"/>
                    <a:pt x="594" y="4863"/>
                  </a:cubicBezTo>
                  <a:cubicBezTo>
                    <a:pt x="594" y="4863"/>
                    <a:pt x="711" y="4063"/>
                    <a:pt x="458" y="3829"/>
                  </a:cubicBezTo>
                  <a:cubicBezTo>
                    <a:pt x="458" y="3829"/>
                    <a:pt x="42" y="3175"/>
                    <a:pt x="0" y="2460"/>
                  </a:cubicBezTo>
                  <a:cubicBezTo>
                    <a:pt x="0" y="2460"/>
                    <a:pt x="3" y="1265"/>
                    <a:pt x="647" y="725"/>
                  </a:cubicBezTo>
                  <a:cubicBezTo>
                    <a:pt x="647" y="725"/>
                    <a:pt x="1450" y="0"/>
                    <a:pt x="2577" y="593"/>
                  </a:cubicBezTo>
                  <a:cubicBezTo>
                    <a:pt x="2577" y="593"/>
                    <a:pt x="3164" y="821"/>
                    <a:pt x="3420" y="1706"/>
                  </a:cubicBezTo>
                  <a:cubicBezTo>
                    <a:pt x="3420" y="1706"/>
                    <a:pt x="3594" y="2076"/>
                    <a:pt x="3199" y="2954"/>
                  </a:cubicBezTo>
                  <a:cubicBezTo>
                    <a:pt x="2805" y="3832"/>
                    <a:pt x="2837" y="3910"/>
                    <a:pt x="2801" y="4063"/>
                  </a:cubicBezTo>
                  <a:cubicBezTo>
                    <a:pt x="2801" y="4063"/>
                    <a:pt x="2734" y="4600"/>
                    <a:pt x="3025" y="4924"/>
                  </a:cubicBezTo>
                  <a:cubicBezTo>
                    <a:pt x="3025" y="4924"/>
                    <a:pt x="2339" y="4214"/>
                    <a:pt x="2612" y="3783"/>
                  </a:cubicBezTo>
                  <a:cubicBezTo>
                    <a:pt x="2886" y="3353"/>
                    <a:pt x="2922" y="2811"/>
                    <a:pt x="2912" y="2714"/>
                  </a:cubicBezTo>
                  <a:cubicBezTo>
                    <a:pt x="2912" y="2714"/>
                    <a:pt x="2838" y="1717"/>
                    <a:pt x="2220" y="1621"/>
                  </a:cubicBezTo>
                  <a:close/>
                </a:path>
              </a:pathLst>
            </a:custGeom>
            <a:solidFill>
              <a:srgbClr val="A836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01" name="ïşḷidè"/>
            <p:cNvSpPr/>
            <p:nvPr/>
          </p:nvSpPr>
          <p:spPr>
            <a:xfrm>
              <a:off x="6529908" y="4100280"/>
              <a:ext cx="765227" cy="262322"/>
            </a:xfrm>
            <a:custGeom>
              <a:avLst/>
              <a:gdLst/>
              <a:ahLst/>
              <a:cxnLst>
                <a:cxn ang="0">
                  <a:pos x="2147483646" y="144199644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770479056" y="2147483646"/>
                </a:cxn>
                <a:cxn ang="0">
                  <a:pos x="216718062" y="2147483646"/>
                </a:cxn>
                <a:cxn ang="0">
                  <a:pos x="48196595" y="2147483646"/>
                </a:cxn>
                <a:cxn ang="0">
                  <a:pos x="722365625" y="1754463501"/>
                </a:cxn>
                <a:cxn ang="0">
                  <a:pos x="2147483646" y="336452062"/>
                </a:cxn>
                <a:cxn ang="0">
                  <a:pos x="2147483646" y="1514117101"/>
                </a:cxn>
                <a:cxn ang="0">
                  <a:pos x="2147483646" y="2147483646"/>
                </a:cxn>
                <a:cxn ang="0">
                  <a:pos x="2147483646" y="1706327558"/>
                </a:cxn>
                <a:cxn ang="0">
                  <a:pos x="2147483646" y="48052542"/>
                </a:cxn>
                <a:cxn ang="0">
                  <a:pos x="2147483646" y="528745920"/>
                </a:cxn>
                <a:cxn ang="0">
                  <a:pos x="2147483646" y="985371181"/>
                </a:cxn>
                <a:cxn ang="0">
                  <a:pos x="2147483646" y="1441996443"/>
                </a:cxn>
                <a:cxn ang="0">
                  <a:pos x="2147483646" y="2147483646"/>
                </a:cxn>
                <a:cxn ang="0">
                  <a:pos x="2147483646" y="1922689532"/>
                </a:cxn>
                <a:cxn ang="0">
                  <a:pos x="2147483646" y="182650104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4589107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45891070"/>
                </a:cxn>
              </a:cxnLst>
              <a:pathLst>
                <a:path w="2650" h="909">
                  <a:moveTo>
                    <a:pt x="2647" y="60"/>
                  </a:moveTo>
                  <a:cubicBezTo>
                    <a:pt x="2647" y="89"/>
                    <a:pt x="2646" y="118"/>
                    <a:pt x="2647" y="147"/>
                  </a:cubicBezTo>
                  <a:cubicBezTo>
                    <a:pt x="2650" y="188"/>
                    <a:pt x="2647" y="224"/>
                    <a:pt x="2600" y="243"/>
                  </a:cubicBezTo>
                  <a:cubicBezTo>
                    <a:pt x="2586" y="249"/>
                    <a:pt x="2575" y="271"/>
                    <a:pt x="2571" y="288"/>
                  </a:cubicBezTo>
                  <a:cubicBezTo>
                    <a:pt x="2546" y="389"/>
                    <a:pt x="2523" y="490"/>
                    <a:pt x="2499" y="590"/>
                  </a:cubicBezTo>
                  <a:cubicBezTo>
                    <a:pt x="2494" y="613"/>
                    <a:pt x="2485" y="635"/>
                    <a:pt x="2479" y="657"/>
                  </a:cubicBezTo>
                  <a:cubicBezTo>
                    <a:pt x="2453" y="758"/>
                    <a:pt x="2384" y="813"/>
                    <a:pt x="2288" y="848"/>
                  </a:cubicBezTo>
                  <a:cubicBezTo>
                    <a:pt x="2177" y="890"/>
                    <a:pt x="2061" y="900"/>
                    <a:pt x="1947" y="887"/>
                  </a:cubicBezTo>
                  <a:cubicBezTo>
                    <a:pt x="1770" y="866"/>
                    <a:pt x="1620" y="786"/>
                    <a:pt x="1529" y="624"/>
                  </a:cubicBezTo>
                  <a:cubicBezTo>
                    <a:pt x="1488" y="550"/>
                    <a:pt x="1454" y="472"/>
                    <a:pt x="1425" y="393"/>
                  </a:cubicBezTo>
                  <a:cubicBezTo>
                    <a:pt x="1401" y="329"/>
                    <a:pt x="1362" y="300"/>
                    <a:pt x="1297" y="306"/>
                  </a:cubicBezTo>
                  <a:cubicBezTo>
                    <a:pt x="1247" y="311"/>
                    <a:pt x="1228" y="324"/>
                    <a:pt x="1211" y="373"/>
                  </a:cubicBezTo>
                  <a:cubicBezTo>
                    <a:pt x="1179" y="465"/>
                    <a:pt x="1151" y="559"/>
                    <a:pt x="1099" y="643"/>
                  </a:cubicBezTo>
                  <a:cubicBezTo>
                    <a:pt x="1021" y="767"/>
                    <a:pt x="913" y="842"/>
                    <a:pt x="771" y="880"/>
                  </a:cubicBezTo>
                  <a:cubicBezTo>
                    <a:pt x="661" y="909"/>
                    <a:pt x="551" y="903"/>
                    <a:pt x="447" y="879"/>
                  </a:cubicBezTo>
                  <a:cubicBezTo>
                    <a:pt x="326" y="851"/>
                    <a:pt x="212" y="790"/>
                    <a:pt x="177" y="648"/>
                  </a:cubicBezTo>
                  <a:cubicBezTo>
                    <a:pt x="152" y="547"/>
                    <a:pt x="121" y="449"/>
                    <a:pt x="93" y="349"/>
                  </a:cubicBezTo>
                  <a:cubicBezTo>
                    <a:pt x="83" y="310"/>
                    <a:pt x="69" y="275"/>
                    <a:pt x="32" y="251"/>
                  </a:cubicBezTo>
                  <a:cubicBezTo>
                    <a:pt x="20" y="243"/>
                    <a:pt x="11" y="224"/>
                    <a:pt x="9" y="208"/>
                  </a:cubicBezTo>
                  <a:cubicBezTo>
                    <a:pt x="4" y="175"/>
                    <a:pt x="5" y="141"/>
                    <a:pt x="2" y="107"/>
                  </a:cubicBezTo>
                  <a:cubicBezTo>
                    <a:pt x="0" y="85"/>
                    <a:pt x="9" y="75"/>
                    <a:pt x="30" y="73"/>
                  </a:cubicBezTo>
                  <a:cubicBezTo>
                    <a:pt x="193" y="53"/>
                    <a:pt x="355" y="27"/>
                    <a:pt x="519" y="14"/>
                  </a:cubicBezTo>
                  <a:cubicBezTo>
                    <a:pt x="692" y="0"/>
                    <a:pt x="863" y="31"/>
                    <a:pt x="1033" y="63"/>
                  </a:cubicBezTo>
                  <a:cubicBezTo>
                    <a:pt x="1105" y="76"/>
                    <a:pt x="1177" y="97"/>
                    <a:pt x="1250" y="108"/>
                  </a:cubicBezTo>
                  <a:cubicBezTo>
                    <a:pt x="1355" y="125"/>
                    <a:pt x="1456" y="93"/>
                    <a:pt x="1557" y="71"/>
                  </a:cubicBezTo>
                  <a:cubicBezTo>
                    <a:pt x="1714" y="37"/>
                    <a:pt x="1872" y="2"/>
                    <a:pt x="2033" y="2"/>
                  </a:cubicBezTo>
                  <a:cubicBezTo>
                    <a:pt x="2166" y="1"/>
                    <a:pt x="2300" y="14"/>
                    <a:pt x="2434" y="22"/>
                  </a:cubicBezTo>
                  <a:cubicBezTo>
                    <a:pt x="2486" y="26"/>
                    <a:pt x="2538" y="33"/>
                    <a:pt x="2590" y="41"/>
                  </a:cubicBezTo>
                  <a:cubicBezTo>
                    <a:pt x="2609" y="44"/>
                    <a:pt x="2627" y="53"/>
                    <a:pt x="2647" y="60"/>
                  </a:cubicBezTo>
                  <a:close/>
                  <a:moveTo>
                    <a:pt x="2455" y="238"/>
                  </a:moveTo>
                  <a:cubicBezTo>
                    <a:pt x="2455" y="238"/>
                    <a:pt x="2378" y="99"/>
                    <a:pt x="2290" y="80"/>
                  </a:cubicBezTo>
                  <a:cubicBezTo>
                    <a:pt x="2132" y="45"/>
                    <a:pt x="1972" y="48"/>
                    <a:pt x="1814" y="76"/>
                  </a:cubicBezTo>
                  <a:cubicBezTo>
                    <a:pt x="1747" y="88"/>
                    <a:pt x="1680" y="107"/>
                    <a:pt x="1617" y="132"/>
                  </a:cubicBezTo>
                  <a:cubicBezTo>
                    <a:pt x="1536" y="164"/>
                    <a:pt x="1496" y="231"/>
                    <a:pt x="1499" y="309"/>
                  </a:cubicBezTo>
                  <a:cubicBezTo>
                    <a:pt x="1502" y="406"/>
                    <a:pt x="1527" y="498"/>
                    <a:pt x="1576" y="581"/>
                  </a:cubicBezTo>
                  <a:cubicBezTo>
                    <a:pt x="1637" y="685"/>
                    <a:pt x="1704" y="783"/>
                    <a:pt x="1840" y="807"/>
                  </a:cubicBezTo>
                  <a:cubicBezTo>
                    <a:pt x="1950" y="826"/>
                    <a:pt x="2059" y="840"/>
                    <a:pt x="2169" y="820"/>
                  </a:cubicBezTo>
                  <a:cubicBezTo>
                    <a:pt x="2315" y="794"/>
                    <a:pt x="2414" y="713"/>
                    <a:pt x="2444" y="564"/>
                  </a:cubicBezTo>
                  <a:cubicBezTo>
                    <a:pt x="2459" y="488"/>
                    <a:pt x="2464" y="410"/>
                    <a:pt x="2471" y="333"/>
                  </a:cubicBezTo>
                  <a:cubicBezTo>
                    <a:pt x="2473" y="311"/>
                    <a:pt x="2462" y="257"/>
                    <a:pt x="2462" y="257"/>
                  </a:cubicBezTo>
                  <a:lnTo>
                    <a:pt x="2455" y="238"/>
                  </a:lnTo>
                  <a:close/>
                  <a:moveTo>
                    <a:pt x="616" y="56"/>
                  </a:moveTo>
                  <a:cubicBezTo>
                    <a:pt x="532" y="67"/>
                    <a:pt x="446" y="72"/>
                    <a:pt x="365" y="92"/>
                  </a:cubicBezTo>
                  <a:cubicBezTo>
                    <a:pt x="255" y="120"/>
                    <a:pt x="199" y="185"/>
                    <a:pt x="190" y="292"/>
                  </a:cubicBezTo>
                  <a:cubicBezTo>
                    <a:pt x="181" y="406"/>
                    <a:pt x="201" y="517"/>
                    <a:pt x="240" y="624"/>
                  </a:cubicBezTo>
                  <a:cubicBezTo>
                    <a:pt x="273" y="715"/>
                    <a:pt x="336" y="777"/>
                    <a:pt x="430" y="804"/>
                  </a:cubicBezTo>
                  <a:cubicBezTo>
                    <a:pt x="494" y="822"/>
                    <a:pt x="560" y="840"/>
                    <a:pt x="626" y="846"/>
                  </a:cubicBezTo>
                  <a:cubicBezTo>
                    <a:pt x="711" y="853"/>
                    <a:pt x="795" y="838"/>
                    <a:pt x="868" y="793"/>
                  </a:cubicBezTo>
                  <a:cubicBezTo>
                    <a:pt x="1007" y="708"/>
                    <a:pt x="1088" y="582"/>
                    <a:pt x="1116" y="422"/>
                  </a:cubicBezTo>
                  <a:cubicBezTo>
                    <a:pt x="1124" y="377"/>
                    <a:pt x="1130" y="329"/>
                    <a:pt x="1124" y="284"/>
                  </a:cubicBezTo>
                  <a:cubicBezTo>
                    <a:pt x="1111" y="193"/>
                    <a:pt x="1050" y="141"/>
                    <a:pt x="965" y="113"/>
                  </a:cubicBezTo>
                  <a:cubicBezTo>
                    <a:pt x="852" y="76"/>
                    <a:pt x="735" y="64"/>
                    <a:pt x="616" y="56"/>
                  </a:cubicBezTo>
                  <a:close/>
                </a:path>
              </a:pathLst>
            </a:custGeom>
            <a:solidFill>
              <a:srgbClr val="2727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02" name="iṣḻïḍê"/>
            <p:cNvSpPr/>
            <p:nvPr/>
          </p:nvSpPr>
          <p:spPr>
            <a:xfrm>
              <a:off x="6522661" y="3646651"/>
              <a:ext cx="810155" cy="391309"/>
            </a:xfrm>
            <a:custGeom>
              <a:avLst/>
              <a:gdLst/>
              <a:ahLst/>
              <a:cxnLst>
                <a:cxn ang="0">
                  <a:pos x="2147483646" y="72223512"/>
                </a:cxn>
                <a:cxn ang="0">
                  <a:pos x="2147483646" y="48204648"/>
                </a:cxn>
                <a:cxn ang="0">
                  <a:pos x="2147483646" y="48204648"/>
                </a:cxn>
                <a:cxn ang="0">
                  <a:pos x="2147483646" y="48204648"/>
                </a:cxn>
                <a:cxn ang="0">
                  <a:pos x="2147483646" y="48204648"/>
                </a:cxn>
                <a:cxn ang="0">
                  <a:pos x="2147483646" y="48204648"/>
                </a:cxn>
                <a:cxn ang="0">
                  <a:pos x="2147483646" y="72223512"/>
                </a:cxn>
                <a:cxn ang="0">
                  <a:pos x="0" y="2147483646"/>
                </a:cxn>
                <a:cxn ang="0">
                  <a:pos x="200192363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72223512"/>
                </a:cxn>
              </a:cxnLst>
              <a:pathLst>
                <a:path w="2804" h="1355">
                  <a:moveTo>
                    <a:pt x="1494" y="3"/>
                  </a:moveTo>
                  <a:cubicBezTo>
                    <a:pt x="1470" y="4"/>
                    <a:pt x="1447" y="3"/>
                    <a:pt x="1423" y="2"/>
                  </a:cubicBezTo>
                  <a:cubicBezTo>
                    <a:pt x="1423" y="2"/>
                    <a:pt x="1423" y="2"/>
                    <a:pt x="1423" y="2"/>
                  </a:cubicBezTo>
                  <a:cubicBezTo>
                    <a:pt x="1423" y="2"/>
                    <a:pt x="1422" y="2"/>
                    <a:pt x="1421" y="2"/>
                  </a:cubicBezTo>
                  <a:cubicBezTo>
                    <a:pt x="1420" y="2"/>
                    <a:pt x="1419" y="2"/>
                    <a:pt x="1419" y="2"/>
                  </a:cubicBezTo>
                  <a:cubicBezTo>
                    <a:pt x="1419" y="2"/>
                    <a:pt x="1419" y="2"/>
                    <a:pt x="1419" y="2"/>
                  </a:cubicBezTo>
                  <a:cubicBezTo>
                    <a:pt x="1395" y="3"/>
                    <a:pt x="1372" y="4"/>
                    <a:pt x="1349" y="3"/>
                  </a:cubicBezTo>
                  <a:cubicBezTo>
                    <a:pt x="1155" y="0"/>
                    <a:pt x="232" y="75"/>
                    <a:pt x="0" y="1355"/>
                  </a:cubicBezTo>
                  <a:cubicBezTo>
                    <a:pt x="83" y="1355"/>
                    <a:pt x="83" y="1355"/>
                    <a:pt x="83" y="1355"/>
                  </a:cubicBezTo>
                  <a:cubicBezTo>
                    <a:pt x="83" y="1355"/>
                    <a:pt x="249" y="514"/>
                    <a:pt x="1058" y="296"/>
                  </a:cubicBezTo>
                  <a:cubicBezTo>
                    <a:pt x="1121" y="279"/>
                    <a:pt x="1374" y="264"/>
                    <a:pt x="1419" y="266"/>
                  </a:cubicBezTo>
                  <a:cubicBezTo>
                    <a:pt x="1585" y="273"/>
                    <a:pt x="1670" y="267"/>
                    <a:pt x="1784" y="309"/>
                  </a:cubicBezTo>
                  <a:cubicBezTo>
                    <a:pt x="2573" y="596"/>
                    <a:pt x="2715" y="1355"/>
                    <a:pt x="2715" y="1355"/>
                  </a:cubicBezTo>
                  <a:cubicBezTo>
                    <a:pt x="2804" y="1355"/>
                    <a:pt x="2804" y="1355"/>
                    <a:pt x="2804" y="1355"/>
                  </a:cubicBezTo>
                  <a:cubicBezTo>
                    <a:pt x="2463" y="51"/>
                    <a:pt x="1687" y="0"/>
                    <a:pt x="1494" y="3"/>
                  </a:cubicBezTo>
                  <a:close/>
                </a:path>
              </a:pathLst>
            </a:custGeom>
            <a:solidFill>
              <a:srgbClr val="0D334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03" name="îṩ1îḋé"/>
            <p:cNvSpPr/>
            <p:nvPr/>
          </p:nvSpPr>
          <p:spPr>
            <a:xfrm>
              <a:off x="6792230" y="4649562"/>
              <a:ext cx="310149" cy="208698"/>
            </a:xfrm>
            <a:custGeom>
              <a:avLst/>
              <a:gdLst/>
              <a:ahLst/>
              <a:cxnLst>
                <a:cxn ang="0">
                  <a:pos x="509960828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431164591"/>
                </a:cxn>
                <a:cxn ang="0">
                  <a:pos x="509960828" y="2147483646"/>
                </a:cxn>
              </a:cxnLst>
              <a:pathLst>
                <a:path w="1071" h="724">
                  <a:moveTo>
                    <a:pt x="21" y="145"/>
                  </a:moveTo>
                  <a:cubicBezTo>
                    <a:pt x="1071" y="724"/>
                    <a:pt x="1071" y="724"/>
                    <a:pt x="1071" y="724"/>
                  </a:cubicBezTo>
                  <a:cubicBezTo>
                    <a:pt x="1071" y="724"/>
                    <a:pt x="822" y="487"/>
                    <a:pt x="854" y="0"/>
                  </a:cubicBezTo>
                  <a:cubicBezTo>
                    <a:pt x="854" y="0"/>
                    <a:pt x="438" y="228"/>
                    <a:pt x="0" y="18"/>
                  </a:cubicBezTo>
                  <a:cubicBezTo>
                    <a:pt x="0" y="18"/>
                    <a:pt x="18" y="93"/>
                    <a:pt x="21" y="145"/>
                  </a:cubicBezTo>
                  <a:close/>
                </a:path>
              </a:pathLst>
            </a:custGeom>
            <a:solidFill>
              <a:srgbClr val="D2AF9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04" name="iṥľîde"/>
            <p:cNvSpPr/>
            <p:nvPr/>
          </p:nvSpPr>
          <p:spPr>
            <a:xfrm>
              <a:off x="6138598" y="4932174"/>
              <a:ext cx="1547846" cy="6797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358" h="2354">
                  <a:moveTo>
                    <a:pt x="1218" y="1907"/>
                  </a:moveTo>
                  <a:cubicBezTo>
                    <a:pt x="1219" y="1908"/>
                    <a:pt x="1219" y="1909"/>
                    <a:pt x="1219" y="1909"/>
                  </a:cubicBezTo>
                  <a:cubicBezTo>
                    <a:pt x="1245" y="2354"/>
                    <a:pt x="1245" y="2354"/>
                    <a:pt x="1245" y="2354"/>
                  </a:cubicBezTo>
                  <a:cubicBezTo>
                    <a:pt x="4121" y="2354"/>
                    <a:pt x="4121" y="2354"/>
                    <a:pt x="4121" y="2354"/>
                  </a:cubicBezTo>
                  <a:cubicBezTo>
                    <a:pt x="4142" y="1913"/>
                    <a:pt x="4142" y="1913"/>
                    <a:pt x="4142" y="1913"/>
                  </a:cubicBezTo>
                  <a:cubicBezTo>
                    <a:pt x="4298" y="2354"/>
                    <a:pt x="4298" y="2354"/>
                    <a:pt x="4298" y="2354"/>
                  </a:cubicBezTo>
                  <a:cubicBezTo>
                    <a:pt x="5358" y="2354"/>
                    <a:pt x="5358" y="2354"/>
                    <a:pt x="5358" y="2354"/>
                  </a:cubicBezTo>
                  <a:cubicBezTo>
                    <a:pt x="4793" y="671"/>
                    <a:pt x="4793" y="671"/>
                    <a:pt x="4793" y="671"/>
                  </a:cubicBezTo>
                  <a:cubicBezTo>
                    <a:pt x="4788" y="659"/>
                    <a:pt x="4783" y="647"/>
                    <a:pt x="4777" y="635"/>
                  </a:cubicBezTo>
                  <a:cubicBezTo>
                    <a:pt x="4643" y="266"/>
                    <a:pt x="4293" y="0"/>
                    <a:pt x="3884" y="0"/>
                  </a:cubicBezTo>
                  <a:cubicBezTo>
                    <a:pt x="3204" y="126"/>
                    <a:pt x="3204" y="126"/>
                    <a:pt x="3204" y="126"/>
                  </a:cubicBezTo>
                  <a:cubicBezTo>
                    <a:pt x="2862" y="189"/>
                    <a:pt x="2510" y="189"/>
                    <a:pt x="2167" y="127"/>
                  </a:cubicBezTo>
                  <a:cubicBezTo>
                    <a:pt x="1474" y="0"/>
                    <a:pt x="1474" y="0"/>
                    <a:pt x="1474" y="0"/>
                  </a:cubicBezTo>
                  <a:cubicBezTo>
                    <a:pt x="1066" y="0"/>
                    <a:pt x="715" y="266"/>
                    <a:pt x="581" y="635"/>
                  </a:cubicBezTo>
                  <a:cubicBezTo>
                    <a:pt x="575" y="647"/>
                    <a:pt x="570" y="659"/>
                    <a:pt x="565" y="671"/>
                  </a:cubicBezTo>
                  <a:cubicBezTo>
                    <a:pt x="0" y="2354"/>
                    <a:pt x="0" y="2354"/>
                    <a:pt x="0" y="2354"/>
                  </a:cubicBezTo>
                  <a:cubicBezTo>
                    <a:pt x="1059" y="2354"/>
                    <a:pt x="1059" y="2354"/>
                    <a:pt x="1059" y="2354"/>
                  </a:cubicBezTo>
                  <a:lnTo>
                    <a:pt x="1218" y="1907"/>
                  </a:lnTo>
                  <a:close/>
                </a:path>
              </a:pathLst>
            </a:custGeom>
            <a:solidFill>
              <a:srgbClr val="4B50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05" name="îşľîḋê"/>
            <p:cNvSpPr/>
            <p:nvPr/>
          </p:nvSpPr>
          <p:spPr>
            <a:xfrm>
              <a:off x="6754548" y="4220571"/>
              <a:ext cx="18841" cy="18841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06" name="ïṧḻíḓe"/>
            <p:cNvSpPr/>
            <p:nvPr/>
          </p:nvSpPr>
          <p:spPr>
            <a:xfrm>
              <a:off x="7090785" y="4220571"/>
              <a:ext cx="18841" cy="18841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07" name="ïṡḻiḑê"/>
            <p:cNvSpPr/>
            <p:nvPr/>
          </p:nvSpPr>
          <p:spPr>
            <a:xfrm>
              <a:off x="9690819" y="3991583"/>
              <a:ext cx="801460" cy="1068130"/>
            </a:xfrm>
            <a:prstGeom prst="rect">
              <a:avLst/>
            </a:prstGeom>
            <a:solidFill>
              <a:srgbClr val="A83623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08" name="í$1ïḓè"/>
            <p:cNvSpPr/>
            <p:nvPr/>
          </p:nvSpPr>
          <p:spPr>
            <a:xfrm>
              <a:off x="9758935" y="3781435"/>
              <a:ext cx="704357" cy="913055"/>
            </a:xfrm>
            <a:prstGeom prst="ellipse">
              <a:avLst/>
            </a:prstGeom>
            <a:solidFill>
              <a:srgbClr val="EFD4B8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09" name="ïŝ1îḋé"/>
            <p:cNvSpPr/>
            <p:nvPr/>
          </p:nvSpPr>
          <p:spPr>
            <a:xfrm>
              <a:off x="9756037" y="3785783"/>
              <a:ext cx="355077" cy="908707"/>
            </a:xfrm>
            <a:custGeom>
              <a:avLst/>
              <a:gdLst/>
              <a:ahLst/>
              <a:cxnLst>
                <a:cxn ang="0">
                  <a:pos x="2147483646" y="23967363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3967363"/>
                </a:cxn>
              </a:cxnLst>
              <a:pathLst>
                <a:path w="1226" h="3150">
                  <a:moveTo>
                    <a:pt x="1220" y="1"/>
                  </a:moveTo>
                  <a:cubicBezTo>
                    <a:pt x="1226" y="3150"/>
                    <a:pt x="1226" y="3150"/>
                    <a:pt x="1226" y="3150"/>
                  </a:cubicBezTo>
                  <a:cubicBezTo>
                    <a:pt x="552" y="3150"/>
                    <a:pt x="0" y="2456"/>
                    <a:pt x="0" y="1582"/>
                  </a:cubicBezTo>
                  <a:cubicBezTo>
                    <a:pt x="0" y="709"/>
                    <a:pt x="546" y="0"/>
                    <a:pt x="1220" y="1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10" name="îśḻîḍe"/>
            <p:cNvSpPr/>
            <p:nvPr/>
          </p:nvSpPr>
          <p:spPr>
            <a:xfrm>
              <a:off x="9850241" y="4201730"/>
              <a:ext cx="176814" cy="9855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11" h="340">
                  <a:moveTo>
                    <a:pt x="611" y="170"/>
                  </a:moveTo>
                  <a:cubicBezTo>
                    <a:pt x="611" y="170"/>
                    <a:pt x="475" y="340"/>
                    <a:pt x="305" y="340"/>
                  </a:cubicBezTo>
                  <a:cubicBezTo>
                    <a:pt x="137" y="340"/>
                    <a:pt x="0" y="170"/>
                    <a:pt x="0" y="170"/>
                  </a:cubicBezTo>
                  <a:cubicBezTo>
                    <a:pt x="0" y="170"/>
                    <a:pt x="137" y="0"/>
                    <a:pt x="305" y="0"/>
                  </a:cubicBezTo>
                  <a:cubicBezTo>
                    <a:pt x="475" y="0"/>
                    <a:pt x="611" y="170"/>
                    <a:pt x="611" y="170"/>
                  </a:cubicBezTo>
                  <a:close/>
                </a:path>
              </a:pathLst>
            </a:custGeom>
            <a:solidFill>
              <a:srgbClr val="F8F1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11" name="ïṥľiḋé"/>
            <p:cNvSpPr/>
            <p:nvPr/>
          </p:nvSpPr>
          <p:spPr>
            <a:xfrm>
              <a:off x="9905314" y="4217672"/>
              <a:ext cx="66668" cy="66668"/>
            </a:xfrm>
            <a:prstGeom prst="ellipse">
              <a:avLst/>
            </a:prstGeom>
            <a:solidFill>
              <a:srgbClr val="2A2A2A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12" name="ïsļïďê"/>
            <p:cNvSpPr/>
            <p:nvPr/>
          </p:nvSpPr>
          <p:spPr>
            <a:xfrm>
              <a:off x="9863285" y="4264050"/>
              <a:ext cx="155074" cy="4492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1896533763"/>
                </a:cxn>
                <a:cxn ang="0">
                  <a:pos x="2147483646" y="2147483646"/>
                </a:cxn>
              </a:cxnLst>
              <a:pathLst>
                <a:path w="536" h="151">
                  <a:moveTo>
                    <a:pt x="290" y="130"/>
                  </a:moveTo>
                  <a:cubicBezTo>
                    <a:pt x="402" y="116"/>
                    <a:pt x="479" y="43"/>
                    <a:pt x="536" y="0"/>
                  </a:cubicBezTo>
                  <a:cubicBezTo>
                    <a:pt x="481" y="48"/>
                    <a:pt x="406" y="125"/>
                    <a:pt x="295" y="138"/>
                  </a:cubicBezTo>
                  <a:cubicBezTo>
                    <a:pt x="187" y="151"/>
                    <a:pt x="90" y="100"/>
                    <a:pt x="0" y="72"/>
                  </a:cubicBezTo>
                  <a:cubicBezTo>
                    <a:pt x="88" y="95"/>
                    <a:pt x="182" y="143"/>
                    <a:pt x="290" y="130"/>
                  </a:cubicBezTo>
                  <a:close/>
                </a:path>
              </a:pathLst>
            </a:custGeom>
            <a:solidFill>
              <a:srgbClr val="7754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13" name="îšḻîḍê"/>
            <p:cNvSpPr/>
            <p:nvPr/>
          </p:nvSpPr>
          <p:spPr>
            <a:xfrm>
              <a:off x="10209666" y="4201730"/>
              <a:ext cx="176814" cy="9855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611" h="340">
                  <a:moveTo>
                    <a:pt x="0" y="170"/>
                  </a:moveTo>
                  <a:cubicBezTo>
                    <a:pt x="0" y="170"/>
                    <a:pt x="136" y="340"/>
                    <a:pt x="306" y="340"/>
                  </a:cubicBezTo>
                  <a:cubicBezTo>
                    <a:pt x="474" y="340"/>
                    <a:pt x="611" y="170"/>
                    <a:pt x="611" y="170"/>
                  </a:cubicBezTo>
                  <a:cubicBezTo>
                    <a:pt x="611" y="170"/>
                    <a:pt x="474" y="0"/>
                    <a:pt x="306" y="0"/>
                  </a:cubicBezTo>
                  <a:cubicBezTo>
                    <a:pt x="136" y="0"/>
                    <a:pt x="0" y="170"/>
                    <a:pt x="0" y="170"/>
                  </a:cubicBezTo>
                  <a:close/>
                </a:path>
              </a:pathLst>
            </a:custGeom>
            <a:solidFill>
              <a:srgbClr val="F8F1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14" name="ïŝ1iḓé"/>
            <p:cNvSpPr/>
            <p:nvPr/>
          </p:nvSpPr>
          <p:spPr>
            <a:xfrm>
              <a:off x="10264739" y="4217672"/>
              <a:ext cx="66668" cy="66668"/>
            </a:xfrm>
            <a:prstGeom prst="ellipse">
              <a:avLst/>
            </a:prstGeom>
            <a:solidFill>
              <a:srgbClr val="2A2A2A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15" name="ïśľíďè"/>
            <p:cNvSpPr/>
            <p:nvPr/>
          </p:nvSpPr>
          <p:spPr>
            <a:xfrm>
              <a:off x="10218362" y="4264050"/>
              <a:ext cx="155074" cy="4492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1896533763"/>
                </a:cxn>
                <a:cxn ang="0">
                  <a:pos x="2147483646" y="2147483646"/>
                </a:cxn>
              </a:cxnLst>
              <a:pathLst>
                <a:path w="537" h="151">
                  <a:moveTo>
                    <a:pt x="247" y="130"/>
                  </a:moveTo>
                  <a:cubicBezTo>
                    <a:pt x="135" y="116"/>
                    <a:pt x="58" y="43"/>
                    <a:pt x="0" y="0"/>
                  </a:cubicBezTo>
                  <a:cubicBezTo>
                    <a:pt x="56" y="48"/>
                    <a:pt x="131" y="125"/>
                    <a:pt x="242" y="138"/>
                  </a:cubicBezTo>
                  <a:cubicBezTo>
                    <a:pt x="350" y="151"/>
                    <a:pt x="447" y="100"/>
                    <a:pt x="537" y="72"/>
                  </a:cubicBezTo>
                  <a:cubicBezTo>
                    <a:pt x="449" y="95"/>
                    <a:pt x="355" y="143"/>
                    <a:pt x="247" y="130"/>
                  </a:cubicBezTo>
                  <a:close/>
                </a:path>
              </a:pathLst>
            </a:custGeom>
            <a:solidFill>
              <a:srgbClr val="7754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16" name="isḻïḋe"/>
            <p:cNvSpPr/>
            <p:nvPr/>
          </p:nvSpPr>
          <p:spPr>
            <a:xfrm>
              <a:off x="10005315" y="4520575"/>
              <a:ext cx="207249" cy="9275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20" h="322">
                  <a:moveTo>
                    <a:pt x="358" y="322"/>
                  </a:moveTo>
                  <a:cubicBezTo>
                    <a:pt x="494" y="321"/>
                    <a:pt x="659" y="240"/>
                    <a:pt x="7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12"/>
                    <a:pt x="229" y="321"/>
                    <a:pt x="358" y="3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17" name="ísḻîdé"/>
            <p:cNvSpPr/>
            <p:nvPr/>
          </p:nvSpPr>
          <p:spPr>
            <a:xfrm>
              <a:off x="9995170" y="4516227"/>
              <a:ext cx="226090" cy="108697"/>
            </a:xfrm>
            <a:custGeom>
              <a:avLst/>
              <a:gdLst/>
              <a:ahLst/>
              <a:cxnLst>
                <a:cxn ang="0">
                  <a:pos x="2147483646" y="121742089"/>
                </a:cxn>
                <a:cxn ang="0">
                  <a:pos x="2147483646" y="0"/>
                </a:cxn>
                <a:cxn ang="0">
                  <a:pos x="338368260" y="0"/>
                </a:cxn>
                <a:cxn ang="0">
                  <a:pos x="96628900" y="146107319"/>
                </a:cxn>
                <a:cxn ang="0">
                  <a:pos x="24157225" y="414041076"/>
                </a:cxn>
                <a:cxn ang="0">
                  <a:pos x="2147483646" y="2147483646"/>
                </a:cxn>
                <a:cxn ang="0">
                  <a:pos x="2147483646" y="414041076"/>
                </a:cxn>
                <a:cxn ang="0">
                  <a:pos x="2147483646" y="121742089"/>
                </a:cxn>
                <a:cxn ang="0">
                  <a:pos x="2147483646" y="2147483646"/>
                </a:cxn>
                <a:cxn ang="0">
                  <a:pos x="749208195" y="657525255"/>
                </a:cxn>
                <a:cxn ang="0">
                  <a:pos x="2147483646" y="657525255"/>
                </a:cxn>
                <a:cxn ang="0">
                  <a:pos x="2147483646" y="2147483646"/>
                </a:cxn>
              </a:cxnLst>
              <a:pathLst>
                <a:path w="782" h="375">
                  <a:moveTo>
                    <a:pt x="778" y="5"/>
                  </a:moveTo>
                  <a:cubicBezTo>
                    <a:pt x="776" y="2"/>
                    <a:pt x="772" y="0"/>
                    <a:pt x="76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6" y="2"/>
                    <a:pt x="4" y="6"/>
                  </a:cubicBezTo>
                  <a:cubicBezTo>
                    <a:pt x="1" y="9"/>
                    <a:pt x="0" y="13"/>
                    <a:pt x="1" y="17"/>
                  </a:cubicBezTo>
                  <a:cubicBezTo>
                    <a:pt x="63" y="248"/>
                    <a:pt x="247" y="374"/>
                    <a:pt x="389" y="375"/>
                  </a:cubicBezTo>
                  <a:cubicBezTo>
                    <a:pt x="538" y="374"/>
                    <a:pt x="721" y="250"/>
                    <a:pt x="781" y="17"/>
                  </a:cubicBezTo>
                  <a:cubicBezTo>
                    <a:pt x="782" y="13"/>
                    <a:pt x="781" y="9"/>
                    <a:pt x="778" y="5"/>
                  </a:cubicBezTo>
                  <a:close/>
                  <a:moveTo>
                    <a:pt x="389" y="349"/>
                  </a:moveTo>
                  <a:cubicBezTo>
                    <a:pt x="260" y="348"/>
                    <a:pt x="94" y="234"/>
                    <a:pt x="31" y="27"/>
                  </a:cubicBezTo>
                  <a:cubicBezTo>
                    <a:pt x="751" y="27"/>
                    <a:pt x="751" y="27"/>
                    <a:pt x="751" y="27"/>
                  </a:cubicBezTo>
                  <a:cubicBezTo>
                    <a:pt x="690" y="236"/>
                    <a:pt x="525" y="347"/>
                    <a:pt x="389" y="349"/>
                  </a:cubicBezTo>
                  <a:close/>
                </a:path>
              </a:pathLst>
            </a:custGeom>
            <a:solidFill>
              <a:srgbClr val="E341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18" name="ïṧḷiďè"/>
            <p:cNvSpPr/>
            <p:nvPr/>
          </p:nvSpPr>
          <p:spPr>
            <a:xfrm>
              <a:off x="10012562" y="4543764"/>
              <a:ext cx="192756" cy="550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67" h="188">
                  <a:moveTo>
                    <a:pt x="6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" y="80"/>
                    <a:pt x="101" y="148"/>
                    <a:pt x="150" y="188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77" y="148"/>
                    <a:pt x="633" y="80"/>
                    <a:pt x="667" y="0"/>
                  </a:cubicBezTo>
                  <a:close/>
                </a:path>
              </a:pathLst>
            </a:custGeom>
            <a:solidFill>
              <a:srgbClr val="F596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19" name="ïšḻiḓê"/>
            <p:cNvSpPr/>
            <p:nvPr/>
          </p:nvSpPr>
          <p:spPr>
            <a:xfrm>
              <a:off x="9466178" y="3501721"/>
              <a:ext cx="1285524" cy="218698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6439356"/>
                </a:cxn>
                <a:cxn ang="0">
                  <a:pos x="2147483646" y="0"/>
                </a:cxn>
                <a:cxn ang="0">
                  <a:pos x="2147483646" y="21643935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52" h="7577">
                  <a:moveTo>
                    <a:pt x="4201" y="5541"/>
                  </a:moveTo>
                  <a:cubicBezTo>
                    <a:pt x="4201" y="5541"/>
                    <a:pt x="3896" y="4704"/>
                    <a:pt x="3868" y="4165"/>
                  </a:cubicBezTo>
                  <a:cubicBezTo>
                    <a:pt x="3868" y="4165"/>
                    <a:pt x="3912" y="2356"/>
                    <a:pt x="3919" y="1912"/>
                  </a:cubicBezTo>
                  <a:cubicBezTo>
                    <a:pt x="3919" y="1912"/>
                    <a:pt x="3915" y="1235"/>
                    <a:pt x="3557" y="748"/>
                  </a:cubicBezTo>
                  <a:cubicBezTo>
                    <a:pt x="3557" y="748"/>
                    <a:pt x="3342" y="406"/>
                    <a:pt x="3016" y="422"/>
                  </a:cubicBezTo>
                  <a:cubicBezTo>
                    <a:pt x="3016" y="422"/>
                    <a:pt x="2805" y="52"/>
                    <a:pt x="2416" y="9"/>
                  </a:cubicBezTo>
                  <a:cubicBezTo>
                    <a:pt x="2416" y="9"/>
                    <a:pt x="2349" y="0"/>
                    <a:pt x="2226" y="0"/>
                  </a:cubicBezTo>
                  <a:cubicBezTo>
                    <a:pt x="2102" y="0"/>
                    <a:pt x="2035" y="9"/>
                    <a:pt x="2035" y="9"/>
                  </a:cubicBezTo>
                  <a:cubicBezTo>
                    <a:pt x="1646" y="52"/>
                    <a:pt x="1387" y="242"/>
                    <a:pt x="1387" y="242"/>
                  </a:cubicBezTo>
                  <a:cubicBezTo>
                    <a:pt x="1074" y="439"/>
                    <a:pt x="872" y="730"/>
                    <a:pt x="872" y="730"/>
                  </a:cubicBezTo>
                  <a:cubicBezTo>
                    <a:pt x="514" y="1217"/>
                    <a:pt x="532" y="1912"/>
                    <a:pt x="532" y="1912"/>
                  </a:cubicBezTo>
                  <a:cubicBezTo>
                    <a:pt x="539" y="2356"/>
                    <a:pt x="583" y="4165"/>
                    <a:pt x="583" y="4165"/>
                  </a:cubicBezTo>
                  <a:cubicBezTo>
                    <a:pt x="556" y="4704"/>
                    <a:pt x="250" y="5541"/>
                    <a:pt x="250" y="5541"/>
                  </a:cubicBezTo>
                  <a:cubicBezTo>
                    <a:pt x="0" y="7243"/>
                    <a:pt x="0" y="7243"/>
                    <a:pt x="0" y="7243"/>
                  </a:cubicBezTo>
                  <a:cubicBezTo>
                    <a:pt x="344" y="7577"/>
                    <a:pt x="1257" y="7270"/>
                    <a:pt x="1257" y="7270"/>
                  </a:cubicBezTo>
                  <a:cubicBezTo>
                    <a:pt x="1613" y="7160"/>
                    <a:pt x="1706" y="7045"/>
                    <a:pt x="1706" y="7045"/>
                  </a:cubicBezTo>
                  <a:cubicBezTo>
                    <a:pt x="1518" y="6380"/>
                    <a:pt x="1292" y="4642"/>
                    <a:pt x="1292" y="4642"/>
                  </a:cubicBezTo>
                  <a:cubicBezTo>
                    <a:pt x="1232" y="3886"/>
                    <a:pt x="1297" y="3616"/>
                    <a:pt x="1297" y="3616"/>
                  </a:cubicBezTo>
                  <a:cubicBezTo>
                    <a:pt x="1057" y="3353"/>
                    <a:pt x="1008" y="2888"/>
                    <a:pt x="1008" y="2888"/>
                  </a:cubicBezTo>
                  <a:cubicBezTo>
                    <a:pt x="945" y="2030"/>
                    <a:pt x="1204" y="1697"/>
                    <a:pt x="1204" y="1697"/>
                  </a:cubicBezTo>
                  <a:cubicBezTo>
                    <a:pt x="1569" y="1826"/>
                    <a:pt x="1912" y="1850"/>
                    <a:pt x="2226" y="1839"/>
                  </a:cubicBezTo>
                  <a:cubicBezTo>
                    <a:pt x="2539" y="1850"/>
                    <a:pt x="2893" y="1822"/>
                    <a:pt x="3259" y="1694"/>
                  </a:cubicBezTo>
                  <a:cubicBezTo>
                    <a:pt x="3259" y="1694"/>
                    <a:pt x="3506" y="2030"/>
                    <a:pt x="3444" y="2888"/>
                  </a:cubicBezTo>
                  <a:cubicBezTo>
                    <a:pt x="3444" y="2888"/>
                    <a:pt x="3394" y="3353"/>
                    <a:pt x="3154" y="3616"/>
                  </a:cubicBezTo>
                  <a:cubicBezTo>
                    <a:pt x="3154" y="3616"/>
                    <a:pt x="3219" y="3886"/>
                    <a:pt x="3159" y="4642"/>
                  </a:cubicBezTo>
                  <a:cubicBezTo>
                    <a:pt x="3159" y="4642"/>
                    <a:pt x="2934" y="6380"/>
                    <a:pt x="2746" y="7045"/>
                  </a:cubicBezTo>
                  <a:cubicBezTo>
                    <a:pt x="2746" y="7045"/>
                    <a:pt x="2845" y="7154"/>
                    <a:pt x="3195" y="7270"/>
                  </a:cubicBezTo>
                  <a:cubicBezTo>
                    <a:pt x="3195" y="7270"/>
                    <a:pt x="4107" y="7577"/>
                    <a:pt x="4452" y="7243"/>
                  </a:cubicBezTo>
                  <a:lnTo>
                    <a:pt x="4201" y="5541"/>
                  </a:lnTo>
                  <a:close/>
                </a:path>
              </a:pathLst>
            </a:custGeom>
            <a:solidFill>
              <a:srgbClr val="A836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20" name="ïšḷîḋê"/>
            <p:cNvSpPr/>
            <p:nvPr/>
          </p:nvSpPr>
          <p:spPr>
            <a:xfrm>
              <a:off x="9776327" y="4932174"/>
              <a:ext cx="647835" cy="35217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7" h="243">
                  <a:moveTo>
                    <a:pt x="168" y="0"/>
                  </a:moveTo>
                  <a:lnTo>
                    <a:pt x="33" y="7"/>
                  </a:lnTo>
                  <a:lnTo>
                    <a:pt x="0" y="96"/>
                  </a:lnTo>
                  <a:lnTo>
                    <a:pt x="208" y="243"/>
                  </a:lnTo>
                  <a:lnTo>
                    <a:pt x="402" y="168"/>
                  </a:lnTo>
                  <a:lnTo>
                    <a:pt x="447" y="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21" name="iŝliḓê"/>
            <p:cNvSpPr/>
            <p:nvPr/>
          </p:nvSpPr>
          <p:spPr>
            <a:xfrm>
              <a:off x="9703862" y="3636505"/>
              <a:ext cx="808706" cy="389860"/>
            </a:xfrm>
            <a:custGeom>
              <a:avLst/>
              <a:gdLst/>
              <a:ahLst/>
              <a:cxnLst>
                <a:cxn ang="0">
                  <a:pos x="2147483646" y="72114866"/>
                </a:cxn>
                <a:cxn ang="0">
                  <a:pos x="2147483646" y="48048874"/>
                </a:cxn>
                <a:cxn ang="0">
                  <a:pos x="2147483646" y="48048874"/>
                </a:cxn>
                <a:cxn ang="0">
                  <a:pos x="2147483646" y="48048874"/>
                </a:cxn>
                <a:cxn ang="0">
                  <a:pos x="2147483646" y="48048874"/>
                </a:cxn>
                <a:cxn ang="0">
                  <a:pos x="2147483646" y="48048874"/>
                </a:cxn>
                <a:cxn ang="0">
                  <a:pos x="2147483646" y="72114866"/>
                </a:cxn>
                <a:cxn ang="0">
                  <a:pos x="0" y="2147483646"/>
                </a:cxn>
                <a:cxn ang="0">
                  <a:pos x="200837536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72114866"/>
                </a:cxn>
              </a:cxnLst>
              <a:pathLst>
                <a:path w="2796" h="1351">
                  <a:moveTo>
                    <a:pt x="1490" y="3"/>
                  </a:moveTo>
                  <a:cubicBezTo>
                    <a:pt x="1467" y="3"/>
                    <a:pt x="1444" y="2"/>
                    <a:pt x="1420" y="2"/>
                  </a:cubicBezTo>
                  <a:cubicBezTo>
                    <a:pt x="1420" y="2"/>
                    <a:pt x="1420" y="2"/>
                    <a:pt x="1420" y="2"/>
                  </a:cubicBezTo>
                  <a:cubicBezTo>
                    <a:pt x="1420" y="2"/>
                    <a:pt x="1419" y="2"/>
                    <a:pt x="1418" y="2"/>
                  </a:cubicBezTo>
                  <a:cubicBezTo>
                    <a:pt x="1417" y="2"/>
                    <a:pt x="1416" y="2"/>
                    <a:pt x="1416" y="2"/>
                  </a:cubicBezTo>
                  <a:cubicBezTo>
                    <a:pt x="1416" y="2"/>
                    <a:pt x="1416" y="2"/>
                    <a:pt x="1416" y="2"/>
                  </a:cubicBezTo>
                  <a:cubicBezTo>
                    <a:pt x="1392" y="2"/>
                    <a:pt x="1369" y="3"/>
                    <a:pt x="1345" y="3"/>
                  </a:cubicBezTo>
                  <a:cubicBezTo>
                    <a:pt x="1152" y="0"/>
                    <a:pt x="231" y="75"/>
                    <a:pt x="0" y="1351"/>
                  </a:cubicBezTo>
                  <a:cubicBezTo>
                    <a:pt x="83" y="1351"/>
                    <a:pt x="83" y="1351"/>
                    <a:pt x="83" y="1351"/>
                  </a:cubicBezTo>
                  <a:cubicBezTo>
                    <a:pt x="83" y="1351"/>
                    <a:pt x="248" y="512"/>
                    <a:pt x="1055" y="295"/>
                  </a:cubicBezTo>
                  <a:cubicBezTo>
                    <a:pt x="1118" y="278"/>
                    <a:pt x="1371" y="263"/>
                    <a:pt x="1415" y="265"/>
                  </a:cubicBezTo>
                  <a:cubicBezTo>
                    <a:pt x="1580" y="272"/>
                    <a:pt x="1665" y="266"/>
                    <a:pt x="1779" y="308"/>
                  </a:cubicBezTo>
                  <a:cubicBezTo>
                    <a:pt x="2566" y="594"/>
                    <a:pt x="2707" y="1351"/>
                    <a:pt x="2707" y="1351"/>
                  </a:cubicBezTo>
                  <a:cubicBezTo>
                    <a:pt x="2796" y="1351"/>
                    <a:pt x="2796" y="1351"/>
                    <a:pt x="2796" y="1351"/>
                  </a:cubicBezTo>
                  <a:cubicBezTo>
                    <a:pt x="2456" y="51"/>
                    <a:pt x="1683" y="0"/>
                    <a:pt x="1490" y="3"/>
                  </a:cubicBezTo>
                  <a:close/>
                </a:path>
              </a:pathLst>
            </a:custGeom>
            <a:solidFill>
              <a:srgbClr val="0D334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22" name="ïšļïḋe"/>
            <p:cNvSpPr/>
            <p:nvPr/>
          </p:nvSpPr>
          <p:spPr>
            <a:xfrm>
              <a:off x="9824154" y="4664055"/>
              <a:ext cx="600008" cy="4101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48094864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80" h="1421">
                  <a:moveTo>
                    <a:pt x="1436" y="0"/>
                  </a:moveTo>
                  <a:cubicBezTo>
                    <a:pt x="1436" y="0"/>
                    <a:pt x="1223" y="106"/>
                    <a:pt x="992" y="106"/>
                  </a:cubicBezTo>
                  <a:cubicBezTo>
                    <a:pt x="774" y="106"/>
                    <a:pt x="589" y="20"/>
                    <a:pt x="589" y="20"/>
                  </a:cubicBezTo>
                  <a:cubicBezTo>
                    <a:pt x="589" y="20"/>
                    <a:pt x="946" y="740"/>
                    <a:pt x="0" y="963"/>
                  </a:cubicBezTo>
                  <a:cubicBezTo>
                    <a:pt x="1043" y="1421"/>
                    <a:pt x="1043" y="1421"/>
                    <a:pt x="1043" y="1421"/>
                  </a:cubicBezTo>
                  <a:cubicBezTo>
                    <a:pt x="2080" y="963"/>
                    <a:pt x="2080" y="963"/>
                    <a:pt x="2080" y="963"/>
                  </a:cubicBezTo>
                  <a:cubicBezTo>
                    <a:pt x="1232" y="895"/>
                    <a:pt x="1436" y="0"/>
                    <a:pt x="1436" y="0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23" name="ïśļîḋê"/>
            <p:cNvSpPr/>
            <p:nvPr/>
          </p:nvSpPr>
          <p:spPr>
            <a:xfrm>
              <a:off x="9993721" y="4664055"/>
              <a:ext cx="297105" cy="224641"/>
            </a:xfrm>
            <a:custGeom>
              <a:avLst/>
              <a:gdLst/>
              <a:ahLst/>
              <a:cxnLst>
                <a:cxn ang="0">
                  <a:pos x="1137947155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479571047"/>
                </a:cxn>
                <a:cxn ang="0">
                  <a:pos x="1137947155" y="2147483646"/>
                </a:cxn>
              </a:cxnLst>
              <a:pathLst>
                <a:path w="1027" h="779">
                  <a:moveTo>
                    <a:pt x="47" y="163"/>
                  </a:moveTo>
                  <a:cubicBezTo>
                    <a:pt x="1027" y="779"/>
                    <a:pt x="1027" y="779"/>
                    <a:pt x="1027" y="779"/>
                  </a:cubicBezTo>
                  <a:cubicBezTo>
                    <a:pt x="1027" y="779"/>
                    <a:pt x="744" y="549"/>
                    <a:pt x="846" y="0"/>
                  </a:cubicBezTo>
                  <a:cubicBezTo>
                    <a:pt x="846" y="0"/>
                    <a:pt x="416" y="225"/>
                    <a:pt x="0" y="20"/>
                  </a:cubicBezTo>
                  <a:cubicBezTo>
                    <a:pt x="0" y="20"/>
                    <a:pt x="29" y="81"/>
                    <a:pt x="47" y="163"/>
                  </a:cubicBezTo>
                  <a:close/>
                </a:path>
              </a:pathLst>
            </a:custGeom>
            <a:solidFill>
              <a:srgbClr val="D2AF9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24" name="ïŝľiḑe"/>
            <p:cNvSpPr/>
            <p:nvPr/>
          </p:nvSpPr>
          <p:spPr>
            <a:xfrm>
              <a:off x="10203869" y="4119120"/>
              <a:ext cx="200003" cy="56522"/>
            </a:xfrm>
            <a:custGeom>
              <a:avLst/>
              <a:gdLst/>
              <a:ahLst/>
              <a:cxnLst>
                <a:cxn ang="0">
                  <a:pos x="194024039" y="2147483646"/>
                </a:cxn>
                <a:cxn ang="0">
                  <a:pos x="775928571" y="2147483646"/>
                </a:cxn>
                <a:cxn ang="0">
                  <a:pos x="2147483646" y="2147483646"/>
                </a:cxn>
                <a:cxn ang="0">
                  <a:pos x="194024039" y="2147483646"/>
                </a:cxn>
              </a:cxnLst>
              <a:pathLst>
                <a:path w="691" h="198">
                  <a:moveTo>
                    <a:pt x="8" y="141"/>
                  </a:moveTo>
                  <a:cubicBezTo>
                    <a:pt x="8" y="141"/>
                    <a:pt x="0" y="179"/>
                    <a:pt x="32" y="198"/>
                  </a:cubicBezTo>
                  <a:cubicBezTo>
                    <a:pt x="32" y="198"/>
                    <a:pt x="415" y="43"/>
                    <a:pt x="691" y="198"/>
                  </a:cubicBezTo>
                  <a:cubicBezTo>
                    <a:pt x="691" y="198"/>
                    <a:pt x="607" y="0"/>
                    <a:pt x="8" y="141"/>
                  </a:cubicBezTo>
                  <a:close/>
                </a:path>
              </a:pathLst>
            </a:custGeom>
            <a:solidFill>
              <a:srgbClr val="5B41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25" name="îsliḓè"/>
            <p:cNvSpPr/>
            <p:nvPr/>
          </p:nvSpPr>
          <p:spPr>
            <a:xfrm>
              <a:off x="9818356" y="4119120"/>
              <a:ext cx="200003" cy="565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692" h="198">
                  <a:moveTo>
                    <a:pt x="684" y="141"/>
                  </a:moveTo>
                  <a:cubicBezTo>
                    <a:pt x="684" y="141"/>
                    <a:pt x="692" y="179"/>
                    <a:pt x="659" y="198"/>
                  </a:cubicBezTo>
                  <a:cubicBezTo>
                    <a:pt x="659" y="198"/>
                    <a:pt x="276" y="43"/>
                    <a:pt x="0" y="198"/>
                  </a:cubicBezTo>
                  <a:cubicBezTo>
                    <a:pt x="0" y="198"/>
                    <a:pt x="85" y="0"/>
                    <a:pt x="684" y="141"/>
                  </a:cubicBezTo>
                  <a:close/>
                </a:path>
              </a:pathLst>
            </a:custGeom>
            <a:solidFill>
              <a:srgbClr val="5B41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26" name="íŝḻiḑè"/>
            <p:cNvSpPr/>
            <p:nvPr/>
          </p:nvSpPr>
          <p:spPr>
            <a:xfrm>
              <a:off x="10067635" y="4440864"/>
              <a:ext cx="81160" cy="30435"/>
            </a:xfrm>
            <a:custGeom>
              <a:avLst/>
              <a:gdLst/>
              <a:ahLst/>
              <a:cxnLst>
                <a:cxn ang="0">
                  <a:pos x="2147483646" y="1144565857"/>
                </a:cxn>
                <a:cxn ang="0">
                  <a:pos x="2147483646" y="1753438322"/>
                </a:cxn>
                <a:cxn ang="0">
                  <a:pos x="2073971850" y="1144565857"/>
                </a:cxn>
                <a:cxn ang="0">
                  <a:pos x="0" y="1509872524"/>
                </a:cxn>
                <a:cxn ang="0">
                  <a:pos x="2121598955" y="2021284872"/>
                </a:cxn>
                <a:cxn ang="0">
                  <a:pos x="2147483646" y="2147483646"/>
                </a:cxn>
                <a:cxn ang="0">
                  <a:pos x="2147483646" y="2021284872"/>
                </a:cxn>
                <a:cxn ang="0">
                  <a:pos x="2147483646" y="1509872524"/>
                </a:cxn>
                <a:cxn ang="0">
                  <a:pos x="2147483646" y="1144565857"/>
                </a:cxn>
              </a:cxnLst>
              <a:pathLst>
                <a:path w="282" h="105">
                  <a:moveTo>
                    <a:pt x="195" y="47"/>
                  </a:moveTo>
                  <a:cubicBezTo>
                    <a:pt x="195" y="47"/>
                    <a:pt x="173" y="72"/>
                    <a:pt x="141" y="72"/>
                  </a:cubicBezTo>
                  <a:cubicBezTo>
                    <a:pt x="109" y="72"/>
                    <a:pt x="87" y="47"/>
                    <a:pt x="87" y="47"/>
                  </a:cubicBezTo>
                  <a:cubicBezTo>
                    <a:pt x="11" y="0"/>
                    <a:pt x="0" y="62"/>
                    <a:pt x="0" y="62"/>
                  </a:cubicBezTo>
                  <a:cubicBezTo>
                    <a:pt x="4" y="98"/>
                    <a:pt x="89" y="83"/>
                    <a:pt x="89" y="83"/>
                  </a:cubicBezTo>
                  <a:cubicBezTo>
                    <a:pt x="106" y="101"/>
                    <a:pt x="125" y="105"/>
                    <a:pt x="141" y="104"/>
                  </a:cubicBezTo>
                  <a:cubicBezTo>
                    <a:pt x="157" y="105"/>
                    <a:pt x="175" y="101"/>
                    <a:pt x="193" y="83"/>
                  </a:cubicBezTo>
                  <a:cubicBezTo>
                    <a:pt x="193" y="83"/>
                    <a:pt x="278" y="98"/>
                    <a:pt x="282" y="62"/>
                  </a:cubicBezTo>
                  <a:cubicBezTo>
                    <a:pt x="282" y="62"/>
                    <a:pt x="270" y="0"/>
                    <a:pt x="195" y="47"/>
                  </a:cubicBezTo>
                  <a:close/>
                </a:path>
              </a:pathLst>
            </a:custGeom>
            <a:solidFill>
              <a:srgbClr val="BA94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27" name="íŝ1ïḋe"/>
            <p:cNvSpPr/>
            <p:nvPr/>
          </p:nvSpPr>
          <p:spPr>
            <a:xfrm>
              <a:off x="9941546" y="4232165"/>
              <a:ext cx="17392" cy="1594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28" name="ïşļïḋé"/>
            <p:cNvSpPr/>
            <p:nvPr/>
          </p:nvSpPr>
          <p:spPr>
            <a:xfrm>
              <a:off x="10302421" y="4232165"/>
              <a:ext cx="17392" cy="1594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29" name="iṩļïďé"/>
            <p:cNvSpPr/>
            <p:nvPr/>
          </p:nvSpPr>
          <p:spPr>
            <a:xfrm>
              <a:off x="10522713" y="5020581"/>
              <a:ext cx="262322" cy="63189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08" h="2191">
                  <a:moveTo>
                    <a:pt x="908" y="849"/>
                  </a:moveTo>
                  <a:cubicBezTo>
                    <a:pt x="908" y="77"/>
                    <a:pt x="0" y="0"/>
                    <a:pt x="0" y="0"/>
                  </a:cubicBezTo>
                  <a:cubicBezTo>
                    <a:pt x="134" y="1338"/>
                    <a:pt x="134" y="1338"/>
                    <a:pt x="134" y="1338"/>
                  </a:cubicBezTo>
                  <a:cubicBezTo>
                    <a:pt x="141" y="1608"/>
                    <a:pt x="190" y="1923"/>
                    <a:pt x="237" y="2191"/>
                  </a:cubicBezTo>
                  <a:cubicBezTo>
                    <a:pt x="908" y="2191"/>
                    <a:pt x="908" y="2191"/>
                    <a:pt x="908" y="2191"/>
                  </a:cubicBezTo>
                  <a:lnTo>
                    <a:pt x="908" y="849"/>
                  </a:lnTo>
                  <a:close/>
                </a:path>
              </a:pathLst>
            </a:custGeom>
            <a:solidFill>
              <a:srgbClr val="E3BA9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0" name="îşliḑé"/>
            <p:cNvSpPr/>
            <p:nvPr/>
          </p:nvSpPr>
          <p:spPr>
            <a:xfrm>
              <a:off x="9463279" y="5022031"/>
              <a:ext cx="263772" cy="63044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09" h="2190">
                  <a:moveTo>
                    <a:pt x="776" y="1337"/>
                  </a:moveTo>
                  <a:cubicBezTo>
                    <a:pt x="909" y="0"/>
                    <a:pt x="909" y="0"/>
                    <a:pt x="909" y="0"/>
                  </a:cubicBezTo>
                  <a:cubicBezTo>
                    <a:pt x="909" y="0"/>
                    <a:pt x="0" y="76"/>
                    <a:pt x="0" y="848"/>
                  </a:cubicBezTo>
                  <a:cubicBezTo>
                    <a:pt x="0" y="2190"/>
                    <a:pt x="0" y="2190"/>
                    <a:pt x="0" y="2190"/>
                  </a:cubicBezTo>
                  <a:cubicBezTo>
                    <a:pt x="674" y="2190"/>
                    <a:pt x="674" y="2190"/>
                    <a:pt x="674" y="2190"/>
                  </a:cubicBezTo>
                  <a:cubicBezTo>
                    <a:pt x="721" y="1922"/>
                    <a:pt x="769" y="1607"/>
                    <a:pt x="776" y="1337"/>
                  </a:cubicBezTo>
                  <a:close/>
                </a:path>
              </a:pathLst>
            </a:custGeom>
            <a:solidFill>
              <a:srgbClr val="E3BA9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1" name="îṧ1iḑé"/>
            <p:cNvSpPr/>
            <p:nvPr/>
          </p:nvSpPr>
          <p:spPr>
            <a:xfrm>
              <a:off x="9451685" y="4942319"/>
              <a:ext cx="1347844" cy="7101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27315742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664" h="2462">
                  <a:moveTo>
                    <a:pt x="4030" y="1342"/>
                  </a:moveTo>
                  <a:cubicBezTo>
                    <a:pt x="4664" y="1192"/>
                    <a:pt x="4664" y="1192"/>
                    <a:pt x="4664" y="1192"/>
                  </a:cubicBezTo>
                  <a:cubicBezTo>
                    <a:pt x="4580" y="780"/>
                    <a:pt x="4580" y="780"/>
                    <a:pt x="4580" y="780"/>
                  </a:cubicBezTo>
                  <a:cubicBezTo>
                    <a:pt x="4541" y="598"/>
                    <a:pt x="4313" y="407"/>
                    <a:pt x="4099" y="338"/>
                  </a:cubicBezTo>
                  <a:cubicBezTo>
                    <a:pt x="3897" y="240"/>
                    <a:pt x="3897" y="240"/>
                    <a:pt x="3897" y="240"/>
                  </a:cubicBezTo>
                  <a:cubicBezTo>
                    <a:pt x="3894" y="238"/>
                    <a:pt x="3892" y="237"/>
                    <a:pt x="3889" y="235"/>
                  </a:cubicBezTo>
                  <a:cubicBezTo>
                    <a:pt x="3861" y="220"/>
                    <a:pt x="3821" y="201"/>
                    <a:pt x="3772" y="179"/>
                  </a:cubicBezTo>
                  <a:cubicBezTo>
                    <a:pt x="3670" y="133"/>
                    <a:pt x="3527" y="73"/>
                    <a:pt x="3367" y="0"/>
                  </a:cubicBezTo>
                  <a:cubicBezTo>
                    <a:pt x="3216" y="109"/>
                    <a:pt x="2896" y="833"/>
                    <a:pt x="2327" y="914"/>
                  </a:cubicBezTo>
                  <a:cubicBezTo>
                    <a:pt x="1758" y="833"/>
                    <a:pt x="1439" y="109"/>
                    <a:pt x="1287" y="0"/>
                  </a:cubicBezTo>
                  <a:cubicBezTo>
                    <a:pt x="1127" y="73"/>
                    <a:pt x="985" y="133"/>
                    <a:pt x="883" y="179"/>
                  </a:cubicBezTo>
                  <a:cubicBezTo>
                    <a:pt x="834" y="201"/>
                    <a:pt x="794" y="220"/>
                    <a:pt x="766" y="235"/>
                  </a:cubicBezTo>
                  <a:cubicBezTo>
                    <a:pt x="763" y="237"/>
                    <a:pt x="761" y="238"/>
                    <a:pt x="758" y="240"/>
                  </a:cubicBezTo>
                  <a:cubicBezTo>
                    <a:pt x="541" y="356"/>
                    <a:pt x="541" y="356"/>
                    <a:pt x="541" y="356"/>
                  </a:cubicBezTo>
                  <a:cubicBezTo>
                    <a:pt x="507" y="376"/>
                    <a:pt x="477" y="395"/>
                    <a:pt x="450" y="412"/>
                  </a:cubicBezTo>
                  <a:cubicBezTo>
                    <a:pt x="275" y="501"/>
                    <a:pt x="116" y="657"/>
                    <a:pt x="84" y="806"/>
                  </a:cubicBezTo>
                  <a:cubicBezTo>
                    <a:pt x="0" y="1218"/>
                    <a:pt x="0" y="1218"/>
                    <a:pt x="0" y="1218"/>
                  </a:cubicBezTo>
                  <a:cubicBezTo>
                    <a:pt x="625" y="1366"/>
                    <a:pt x="625" y="1366"/>
                    <a:pt x="625" y="1366"/>
                  </a:cubicBezTo>
                  <a:cubicBezTo>
                    <a:pt x="626" y="1440"/>
                    <a:pt x="627" y="1519"/>
                    <a:pt x="628" y="1634"/>
                  </a:cubicBezTo>
                  <a:cubicBezTo>
                    <a:pt x="539" y="1774"/>
                    <a:pt x="485" y="1953"/>
                    <a:pt x="485" y="2148"/>
                  </a:cubicBezTo>
                  <a:cubicBezTo>
                    <a:pt x="485" y="2259"/>
                    <a:pt x="502" y="2366"/>
                    <a:pt x="534" y="2462"/>
                  </a:cubicBezTo>
                  <a:cubicBezTo>
                    <a:pt x="4121" y="2462"/>
                    <a:pt x="4121" y="2462"/>
                    <a:pt x="4121" y="2462"/>
                  </a:cubicBezTo>
                  <a:cubicBezTo>
                    <a:pt x="4153" y="2366"/>
                    <a:pt x="4170" y="2259"/>
                    <a:pt x="4170" y="2148"/>
                  </a:cubicBezTo>
                  <a:cubicBezTo>
                    <a:pt x="4170" y="1953"/>
                    <a:pt x="4116" y="1773"/>
                    <a:pt x="4027" y="1634"/>
                  </a:cubicBezTo>
                  <a:cubicBezTo>
                    <a:pt x="4028" y="1506"/>
                    <a:pt x="4029" y="1423"/>
                    <a:pt x="4030" y="1342"/>
                  </a:cubicBezTo>
                  <a:close/>
                </a:path>
              </a:pathLst>
            </a:custGeom>
            <a:solidFill>
              <a:srgbClr val="707D6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2" name="íšḷídé"/>
            <p:cNvSpPr/>
            <p:nvPr/>
          </p:nvSpPr>
          <p:spPr>
            <a:xfrm>
              <a:off x="9700964" y="4116222"/>
              <a:ext cx="820301" cy="2333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000314"/>
                </a:cxn>
                <a:cxn ang="0">
                  <a:pos x="2147483646" y="71958630"/>
                </a:cxn>
                <a:cxn ang="0">
                  <a:pos x="2147483646" y="695793819"/>
                </a:cxn>
                <a:cxn ang="0">
                  <a:pos x="2147483646" y="815752462"/>
                </a:cxn>
                <a:cxn ang="0">
                  <a:pos x="2147483646" y="695793819"/>
                </a:cxn>
                <a:cxn ang="0">
                  <a:pos x="2147483646" y="71958630"/>
                </a:cxn>
                <a:cxn ang="0">
                  <a:pos x="2147483646" y="96000314"/>
                </a:cxn>
                <a:cxn ang="0">
                  <a:pos x="1377879859" y="2147483646"/>
                </a:cxn>
                <a:cxn ang="0">
                  <a:pos x="84607383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943463908"/>
                </a:cxn>
                <a:cxn ang="0">
                  <a:pos x="2147483646" y="1559629361"/>
                </a:cxn>
                <a:cxn ang="0">
                  <a:pos x="2147483646" y="167958800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679588004"/>
                </a:cxn>
                <a:cxn ang="0">
                  <a:pos x="2147483646" y="1559629361"/>
                </a:cxn>
                <a:cxn ang="0">
                  <a:pos x="2147483646" y="1943463908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37" h="809">
                  <a:moveTo>
                    <a:pt x="2803" y="143"/>
                  </a:moveTo>
                  <a:cubicBezTo>
                    <a:pt x="2803" y="135"/>
                    <a:pt x="2786" y="104"/>
                    <a:pt x="2780" y="100"/>
                  </a:cubicBezTo>
                  <a:cubicBezTo>
                    <a:pt x="2709" y="53"/>
                    <a:pt x="2666" y="5"/>
                    <a:pt x="2564" y="4"/>
                  </a:cubicBezTo>
                  <a:cubicBezTo>
                    <a:pt x="2467" y="4"/>
                    <a:pt x="2370" y="0"/>
                    <a:pt x="2274" y="3"/>
                  </a:cubicBezTo>
                  <a:cubicBezTo>
                    <a:pt x="2036" y="11"/>
                    <a:pt x="1798" y="21"/>
                    <a:pt x="1560" y="29"/>
                  </a:cubicBezTo>
                  <a:cubicBezTo>
                    <a:pt x="1512" y="31"/>
                    <a:pt x="1464" y="33"/>
                    <a:pt x="1417" y="34"/>
                  </a:cubicBezTo>
                  <a:cubicBezTo>
                    <a:pt x="1371" y="33"/>
                    <a:pt x="1324" y="31"/>
                    <a:pt x="1276" y="29"/>
                  </a:cubicBezTo>
                  <a:cubicBezTo>
                    <a:pt x="1039" y="21"/>
                    <a:pt x="801" y="11"/>
                    <a:pt x="563" y="3"/>
                  </a:cubicBezTo>
                  <a:cubicBezTo>
                    <a:pt x="467" y="0"/>
                    <a:pt x="370" y="4"/>
                    <a:pt x="273" y="4"/>
                  </a:cubicBezTo>
                  <a:cubicBezTo>
                    <a:pt x="171" y="5"/>
                    <a:pt x="129" y="53"/>
                    <a:pt x="57" y="100"/>
                  </a:cubicBezTo>
                  <a:cubicBezTo>
                    <a:pt x="51" y="104"/>
                    <a:pt x="34" y="135"/>
                    <a:pt x="35" y="143"/>
                  </a:cubicBezTo>
                  <a:cubicBezTo>
                    <a:pt x="41" y="228"/>
                    <a:pt x="0" y="312"/>
                    <a:pt x="95" y="375"/>
                  </a:cubicBezTo>
                  <a:cubicBezTo>
                    <a:pt x="123" y="408"/>
                    <a:pt x="123" y="475"/>
                    <a:pt x="133" y="518"/>
                  </a:cubicBezTo>
                  <a:cubicBezTo>
                    <a:pt x="165" y="668"/>
                    <a:pt x="276" y="749"/>
                    <a:pt x="436" y="772"/>
                  </a:cubicBezTo>
                  <a:cubicBezTo>
                    <a:pt x="626" y="809"/>
                    <a:pt x="912" y="798"/>
                    <a:pt x="970" y="786"/>
                  </a:cubicBezTo>
                  <a:cubicBezTo>
                    <a:pt x="1043" y="778"/>
                    <a:pt x="1107" y="734"/>
                    <a:pt x="1143" y="684"/>
                  </a:cubicBezTo>
                  <a:cubicBezTo>
                    <a:pt x="1193" y="616"/>
                    <a:pt x="1236" y="543"/>
                    <a:pt x="1279" y="471"/>
                  </a:cubicBezTo>
                  <a:cubicBezTo>
                    <a:pt x="1303" y="431"/>
                    <a:pt x="1319" y="387"/>
                    <a:pt x="1339" y="345"/>
                  </a:cubicBezTo>
                  <a:cubicBezTo>
                    <a:pt x="1354" y="313"/>
                    <a:pt x="1377" y="299"/>
                    <a:pt x="1417" y="299"/>
                  </a:cubicBezTo>
                  <a:cubicBezTo>
                    <a:pt x="1458" y="299"/>
                    <a:pt x="1482" y="313"/>
                    <a:pt x="1497" y="345"/>
                  </a:cubicBezTo>
                  <a:cubicBezTo>
                    <a:pt x="1517" y="387"/>
                    <a:pt x="1534" y="431"/>
                    <a:pt x="1558" y="471"/>
                  </a:cubicBezTo>
                  <a:cubicBezTo>
                    <a:pt x="1601" y="543"/>
                    <a:pt x="1644" y="616"/>
                    <a:pt x="1694" y="684"/>
                  </a:cubicBezTo>
                  <a:cubicBezTo>
                    <a:pt x="1730" y="734"/>
                    <a:pt x="1794" y="778"/>
                    <a:pt x="1867" y="786"/>
                  </a:cubicBezTo>
                  <a:cubicBezTo>
                    <a:pt x="1925" y="798"/>
                    <a:pt x="2211" y="809"/>
                    <a:pt x="2401" y="772"/>
                  </a:cubicBezTo>
                  <a:cubicBezTo>
                    <a:pt x="2561" y="749"/>
                    <a:pt x="2672" y="668"/>
                    <a:pt x="2705" y="518"/>
                  </a:cubicBezTo>
                  <a:cubicBezTo>
                    <a:pt x="2714" y="475"/>
                    <a:pt x="2714" y="408"/>
                    <a:pt x="2742" y="375"/>
                  </a:cubicBezTo>
                  <a:cubicBezTo>
                    <a:pt x="2837" y="312"/>
                    <a:pt x="2797" y="228"/>
                    <a:pt x="2803" y="143"/>
                  </a:cubicBezTo>
                  <a:close/>
                  <a:moveTo>
                    <a:pt x="1249" y="324"/>
                  </a:moveTo>
                  <a:cubicBezTo>
                    <a:pt x="1231" y="431"/>
                    <a:pt x="1181" y="526"/>
                    <a:pt x="1112" y="614"/>
                  </a:cubicBezTo>
                  <a:cubicBezTo>
                    <a:pt x="1064" y="674"/>
                    <a:pt x="996" y="709"/>
                    <a:pt x="911" y="723"/>
                  </a:cubicBezTo>
                  <a:cubicBezTo>
                    <a:pt x="754" y="750"/>
                    <a:pt x="599" y="737"/>
                    <a:pt x="443" y="717"/>
                  </a:cubicBezTo>
                  <a:cubicBezTo>
                    <a:pt x="343" y="705"/>
                    <a:pt x="275" y="651"/>
                    <a:pt x="246" y="564"/>
                  </a:cubicBezTo>
                  <a:cubicBezTo>
                    <a:pt x="204" y="437"/>
                    <a:pt x="195" y="307"/>
                    <a:pt x="219" y="175"/>
                  </a:cubicBezTo>
                  <a:cubicBezTo>
                    <a:pt x="228" y="123"/>
                    <a:pt x="257" y="87"/>
                    <a:pt x="317" y="81"/>
                  </a:cubicBezTo>
                  <a:cubicBezTo>
                    <a:pt x="427" y="71"/>
                    <a:pt x="578" y="67"/>
                    <a:pt x="644" y="65"/>
                  </a:cubicBezTo>
                  <a:cubicBezTo>
                    <a:pt x="706" y="65"/>
                    <a:pt x="772" y="64"/>
                    <a:pt x="834" y="70"/>
                  </a:cubicBezTo>
                  <a:cubicBezTo>
                    <a:pt x="927" y="80"/>
                    <a:pt x="1023" y="89"/>
                    <a:pt x="1112" y="114"/>
                  </a:cubicBezTo>
                  <a:cubicBezTo>
                    <a:pt x="1220" y="144"/>
                    <a:pt x="1265" y="225"/>
                    <a:pt x="1249" y="324"/>
                  </a:cubicBezTo>
                  <a:close/>
                  <a:moveTo>
                    <a:pt x="2591" y="564"/>
                  </a:moveTo>
                  <a:cubicBezTo>
                    <a:pt x="2562" y="651"/>
                    <a:pt x="2495" y="705"/>
                    <a:pt x="2394" y="717"/>
                  </a:cubicBezTo>
                  <a:cubicBezTo>
                    <a:pt x="2239" y="737"/>
                    <a:pt x="2083" y="750"/>
                    <a:pt x="1926" y="723"/>
                  </a:cubicBezTo>
                  <a:cubicBezTo>
                    <a:pt x="1842" y="709"/>
                    <a:pt x="1773" y="674"/>
                    <a:pt x="1725" y="614"/>
                  </a:cubicBezTo>
                  <a:cubicBezTo>
                    <a:pt x="1656" y="526"/>
                    <a:pt x="1606" y="431"/>
                    <a:pt x="1589" y="324"/>
                  </a:cubicBezTo>
                  <a:cubicBezTo>
                    <a:pt x="1572" y="225"/>
                    <a:pt x="1617" y="144"/>
                    <a:pt x="1726" y="114"/>
                  </a:cubicBezTo>
                  <a:cubicBezTo>
                    <a:pt x="1815" y="89"/>
                    <a:pt x="1910" y="80"/>
                    <a:pt x="2004" y="70"/>
                  </a:cubicBezTo>
                  <a:cubicBezTo>
                    <a:pt x="2065" y="64"/>
                    <a:pt x="2131" y="65"/>
                    <a:pt x="2193" y="65"/>
                  </a:cubicBezTo>
                  <a:cubicBezTo>
                    <a:pt x="2260" y="67"/>
                    <a:pt x="2411" y="71"/>
                    <a:pt x="2520" y="81"/>
                  </a:cubicBezTo>
                  <a:cubicBezTo>
                    <a:pt x="2580" y="87"/>
                    <a:pt x="2609" y="123"/>
                    <a:pt x="2619" y="175"/>
                  </a:cubicBezTo>
                  <a:cubicBezTo>
                    <a:pt x="2642" y="307"/>
                    <a:pt x="2633" y="437"/>
                    <a:pt x="2591" y="564"/>
                  </a:cubicBezTo>
                  <a:close/>
                </a:path>
              </a:pathLst>
            </a:custGeom>
            <a:solidFill>
              <a:srgbClr val="21212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3" name="ïšļíḋé"/>
            <p:cNvSpPr/>
            <p:nvPr/>
          </p:nvSpPr>
          <p:spPr>
            <a:xfrm>
              <a:off x="7890795" y="4651011"/>
              <a:ext cx="1147841" cy="47102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974" h="1633">
                  <a:moveTo>
                    <a:pt x="3974" y="1632"/>
                  </a:moveTo>
                  <a:cubicBezTo>
                    <a:pt x="3136" y="1395"/>
                    <a:pt x="3136" y="1395"/>
                    <a:pt x="3136" y="1395"/>
                  </a:cubicBezTo>
                  <a:cubicBezTo>
                    <a:pt x="2506" y="1010"/>
                    <a:pt x="2639" y="0"/>
                    <a:pt x="2639" y="0"/>
                  </a:cubicBezTo>
                  <a:cubicBezTo>
                    <a:pt x="1992" y="0"/>
                    <a:pt x="1992" y="0"/>
                    <a:pt x="1992" y="0"/>
                  </a:cubicBezTo>
                  <a:cubicBezTo>
                    <a:pt x="1982" y="0"/>
                    <a:pt x="1982" y="0"/>
                    <a:pt x="1982" y="0"/>
                  </a:cubicBezTo>
                  <a:cubicBezTo>
                    <a:pt x="1335" y="0"/>
                    <a:pt x="1335" y="0"/>
                    <a:pt x="1335" y="0"/>
                  </a:cubicBezTo>
                  <a:cubicBezTo>
                    <a:pt x="1335" y="0"/>
                    <a:pt x="1434" y="982"/>
                    <a:pt x="805" y="1367"/>
                  </a:cubicBezTo>
                  <a:cubicBezTo>
                    <a:pt x="0" y="1633"/>
                    <a:pt x="0" y="1633"/>
                    <a:pt x="0" y="1633"/>
                  </a:cubicBezTo>
                  <a:cubicBezTo>
                    <a:pt x="1987" y="1594"/>
                    <a:pt x="1987" y="1594"/>
                    <a:pt x="1987" y="1594"/>
                  </a:cubicBezTo>
                  <a:lnTo>
                    <a:pt x="3974" y="1632"/>
                  </a:ln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4" name="íṧḻîdè"/>
            <p:cNvSpPr/>
            <p:nvPr/>
          </p:nvSpPr>
          <p:spPr>
            <a:xfrm>
              <a:off x="7893694" y="5014784"/>
              <a:ext cx="1185523" cy="902910"/>
            </a:xfrm>
            <a:prstGeom prst="rect">
              <a:avLst/>
            </a:prstGeom>
            <a:solidFill>
              <a:srgbClr val="E8E8E8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35" name="ïṩḷíḍé"/>
            <p:cNvSpPr/>
            <p:nvPr/>
          </p:nvSpPr>
          <p:spPr>
            <a:xfrm>
              <a:off x="8319786" y="4982900"/>
              <a:ext cx="273917" cy="1492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839011808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50" h="517">
                  <a:moveTo>
                    <a:pt x="736" y="480"/>
                  </a:moveTo>
                  <a:cubicBezTo>
                    <a:pt x="725" y="501"/>
                    <a:pt x="679" y="517"/>
                    <a:pt x="631" y="517"/>
                  </a:cubicBezTo>
                  <a:cubicBezTo>
                    <a:pt x="318" y="517"/>
                    <a:pt x="318" y="517"/>
                    <a:pt x="318" y="517"/>
                  </a:cubicBezTo>
                  <a:cubicBezTo>
                    <a:pt x="271" y="517"/>
                    <a:pt x="225" y="501"/>
                    <a:pt x="214" y="48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0" y="63"/>
                    <a:pt x="47" y="0"/>
                    <a:pt x="146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902" y="0"/>
                    <a:pt x="950" y="63"/>
                    <a:pt x="915" y="131"/>
                  </a:cubicBezTo>
                  <a:lnTo>
                    <a:pt x="736" y="480"/>
                  </a:lnTo>
                  <a:close/>
                </a:path>
              </a:pathLst>
            </a:custGeom>
            <a:solidFill>
              <a:srgbClr val="D653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6" name="i$1íḍè"/>
            <p:cNvSpPr/>
            <p:nvPr/>
          </p:nvSpPr>
          <p:spPr>
            <a:xfrm>
              <a:off x="8122682" y="4800289"/>
              <a:ext cx="337686" cy="3405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170" h="1181">
                  <a:moveTo>
                    <a:pt x="536" y="0"/>
                  </a:moveTo>
                  <a:cubicBezTo>
                    <a:pt x="544" y="1"/>
                    <a:pt x="1170" y="634"/>
                    <a:pt x="1170" y="634"/>
                  </a:cubicBezTo>
                  <a:cubicBezTo>
                    <a:pt x="218" y="1181"/>
                    <a:pt x="218" y="1181"/>
                    <a:pt x="218" y="1181"/>
                  </a:cubicBezTo>
                  <a:cubicBezTo>
                    <a:pt x="0" y="374"/>
                    <a:pt x="0" y="374"/>
                    <a:pt x="0" y="374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7" name="iṣľiḍè"/>
            <p:cNvSpPr/>
            <p:nvPr/>
          </p:nvSpPr>
          <p:spPr>
            <a:xfrm>
              <a:off x="8458918" y="4800289"/>
              <a:ext cx="336236" cy="3405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60" h="1181">
                  <a:moveTo>
                    <a:pt x="643" y="0"/>
                  </a:moveTo>
                  <a:cubicBezTo>
                    <a:pt x="636" y="1"/>
                    <a:pt x="0" y="634"/>
                    <a:pt x="0" y="634"/>
                  </a:cubicBezTo>
                  <a:cubicBezTo>
                    <a:pt x="961" y="1181"/>
                    <a:pt x="961" y="1181"/>
                    <a:pt x="961" y="1181"/>
                  </a:cubicBezTo>
                  <a:cubicBezTo>
                    <a:pt x="1160" y="373"/>
                    <a:pt x="1160" y="373"/>
                    <a:pt x="1160" y="373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8" name="ïṧliďe"/>
            <p:cNvSpPr/>
            <p:nvPr/>
          </p:nvSpPr>
          <p:spPr>
            <a:xfrm>
              <a:off x="8331381" y="5120583"/>
              <a:ext cx="253626" cy="898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5" h="620">
                  <a:moveTo>
                    <a:pt x="156" y="620"/>
                  </a:moveTo>
                  <a:lnTo>
                    <a:pt x="175" y="535"/>
                  </a:lnTo>
                  <a:lnTo>
                    <a:pt x="154" y="228"/>
                  </a:lnTo>
                  <a:lnTo>
                    <a:pt x="139" y="0"/>
                  </a:lnTo>
                  <a:lnTo>
                    <a:pt x="34" y="0"/>
                  </a:lnTo>
                  <a:lnTo>
                    <a:pt x="19" y="228"/>
                  </a:lnTo>
                  <a:lnTo>
                    <a:pt x="0" y="507"/>
                  </a:lnTo>
                  <a:lnTo>
                    <a:pt x="23" y="620"/>
                  </a:lnTo>
                  <a:lnTo>
                    <a:pt x="156" y="620"/>
                  </a:lnTo>
                  <a:close/>
                </a:path>
              </a:pathLst>
            </a:custGeom>
            <a:solidFill>
              <a:srgbClr val="D653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9" name="i$ḷîḓê"/>
            <p:cNvSpPr/>
            <p:nvPr/>
          </p:nvSpPr>
          <p:spPr>
            <a:xfrm>
              <a:off x="8708197" y="4933624"/>
              <a:ext cx="950737" cy="108552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89" h="3761">
                  <a:moveTo>
                    <a:pt x="555" y="1546"/>
                  </a:moveTo>
                  <a:cubicBezTo>
                    <a:pt x="1077" y="1768"/>
                    <a:pt x="1077" y="1768"/>
                    <a:pt x="1077" y="1768"/>
                  </a:cubicBezTo>
                  <a:cubicBezTo>
                    <a:pt x="0" y="3761"/>
                    <a:pt x="0" y="3761"/>
                    <a:pt x="0" y="3761"/>
                  </a:cubicBezTo>
                  <a:cubicBezTo>
                    <a:pt x="1258" y="3761"/>
                    <a:pt x="1258" y="3761"/>
                    <a:pt x="1258" y="3761"/>
                  </a:cubicBezTo>
                  <a:cubicBezTo>
                    <a:pt x="1259" y="3745"/>
                    <a:pt x="1260" y="3724"/>
                    <a:pt x="1261" y="3705"/>
                  </a:cubicBezTo>
                  <a:cubicBezTo>
                    <a:pt x="1275" y="3415"/>
                    <a:pt x="1294" y="3149"/>
                    <a:pt x="1320" y="2932"/>
                  </a:cubicBezTo>
                  <a:cubicBezTo>
                    <a:pt x="1607" y="3661"/>
                    <a:pt x="1607" y="3661"/>
                    <a:pt x="1607" y="3661"/>
                  </a:cubicBezTo>
                  <a:cubicBezTo>
                    <a:pt x="1644" y="3761"/>
                    <a:pt x="1644" y="3761"/>
                    <a:pt x="1644" y="3761"/>
                  </a:cubicBezTo>
                  <a:cubicBezTo>
                    <a:pt x="3289" y="3761"/>
                    <a:pt x="3289" y="3761"/>
                    <a:pt x="3289" y="3761"/>
                  </a:cubicBezTo>
                  <a:cubicBezTo>
                    <a:pt x="3289" y="3761"/>
                    <a:pt x="2388" y="874"/>
                    <a:pt x="2313" y="755"/>
                  </a:cubicBezTo>
                  <a:cubicBezTo>
                    <a:pt x="2238" y="636"/>
                    <a:pt x="1530" y="171"/>
                    <a:pt x="827" y="0"/>
                  </a:cubicBezTo>
                  <a:cubicBezTo>
                    <a:pt x="936" y="1413"/>
                    <a:pt x="936" y="1413"/>
                    <a:pt x="936" y="1413"/>
                  </a:cubicBezTo>
                  <a:lnTo>
                    <a:pt x="555" y="1546"/>
                  </a:lnTo>
                  <a:close/>
                </a:path>
              </a:pathLst>
            </a:custGeom>
            <a:solidFill>
              <a:srgbClr val="2429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0" name="îšḷîḍe"/>
            <p:cNvSpPr/>
            <p:nvPr/>
          </p:nvSpPr>
          <p:spPr>
            <a:xfrm>
              <a:off x="7271946" y="4933624"/>
              <a:ext cx="950737" cy="108552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89" h="3761">
                  <a:moveTo>
                    <a:pt x="2734" y="1546"/>
                  </a:moveTo>
                  <a:cubicBezTo>
                    <a:pt x="2211" y="1768"/>
                    <a:pt x="2211" y="1768"/>
                    <a:pt x="2211" y="1768"/>
                  </a:cubicBezTo>
                  <a:cubicBezTo>
                    <a:pt x="3289" y="3761"/>
                    <a:pt x="3289" y="3761"/>
                    <a:pt x="3289" y="3761"/>
                  </a:cubicBezTo>
                  <a:cubicBezTo>
                    <a:pt x="2030" y="3761"/>
                    <a:pt x="2030" y="3761"/>
                    <a:pt x="2030" y="3761"/>
                  </a:cubicBezTo>
                  <a:cubicBezTo>
                    <a:pt x="2029" y="3745"/>
                    <a:pt x="2028" y="3724"/>
                    <a:pt x="2027" y="3705"/>
                  </a:cubicBezTo>
                  <a:cubicBezTo>
                    <a:pt x="2013" y="3415"/>
                    <a:pt x="1994" y="3149"/>
                    <a:pt x="1968" y="2932"/>
                  </a:cubicBezTo>
                  <a:cubicBezTo>
                    <a:pt x="1682" y="3661"/>
                    <a:pt x="1682" y="3661"/>
                    <a:pt x="1682" y="3661"/>
                  </a:cubicBezTo>
                  <a:cubicBezTo>
                    <a:pt x="1645" y="3761"/>
                    <a:pt x="1645" y="3761"/>
                    <a:pt x="1645" y="3761"/>
                  </a:cubicBezTo>
                  <a:cubicBezTo>
                    <a:pt x="0" y="3761"/>
                    <a:pt x="0" y="3761"/>
                    <a:pt x="0" y="3761"/>
                  </a:cubicBezTo>
                  <a:cubicBezTo>
                    <a:pt x="0" y="3761"/>
                    <a:pt x="901" y="874"/>
                    <a:pt x="976" y="755"/>
                  </a:cubicBezTo>
                  <a:cubicBezTo>
                    <a:pt x="1051" y="636"/>
                    <a:pt x="1758" y="171"/>
                    <a:pt x="2461" y="0"/>
                  </a:cubicBezTo>
                  <a:cubicBezTo>
                    <a:pt x="2353" y="1413"/>
                    <a:pt x="2353" y="1413"/>
                    <a:pt x="2353" y="1413"/>
                  </a:cubicBezTo>
                  <a:lnTo>
                    <a:pt x="2734" y="1546"/>
                  </a:lnTo>
                  <a:close/>
                </a:path>
              </a:pathLst>
            </a:custGeom>
            <a:solidFill>
              <a:srgbClr val="2429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1" name="ïSľiḋê"/>
            <p:cNvSpPr/>
            <p:nvPr/>
          </p:nvSpPr>
          <p:spPr>
            <a:xfrm>
              <a:off x="7909636" y="4903189"/>
              <a:ext cx="455078" cy="11159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78" h="3866">
                  <a:moveTo>
                    <a:pt x="1176" y="1888"/>
                  </a:moveTo>
                  <a:cubicBezTo>
                    <a:pt x="764" y="0"/>
                    <a:pt x="764" y="0"/>
                    <a:pt x="764" y="0"/>
                  </a:cubicBezTo>
                  <a:cubicBezTo>
                    <a:pt x="515" y="0"/>
                    <a:pt x="321" y="90"/>
                    <a:pt x="252" y="108"/>
                  </a:cubicBezTo>
                  <a:cubicBezTo>
                    <a:pt x="252" y="109"/>
                    <a:pt x="252" y="109"/>
                    <a:pt x="252" y="109"/>
                  </a:cubicBezTo>
                  <a:cubicBezTo>
                    <a:pt x="142" y="1518"/>
                    <a:pt x="142" y="1518"/>
                    <a:pt x="142" y="1518"/>
                  </a:cubicBezTo>
                  <a:cubicBezTo>
                    <a:pt x="527" y="1651"/>
                    <a:pt x="527" y="1651"/>
                    <a:pt x="527" y="1651"/>
                  </a:cubicBezTo>
                  <a:cubicBezTo>
                    <a:pt x="0" y="1873"/>
                    <a:pt x="0" y="1873"/>
                    <a:pt x="0" y="1873"/>
                  </a:cubicBezTo>
                  <a:cubicBezTo>
                    <a:pt x="1050" y="3866"/>
                    <a:pt x="1050" y="3866"/>
                    <a:pt x="1050" y="3866"/>
                  </a:cubicBezTo>
                  <a:cubicBezTo>
                    <a:pt x="1423" y="3866"/>
                    <a:pt x="1423" y="3866"/>
                    <a:pt x="1423" y="3866"/>
                  </a:cubicBezTo>
                  <a:cubicBezTo>
                    <a:pt x="1548" y="3866"/>
                    <a:pt x="1548" y="3866"/>
                    <a:pt x="1548" y="3866"/>
                  </a:cubicBezTo>
                  <a:cubicBezTo>
                    <a:pt x="1578" y="3866"/>
                    <a:pt x="1578" y="3866"/>
                    <a:pt x="1578" y="3866"/>
                  </a:cubicBezTo>
                  <a:cubicBezTo>
                    <a:pt x="1462" y="3298"/>
                    <a:pt x="1462" y="3298"/>
                    <a:pt x="1462" y="3298"/>
                  </a:cubicBezTo>
                  <a:lnTo>
                    <a:pt x="1176" y="1888"/>
                  </a:lnTo>
                  <a:close/>
                </a:path>
              </a:pathLst>
            </a:custGeom>
            <a:solidFill>
              <a:srgbClr val="A1A1A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2" name="íṥľiḋé"/>
            <p:cNvSpPr/>
            <p:nvPr/>
          </p:nvSpPr>
          <p:spPr>
            <a:xfrm>
              <a:off x="8557470" y="4906087"/>
              <a:ext cx="462325" cy="111305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147442439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99" h="3859">
                  <a:moveTo>
                    <a:pt x="1077" y="1644"/>
                  </a:moveTo>
                  <a:cubicBezTo>
                    <a:pt x="1458" y="1511"/>
                    <a:pt x="1458" y="1511"/>
                    <a:pt x="1458" y="1511"/>
                  </a:cubicBezTo>
                  <a:cubicBezTo>
                    <a:pt x="1349" y="99"/>
                    <a:pt x="1349" y="99"/>
                    <a:pt x="1349" y="99"/>
                  </a:cubicBezTo>
                  <a:cubicBezTo>
                    <a:pt x="1349" y="99"/>
                    <a:pt x="1349" y="99"/>
                    <a:pt x="1349" y="99"/>
                  </a:cubicBezTo>
                  <a:cubicBezTo>
                    <a:pt x="1296" y="81"/>
                    <a:pt x="958" y="2"/>
                    <a:pt x="800" y="0"/>
                  </a:cubicBezTo>
                  <a:cubicBezTo>
                    <a:pt x="434" y="1881"/>
                    <a:pt x="434" y="1881"/>
                    <a:pt x="434" y="1881"/>
                  </a:cubicBezTo>
                  <a:cubicBezTo>
                    <a:pt x="94" y="3431"/>
                    <a:pt x="94" y="3431"/>
                    <a:pt x="94" y="3431"/>
                  </a:cubicBezTo>
                  <a:cubicBezTo>
                    <a:pt x="0" y="3859"/>
                    <a:pt x="0" y="3859"/>
                    <a:pt x="0" y="3859"/>
                  </a:cubicBezTo>
                  <a:cubicBezTo>
                    <a:pt x="61" y="3859"/>
                    <a:pt x="61" y="3859"/>
                    <a:pt x="61" y="3859"/>
                  </a:cubicBezTo>
                  <a:cubicBezTo>
                    <a:pt x="123" y="3859"/>
                    <a:pt x="123" y="3859"/>
                    <a:pt x="123" y="3859"/>
                  </a:cubicBezTo>
                  <a:cubicBezTo>
                    <a:pt x="522" y="3859"/>
                    <a:pt x="522" y="3859"/>
                    <a:pt x="522" y="3859"/>
                  </a:cubicBezTo>
                  <a:cubicBezTo>
                    <a:pt x="1599" y="1866"/>
                    <a:pt x="1599" y="1866"/>
                    <a:pt x="1599" y="1866"/>
                  </a:cubicBezTo>
                  <a:lnTo>
                    <a:pt x="1077" y="1644"/>
                  </a:lnTo>
                  <a:close/>
                </a:path>
              </a:pathLst>
            </a:custGeom>
            <a:solidFill>
              <a:srgbClr val="A1A1A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3" name="iślîďè"/>
            <p:cNvSpPr/>
            <p:nvPr/>
          </p:nvSpPr>
          <p:spPr>
            <a:xfrm>
              <a:off x="7947318" y="4036511"/>
              <a:ext cx="104349" cy="2231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99749123" y="2147483646"/>
                </a:cxn>
                <a:cxn ang="0">
                  <a:pos x="2147483646" y="71657846"/>
                </a:cxn>
                <a:cxn ang="0">
                  <a:pos x="2147483646" y="2147483646"/>
                </a:cxn>
              </a:cxnLst>
              <a:pathLst>
                <a:path w="357" h="775">
                  <a:moveTo>
                    <a:pt x="349" y="371"/>
                  </a:moveTo>
                  <a:cubicBezTo>
                    <a:pt x="357" y="583"/>
                    <a:pt x="314" y="768"/>
                    <a:pt x="204" y="772"/>
                  </a:cubicBezTo>
                  <a:cubicBezTo>
                    <a:pt x="94" y="775"/>
                    <a:pt x="15" y="606"/>
                    <a:pt x="8" y="394"/>
                  </a:cubicBezTo>
                  <a:cubicBezTo>
                    <a:pt x="0" y="182"/>
                    <a:pt x="85" y="7"/>
                    <a:pt x="194" y="3"/>
                  </a:cubicBezTo>
                  <a:cubicBezTo>
                    <a:pt x="304" y="0"/>
                    <a:pt x="342" y="159"/>
                    <a:pt x="349" y="371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4" name="iṣľîde"/>
            <p:cNvSpPr/>
            <p:nvPr/>
          </p:nvSpPr>
          <p:spPr>
            <a:xfrm>
              <a:off x="8850228" y="4023467"/>
              <a:ext cx="102900" cy="224641"/>
            </a:xfrm>
            <a:custGeom>
              <a:avLst/>
              <a:gdLst/>
              <a:ahLst/>
              <a:cxnLst>
                <a:cxn ang="0">
                  <a:pos x="16901556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042886"/>
                </a:cxn>
                <a:cxn ang="0">
                  <a:pos x="169015562" y="2147483646"/>
                </a:cxn>
              </a:cxnLst>
              <a:pathLst>
                <a:path w="356" h="776">
                  <a:moveTo>
                    <a:pt x="7" y="372"/>
                  </a:moveTo>
                  <a:cubicBezTo>
                    <a:pt x="0" y="583"/>
                    <a:pt x="43" y="768"/>
                    <a:pt x="153" y="772"/>
                  </a:cubicBezTo>
                  <a:cubicBezTo>
                    <a:pt x="262" y="776"/>
                    <a:pt x="342" y="607"/>
                    <a:pt x="349" y="395"/>
                  </a:cubicBezTo>
                  <a:cubicBezTo>
                    <a:pt x="356" y="183"/>
                    <a:pt x="272" y="8"/>
                    <a:pt x="163" y="4"/>
                  </a:cubicBezTo>
                  <a:cubicBezTo>
                    <a:pt x="53" y="0"/>
                    <a:pt x="15" y="160"/>
                    <a:pt x="7" y="372"/>
                  </a:cubicBezTo>
                  <a:close/>
                </a:path>
              </a:pathLst>
            </a:custGeom>
            <a:solidFill>
              <a:srgbClr val="EFD4B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5" name="ïṥľiḑé"/>
            <p:cNvSpPr/>
            <p:nvPr/>
          </p:nvSpPr>
          <p:spPr>
            <a:xfrm>
              <a:off x="8018333" y="3532156"/>
              <a:ext cx="859431" cy="1272480"/>
            </a:xfrm>
            <a:prstGeom prst="ellipse">
              <a:avLst/>
            </a:prstGeom>
            <a:solidFill>
              <a:srgbClr val="EFD4B8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46" name="îślíḋè"/>
            <p:cNvSpPr/>
            <p:nvPr/>
          </p:nvSpPr>
          <p:spPr>
            <a:xfrm>
              <a:off x="8018333" y="3532156"/>
              <a:ext cx="433339" cy="127248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1502" h="4413">
                  <a:moveTo>
                    <a:pt x="1502" y="0"/>
                  </a:moveTo>
                  <a:cubicBezTo>
                    <a:pt x="1502" y="4412"/>
                    <a:pt x="1502" y="4412"/>
                    <a:pt x="1502" y="4412"/>
                  </a:cubicBezTo>
                  <a:cubicBezTo>
                    <a:pt x="676" y="4413"/>
                    <a:pt x="0" y="3460"/>
                    <a:pt x="0" y="2260"/>
                  </a:cubicBezTo>
                  <a:cubicBezTo>
                    <a:pt x="0" y="1035"/>
                    <a:pt x="627" y="21"/>
                    <a:pt x="1502" y="0"/>
                  </a:cubicBezTo>
                  <a:close/>
                </a:path>
              </a:pathLst>
            </a:custGeom>
            <a:solidFill>
              <a:srgbClr val="DDBA9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7" name="ïṣļíḓè"/>
            <p:cNvSpPr/>
            <p:nvPr/>
          </p:nvSpPr>
          <p:spPr>
            <a:xfrm>
              <a:off x="7961811" y="3410416"/>
              <a:ext cx="968129" cy="810155"/>
            </a:xfrm>
            <a:custGeom>
              <a:avLst/>
              <a:gdLst/>
              <a:ahLst/>
              <a:cxnLst>
                <a:cxn ang="0">
                  <a:pos x="120568867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205688673" y="2147483646"/>
                </a:cxn>
              </a:cxnLst>
              <a:pathLst>
                <a:path w="3351" h="2809">
                  <a:moveTo>
                    <a:pt x="50" y="2297"/>
                  </a:moveTo>
                  <a:cubicBezTo>
                    <a:pt x="25" y="1997"/>
                    <a:pt x="0" y="1538"/>
                    <a:pt x="161" y="1080"/>
                  </a:cubicBezTo>
                  <a:cubicBezTo>
                    <a:pt x="262" y="790"/>
                    <a:pt x="400" y="390"/>
                    <a:pt x="684" y="271"/>
                  </a:cubicBezTo>
                  <a:cubicBezTo>
                    <a:pt x="1035" y="124"/>
                    <a:pt x="791" y="364"/>
                    <a:pt x="1525" y="219"/>
                  </a:cubicBezTo>
                  <a:cubicBezTo>
                    <a:pt x="1838" y="157"/>
                    <a:pt x="2130" y="0"/>
                    <a:pt x="2638" y="144"/>
                  </a:cubicBezTo>
                  <a:cubicBezTo>
                    <a:pt x="2638" y="144"/>
                    <a:pt x="3137" y="347"/>
                    <a:pt x="3285" y="1480"/>
                  </a:cubicBezTo>
                  <a:cubicBezTo>
                    <a:pt x="3285" y="1481"/>
                    <a:pt x="3285" y="1483"/>
                    <a:pt x="3285" y="1485"/>
                  </a:cubicBezTo>
                  <a:cubicBezTo>
                    <a:pt x="3291" y="1516"/>
                    <a:pt x="3351" y="1853"/>
                    <a:pt x="3328" y="2272"/>
                  </a:cubicBezTo>
                  <a:cubicBezTo>
                    <a:pt x="3324" y="2345"/>
                    <a:pt x="3252" y="2698"/>
                    <a:pt x="3193" y="2742"/>
                  </a:cubicBezTo>
                  <a:cubicBezTo>
                    <a:pt x="3102" y="2809"/>
                    <a:pt x="3101" y="2729"/>
                    <a:pt x="3093" y="2725"/>
                  </a:cubicBezTo>
                  <a:cubicBezTo>
                    <a:pt x="3062" y="2711"/>
                    <a:pt x="3132" y="2295"/>
                    <a:pt x="3128" y="2262"/>
                  </a:cubicBezTo>
                  <a:cubicBezTo>
                    <a:pt x="3101" y="2072"/>
                    <a:pt x="2967" y="1472"/>
                    <a:pt x="2657" y="1323"/>
                  </a:cubicBezTo>
                  <a:cubicBezTo>
                    <a:pt x="2656" y="1322"/>
                    <a:pt x="2463" y="1257"/>
                    <a:pt x="2144" y="1412"/>
                  </a:cubicBezTo>
                  <a:cubicBezTo>
                    <a:pt x="1528" y="1712"/>
                    <a:pt x="1239" y="1449"/>
                    <a:pt x="1159" y="1426"/>
                  </a:cubicBezTo>
                  <a:cubicBezTo>
                    <a:pt x="1154" y="1424"/>
                    <a:pt x="1060" y="1370"/>
                    <a:pt x="1055" y="1367"/>
                  </a:cubicBezTo>
                  <a:cubicBezTo>
                    <a:pt x="995" y="1338"/>
                    <a:pt x="642" y="1192"/>
                    <a:pt x="466" y="1518"/>
                  </a:cubicBezTo>
                  <a:cubicBezTo>
                    <a:pt x="464" y="1521"/>
                    <a:pt x="462" y="1525"/>
                    <a:pt x="459" y="1528"/>
                  </a:cubicBezTo>
                  <a:cubicBezTo>
                    <a:pt x="436" y="1561"/>
                    <a:pt x="279" y="1786"/>
                    <a:pt x="222" y="2300"/>
                  </a:cubicBezTo>
                  <a:cubicBezTo>
                    <a:pt x="218" y="2330"/>
                    <a:pt x="290" y="2700"/>
                    <a:pt x="282" y="2737"/>
                  </a:cubicBezTo>
                  <a:cubicBezTo>
                    <a:pt x="282" y="2738"/>
                    <a:pt x="191" y="2782"/>
                    <a:pt x="177" y="2724"/>
                  </a:cubicBezTo>
                  <a:cubicBezTo>
                    <a:pt x="173" y="2709"/>
                    <a:pt x="64" y="2457"/>
                    <a:pt x="50" y="2297"/>
                  </a:cubicBezTo>
                  <a:close/>
                </a:path>
              </a:pathLst>
            </a:custGeom>
            <a:solidFill>
              <a:srgbClr val="5131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8" name="îşḻiḍé"/>
            <p:cNvSpPr/>
            <p:nvPr/>
          </p:nvSpPr>
          <p:spPr>
            <a:xfrm>
              <a:off x="8331381" y="4549561"/>
              <a:ext cx="228988" cy="10145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95" h="356">
                  <a:moveTo>
                    <a:pt x="395" y="356"/>
                  </a:moveTo>
                  <a:cubicBezTo>
                    <a:pt x="545" y="354"/>
                    <a:pt x="728" y="228"/>
                    <a:pt x="7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28"/>
                    <a:pt x="253" y="354"/>
                    <a:pt x="395" y="35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49" name="îsḻíḑê"/>
            <p:cNvSpPr/>
            <p:nvPr/>
          </p:nvSpPr>
          <p:spPr>
            <a:xfrm>
              <a:off x="8321235" y="4540865"/>
              <a:ext cx="249279" cy="120291"/>
            </a:xfrm>
            <a:custGeom>
              <a:avLst/>
              <a:gdLst/>
              <a:ahLst/>
              <a:cxnLst>
                <a:cxn ang="0">
                  <a:pos x="2147483646" y="122668055"/>
                </a:cxn>
                <a:cxn ang="0">
                  <a:pos x="2147483646" y="0"/>
                </a:cxn>
                <a:cxn ang="0">
                  <a:pos x="384246267" y="0"/>
                </a:cxn>
                <a:cxn ang="0">
                  <a:pos x="96061567" y="122668055"/>
                </a:cxn>
                <a:cxn ang="0">
                  <a:pos x="48030928" y="441537123"/>
                </a:cxn>
                <a:cxn ang="0">
                  <a:pos x="2147483646" y="2147483646"/>
                </a:cxn>
                <a:cxn ang="0">
                  <a:pos x="2147483646" y="441537123"/>
                </a:cxn>
                <a:cxn ang="0">
                  <a:pos x="2147483646" y="122668055"/>
                </a:cxn>
                <a:cxn ang="0">
                  <a:pos x="2147483646" y="2147483646"/>
                </a:cxn>
                <a:cxn ang="0">
                  <a:pos x="840580329" y="711355938"/>
                </a:cxn>
                <a:cxn ang="0">
                  <a:pos x="2147483646" y="711355938"/>
                </a:cxn>
                <a:cxn ang="0">
                  <a:pos x="2147483646" y="2147483646"/>
                </a:cxn>
              </a:cxnLst>
              <a:pathLst>
                <a:path w="864" h="414">
                  <a:moveTo>
                    <a:pt x="860" y="5"/>
                  </a:moveTo>
                  <a:cubicBezTo>
                    <a:pt x="858" y="2"/>
                    <a:pt x="853" y="0"/>
                    <a:pt x="84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9"/>
                    <a:pt x="0" y="14"/>
                    <a:pt x="2" y="18"/>
                  </a:cubicBezTo>
                  <a:cubicBezTo>
                    <a:pt x="70" y="273"/>
                    <a:pt x="273" y="412"/>
                    <a:pt x="430" y="414"/>
                  </a:cubicBezTo>
                  <a:cubicBezTo>
                    <a:pt x="595" y="412"/>
                    <a:pt x="797" y="276"/>
                    <a:pt x="863" y="18"/>
                  </a:cubicBezTo>
                  <a:cubicBezTo>
                    <a:pt x="864" y="14"/>
                    <a:pt x="863" y="9"/>
                    <a:pt x="860" y="5"/>
                  </a:cubicBezTo>
                  <a:close/>
                  <a:moveTo>
                    <a:pt x="430" y="385"/>
                  </a:moveTo>
                  <a:cubicBezTo>
                    <a:pt x="288" y="383"/>
                    <a:pt x="104" y="258"/>
                    <a:pt x="35" y="29"/>
                  </a:cubicBezTo>
                  <a:cubicBezTo>
                    <a:pt x="830" y="29"/>
                    <a:pt x="830" y="29"/>
                    <a:pt x="830" y="29"/>
                  </a:cubicBezTo>
                  <a:cubicBezTo>
                    <a:pt x="763" y="261"/>
                    <a:pt x="580" y="383"/>
                    <a:pt x="430" y="385"/>
                  </a:cubicBezTo>
                  <a:close/>
                </a:path>
              </a:pathLst>
            </a:custGeom>
            <a:solidFill>
              <a:srgbClr val="E341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50" name="îsḻiḋé"/>
            <p:cNvSpPr/>
            <p:nvPr/>
          </p:nvSpPr>
          <p:spPr>
            <a:xfrm>
              <a:off x="8340076" y="4571300"/>
              <a:ext cx="213046" cy="6087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37" h="208">
                  <a:moveTo>
                    <a:pt x="7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88"/>
                    <a:pt x="111" y="164"/>
                    <a:pt x="166" y="208"/>
                  </a:cubicBezTo>
                  <a:cubicBezTo>
                    <a:pt x="572" y="208"/>
                    <a:pt x="572" y="208"/>
                    <a:pt x="572" y="208"/>
                  </a:cubicBezTo>
                  <a:cubicBezTo>
                    <a:pt x="638" y="164"/>
                    <a:pt x="700" y="88"/>
                    <a:pt x="737" y="0"/>
                  </a:cubicBezTo>
                  <a:close/>
                </a:path>
              </a:pathLst>
            </a:custGeom>
            <a:solidFill>
              <a:srgbClr val="F596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51" name="í$ḻïḍê"/>
            <p:cNvSpPr/>
            <p:nvPr/>
          </p:nvSpPr>
          <p:spPr>
            <a:xfrm>
              <a:off x="8185002" y="4433617"/>
              <a:ext cx="528992" cy="40580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185380857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32" h="1408">
                  <a:moveTo>
                    <a:pt x="1695" y="163"/>
                  </a:moveTo>
                  <a:cubicBezTo>
                    <a:pt x="1562" y="14"/>
                    <a:pt x="980" y="0"/>
                    <a:pt x="980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1" y="193"/>
                    <a:pt x="961" y="193"/>
                    <a:pt x="961" y="193"/>
                  </a:cubicBezTo>
                  <a:cubicBezTo>
                    <a:pt x="1161" y="187"/>
                    <a:pt x="1161" y="187"/>
                    <a:pt x="1161" y="187"/>
                  </a:cubicBezTo>
                  <a:cubicBezTo>
                    <a:pt x="1424" y="177"/>
                    <a:pt x="1539" y="230"/>
                    <a:pt x="1593" y="312"/>
                  </a:cubicBezTo>
                  <a:cubicBezTo>
                    <a:pt x="1618" y="349"/>
                    <a:pt x="1629" y="392"/>
                    <a:pt x="1629" y="437"/>
                  </a:cubicBezTo>
                  <a:cubicBezTo>
                    <a:pt x="1632" y="680"/>
                    <a:pt x="1466" y="879"/>
                    <a:pt x="1466" y="879"/>
                  </a:cubicBezTo>
                  <a:cubicBezTo>
                    <a:pt x="1367" y="1006"/>
                    <a:pt x="1262" y="1027"/>
                    <a:pt x="1195" y="1026"/>
                  </a:cubicBezTo>
                  <a:cubicBezTo>
                    <a:pt x="1167" y="1025"/>
                    <a:pt x="1138" y="1018"/>
                    <a:pt x="1112" y="1005"/>
                  </a:cubicBezTo>
                  <a:cubicBezTo>
                    <a:pt x="983" y="942"/>
                    <a:pt x="916" y="855"/>
                    <a:pt x="916" y="855"/>
                  </a:cubicBezTo>
                  <a:cubicBezTo>
                    <a:pt x="916" y="855"/>
                    <a:pt x="849" y="942"/>
                    <a:pt x="720" y="1005"/>
                  </a:cubicBezTo>
                  <a:cubicBezTo>
                    <a:pt x="694" y="1018"/>
                    <a:pt x="666" y="1025"/>
                    <a:pt x="637" y="1025"/>
                  </a:cubicBezTo>
                  <a:cubicBezTo>
                    <a:pt x="570" y="1027"/>
                    <a:pt x="465" y="1005"/>
                    <a:pt x="366" y="878"/>
                  </a:cubicBezTo>
                  <a:cubicBezTo>
                    <a:pt x="366" y="878"/>
                    <a:pt x="201" y="679"/>
                    <a:pt x="203" y="436"/>
                  </a:cubicBezTo>
                  <a:cubicBezTo>
                    <a:pt x="204" y="391"/>
                    <a:pt x="214" y="347"/>
                    <a:pt x="239" y="310"/>
                  </a:cubicBezTo>
                  <a:cubicBezTo>
                    <a:pt x="293" y="228"/>
                    <a:pt x="408" y="172"/>
                    <a:pt x="672" y="182"/>
                  </a:cubicBezTo>
                  <a:cubicBezTo>
                    <a:pt x="871" y="193"/>
                    <a:pt x="871" y="193"/>
                    <a:pt x="871" y="193"/>
                  </a:cubicBezTo>
                  <a:cubicBezTo>
                    <a:pt x="870" y="0"/>
                    <a:pt x="870" y="0"/>
                    <a:pt x="870" y="0"/>
                  </a:cubicBezTo>
                  <a:cubicBezTo>
                    <a:pt x="852" y="0"/>
                    <a:pt x="852" y="0"/>
                    <a:pt x="852" y="0"/>
                  </a:cubicBezTo>
                  <a:cubicBezTo>
                    <a:pt x="852" y="0"/>
                    <a:pt x="270" y="14"/>
                    <a:pt x="138" y="163"/>
                  </a:cubicBezTo>
                  <a:cubicBezTo>
                    <a:pt x="138" y="163"/>
                    <a:pt x="0" y="277"/>
                    <a:pt x="77" y="605"/>
                  </a:cubicBezTo>
                  <a:cubicBezTo>
                    <a:pt x="77" y="605"/>
                    <a:pt x="159" y="891"/>
                    <a:pt x="209" y="1039"/>
                  </a:cubicBezTo>
                  <a:cubicBezTo>
                    <a:pt x="220" y="1073"/>
                    <a:pt x="237" y="1105"/>
                    <a:pt x="258" y="1134"/>
                  </a:cubicBezTo>
                  <a:cubicBezTo>
                    <a:pt x="306" y="1204"/>
                    <a:pt x="416" y="1287"/>
                    <a:pt x="539" y="1336"/>
                  </a:cubicBezTo>
                  <a:cubicBezTo>
                    <a:pt x="539" y="1336"/>
                    <a:pt x="704" y="1408"/>
                    <a:pt x="916" y="1408"/>
                  </a:cubicBezTo>
                  <a:cubicBezTo>
                    <a:pt x="1135" y="1408"/>
                    <a:pt x="1293" y="1336"/>
                    <a:pt x="1293" y="1336"/>
                  </a:cubicBezTo>
                  <a:cubicBezTo>
                    <a:pt x="1431" y="1286"/>
                    <a:pt x="1526" y="1203"/>
                    <a:pt x="1575" y="1133"/>
                  </a:cubicBezTo>
                  <a:cubicBezTo>
                    <a:pt x="1596" y="1104"/>
                    <a:pt x="1612" y="1071"/>
                    <a:pt x="1624" y="1037"/>
                  </a:cubicBezTo>
                  <a:cubicBezTo>
                    <a:pt x="1673" y="889"/>
                    <a:pt x="1755" y="604"/>
                    <a:pt x="1755" y="604"/>
                  </a:cubicBezTo>
                  <a:cubicBezTo>
                    <a:pt x="1832" y="277"/>
                    <a:pt x="1695" y="163"/>
                    <a:pt x="1695" y="163"/>
                  </a:cubicBezTo>
                  <a:close/>
                </a:path>
              </a:pathLst>
            </a:custGeom>
            <a:solidFill>
              <a:srgbClr val="5131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52" name="íşḻïḑè"/>
            <p:cNvSpPr/>
            <p:nvPr/>
          </p:nvSpPr>
          <p:spPr>
            <a:xfrm>
              <a:off x="8118334" y="3927814"/>
              <a:ext cx="268119" cy="5362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34250542" y="2147483646"/>
                </a:cxn>
                <a:cxn ang="0">
                  <a:pos x="438321231" y="2147483646"/>
                </a:cxn>
                <a:cxn ang="0">
                  <a:pos x="146107174" y="2147483646"/>
                </a:cxn>
                <a:cxn ang="0">
                  <a:pos x="146107174" y="2147483646"/>
                </a:cxn>
                <a:cxn ang="0">
                  <a:pos x="2147483646" y="778151342"/>
                </a:cxn>
                <a:cxn ang="0">
                  <a:pos x="2147483646" y="5659132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25" h="187">
                  <a:moveTo>
                    <a:pt x="852" y="184"/>
                  </a:moveTo>
                  <a:cubicBezTo>
                    <a:pt x="541" y="118"/>
                    <a:pt x="541" y="118"/>
                    <a:pt x="541" y="118"/>
                  </a:cubicBezTo>
                  <a:cubicBezTo>
                    <a:pt x="486" y="107"/>
                    <a:pt x="429" y="107"/>
                    <a:pt x="373" y="118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6" y="187"/>
                    <a:pt x="29" y="181"/>
                    <a:pt x="18" y="166"/>
                  </a:cubicBezTo>
                  <a:cubicBezTo>
                    <a:pt x="10" y="157"/>
                    <a:pt x="6" y="144"/>
                    <a:pt x="6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0" y="76"/>
                    <a:pt x="241" y="33"/>
                    <a:pt x="241" y="33"/>
                  </a:cubicBezTo>
                  <a:cubicBezTo>
                    <a:pt x="283" y="25"/>
                    <a:pt x="400" y="0"/>
                    <a:pt x="603" y="24"/>
                  </a:cubicBezTo>
                  <a:cubicBezTo>
                    <a:pt x="603" y="24"/>
                    <a:pt x="925" y="63"/>
                    <a:pt x="908" y="130"/>
                  </a:cubicBezTo>
                  <a:cubicBezTo>
                    <a:pt x="908" y="130"/>
                    <a:pt x="908" y="130"/>
                    <a:pt x="908" y="130"/>
                  </a:cubicBezTo>
                  <a:cubicBezTo>
                    <a:pt x="908" y="144"/>
                    <a:pt x="904" y="157"/>
                    <a:pt x="897" y="166"/>
                  </a:cubicBezTo>
                  <a:cubicBezTo>
                    <a:pt x="886" y="181"/>
                    <a:pt x="868" y="187"/>
                    <a:pt x="852" y="184"/>
                  </a:cubicBezTo>
                  <a:close/>
                </a:path>
              </a:pathLst>
            </a:custGeom>
            <a:solidFill>
              <a:srgbClr val="16131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53" name="îṣḻide"/>
            <p:cNvSpPr/>
            <p:nvPr/>
          </p:nvSpPr>
          <p:spPr>
            <a:xfrm>
              <a:off x="8515441" y="3924915"/>
              <a:ext cx="266670" cy="5362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504649765" y="2147483646"/>
                </a:cxn>
                <a:cxn ang="0">
                  <a:pos x="429923589" y="2147483646"/>
                </a:cxn>
                <a:cxn ang="0">
                  <a:pos x="143307767" y="2147483646"/>
                </a:cxn>
                <a:cxn ang="0">
                  <a:pos x="143307767" y="2147483646"/>
                </a:cxn>
                <a:cxn ang="0">
                  <a:pos x="2147483646" y="789014409"/>
                </a:cxn>
                <a:cxn ang="0">
                  <a:pos x="2147483646" y="55697993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26" h="188">
                  <a:moveTo>
                    <a:pt x="852" y="184"/>
                  </a:moveTo>
                  <a:cubicBezTo>
                    <a:pt x="541" y="119"/>
                    <a:pt x="541" y="119"/>
                    <a:pt x="541" y="119"/>
                  </a:cubicBezTo>
                  <a:cubicBezTo>
                    <a:pt x="486" y="107"/>
                    <a:pt x="429" y="107"/>
                    <a:pt x="374" y="11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6" y="188"/>
                    <a:pt x="29" y="182"/>
                    <a:pt x="18" y="167"/>
                  </a:cubicBezTo>
                  <a:cubicBezTo>
                    <a:pt x="11" y="157"/>
                    <a:pt x="6" y="145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0" y="77"/>
                    <a:pt x="241" y="34"/>
                    <a:pt x="241" y="34"/>
                  </a:cubicBezTo>
                  <a:cubicBezTo>
                    <a:pt x="283" y="26"/>
                    <a:pt x="400" y="0"/>
                    <a:pt x="604" y="24"/>
                  </a:cubicBezTo>
                  <a:cubicBezTo>
                    <a:pt x="604" y="24"/>
                    <a:pt x="926" y="63"/>
                    <a:pt x="909" y="131"/>
                  </a:cubicBezTo>
                  <a:cubicBezTo>
                    <a:pt x="909" y="131"/>
                    <a:pt x="909" y="131"/>
                    <a:pt x="909" y="131"/>
                  </a:cubicBezTo>
                  <a:cubicBezTo>
                    <a:pt x="909" y="145"/>
                    <a:pt x="904" y="157"/>
                    <a:pt x="897" y="167"/>
                  </a:cubicBezTo>
                  <a:cubicBezTo>
                    <a:pt x="886" y="182"/>
                    <a:pt x="869" y="188"/>
                    <a:pt x="852" y="184"/>
                  </a:cubicBezTo>
                  <a:close/>
                </a:path>
              </a:pathLst>
            </a:custGeom>
            <a:solidFill>
              <a:srgbClr val="16131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54" name="íš1ïḓé"/>
            <p:cNvSpPr/>
            <p:nvPr/>
          </p:nvSpPr>
          <p:spPr>
            <a:xfrm>
              <a:off x="7998043" y="4006075"/>
              <a:ext cx="908708" cy="2579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5496735"/>
                </a:cxn>
                <a:cxn ang="0">
                  <a:pos x="2147483646" y="71622623"/>
                </a:cxn>
                <a:cxn ang="0">
                  <a:pos x="2147483646" y="763724829"/>
                </a:cxn>
                <a:cxn ang="0">
                  <a:pos x="2147483646" y="883095675"/>
                </a:cxn>
                <a:cxn ang="0">
                  <a:pos x="2147483646" y="763724829"/>
                </a:cxn>
                <a:cxn ang="0">
                  <a:pos x="2147483646" y="71622623"/>
                </a:cxn>
                <a:cxn ang="0">
                  <a:pos x="2147483646" y="95496735"/>
                </a:cxn>
                <a:cxn ang="0">
                  <a:pos x="1518207282" y="2147483646"/>
                </a:cxn>
                <a:cxn ang="0">
                  <a:pos x="91574658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24221258"/>
                </a:cxn>
                <a:cxn ang="0">
                  <a:pos x="2147483646" y="1694569016"/>
                </a:cxn>
                <a:cxn ang="0">
                  <a:pos x="2147483646" y="183781397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37813974"/>
                </a:cxn>
                <a:cxn ang="0">
                  <a:pos x="2147483646" y="1694569016"/>
                </a:cxn>
                <a:cxn ang="0">
                  <a:pos x="2147483646" y="2124221258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146" h="896">
                  <a:moveTo>
                    <a:pt x="3108" y="158"/>
                  </a:moveTo>
                  <a:cubicBezTo>
                    <a:pt x="3108" y="149"/>
                    <a:pt x="3089" y="114"/>
                    <a:pt x="3083" y="110"/>
                  </a:cubicBezTo>
                  <a:cubicBezTo>
                    <a:pt x="3003" y="58"/>
                    <a:pt x="2956" y="4"/>
                    <a:pt x="2843" y="4"/>
                  </a:cubicBezTo>
                  <a:cubicBezTo>
                    <a:pt x="2736" y="3"/>
                    <a:pt x="2628" y="0"/>
                    <a:pt x="2521" y="3"/>
                  </a:cubicBezTo>
                  <a:cubicBezTo>
                    <a:pt x="2257" y="11"/>
                    <a:pt x="1993" y="22"/>
                    <a:pt x="1729" y="32"/>
                  </a:cubicBezTo>
                  <a:cubicBezTo>
                    <a:pt x="1677" y="33"/>
                    <a:pt x="1623" y="36"/>
                    <a:pt x="1572" y="37"/>
                  </a:cubicBezTo>
                  <a:cubicBezTo>
                    <a:pt x="1520" y="36"/>
                    <a:pt x="1468" y="33"/>
                    <a:pt x="1415" y="32"/>
                  </a:cubicBezTo>
                  <a:cubicBezTo>
                    <a:pt x="1152" y="22"/>
                    <a:pt x="888" y="11"/>
                    <a:pt x="624" y="3"/>
                  </a:cubicBezTo>
                  <a:cubicBezTo>
                    <a:pt x="517" y="0"/>
                    <a:pt x="410" y="3"/>
                    <a:pt x="303" y="4"/>
                  </a:cubicBezTo>
                  <a:cubicBezTo>
                    <a:pt x="190" y="4"/>
                    <a:pt x="143" y="58"/>
                    <a:pt x="63" y="110"/>
                  </a:cubicBezTo>
                  <a:cubicBezTo>
                    <a:pt x="57" y="114"/>
                    <a:pt x="38" y="149"/>
                    <a:pt x="38" y="158"/>
                  </a:cubicBezTo>
                  <a:cubicBezTo>
                    <a:pt x="45" y="252"/>
                    <a:pt x="0" y="345"/>
                    <a:pt x="105" y="415"/>
                  </a:cubicBezTo>
                  <a:cubicBezTo>
                    <a:pt x="136" y="452"/>
                    <a:pt x="136" y="526"/>
                    <a:pt x="147" y="574"/>
                  </a:cubicBezTo>
                  <a:cubicBezTo>
                    <a:pt x="183" y="740"/>
                    <a:pt x="306" y="830"/>
                    <a:pt x="483" y="855"/>
                  </a:cubicBezTo>
                  <a:cubicBezTo>
                    <a:pt x="694" y="896"/>
                    <a:pt x="1011" y="883"/>
                    <a:pt x="1076" y="871"/>
                  </a:cubicBezTo>
                  <a:cubicBezTo>
                    <a:pt x="1156" y="862"/>
                    <a:pt x="1228" y="813"/>
                    <a:pt x="1268" y="758"/>
                  </a:cubicBezTo>
                  <a:cubicBezTo>
                    <a:pt x="1323" y="682"/>
                    <a:pt x="1371" y="602"/>
                    <a:pt x="1418" y="522"/>
                  </a:cubicBezTo>
                  <a:cubicBezTo>
                    <a:pt x="1445" y="477"/>
                    <a:pt x="1463" y="428"/>
                    <a:pt x="1485" y="381"/>
                  </a:cubicBezTo>
                  <a:cubicBezTo>
                    <a:pt x="1501" y="346"/>
                    <a:pt x="1527" y="331"/>
                    <a:pt x="1572" y="331"/>
                  </a:cubicBezTo>
                  <a:cubicBezTo>
                    <a:pt x="1617" y="331"/>
                    <a:pt x="1643" y="346"/>
                    <a:pt x="1660" y="381"/>
                  </a:cubicBezTo>
                  <a:cubicBezTo>
                    <a:pt x="1682" y="428"/>
                    <a:pt x="1701" y="477"/>
                    <a:pt x="1728" y="522"/>
                  </a:cubicBezTo>
                  <a:cubicBezTo>
                    <a:pt x="1775" y="602"/>
                    <a:pt x="1823" y="682"/>
                    <a:pt x="1878" y="758"/>
                  </a:cubicBezTo>
                  <a:cubicBezTo>
                    <a:pt x="1919" y="813"/>
                    <a:pt x="1990" y="862"/>
                    <a:pt x="2070" y="871"/>
                  </a:cubicBezTo>
                  <a:cubicBezTo>
                    <a:pt x="2135" y="883"/>
                    <a:pt x="2452" y="896"/>
                    <a:pt x="2663" y="855"/>
                  </a:cubicBezTo>
                  <a:cubicBezTo>
                    <a:pt x="2840" y="830"/>
                    <a:pt x="2963" y="740"/>
                    <a:pt x="2999" y="574"/>
                  </a:cubicBezTo>
                  <a:cubicBezTo>
                    <a:pt x="3010" y="526"/>
                    <a:pt x="3010" y="452"/>
                    <a:pt x="3041" y="415"/>
                  </a:cubicBezTo>
                  <a:cubicBezTo>
                    <a:pt x="3146" y="345"/>
                    <a:pt x="3101" y="252"/>
                    <a:pt x="3108" y="158"/>
                  </a:cubicBezTo>
                  <a:close/>
                  <a:moveTo>
                    <a:pt x="1385" y="358"/>
                  </a:moveTo>
                  <a:cubicBezTo>
                    <a:pt x="1365" y="477"/>
                    <a:pt x="1310" y="583"/>
                    <a:pt x="1233" y="679"/>
                  </a:cubicBezTo>
                  <a:cubicBezTo>
                    <a:pt x="1180" y="747"/>
                    <a:pt x="1104" y="785"/>
                    <a:pt x="1010" y="801"/>
                  </a:cubicBezTo>
                  <a:cubicBezTo>
                    <a:pt x="836" y="831"/>
                    <a:pt x="664" y="816"/>
                    <a:pt x="492" y="795"/>
                  </a:cubicBezTo>
                  <a:cubicBezTo>
                    <a:pt x="380" y="780"/>
                    <a:pt x="305" y="721"/>
                    <a:pt x="273" y="625"/>
                  </a:cubicBezTo>
                  <a:cubicBezTo>
                    <a:pt x="226" y="483"/>
                    <a:pt x="216" y="339"/>
                    <a:pt x="243" y="193"/>
                  </a:cubicBezTo>
                  <a:cubicBezTo>
                    <a:pt x="253" y="135"/>
                    <a:pt x="285" y="95"/>
                    <a:pt x="352" y="89"/>
                  </a:cubicBezTo>
                  <a:cubicBezTo>
                    <a:pt x="473" y="78"/>
                    <a:pt x="641" y="73"/>
                    <a:pt x="714" y="71"/>
                  </a:cubicBezTo>
                  <a:cubicBezTo>
                    <a:pt x="783" y="71"/>
                    <a:pt x="856" y="70"/>
                    <a:pt x="924" y="77"/>
                  </a:cubicBezTo>
                  <a:cubicBezTo>
                    <a:pt x="1028" y="88"/>
                    <a:pt x="1134" y="98"/>
                    <a:pt x="1233" y="125"/>
                  </a:cubicBezTo>
                  <a:cubicBezTo>
                    <a:pt x="1353" y="159"/>
                    <a:pt x="1403" y="248"/>
                    <a:pt x="1385" y="358"/>
                  </a:cubicBezTo>
                  <a:close/>
                  <a:moveTo>
                    <a:pt x="2873" y="625"/>
                  </a:moveTo>
                  <a:cubicBezTo>
                    <a:pt x="2841" y="721"/>
                    <a:pt x="2766" y="780"/>
                    <a:pt x="2655" y="795"/>
                  </a:cubicBezTo>
                  <a:cubicBezTo>
                    <a:pt x="2483" y="816"/>
                    <a:pt x="2310" y="831"/>
                    <a:pt x="2136" y="801"/>
                  </a:cubicBezTo>
                  <a:cubicBezTo>
                    <a:pt x="2042" y="785"/>
                    <a:pt x="1966" y="747"/>
                    <a:pt x="1913" y="679"/>
                  </a:cubicBezTo>
                  <a:cubicBezTo>
                    <a:pt x="1836" y="583"/>
                    <a:pt x="1781" y="477"/>
                    <a:pt x="1761" y="358"/>
                  </a:cubicBezTo>
                  <a:cubicBezTo>
                    <a:pt x="1743" y="248"/>
                    <a:pt x="1793" y="159"/>
                    <a:pt x="1914" y="125"/>
                  </a:cubicBezTo>
                  <a:cubicBezTo>
                    <a:pt x="2012" y="98"/>
                    <a:pt x="2118" y="88"/>
                    <a:pt x="2222" y="77"/>
                  </a:cubicBezTo>
                  <a:cubicBezTo>
                    <a:pt x="2290" y="70"/>
                    <a:pt x="2363" y="71"/>
                    <a:pt x="2432" y="71"/>
                  </a:cubicBezTo>
                  <a:cubicBezTo>
                    <a:pt x="2506" y="73"/>
                    <a:pt x="2673" y="78"/>
                    <a:pt x="2794" y="89"/>
                  </a:cubicBezTo>
                  <a:cubicBezTo>
                    <a:pt x="2861" y="95"/>
                    <a:pt x="2893" y="135"/>
                    <a:pt x="2904" y="193"/>
                  </a:cubicBezTo>
                  <a:cubicBezTo>
                    <a:pt x="2930" y="339"/>
                    <a:pt x="2920" y="483"/>
                    <a:pt x="2873" y="625"/>
                  </a:cubicBezTo>
                  <a:close/>
                </a:path>
              </a:pathLst>
            </a:custGeom>
            <a:solidFill>
              <a:srgbClr val="21212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55" name="î$ļíḑe"/>
            <p:cNvSpPr/>
            <p:nvPr/>
          </p:nvSpPr>
          <p:spPr>
            <a:xfrm>
              <a:off x="8148769" y="4071294"/>
              <a:ext cx="182611" cy="101451"/>
            </a:xfrm>
            <a:prstGeom prst="ellipse">
              <a:avLst/>
            </a:prstGeom>
            <a:solidFill>
              <a:srgbClr val="F8F1E6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56" name="íšľïdè"/>
            <p:cNvSpPr/>
            <p:nvPr/>
          </p:nvSpPr>
          <p:spPr>
            <a:xfrm>
              <a:off x="8205292" y="4087236"/>
              <a:ext cx="69566" cy="69566"/>
            </a:xfrm>
            <a:prstGeom prst="ellipse">
              <a:avLst/>
            </a:prstGeom>
            <a:solidFill>
              <a:srgbClr val="2F2B2B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57" name="îŝļïḓè"/>
            <p:cNvSpPr/>
            <p:nvPr/>
          </p:nvSpPr>
          <p:spPr>
            <a:xfrm>
              <a:off x="8238626" y="4100280"/>
              <a:ext cx="23189" cy="23189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58" name="îṥļîďe"/>
            <p:cNvSpPr/>
            <p:nvPr/>
          </p:nvSpPr>
          <p:spPr>
            <a:xfrm>
              <a:off x="8564717" y="4068395"/>
              <a:ext cx="182611" cy="101451"/>
            </a:xfrm>
            <a:prstGeom prst="ellipse">
              <a:avLst/>
            </a:prstGeom>
            <a:solidFill>
              <a:srgbClr val="F8F1E6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59" name="ïṥ1ïḓè"/>
            <p:cNvSpPr/>
            <p:nvPr/>
          </p:nvSpPr>
          <p:spPr>
            <a:xfrm>
              <a:off x="8621239" y="4084337"/>
              <a:ext cx="69566" cy="68117"/>
            </a:xfrm>
            <a:prstGeom prst="ellipse">
              <a:avLst/>
            </a:prstGeom>
            <a:solidFill>
              <a:srgbClr val="2F2B2B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60" name="íṥļíḋe"/>
            <p:cNvSpPr/>
            <p:nvPr/>
          </p:nvSpPr>
          <p:spPr>
            <a:xfrm>
              <a:off x="8654573" y="4100280"/>
              <a:ext cx="24638" cy="23189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ctr"/>
            <a:p>
              <a:pPr algn="ctr" eaLnBrk="0" hangingPunct="0"/>
              <a:endParaRPr lang="zh-CN" altLang="zh-CN" dirty="0"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161" name="íšlïḑê"/>
            <p:cNvSpPr/>
            <p:nvPr/>
          </p:nvSpPr>
          <p:spPr>
            <a:xfrm>
              <a:off x="8405295" y="4369848"/>
              <a:ext cx="92755" cy="34783"/>
            </a:xfrm>
            <a:custGeom>
              <a:avLst/>
              <a:gdLst/>
              <a:ahLst/>
              <a:cxnLst>
                <a:cxn ang="0">
                  <a:pos x="2147483646" y="1290682346"/>
                </a:cxn>
                <a:cxn ang="0">
                  <a:pos x="2147483646" y="1996936378"/>
                </a:cxn>
                <a:cxn ang="0">
                  <a:pos x="2147483646" y="1290682346"/>
                </a:cxn>
                <a:cxn ang="0">
                  <a:pos x="0" y="170472236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04722366"/>
                </a:cxn>
                <a:cxn ang="0">
                  <a:pos x="2147483646" y="1290682346"/>
                </a:cxn>
              </a:cxnLst>
              <a:pathLst>
                <a:path w="323" h="120">
                  <a:moveTo>
                    <a:pt x="224" y="53"/>
                  </a:moveTo>
                  <a:cubicBezTo>
                    <a:pt x="224" y="53"/>
                    <a:pt x="199" y="82"/>
                    <a:pt x="162" y="82"/>
                  </a:cubicBezTo>
                  <a:cubicBezTo>
                    <a:pt x="125" y="82"/>
                    <a:pt x="100" y="53"/>
                    <a:pt x="100" y="53"/>
                  </a:cubicBezTo>
                  <a:cubicBezTo>
                    <a:pt x="13" y="0"/>
                    <a:pt x="0" y="70"/>
                    <a:pt x="0" y="70"/>
                  </a:cubicBezTo>
                  <a:cubicBezTo>
                    <a:pt x="5" y="112"/>
                    <a:pt x="102" y="95"/>
                    <a:pt x="102" y="95"/>
                  </a:cubicBezTo>
                  <a:cubicBezTo>
                    <a:pt x="122" y="115"/>
                    <a:pt x="143" y="120"/>
                    <a:pt x="162" y="119"/>
                  </a:cubicBezTo>
                  <a:cubicBezTo>
                    <a:pt x="180" y="120"/>
                    <a:pt x="201" y="115"/>
                    <a:pt x="222" y="95"/>
                  </a:cubicBezTo>
                  <a:cubicBezTo>
                    <a:pt x="222" y="95"/>
                    <a:pt x="319" y="112"/>
                    <a:pt x="323" y="70"/>
                  </a:cubicBezTo>
                  <a:cubicBezTo>
                    <a:pt x="323" y="70"/>
                    <a:pt x="310" y="0"/>
                    <a:pt x="224" y="53"/>
                  </a:cubicBezTo>
                  <a:close/>
                </a:path>
              </a:pathLst>
            </a:custGeom>
            <a:solidFill>
              <a:srgbClr val="BA94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765675" y="1481138"/>
            <a:ext cx="1144588" cy="984250"/>
            <a:chOff x="4765432" y="1743021"/>
            <a:chExt cx="1145307" cy="984142"/>
          </a:xfrm>
        </p:grpSpPr>
        <p:sp>
          <p:nvSpPr>
            <p:cNvPr id="31" name="对话气泡: 椭圆形 30"/>
            <p:cNvSpPr/>
            <p:nvPr/>
          </p:nvSpPr>
          <p:spPr>
            <a:xfrm>
              <a:off x="4765432" y="1743021"/>
              <a:ext cx="1145307" cy="984142"/>
            </a:xfrm>
            <a:prstGeom prst="wedgeEllipseCallout">
              <a:avLst>
                <a:gd name="adj1" fmla="val 21435"/>
                <a:gd name="adj2" fmla="val 74797"/>
              </a:avLst>
            </a:prstGeom>
            <a:solidFill>
              <a:srgbClr val="97C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164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27473" y="1966825"/>
              <a:ext cx="436840" cy="4368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矩形: 圆角 7"/>
          <p:cNvSpPr/>
          <p:nvPr/>
        </p:nvSpPr>
        <p:spPr>
          <a:xfrm>
            <a:off x="1458911" y="549275"/>
            <a:ext cx="1822166" cy="701675"/>
          </a:xfrm>
          <a:prstGeom prst="roundRect">
            <a:avLst/>
          </a:prstGeom>
          <a:gradFill>
            <a:gsLst>
              <a:gs pos="0">
                <a:srgbClr val="155B75"/>
              </a:gs>
              <a:gs pos="100000">
                <a:srgbClr val="0D3B4B"/>
              </a:gs>
            </a:gsLst>
            <a:lin ang="0" scaled="0"/>
          </a:gradFill>
          <a:ln>
            <a:gradFill>
              <a:gsLst>
                <a:gs pos="0">
                  <a:srgbClr val="3BAEDA">
                    <a:alpha val="70000"/>
                  </a:srgbClr>
                </a:gs>
                <a:gs pos="100000">
                  <a:srgbClr val="3BAEDA">
                    <a:alpha val="0"/>
                  </a:srgbClr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投资守则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 flipV="1">
              <a:off x="110521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5"/>
          <p:cNvGrpSpPr/>
          <p:nvPr/>
        </p:nvGrpSpPr>
        <p:grpSpPr>
          <a:xfrm>
            <a:off x="635000" y="306388"/>
            <a:ext cx="944563" cy="944562"/>
            <a:chOff x="10577513" y="701675"/>
            <a:chExt cx="944562" cy="944563"/>
          </a:xfrm>
        </p:grpSpPr>
        <p:sp>
          <p:nvSpPr>
            <p:cNvPr id="17" name="泪滴形 16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CBEAF5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18" name="图形 28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812463" y="896938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1068388" y="5432425"/>
            <a:ext cx="11129962" cy="809625"/>
            <a:chOff x="1068388" y="5432425"/>
            <a:chExt cx="11129962" cy="809625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1068388" y="5432425"/>
              <a:ext cx="4310062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155B75"/>
                </a:gs>
                <a:gs pos="100000">
                  <a:srgbClr val="3BAEDA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175" name="矩形 12"/>
            <p:cNvSpPr/>
            <p:nvPr/>
          </p:nvSpPr>
          <p:spPr>
            <a:xfrm>
              <a:off x="1230313" y="5495925"/>
              <a:ext cx="377539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合理分工，不越权行事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176" name="矩形 29"/>
            <p:cNvSpPr/>
            <p:nvPr/>
          </p:nvSpPr>
          <p:spPr>
            <a:xfrm>
              <a:off x="11090275" y="5873750"/>
              <a:ext cx="1108075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155B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重在收益</a:t>
              </a:r>
              <a:endParaRPr lang="zh-CN" altLang="en-US" b="1" dirty="0">
                <a:solidFill>
                  <a:srgbClr val="155B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551238" y="2486025"/>
            <a:ext cx="1069975" cy="712788"/>
            <a:chOff x="3551699" y="2747993"/>
            <a:chExt cx="1070307" cy="712694"/>
          </a:xfrm>
        </p:grpSpPr>
        <p:sp>
          <p:nvSpPr>
            <p:cNvPr id="6" name="对话气泡: 椭圆形 5"/>
            <p:cNvSpPr/>
            <p:nvPr/>
          </p:nvSpPr>
          <p:spPr>
            <a:xfrm>
              <a:off x="3551699" y="2747993"/>
              <a:ext cx="1070307" cy="712694"/>
            </a:xfrm>
            <a:prstGeom prst="wedgeEllipseCallout">
              <a:avLst>
                <a:gd name="adj1" fmla="val 23810"/>
                <a:gd name="adj2" fmla="val 70048"/>
              </a:avLst>
            </a:prstGeom>
            <a:solidFill>
              <a:srgbClr val="A5A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6"/>
            <p:cNvSpPr/>
            <p:nvPr/>
          </p:nvSpPr>
          <p:spPr>
            <a:xfrm>
              <a:off x="3835949" y="2855929"/>
              <a:ext cx="506570" cy="506346"/>
            </a:xfrm>
            <a:custGeom>
              <a:avLst/>
              <a:gdLst>
                <a:gd name="T0" fmla="*/ 7991 w 12800"/>
                <a:gd name="T1" fmla="*/ 4785 h 12800"/>
                <a:gd name="T2" fmla="*/ 7237 w 12800"/>
                <a:gd name="T3" fmla="*/ 4281 h 12800"/>
                <a:gd name="T4" fmla="*/ 6348 w 12800"/>
                <a:gd name="T5" fmla="*/ 4105 h 12800"/>
                <a:gd name="T6" fmla="*/ 5458 w 12800"/>
                <a:gd name="T7" fmla="*/ 4281 h 12800"/>
                <a:gd name="T8" fmla="*/ 4704 w 12800"/>
                <a:gd name="T9" fmla="*/ 4785 h 12800"/>
                <a:gd name="T10" fmla="*/ 4200 w 12800"/>
                <a:gd name="T11" fmla="*/ 5538 h 12800"/>
                <a:gd name="T12" fmla="*/ 4023 w 12800"/>
                <a:gd name="T13" fmla="*/ 6426 h 12800"/>
                <a:gd name="T14" fmla="*/ 4200 w 12800"/>
                <a:gd name="T15" fmla="*/ 7314 h 12800"/>
                <a:gd name="T16" fmla="*/ 4704 w 12800"/>
                <a:gd name="T17" fmla="*/ 8067 h 12800"/>
                <a:gd name="T18" fmla="*/ 5458 w 12800"/>
                <a:gd name="T19" fmla="*/ 8571 h 12800"/>
                <a:gd name="T20" fmla="*/ 6348 w 12800"/>
                <a:gd name="T21" fmla="*/ 8747 h 12800"/>
                <a:gd name="T22" fmla="*/ 7237 w 12800"/>
                <a:gd name="T23" fmla="*/ 8571 h 12800"/>
                <a:gd name="T24" fmla="*/ 7991 w 12800"/>
                <a:gd name="T25" fmla="*/ 8067 h 12800"/>
                <a:gd name="T26" fmla="*/ 8495 w 12800"/>
                <a:gd name="T27" fmla="*/ 7314 h 12800"/>
                <a:gd name="T28" fmla="*/ 8672 w 12800"/>
                <a:gd name="T29" fmla="*/ 6426 h 12800"/>
                <a:gd name="T30" fmla="*/ 8495 w 12800"/>
                <a:gd name="T31" fmla="*/ 5538 h 12800"/>
                <a:gd name="T32" fmla="*/ 7991 w 12800"/>
                <a:gd name="T33" fmla="*/ 4785 h 12800"/>
                <a:gd name="T34" fmla="*/ 11482 w 12800"/>
                <a:gd name="T35" fmla="*/ 5844 h 12800"/>
                <a:gd name="T36" fmla="*/ 6947 w 12800"/>
                <a:gd name="T37" fmla="*/ 1317 h 12800"/>
                <a:gd name="T38" fmla="*/ 6947 w 12800"/>
                <a:gd name="T39" fmla="*/ 0 h 12800"/>
                <a:gd name="T40" fmla="*/ 5880 w 12800"/>
                <a:gd name="T41" fmla="*/ 0 h 12800"/>
                <a:gd name="T42" fmla="*/ 5880 w 12800"/>
                <a:gd name="T43" fmla="*/ 1334 h 12800"/>
                <a:gd name="T44" fmla="*/ 1318 w 12800"/>
                <a:gd name="T45" fmla="*/ 5844 h 12800"/>
                <a:gd name="T46" fmla="*/ 0 w 12800"/>
                <a:gd name="T47" fmla="*/ 5844 h 12800"/>
                <a:gd name="T48" fmla="*/ 0 w 12800"/>
                <a:gd name="T49" fmla="*/ 6933 h 12800"/>
                <a:gd name="T50" fmla="*/ 1318 w 12800"/>
                <a:gd name="T51" fmla="*/ 6933 h 12800"/>
                <a:gd name="T52" fmla="*/ 5857 w 12800"/>
                <a:gd name="T53" fmla="*/ 11466 h 12800"/>
                <a:gd name="T54" fmla="*/ 5857 w 12800"/>
                <a:gd name="T55" fmla="*/ 12800 h 12800"/>
                <a:gd name="T56" fmla="*/ 6947 w 12800"/>
                <a:gd name="T57" fmla="*/ 12800 h 12800"/>
                <a:gd name="T58" fmla="*/ 6947 w 12800"/>
                <a:gd name="T59" fmla="*/ 11483 h 12800"/>
                <a:gd name="T60" fmla="*/ 11482 w 12800"/>
                <a:gd name="T61" fmla="*/ 6933 h 12800"/>
                <a:gd name="T62" fmla="*/ 12800 w 12800"/>
                <a:gd name="T63" fmla="*/ 6933 h 12800"/>
                <a:gd name="T64" fmla="*/ 12800 w 12800"/>
                <a:gd name="T65" fmla="*/ 5844 h 12800"/>
                <a:gd name="T66" fmla="*/ 11482 w 12800"/>
                <a:gd name="T67" fmla="*/ 5844 h 12800"/>
                <a:gd name="T68" fmla="*/ 6400 w 12800"/>
                <a:gd name="T69" fmla="*/ 10589 h 12800"/>
                <a:gd name="T70" fmla="*/ 2214 w 12800"/>
                <a:gd name="T71" fmla="*/ 6409 h 12800"/>
                <a:gd name="T72" fmla="*/ 6400 w 12800"/>
                <a:gd name="T73" fmla="*/ 2206 h 12800"/>
                <a:gd name="T74" fmla="*/ 10586 w 12800"/>
                <a:gd name="T75" fmla="*/ 6409 h 12800"/>
                <a:gd name="T76" fmla="*/ 6400 w 12800"/>
                <a:gd name="T77" fmla="*/ 10589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00" h="12800">
                  <a:moveTo>
                    <a:pt x="7991" y="4785"/>
                  </a:moveTo>
                  <a:cubicBezTo>
                    <a:pt x="7776" y="4570"/>
                    <a:pt x="7518" y="4398"/>
                    <a:pt x="7237" y="4281"/>
                  </a:cubicBezTo>
                  <a:cubicBezTo>
                    <a:pt x="6956" y="4165"/>
                    <a:pt x="6652" y="4105"/>
                    <a:pt x="6348" y="4105"/>
                  </a:cubicBezTo>
                  <a:cubicBezTo>
                    <a:pt x="6043" y="4105"/>
                    <a:pt x="5739" y="4165"/>
                    <a:pt x="5458" y="4281"/>
                  </a:cubicBezTo>
                  <a:cubicBezTo>
                    <a:pt x="5177" y="4398"/>
                    <a:pt x="4919" y="4570"/>
                    <a:pt x="4704" y="4785"/>
                  </a:cubicBezTo>
                  <a:cubicBezTo>
                    <a:pt x="4489" y="4999"/>
                    <a:pt x="4317" y="5257"/>
                    <a:pt x="4200" y="5538"/>
                  </a:cubicBezTo>
                  <a:cubicBezTo>
                    <a:pt x="4084" y="5819"/>
                    <a:pt x="4023" y="6122"/>
                    <a:pt x="4023" y="6426"/>
                  </a:cubicBezTo>
                  <a:cubicBezTo>
                    <a:pt x="4023" y="6730"/>
                    <a:pt x="4084" y="7033"/>
                    <a:pt x="4200" y="7314"/>
                  </a:cubicBezTo>
                  <a:cubicBezTo>
                    <a:pt x="4317" y="7595"/>
                    <a:pt x="4489" y="7853"/>
                    <a:pt x="4704" y="8067"/>
                  </a:cubicBezTo>
                  <a:cubicBezTo>
                    <a:pt x="4919" y="8282"/>
                    <a:pt x="5177" y="8454"/>
                    <a:pt x="5458" y="8571"/>
                  </a:cubicBezTo>
                  <a:cubicBezTo>
                    <a:pt x="5739" y="8687"/>
                    <a:pt x="6043" y="8747"/>
                    <a:pt x="6348" y="8747"/>
                  </a:cubicBezTo>
                  <a:cubicBezTo>
                    <a:pt x="6652" y="8747"/>
                    <a:pt x="6956" y="8687"/>
                    <a:pt x="7237" y="8571"/>
                  </a:cubicBezTo>
                  <a:cubicBezTo>
                    <a:pt x="7518" y="8454"/>
                    <a:pt x="7776" y="8282"/>
                    <a:pt x="7991" y="8067"/>
                  </a:cubicBezTo>
                  <a:cubicBezTo>
                    <a:pt x="8206" y="7853"/>
                    <a:pt x="8379" y="7595"/>
                    <a:pt x="8495" y="7314"/>
                  </a:cubicBezTo>
                  <a:cubicBezTo>
                    <a:pt x="8611" y="7034"/>
                    <a:pt x="8672" y="6730"/>
                    <a:pt x="8672" y="6426"/>
                  </a:cubicBezTo>
                  <a:cubicBezTo>
                    <a:pt x="8672" y="6122"/>
                    <a:pt x="8611" y="5819"/>
                    <a:pt x="8495" y="5538"/>
                  </a:cubicBezTo>
                  <a:cubicBezTo>
                    <a:pt x="8379" y="5257"/>
                    <a:pt x="8207" y="5000"/>
                    <a:pt x="7991" y="4785"/>
                  </a:cubicBezTo>
                  <a:close/>
                  <a:moveTo>
                    <a:pt x="11482" y="5844"/>
                  </a:moveTo>
                  <a:cubicBezTo>
                    <a:pt x="11274" y="3350"/>
                    <a:pt x="9445" y="1490"/>
                    <a:pt x="6947" y="1317"/>
                  </a:cubicBezTo>
                  <a:lnTo>
                    <a:pt x="6947" y="0"/>
                  </a:lnTo>
                  <a:lnTo>
                    <a:pt x="5880" y="0"/>
                  </a:lnTo>
                  <a:lnTo>
                    <a:pt x="5880" y="1334"/>
                  </a:lnTo>
                  <a:cubicBezTo>
                    <a:pt x="3452" y="1559"/>
                    <a:pt x="1526" y="3402"/>
                    <a:pt x="1318" y="5844"/>
                  </a:cubicBezTo>
                  <a:lnTo>
                    <a:pt x="0" y="5844"/>
                  </a:lnTo>
                  <a:lnTo>
                    <a:pt x="0" y="6933"/>
                  </a:lnTo>
                  <a:lnTo>
                    <a:pt x="1318" y="6933"/>
                  </a:lnTo>
                  <a:cubicBezTo>
                    <a:pt x="1526" y="9375"/>
                    <a:pt x="3429" y="11224"/>
                    <a:pt x="5857" y="11466"/>
                  </a:cubicBezTo>
                  <a:lnTo>
                    <a:pt x="5857" y="12800"/>
                  </a:lnTo>
                  <a:lnTo>
                    <a:pt x="6947" y="12800"/>
                  </a:lnTo>
                  <a:lnTo>
                    <a:pt x="6947" y="11483"/>
                  </a:lnTo>
                  <a:cubicBezTo>
                    <a:pt x="9444" y="11310"/>
                    <a:pt x="11274" y="9427"/>
                    <a:pt x="11482" y="6933"/>
                  </a:cubicBezTo>
                  <a:lnTo>
                    <a:pt x="12800" y="6933"/>
                  </a:lnTo>
                  <a:lnTo>
                    <a:pt x="12800" y="5844"/>
                  </a:lnTo>
                  <a:lnTo>
                    <a:pt x="11482" y="5844"/>
                  </a:lnTo>
                  <a:close/>
                  <a:moveTo>
                    <a:pt x="6400" y="10589"/>
                  </a:moveTo>
                  <a:cubicBezTo>
                    <a:pt x="4093" y="10589"/>
                    <a:pt x="2214" y="8695"/>
                    <a:pt x="2214" y="6409"/>
                  </a:cubicBezTo>
                  <a:cubicBezTo>
                    <a:pt x="2214" y="4122"/>
                    <a:pt x="4111" y="2206"/>
                    <a:pt x="6400" y="2206"/>
                  </a:cubicBezTo>
                  <a:cubicBezTo>
                    <a:pt x="8707" y="2206"/>
                    <a:pt x="10586" y="4122"/>
                    <a:pt x="10586" y="6409"/>
                  </a:cubicBezTo>
                  <a:cubicBezTo>
                    <a:pt x="10586" y="8695"/>
                    <a:pt x="8707" y="10589"/>
                    <a:pt x="6400" y="10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049713" y="1741488"/>
            <a:ext cx="754062" cy="712787"/>
            <a:chOff x="4050294" y="2004212"/>
            <a:chExt cx="753024" cy="712694"/>
          </a:xfrm>
        </p:grpSpPr>
        <p:sp>
          <p:nvSpPr>
            <p:cNvPr id="28" name="对话气泡: 椭圆形 27"/>
            <p:cNvSpPr/>
            <p:nvPr/>
          </p:nvSpPr>
          <p:spPr>
            <a:xfrm>
              <a:off x="4050294" y="2004212"/>
              <a:ext cx="753024" cy="712694"/>
            </a:xfrm>
            <a:prstGeom prst="wedgeEllipseCallout">
              <a:avLst>
                <a:gd name="adj1" fmla="val 11310"/>
                <a:gd name="adj2" fmla="val 81368"/>
              </a:avLst>
            </a:prstGeom>
            <a:solidFill>
              <a:srgbClr val="85D2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35"/>
            <p:cNvSpPr/>
            <p:nvPr/>
          </p:nvSpPr>
          <p:spPr>
            <a:xfrm>
              <a:off x="4232605" y="2189925"/>
              <a:ext cx="383646" cy="357141"/>
            </a:xfrm>
            <a:custGeom>
              <a:avLst/>
              <a:gdLst>
                <a:gd name="T0" fmla="*/ 4942 w 11047"/>
                <a:gd name="T1" fmla="*/ 5983 h 10309"/>
                <a:gd name="T2" fmla="*/ 6105 w 11047"/>
                <a:gd name="T3" fmla="*/ 5983 h 10309"/>
                <a:gd name="T4" fmla="*/ 6105 w 11047"/>
                <a:gd name="T5" fmla="*/ 4820 h 10309"/>
                <a:gd name="T6" fmla="*/ 4942 w 11047"/>
                <a:gd name="T7" fmla="*/ 4820 h 10309"/>
                <a:gd name="T8" fmla="*/ 4701 w 11047"/>
                <a:gd name="T9" fmla="*/ 5401 h 10309"/>
                <a:gd name="T10" fmla="*/ 4933 w 11047"/>
                <a:gd name="T11" fmla="*/ 3875 h 10309"/>
                <a:gd name="T12" fmla="*/ 7932 w 11047"/>
                <a:gd name="T13" fmla="*/ 1229 h 10309"/>
                <a:gd name="T14" fmla="*/ 8292 w 11047"/>
                <a:gd name="T15" fmla="*/ 3177 h 10309"/>
                <a:gd name="T16" fmla="*/ 8285 w 11047"/>
                <a:gd name="T17" fmla="*/ 617 h 10309"/>
                <a:gd name="T18" fmla="*/ 3405 w 11047"/>
                <a:gd name="T19" fmla="*/ 4006 h 10309"/>
                <a:gd name="T20" fmla="*/ 3115 w 11047"/>
                <a:gd name="T21" fmla="*/ 1229 h 10309"/>
                <a:gd name="T22" fmla="*/ 4473 w 11047"/>
                <a:gd name="T23" fmla="*/ 1907 h 10309"/>
                <a:gd name="T24" fmla="*/ 4948 w 11047"/>
                <a:gd name="T25" fmla="*/ 1384 h 10309"/>
                <a:gd name="T26" fmla="*/ 2333 w 11047"/>
                <a:gd name="T27" fmla="*/ 2897 h 10309"/>
                <a:gd name="T28" fmla="*/ 0 w 11047"/>
                <a:gd name="T29" fmla="*/ 5879 h 10309"/>
                <a:gd name="T30" fmla="*/ 1876 w 11047"/>
                <a:gd name="T31" fmla="*/ 7410 h 10309"/>
                <a:gd name="T32" fmla="*/ 1984 w 11047"/>
                <a:gd name="T33" fmla="*/ 6720 h 10309"/>
                <a:gd name="T34" fmla="*/ 1975 w 11047"/>
                <a:gd name="T35" fmla="*/ 5040 h 10309"/>
                <a:gd name="T36" fmla="*/ 3243 w 11047"/>
                <a:gd name="T37" fmla="*/ 5401 h 10309"/>
                <a:gd name="T38" fmla="*/ 2762 w 11047"/>
                <a:gd name="T39" fmla="*/ 10185 h 10309"/>
                <a:gd name="T40" fmla="*/ 4941 w 11047"/>
                <a:gd name="T41" fmla="*/ 9425 h 10309"/>
                <a:gd name="T42" fmla="*/ 4467 w 11047"/>
                <a:gd name="T43" fmla="*/ 8900 h 10309"/>
                <a:gd name="T44" fmla="*/ 2932 w 11047"/>
                <a:gd name="T45" fmla="*/ 9159 h 10309"/>
                <a:gd name="T46" fmla="*/ 3655 w 11047"/>
                <a:gd name="T47" fmla="*/ 6190 h 10309"/>
                <a:gd name="T48" fmla="*/ 6097 w 11047"/>
                <a:gd name="T49" fmla="*/ 9416 h 10309"/>
                <a:gd name="T50" fmla="*/ 8285 w 11047"/>
                <a:gd name="T51" fmla="*/ 10185 h 10309"/>
                <a:gd name="T52" fmla="*/ 8797 w 11047"/>
                <a:gd name="T53" fmla="*/ 8373 h 10309"/>
                <a:gd name="T54" fmla="*/ 7425 w 11047"/>
                <a:gd name="T55" fmla="*/ 5422 h 10309"/>
                <a:gd name="T56" fmla="*/ 8097 w 11047"/>
                <a:gd name="T57" fmla="*/ 8467 h 10309"/>
                <a:gd name="T58" fmla="*/ 7482 w 11047"/>
                <a:gd name="T59" fmla="*/ 9525 h 10309"/>
                <a:gd name="T60" fmla="*/ 4391 w 11047"/>
                <a:gd name="T61" fmla="*/ 6055 h 10309"/>
                <a:gd name="T62" fmla="*/ 4391 w 11047"/>
                <a:gd name="T63" fmla="*/ 4747 h 10309"/>
                <a:gd name="T64" fmla="*/ 5523 w 11047"/>
                <a:gd name="T65" fmla="*/ 4570 h 10309"/>
                <a:gd name="T66" fmla="*/ 10340 w 11047"/>
                <a:gd name="T67" fmla="*/ 5879 h 10309"/>
                <a:gd name="T68" fmla="*/ 9081 w 11047"/>
                <a:gd name="T69" fmla="*/ 6714 h 10309"/>
                <a:gd name="T70" fmla="*/ 9299 w 11047"/>
                <a:gd name="T71" fmla="*/ 7386 h 10309"/>
                <a:gd name="T72" fmla="*/ 5523 w 11047"/>
                <a:gd name="T73" fmla="*/ 3864 h 10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47" h="10309">
                  <a:moveTo>
                    <a:pt x="4701" y="5401"/>
                  </a:moveTo>
                  <a:cubicBezTo>
                    <a:pt x="4701" y="5616"/>
                    <a:pt x="4790" y="5830"/>
                    <a:pt x="4942" y="5983"/>
                  </a:cubicBezTo>
                  <a:cubicBezTo>
                    <a:pt x="5094" y="6135"/>
                    <a:pt x="5308" y="6223"/>
                    <a:pt x="5523" y="6223"/>
                  </a:cubicBezTo>
                  <a:cubicBezTo>
                    <a:pt x="5739" y="6223"/>
                    <a:pt x="5952" y="6135"/>
                    <a:pt x="6105" y="5983"/>
                  </a:cubicBezTo>
                  <a:cubicBezTo>
                    <a:pt x="6257" y="5830"/>
                    <a:pt x="6345" y="5616"/>
                    <a:pt x="6345" y="5401"/>
                  </a:cubicBezTo>
                  <a:cubicBezTo>
                    <a:pt x="6345" y="5186"/>
                    <a:pt x="6257" y="4972"/>
                    <a:pt x="6105" y="4820"/>
                  </a:cubicBezTo>
                  <a:cubicBezTo>
                    <a:pt x="5952" y="4668"/>
                    <a:pt x="5739" y="4579"/>
                    <a:pt x="5523" y="4579"/>
                  </a:cubicBezTo>
                  <a:cubicBezTo>
                    <a:pt x="5308" y="4579"/>
                    <a:pt x="5094" y="4668"/>
                    <a:pt x="4942" y="4820"/>
                  </a:cubicBezTo>
                  <a:cubicBezTo>
                    <a:pt x="4790" y="4972"/>
                    <a:pt x="4701" y="5186"/>
                    <a:pt x="4701" y="5401"/>
                  </a:cubicBezTo>
                  <a:close/>
                  <a:moveTo>
                    <a:pt x="4701" y="5401"/>
                  </a:moveTo>
                  <a:close/>
                  <a:moveTo>
                    <a:pt x="5523" y="3864"/>
                  </a:moveTo>
                  <a:cubicBezTo>
                    <a:pt x="5326" y="3864"/>
                    <a:pt x="5129" y="3867"/>
                    <a:pt x="4933" y="3875"/>
                  </a:cubicBezTo>
                  <a:cubicBezTo>
                    <a:pt x="5463" y="3082"/>
                    <a:pt x="6028" y="2401"/>
                    <a:pt x="6571" y="1909"/>
                  </a:cubicBezTo>
                  <a:cubicBezTo>
                    <a:pt x="7254" y="1291"/>
                    <a:pt x="7746" y="1122"/>
                    <a:pt x="7932" y="1229"/>
                  </a:cubicBezTo>
                  <a:cubicBezTo>
                    <a:pt x="8118" y="1337"/>
                    <a:pt x="8218" y="1851"/>
                    <a:pt x="8021" y="2756"/>
                  </a:cubicBezTo>
                  <a:cubicBezTo>
                    <a:pt x="7980" y="2947"/>
                    <a:pt x="8101" y="3135"/>
                    <a:pt x="8292" y="3177"/>
                  </a:cubicBezTo>
                  <a:cubicBezTo>
                    <a:pt x="8482" y="3218"/>
                    <a:pt x="8670" y="3097"/>
                    <a:pt x="8712" y="2907"/>
                  </a:cubicBezTo>
                  <a:cubicBezTo>
                    <a:pt x="9038" y="1407"/>
                    <a:pt x="8660" y="834"/>
                    <a:pt x="8285" y="617"/>
                  </a:cubicBezTo>
                  <a:cubicBezTo>
                    <a:pt x="7215" y="0"/>
                    <a:pt x="5408" y="1758"/>
                    <a:pt x="4056" y="3931"/>
                  </a:cubicBezTo>
                  <a:cubicBezTo>
                    <a:pt x="3836" y="3951"/>
                    <a:pt x="3618" y="3976"/>
                    <a:pt x="3405" y="4006"/>
                  </a:cubicBezTo>
                  <a:cubicBezTo>
                    <a:pt x="3237" y="3562"/>
                    <a:pt x="3108" y="3138"/>
                    <a:pt x="3023" y="2748"/>
                  </a:cubicBezTo>
                  <a:cubicBezTo>
                    <a:pt x="2829" y="1848"/>
                    <a:pt x="2929" y="1337"/>
                    <a:pt x="3115" y="1229"/>
                  </a:cubicBezTo>
                  <a:cubicBezTo>
                    <a:pt x="3206" y="1177"/>
                    <a:pt x="3365" y="1194"/>
                    <a:pt x="3564" y="1277"/>
                  </a:cubicBezTo>
                  <a:cubicBezTo>
                    <a:pt x="3824" y="1387"/>
                    <a:pt x="4139" y="1605"/>
                    <a:pt x="4473" y="1907"/>
                  </a:cubicBezTo>
                  <a:cubicBezTo>
                    <a:pt x="4618" y="2038"/>
                    <a:pt x="4841" y="2027"/>
                    <a:pt x="4972" y="1883"/>
                  </a:cubicBezTo>
                  <a:cubicBezTo>
                    <a:pt x="5103" y="1738"/>
                    <a:pt x="5092" y="1515"/>
                    <a:pt x="4948" y="1384"/>
                  </a:cubicBezTo>
                  <a:cubicBezTo>
                    <a:pt x="3817" y="360"/>
                    <a:pt x="3135" y="402"/>
                    <a:pt x="2762" y="618"/>
                  </a:cubicBezTo>
                  <a:cubicBezTo>
                    <a:pt x="2388" y="833"/>
                    <a:pt x="2010" y="1404"/>
                    <a:pt x="2333" y="2897"/>
                  </a:cubicBezTo>
                  <a:cubicBezTo>
                    <a:pt x="2416" y="3282"/>
                    <a:pt x="2539" y="3695"/>
                    <a:pt x="2697" y="4126"/>
                  </a:cubicBezTo>
                  <a:cubicBezTo>
                    <a:pt x="1148" y="4439"/>
                    <a:pt x="0" y="5028"/>
                    <a:pt x="0" y="5879"/>
                  </a:cubicBezTo>
                  <a:cubicBezTo>
                    <a:pt x="0" y="6311"/>
                    <a:pt x="307" y="6925"/>
                    <a:pt x="1769" y="7393"/>
                  </a:cubicBezTo>
                  <a:cubicBezTo>
                    <a:pt x="1805" y="7404"/>
                    <a:pt x="1841" y="7410"/>
                    <a:pt x="1876" y="7410"/>
                  </a:cubicBezTo>
                  <a:cubicBezTo>
                    <a:pt x="2026" y="7410"/>
                    <a:pt x="2165" y="7314"/>
                    <a:pt x="2213" y="7164"/>
                  </a:cubicBezTo>
                  <a:cubicBezTo>
                    <a:pt x="2272" y="6978"/>
                    <a:pt x="2170" y="6779"/>
                    <a:pt x="1984" y="6720"/>
                  </a:cubicBezTo>
                  <a:cubicBezTo>
                    <a:pt x="1101" y="6437"/>
                    <a:pt x="706" y="6094"/>
                    <a:pt x="706" y="5879"/>
                  </a:cubicBezTo>
                  <a:cubicBezTo>
                    <a:pt x="706" y="5664"/>
                    <a:pt x="1099" y="5322"/>
                    <a:pt x="1975" y="5040"/>
                  </a:cubicBezTo>
                  <a:cubicBezTo>
                    <a:pt x="2275" y="4944"/>
                    <a:pt x="2607" y="4861"/>
                    <a:pt x="2963" y="4794"/>
                  </a:cubicBezTo>
                  <a:cubicBezTo>
                    <a:pt x="3050" y="4994"/>
                    <a:pt x="3143" y="5197"/>
                    <a:pt x="3243" y="5401"/>
                  </a:cubicBezTo>
                  <a:cubicBezTo>
                    <a:pt x="2811" y="6288"/>
                    <a:pt x="2495" y="7152"/>
                    <a:pt x="2333" y="7905"/>
                  </a:cubicBezTo>
                  <a:cubicBezTo>
                    <a:pt x="2010" y="9398"/>
                    <a:pt x="2388" y="9969"/>
                    <a:pt x="2762" y="10185"/>
                  </a:cubicBezTo>
                  <a:cubicBezTo>
                    <a:pt x="2886" y="10257"/>
                    <a:pt x="3045" y="10309"/>
                    <a:pt x="3244" y="10309"/>
                  </a:cubicBezTo>
                  <a:cubicBezTo>
                    <a:pt x="3639" y="10309"/>
                    <a:pt x="4191" y="10101"/>
                    <a:pt x="4941" y="9425"/>
                  </a:cubicBezTo>
                  <a:cubicBezTo>
                    <a:pt x="5086" y="9294"/>
                    <a:pt x="5097" y="9070"/>
                    <a:pt x="4966" y="8925"/>
                  </a:cubicBezTo>
                  <a:cubicBezTo>
                    <a:pt x="4836" y="8781"/>
                    <a:pt x="4612" y="8769"/>
                    <a:pt x="4467" y="8900"/>
                  </a:cubicBezTo>
                  <a:cubicBezTo>
                    <a:pt x="3789" y="9513"/>
                    <a:pt x="3299" y="9679"/>
                    <a:pt x="3115" y="9573"/>
                  </a:cubicBezTo>
                  <a:cubicBezTo>
                    <a:pt x="3024" y="9520"/>
                    <a:pt x="2959" y="9373"/>
                    <a:pt x="2932" y="9159"/>
                  </a:cubicBezTo>
                  <a:cubicBezTo>
                    <a:pt x="2896" y="8878"/>
                    <a:pt x="2928" y="8496"/>
                    <a:pt x="3023" y="8055"/>
                  </a:cubicBezTo>
                  <a:cubicBezTo>
                    <a:pt x="3145" y="7489"/>
                    <a:pt x="3362" y="6853"/>
                    <a:pt x="3655" y="6190"/>
                  </a:cubicBezTo>
                  <a:cubicBezTo>
                    <a:pt x="3695" y="6263"/>
                    <a:pt x="3737" y="6336"/>
                    <a:pt x="3779" y="6408"/>
                  </a:cubicBezTo>
                  <a:cubicBezTo>
                    <a:pt x="4487" y="7635"/>
                    <a:pt x="5310" y="8704"/>
                    <a:pt x="6097" y="9416"/>
                  </a:cubicBezTo>
                  <a:cubicBezTo>
                    <a:pt x="6851" y="10100"/>
                    <a:pt x="7405" y="10309"/>
                    <a:pt x="7802" y="10309"/>
                  </a:cubicBezTo>
                  <a:cubicBezTo>
                    <a:pt x="8001" y="10309"/>
                    <a:pt x="8160" y="10257"/>
                    <a:pt x="8285" y="10185"/>
                  </a:cubicBezTo>
                  <a:cubicBezTo>
                    <a:pt x="8459" y="10084"/>
                    <a:pt x="8686" y="9872"/>
                    <a:pt x="8785" y="9429"/>
                  </a:cubicBezTo>
                  <a:cubicBezTo>
                    <a:pt x="8848" y="9142"/>
                    <a:pt x="8852" y="8787"/>
                    <a:pt x="8797" y="8373"/>
                  </a:cubicBezTo>
                  <a:cubicBezTo>
                    <a:pt x="8691" y="7584"/>
                    <a:pt x="8379" y="6622"/>
                    <a:pt x="7895" y="5591"/>
                  </a:cubicBezTo>
                  <a:cubicBezTo>
                    <a:pt x="7812" y="5415"/>
                    <a:pt x="7601" y="5339"/>
                    <a:pt x="7425" y="5422"/>
                  </a:cubicBezTo>
                  <a:cubicBezTo>
                    <a:pt x="7248" y="5505"/>
                    <a:pt x="7172" y="5715"/>
                    <a:pt x="7255" y="5892"/>
                  </a:cubicBezTo>
                  <a:cubicBezTo>
                    <a:pt x="7703" y="6844"/>
                    <a:pt x="8001" y="7759"/>
                    <a:pt x="8097" y="8467"/>
                  </a:cubicBezTo>
                  <a:cubicBezTo>
                    <a:pt x="8155" y="8900"/>
                    <a:pt x="8146" y="9449"/>
                    <a:pt x="7932" y="9573"/>
                  </a:cubicBezTo>
                  <a:cubicBezTo>
                    <a:pt x="7841" y="9625"/>
                    <a:pt x="7681" y="9608"/>
                    <a:pt x="7482" y="9525"/>
                  </a:cubicBezTo>
                  <a:cubicBezTo>
                    <a:pt x="7221" y="9415"/>
                    <a:pt x="6906" y="9197"/>
                    <a:pt x="6571" y="8893"/>
                  </a:cubicBezTo>
                  <a:cubicBezTo>
                    <a:pt x="5838" y="8228"/>
                    <a:pt x="5063" y="7220"/>
                    <a:pt x="4391" y="6055"/>
                  </a:cubicBezTo>
                  <a:cubicBezTo>
                    <a:pt x="4265" y="5837"/>
                    <a:pt x="4145" y="5619"/>
                    <a:pt x="4033" y="5401"/>
                  </a:cubicBezTo>
                  <a:cubicBezTo>
                    <a:pt x="4145" y="5184"/>
                    <a:pt x="4265" y="4965"/>
                    <a:pt x="4391" y="4747"/>
                  </a:cubicBezTo>
                  <a:cubicBezTo>
                    <a:pt x="4418" y="4700"/>
                    <a:pt x="4446" y="4652"/>
                    <a:pt x="4473" y="4605"/>
                  </a:cubicBezTo>
                  <a:cubicBezTo>
                    <a:pt x="4815" y="4582"/>
                    <a:pt x="5166" y="4570"/>
                    <a:pt x="5523" y="4570"/>
                  </a:cubicBezTo>
                  <a:cubicBezTo>
                    <a:pt x="6869" y="4570"/>
                    <a:pt x="8129" y="4737"/>
                    <a:pt x="9071" y="5040"/>
                  </a:cubicBezTo>
                  <a:cubicBezTo>
                    <a:pt x="9948" y="5322"/>
                    <a:pt x="10340" y="5664"/>
                    <a:pt x="10340" y="5879"/>
                  </a:cubicBezTo>
                  <a:cubicBezTo>
                    <a:pt x="10340" y="5983"/>
                    <a:pt x="10246" y="6112"/>
                    <a:pt x="10076" y="6242"/>
                  </a:cubicBezTo>
                  <a:cubicBezTo>
                    <a:pt x="9853" y="6412"/>
                    <a:pt x="9509" y="6576"/>
                    <a:pt x="9081" y="6714"/>
                  </a:cubicBezTo>
                  <a:cubicBezTo>
                    <a:pt x="8896" y="6774"/>
                    <a:pt x="8794" y="6973"/>
                    <a:pt x="8854" y="7158"/>
                  </a:cubicBezTo>
                  <a:cubicBezTo>
                    <a:pt x="8914" y="7344"/>
                    <a:pt x="9113" y="7446"/>
                    <a:pt x="9299" y="7386"/>
                  </a:cubicBezTo>
                  <a:cubicBezTo>
                    <a:pt x="10744" y="6919"/>
                    <a:pt x="11047" y="6308"/>
                    <a:pt x="11047" y="5879"/>
                  </a:cubicBezTo>
                  <a:cubicBezTo>
                    <a:pt x="11047" y="4556"/>
                    <a:pt x="8268" y="3864"/>
                    <a:pt x="5523" y="3864"/>
                  </a:cubicBezTo>
                  <a:close/>
                  <a:moveTo>
                    <a:pt x="5523" y="2877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719638" y="2224088"/>
            <a:ext cx="963612" cy="962025"/>
            <a:chOff x="4720378" y="2486025"/>
            <a:chExt cx="962598" cy="961839"/>
          </a:xfrm>
        </p:grpSpPr>
        <p:sp>
          <p:nvSpPr>
            <p:cNvPr id="26" name="对话气泡: 椭圆形 25"/>
            <p:cNvSpPr/>
            <p:nvPr/>
          </p:nvSpPr>
          <p:spPr>
            <a:xfrm>
              <a:off x="4720378" y="2486025"/>
              <a:ext cx="962598" cy="961839"/>
            </a:xfrm>
            <a:prstGeom prst="wedgeEllipseCallout">
              <a:avLst>
                <a:gd name="adj1" fmla="val -8333"/>
                <a:gd name="adj2" fmla="val 66274"/>
              </a:avLst>
            </a:prstGeom>
            <a:solidFill>
              <a:srgbClr val="3A8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39"/>
            <p:cNvSpPr/>
            <p:nvPr/>
          </p:nvSpPr>
          <p:spPr>
            <a:xfrm>
              <a:off x="4956666" y="2773306"/>
              <a:ext cx="510637" cy="511076"/>
            </a:xfrm>
            <a:custGeom>
              <a:avLst/>
              <a:gdLst>
                <a:gd name="T0" fmla="*/ 8570 w 10548"/>
                <a:gd name="T1" fmla="*/ 6585 h 10541"/>
                <a:gd name="T2" fmla="*/ 6988 w 10548"/>
                <a:gd name="T3" fmla="*/ 7376 h 10541"/>
                <a:gd name="T4" fmla="*/ 3880 w 10548"/>
                <a:gd name="T5" fmla="*/ 5817 h 10541"/>
                <a:gd name="T6" fmla="*/ 3955 w 10548"/>
                <a:gd name="T7" fmla="*/ 5274 h 10541"/>
                <a:gd name="T8" fmla="*/ 3865 w 10548"/>
                <a:gd name="T9" fmla="*/ 4682 h 10541"/>
                <a:gd name="T10" fmla="*/ 6962 w 10548"/>
                <a:gd name="T11" fmla="*/ 3128 h 10541"/>
                <a:gd name="T12" fmla="*/ 8570 w 10548"/>
                <a:gd name="T13" fmla="*/ 3955 h 10541"/>
                <a:gd name="T14" fmla="*/ 10548 w 10548"/>
                <a:gd name="T15" fmla="*/ 1977 h 10541"/>
                <a:gd name="T16" fmla="*/ 8570 w 10548"/>
                <a:gd name="T17" fmla="*/ 0 h 10541"/>
                <a:gd name="T18" fmla="*/ 6593 w 10548"/>
                <a:gd name="T19" fmla="*/ 1977 h 10541"/>
                <a:gd name="T20" fmla="*/ 6605 w 10548"/>
                <a:gd name="T21" fmla="*/ 2201 h 10541"/>
                <a:gd name="T22" fmla="*/ 3339 w 10548"/>
                <a:gd name="T23" fmla="*/ 3840 h 10541"/>
                <a:gd name="T24" fmla="*/ 1978 w 10548"/>
                <a:gd name="T25" fmla="*/ 3296 h 10541"/>
                <a:gd name="T26" fmla="*/ 0 w 10548"/>
                <a:gd name="T27" fmla="*/ 5274 h 10541"/>
                <a:gd name="T28" fmla="*/ 1978 w 10548"/>
                <a:gd name="T29" fmla="*/ 7252 h 10541"/>
                <a:gd name="T30" fmla="*/ 3377 w 10548"/>
                <a:gd name="T31" fmla="*/ 6671 h 10541"/>
                <a:gd name="T32" fmla="*/ 6611 w 10548"/>
                <a:gd name="T33" fmla="*/ 8293 h 10541"/>
                <a:gd name="T34" fmla="*/ 6593 w 10548"/>
                <a:gd name="T35" fmla="*/ 8563 h 10541"/>
                <a:gd name="T36" fmla="*/ 8570 w 10548"/>
                <a:gd name="T37" fmla="*/ 10541 h 10541"/>
                <a:gd name="T38" fmla="*/ 10548 w 10548"/>
                <a:gd name="T39" fmla="*/ 8563 h 10541"/>
                <a:gd name="T40" fmla="*/ 8570 w 10548"/>
                <a:gd name="T41" fmla="*/ 6585 h 10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48" h="10541">
                  <a:moveTo>
                    <a:pt x="8570" y="6585"/>
                  </a:moveTo>
                  <a:cubicBezTo>
                    <a:pt x="7924" y="6585"/>
                    <a:pt x="7349" y="6896"/>
                    <a:pt x="6988" y="7376"/>
                  </a:cubicBezTo>
                  <a:lnTo>
                    <a:pt x="3880" y="5817"/>
                  </a:lnTo>
                  <a:cubicBezTo>
                    <a:pt x="3929" y="5644"/>
                    <a:pt x="3955" y="5462"/>
                    <a:pt x="3955" y="5274"/>
                  </a:cubicBezTo>
                  <a:cubicBezTo>
                    <a:pt x="3955" y="5068"/>
                    <a:pt x="3924" y="4869"/>
                    <a:pt x="3865" y="4682"/>
                  </a:cubicBezTo>
                  <a:lnTo>
                    <a:pt x="6962" y="3128"/>
                  </a:lnTo>
                  <a:cubicBezTo>
                    <a:pt x="7321" y="3629"/>
                    <a:pt x="7907" y="3955"/>
                    <a:pt x="8570" y="3955"/>
                  </a:cubicBezTo>
                  <a:cubicBezTo>
                    <a:pt x="9663" y="3955"/>
                    <a:pt x="10548" y="3070"/>
                    <a:pt x="10548" y="1977"/>
                  </a:cubicBezTo>
                  <a:cubicBezTo>
                    <a:pt x="10548" y="885"/>
                    <a:pt x="9663" y="0"/>
                    <a:pt x="8570" y="0"/>
                  </a:cubicBezTo>
                  <a:cubicBezTo>
                    <a:pt x="7478" y="0"/>
                    <a:pt x="6593" y="885"/>
                    <a:pt x="6593" y="1977"/>
                  </a:cubicBezTo>
                  <a:cubicBezTo>
                    <a:pt x="6593" y="2053"/>
                    <a:pt x="6597" y="2128"/>
                    <a:pt x="6605" y="2201"/>
                  </a:cubicBezTo>
                  <a:lnTo>
                    <a:pt x="3339" y="3840"/>
                  </a:lnTo>
                  <a:cubicBezTo>
                    <a:pt x="2985" y="3503"/>
                    <a:pt x="2505" y="3296"/>
                    <a:pt x="1978" y="3296"/>
                  </a:cubicBezTo>
                  <a:cubicBezTo>
                    <a:pt x="885" y="3296"/>
                    <a:pt x="0" y="4182"/>
                    <a:pt x="0" y="5274"/>
                  </a:cubicBezTo>
                  <a:cubicBezTo>
                    <a:pt x="0" y="6366"/>
                    <a:pt x="885" y="7252"/>
                    <a:pt x="1978" y="7252"/>
                  </a:cubicBezTo>
                  <a:cubicBezTo>
                    <a:pt x="2524" y="7252"/>
                    <a:pt x="3019" y="7030"/>
                    <a:pt x="3377" y="6671"/>
                  </a:cubicBezTo>
                  <a:lnTo>
                    <a:pt x="6611" y="8293"/>
                  </a:lnTo>
                  <a:cubicBezTo>
                    <a:pt x="6599" y="8382"/>
                    <a:pt x="6593" y="8472"/>
                    <a:pt x="6593" y="8563"/>
                  </a:cubicBezTo>
                  <a:cubicBezTo>
                    <a:pt x="6593" y="9656"/>
                    <a:pt x="7478" y="10541"/>
                    <a:pt x="8570" y="10541"/>
                  </a:cubicBezTo>
                  <a:cubicBezTo>
                    <a:pt x="9663" y="10541"/>
                    <a:pt x="10548" y="9656"/>
                    <a:pt x="10548" y="8563"/>
                  </a:cubicBezTo>
                  <a:cubicBezTo>
                    <a:pt x="10548" y="7471"/>
                    <a:pt x="9663" y="6585"/>
                    <a:pt x="8570" y="65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580063" y="1973263"/>
            <a:ext cx="1270000" cy="1116012"/>
            <a:chOff x="5580340" y="2235092"/>
            <a:chExt cx="1270162" cy="1115985"/>
          </a:xfrm>
        </p:grpSpPr>
        <p:sp>
          <p:nvSpPr>
            <p:cNvPr id="24" name="对话气泡: 椭圆形 23"/>
            <p:cNvSpPr/>
            <p:nvPr/>
          </p:nvSpPr>
          <p:spPr>
            <a:xfrm>
              <a:off x="5580340" y="2235092"/>
              <a:ext cx="1270162" cy="1115985"/>
            </a:xfrm>
            <a:prstGeom prst="wedgeEllipseCallout">
              <a:avLst/>
            </a:prstGeom>
            <a:solidFill>
              <a:srgbClr val="4E4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0"/>
            <p:cNvSpPr/>
            <p:nvPr/>
          </p:nvSpPr>
          <p:spPr>
            <a:xfrm>
              <a:off x="5880415" y="2449399"/>
              <a:ext cx="662072" cy="606410"/>
            </a:xfrm>
            <a:custGeom>
              <a:avLst/>
              <a:gdLst>
                <a:gd name="T0" fmla="*/ 9331 w 12295"/>
                <a:gd name="T1" fmla="*/ 3664 h 11265"/>
                <a:gd name="T2" fmla="*/ 10616 w 12295"/>
                <a:gd name="T3" fmla="*/ 2144 h 11265"/>
                <a:gd name="T4" fmla="*/ 9890 w 12295"/>
                <a:gd name="T5" fmla="*/ 1862 h 11265"/>
                <a:gd name="T6" fmla="*/ 8828 w 12295"/>
                <a:gd name="T7" fmla="*/ 3099 h 11265"/>
                <a:gd name="T8" fmla="*/ 2070 w 12295"/>
                <a:gd name="T9" fmla="*/ 5689 h 11265"/>
                <a:gd name="T10" fmla="*/ 0 w 12295"/>
                <a:gd name="T11" fmla="*/ 6140 h 11265"/>
                <a:gd name="T12" fmla="*/ 2070 w 12295"/>
                <a:gd name="T13" fmla="*/ 6590 h 11265"/>
                <a:gd name="T14" fmla="*/ 6594 w 12295"/>
                <a:gd name="T15" fmla="*/ 452 h 11265"/>
                <a:gd name="T16" fmla="*/ 5698 w 12295"/>
                <a:gd name="T17" fmla="*/ 452 h 11265"/>
                <a:gd name="T18" fmla="*/ 6594 w 12295"/>
                <a:gd name="T19" fmla="*/ 2200 h 11265"/>
                <a:gd name="T20" fmla="*/ 3020 w 12295"/>
                <a:gd name="T21" fmla="*/ 3662 h 11265"/>
                <a:gd name="T22" fmla="*/ 3578 w 12295"/>
                <a:gd name="T23" fmla="*/ 3096 h 11265"/>
                <a:gd name="T24" fmla="*/ 2461 w 12295"/>
                <a:gd name="T25" fmla="*/ 1803 h 11265"/>
                <a:gd name="T26" fmla="*/ 1679 w 12295"/>
                <a:gd name="T27" fmla="*/ 2141 h 11265"/>
                <a:gd name="T28" fmla="*/ 3020 w 12295"/>
                <a:gd name="T29" fmla="*/ 3662 h 11265"/>
                <a:gd name="T30" fmla="*/ 10225 w 12295"/>
                <a:gd name="T31" fmla="*/ 5689 h 11265"/>
                <a:gd name="T32" fmla="*/ 11845 w 12295"/>
                <a:gd name="T33" fmla="*/ 6590 h 11265"/>
                <a:gd name="T34" fmla="*/ 11845 w 12295"/>
                <a:gd name="T35" fmla="*/ 5689 h 11265"/>
                <a:gd name="T36" fmla="*/ 6203 w 12295"/>
                <a:gd name="T37" fmla="*/ 6703 h 11265"/>
                <a:gd name="T38" fmla="*/ 6874 w 12295"/>
                <a:gd name="T39" fmla="*/ 5802 h 11265"/>
                <a:gd name="T40" fmla="*/ 6147 w 12295"/>
                <a:gd name="T41" fmla="*/ 5464 h 11265"/>
                <a:gd name="T42" fmla="*/ 4807 w 12295"/>
                <a:gd name="T43" fmla="*/ 7379 h 11265"/>
                <a:gd name="T44" fmla="*/ 6259 w 12295"/>
                <a:gd name="T45" fmla="*/ 7548 h 11265"/>
                <a:gd name="T46" fmla="*/ 5366 w 12295"/>
                <a:gd name="T47" fmla="*/ 8787 h 11265"/>
                <a:gd name="T48" fmla="*/ 5812 w 12295"/>
                <a:gd name="T49" fmla="*/ 9240 h 11265"/>
                <a:gd name="T50" fmla="*/ 7491 w 12295"/>
                <a:gd name="T51" fmla="*/ 7776 h 11265"/>
                <a:gd name="T52" fmla="*/ 7206 w 12295"/>
                <a:gd name="T53" fmla="*/ 6703 h 11265"/>
                <a:gd name="T54" fmla="*/ 9722 w 12295"/>
                <a:gd name="T55" fmla="*/ 10364 h 11265"/>
                <a:gd name="T56" fmla="*/ 6147 w 12295"/>
                <a:gd name="T57" fmla="*/ 2648 h 11265"/>
                <a:gd name="T58" fmla="*/ 2573 w 12295"/>
                <a:gd name="T59" fmla="*/ 10364 h 11265"/>
                <a:gd name="T60" fmla="*/ 1396 w 12295"/>
                <a:gd name="T61" fmla="*/ 10814 h 11265"/>
                <a:gd name="T62" fmla="*/ 10448 w 12295"/>
                <a:gd name="T63" fmla="*/ 11265 h 11265"/>
                <a:gd name="T64" fmla="*/ 10448 w 12295"/>
                <a:gd name="T65" fmla="*/ 10364 h 11265"/>
                <a:gd name="T66" fmla="*/ 8826 w 12295"/>
                <a:gd name="T67" fmla="*/ 10364 h 11265"/>
                <a:gd name="T68" fmla="*/ 3466 w 12295"/>
                <a:gd name="T69" fmla="*/ 6534 h 11265"/>
                <a:gd name="T70" fmla="*/ 8046 w 12295"/>
                <a:gd name="T71" fmla="*/ 4563 h 11265"/>
                <a:gd name="T72" fmla="*/ 8826 w 12295"/>
                <a:gd name="T73" fmla="*/ 10364 h 1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95" h="11265">
                  <a:moveTo>
                    <a:pt x="9275" y="3608"/>
                  </a:moveTo>
                  <a:lnTo>
                    <a:pt x="9331" y="3664"/>
                  </a:lnTo>
                  <a:lnTo>
                    <a:pt x="10504" y="2482"/>
                  </a:lnTo>
                  <a:cubicBezTo>
                    <a:pt x="10616" y="2369"/>
                    <a:pt x="10616" y="2256"/>
                    <a:pt x="10616" y="2144"/>
                  </a:cubicBezTo>
                  <a:cubicBezTo>
                    <a:pt x="10604" y="2024"/>
                    <a:pt x="10566" y="1909"/>
                    <a:pt x="10504" y="1806"/>
                  </a:cubicBezTo>
                  <a:cubicBezTo>
                    <a:pt x="10310" y="1683"/>
                    <a:pt x="10058" y="1706"/>
                    <a:pt x="9890" y="1862"/>
                  </a:cubicBezTo>
                  <a:lnTo>
                    <a:pt x="8717" y="3042"/>
                  </a:lnTo>
                  <a:lnTo>
                    <a:pt x="8828" y="3099"/>
                  </a:lnTo>
                  <a:cubicBezTo>
                    <a:pt x="8940" y="3324"/>
                    <a:pt x="9107" y="3436"/>
                    <a:pt x="9275" y="3608"/>
                  </a:cubicBezTo>
                  <a:close/>
                  <a:moveTo>
                    <a:pt x="2070" y="5689"/>
                  </a:moveTo>
                  <a:lnTo>
                    <a:pt x="450" y="5689"/>
                  </a:lnTo>
                  <a:cubicBezTo>
                    <a:pt x="201" y="5689"/>
                    <a:pt x="0" y="5891"/>
                    <a:pt x="0" y="6140"/>
                  </a:cubicBezTo>
                  <a:cubicBezTo>
                    <a:pt x="0" y="6389"/>
                    <a:pt x="201" y="6590"/>
                    <a:pt x="450" y="6590"/>
                  </a:cubicBezTo>
                  <a:lnTo>
                    <a:pt x="2070" y="6590"/>
                  </a:lnTo>
                  <a:lnTo>
                    <a:pt x="2070" y="5689"/>
                  </a:lnTo>
                  <a:close/>
                  <a:moveTo>
                    <a:pt x="6594" y="452"/>
                  </a:moveTo>
                  <a:cubicBezTo>
                    <a:pt x="6597" y="203"/>
                    <a:pt x="6395" y="0"/>
                    <a:pt x="6146" y="4"/>
                  </a:cubicBezTo>
                  <a:cubicBezTo>
                    <a:pt x="5906" y="20"/>
                    <a:pt x="5715" y="211"/>
                    <a:pt x="5698" y="452"/>
                  </a:cubicBezTo>
                  <a:lnTo>
                    <a:pt x="5698" y="2200"/>
                  </a:lnTo>
                  <a:lnTo>
                    <a:pt x="6594" y="2200"/>
                  </a:lnTo>
                  <a:lnTo>
                    <a:pt x="6594" y="452"/>
                  </a:lnTo>
                  <a:close/>
                  <a:moveTo>
                    <a:pt x="3020" y="3662"/>
                  </a:moveTo>
                  <a:lnTo>
                    <a:pt x="3075" y="3605"/>
                  </a:lnTo>
                  <a:cubicBezTo>
                    <a:pt x="3213" y="3409"/>
                    <a:pt x="3383" y="3236"/>
                    <a:pt x="3578" y="3096"/>
                  </a:cubicBezTo>
                  <a:lnTo>
                    <a:pt x="3690" y="3040"/>
                  </a:lnTo>
                  <a:lnTo>
                    <a:pt x="2461" y="1803"/>
                  </a:lnTo>
                  <a:cubicBezTo>
                    <a:pt x="2238" y="1634"/>
                    <a:pt x="1959" y="1634"/>
                    <a:pt x="1791" y="1803"/>
                  </a:cubicBezTo>
                  <a:cubicBezTo>
                    <a:pt x="1729" y="1906"/>
                    <a:pt x="1691" y="2022"/>
                    <a:pt x="1679" y="2141"/>
                  </a:cubicBezTo>
                  <a:cubicBezTo>
                    <a:pt x="1691" y="2261"/>
                    <a:pt x="1729" y="2376"/>
                    <a:pt x="1791" y="2479"/>
                  </a:cubicBezTo>
                  <a:lnTo>
                    <a:pt x="3020" y="3662"/>
                  </a:lnTo>
                  <a:close/>
                  <a:moveTo>
                    <a:pt x="11845" y="5689"/>
                  </a:moveTo>
                  <a:lnTo>
                    <a:pt x="10225" y="5689"/>
                  </a:lnTo>
                  <a:lnTo>
                    <a:pt x="10225" y="6590"/>
                  </a:lnTo>
                  <a:lnTo>
                    <a:pt x="11845" y="6590"/>
                  </a:lnTo>
                  <a:cubicBezTo>
                    <a:pt x="12094" y="6590"/>
                    <a:pt x="12295" y="6389"/>
                    <a:pt x="12295" y="6140"/>
                  </a:cubicBezTo>
                  <a:cubicBezTo>
                    <a:pt x="12295" y="5891"/>
                    <a:pt x="12094" y="5689"/>
                    <a:pt x="11845" y="5689"/>
                  </a:cubicBezTo>
                  <a:close/>
                  <a:moveTo>
                    <a:pt x="7206" y="6703"/>
                  </a:moveTo>
                  <a:lnTo>
                    <a:pt x="6203" y="6703"/>
                  </a:lnTo>
                  <a:lnTo>
                    <a:pt x="6762" y="6140"/>
                  </a:lnTo>
                  <a:cubicBezTo>
                    <a:pt x="6874" y="6027"/>
                    <a:pt x="6874" y="5915"/>
                    <a:pt x="6874" y="5802"/>
                  </a:cubicBezTo>
                  <a:cubicBezTo>
                    <a:pt x="6862" y="5682"/>
                    <a:pt x="6824" y="5567"/>
                    <a:pt x="6762" y="5464"/>
                  </a:cubicBezTo>
                  <a:cubicBezTo>
                    <a:pt x="6592" y="5295"/>
                    <a:pt x="6317" y="5295"/>
                    <a:pt x="6147" y="5464"/>
                  </a:cubicBezTo>
                  <a:lnTo>
                    <a:pt x="4807" y="6759"/>
                  </a:lnTo>
                  <a:cubicBezTo>
                    <a:pt x="4639" y="6932"/>
                    <a:pt x="4639" y="7206"/>
                    <a:pt x="4807" y="7379"/>
                  </a:cubicBezTo>
                  <a:cubicBezTo>
                    <a:pt x="4919" y="7492"/>
                    <a:pt x="5086" y="7548"/>
                    <a:pt x="5310" y="7548"/>
                  </a:cubicBezTo>
                  <a:lnTo>
                    <a:pt x="6259" y="7548"/>
                  </a:lnTo>
                  <a:lnTo>
                    <a:pt x="5478" y="8449"/>
                  </a:lnTo>
                  <a:cubicBezTo>
                    <a:pt x="5366" y="8562"/>
                    <a:pt x="5366" y="8674"/>
                    <a:pt x="5366" y="8787"/>
                  </a:cubicBezTo>
                  <a:cubicBezTo>
                    <a:pt x="5378" y="8906"/>
                    <a:pt x="5416" y="9022"/>
                    <a:pt x="5478" y="9125"/>
                  </a:cubicBezTo>
                  <a:cubicBezTo>
                    <a:pt x="5589" y="9240"/>
                    <a:pt x="5701" y="9240"/>
                    <a:pt x="5812" y="9240"/>
                  </a:cubicBezTo>
                  <a:cubicBezTo>
                    <a:pt x="5931" y="9228"/>
                    <a:pt x="6046" y="9190"/>
                    <a:pt x="6147" y="9127"/>
                  </a:cubicBezTo>
                  <a:lnTo>
                    <a:pt x="7491" y="7776"/>
                  </a:lnTo>
                  <a:cubicBezTo>
                    <a:pt x="7644" y="7629"/>
                    <a:pt x="7725" y="7424"/>
                    <a:pt x="7715" y="7212"/>
                  </a:cubicBezTo>
                  <a:cubicBezTo>
                    <a:pt x="7712" y="6928"/>
                    <a:pt x="7544" y="6703"/>
                    <a:pt x="7206" y="6703"/>
                  </a:cubicBezTo>
                  <a:close/>
                  <a:moveTo>
                    <a:pt x="10446" y="10364"/>
                  </a:moveTo>
                  <a:lnTo>
                    <a:pt x="9722" y="10364"/>
                  </a:lnTo>
                  <a:lnTo>
                    <a:pt x="9722" y="6252"/>
                  </a:lnTo>
                  <a:cubicBezTo>
                    <a:pt x="9722" y="4281"/>
                    <a:pt x="8102" y="2648"/>
                    <a:pt x="6147" y="2648"/>
                  </a:cubicBezTo>
                  <a:cubicBezTo>
                    <a:pt x="4193" y="2648"/>
                    <a:pt x="2573" y="4281"/>
                    <a:pt x="2573" y="6252"/>
                  </a:cubicBezTo>
                  <a:lnTo>
                    <a:pt x="2573" y="10364"/>
                  </a:lnTo>
                  <a:lnTo>
                    <a:pt x="1847" y="10364"/>
                  </a:lnTo>
                  <a:cubicBezTo>
                    <a:pt x="1598" y="10364"/>
                    <a:pt x="1396" y="10566"/>
                    <a:pt x="1396" y="10814"/>
                  </a:cubicBezTo>
                  <a:cubicBezTo>
                    <a:pt x="1396" y="11063"/>
                    <a:pt x="1598" y="11265"/>
                    <a:pt x="1847" y="11265"/>
                  </a:cubicBezTo>
                  <a:lnTo>
                    <a:pt x="10448" y="11265"/>
                  </a:lnTo>
                  <a:cubicBezTo>
                    <a:pt x="10697" y="11265"/>
                    <a:pt x="10899" y="11063"/>
                    <a:pt x="10899" y="10814"/>
                  </a:cubicBezTo>
                  <a:cubicBezTo>
                    <a:pt x="10899" y="10566"/>
                    <a:pt x="10697" y="10364"/>
                    <a:pt x="10448" y="10364"/>
                  </a:cubicBezTo>
                  <a:lnTo>
                    <a:pt x="10446" y="10364"/>
                  </a:lnTo>
                  <a:close/>
                  <a:moveTo>
                    <a:pt x="8826" y="10364"/>
                  </a:moveTo>
                  <a:lnTo>
                    <a:pt x="3466" y="10364"/>
                  </a:lnTo>
                  <a:lnTo>
                    <a:pt x="3466" y="6534"/>
                  </a:lnTo>
                  <a:cubicBezTo>
                    <a:pt x="3466" y="5802"/>
                    <a:pt x="3746" y="5126"/>
                    <a:pt x="4249" y="4563"/>
                  </a:cubicBezTo>
                  <a:cubicBezTo>
                    <a:pt x="5264" y="3437"/>
                    <a:pt x="7031" y="3437"/>
                    <a:pt x="8046" y="4563"/>
                  </a:cubicBezTo>
                  <a:cubicBezTo>
                    <a:pt x="8549" y="5070"/>
                    <a:pt x="8828" y="5802"/>
                    <a:pt x="8828" y="6534"/>
                  </a:cubicBezTo>
                  <a:lnTo>
                    <a:pt x="8826" y="10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497638" y="1747838"/>
            <a:ext cx="876300" cy="712787"/>
            <a:chOff x="6497884" y="2009608"/>
            <a:chExt cx="875279" cy="712694"/>
          </a:xfrm>
        </p:grpSpPr>
        <p:sp>
          <p:nvSpPr>
            <p:cNvPr id="32" name="对话气泡: 椭圆形 31"/>
            <p:cNvSpPr/>
            <p:nvPr/>
          </p:nvSpPr>
          <p:spPr>
            <a:xfrm>
              <a:off x="6497884" y="2009608"/>
              <a:ext cx="875279" cy="712694"/>
            </a:xfrm>
            <a:prstGeom prst="wedgeEllipseCallout">
              <a:avLst/>
            </a:prstGeom>
            <a:solidFill>
              <a:srgbClr val="F69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191" name="图片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2185" y="2155651"/>
              <a:ext cx="329647" cy="38358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2" name="组合 61"/>
          <p:cNvGrpSpPr/>
          <p:nvPr/>
        </p:nvGrpSpPr>
        <p:grpSpPr>
          <a:xfrm>
            <a:off x="6848475" y="2255838"/>
            <a:ext cx="1201738" cy="992187"/>
            <a:chOff x="6847902" y="2517613"/>
            <a:chExt cx="1202750" cy="993096"/>
          </a:xfrm>
        </p:grpSpPr>
        <p:sp>
          <p:nvSpPr>
            <p:cNvPr id="25" name="对话气泡: 椭圆形 24"/>
            <p:cNvSpPr/>
            <p:nvPr/>
          </p:nvSpPr>
          <p:spPr>
            <a:xfrm>
              <a:off x="6847902" y="2517613"/>
              <a:ext cx="1202750" cy="993096"/>
            </a:xfrm>
            <a:prstGeom prst="wedgeEllipseCallout">
              <a:avLst/>
            </a:prstGeom>
            <a:solidFill>
              <a:srgbClr val="E9A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194" name="图片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9788" y="2701751"/>
              <a:ext cx="550453" cy="55045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2" name="组合 33791"/>
          <p:cNvGrpSpPr/>
          <p:nvPr/>
        </p:nvGrpSpPr>
        <p:grpSpPr>
          <a:xfrm>
            <a:off x="7788275" y="1481138"/>
            <a:ext cx="760413" cy="909637"/>
            <a:chOff x="7787665" y="1743021"/>
            <a:chExt cx="760721" cy="909226"/>
          </a:xfrm>
        </p:grpSpPr>
        <p:sp>
          <p:nvSpPr>
            <p:cNvPr id="29" name="对话气泡: 椭圆形 28"/>
            <p:cNvSpPr/>
            <p:nvPr/>
          </p:nvSpPr>
          <p:spPr>
            <a:xfrm>
              <a:off x="7787665" y="1743021"/>
              <a:ext cx="760721" cy="909226"/>
            </a:xfrm>
            <a:prstGeom prst="wedgeEllipseCallout">
              <a:avLst/>
            </a:prstGeom>
            <a:solidFill>
              <a:srgbClr val="A98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197" name="图片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0308" y="2059619"/>
              <a:ext cx="356326" cy="3167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3" name="组合 33792"/>
          <p:cNvGrpSpPr/>
          <p:nvPr/>
        </p:nvGrpSpPr>
        <p:grpSpPr>
          <a:xfrm>
            <a:off x="8032750" y="2522538"/>
            <a:ext cx="754063" cy="849312"/>
            <a:chOff x="8033227" y="2783776"/>
            <a:chExt cx="753024" cy="850055"/>
          </a:xfrm>
        </p:grpSpPr>
        <p:sp>
          <p:nvSpPr>
            <p:cNvPr id="27" name="对话气泡: 椭圆形 26"/>
            <p:cNvSpPr/>
            <p:nvPr/>
          </p:nvSpPr>
          <p:spPr>
            <a:xfrm>
              <a:off x="8033227" y="2783776"/>
              <a:ext cx="753024" cy="850055"/>
            </a:xfrm>
            <a:prstGeom prst="wedgeEllipseCallout">
              <a:avLst/>
            </a:prstGeom>
            <a:solidFill>
              <a:srgbClr val="DA6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200" name="图片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5805" y="3041678"/>
              <a:ext cx="368024" cy="35904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" name="矩形: 圆角 82"/>
          <p:cNvSpPr/>
          <p:nvPr/>
        </p:nvSpPr>
        <p:spPr>
          <a:xfrm flipH="1">
            <a:off x="8472372" y="367407"/>
            <a:ext cx="2734515" cy="701675"/>
          </a:xfrm>
          <a:prstGeom prst="roundRect">
            <a:avLst/>
          </a:prstGeom>
          <a:gradFill>
            <a:gsLst>
              <a:gs pos="0">
                <a:srgbClr val="155B75"/>
              </a:gs>
              <a:gs pos="100000">
                <a:srgbClr val="0D3B4B"/>
              </a:gs>
            </a:gsLst>
            <a:lin ang="0" scaled="0"/>
          </a:gradFill>
          <a:ln>
            <a:gradFill>
              <a:gsLst>
                <a:gs pos="0">
                  <a:srgbClr val="3BAEDA">
                    <a:alpha val="70000"/>
                  </a:srgbClr>
                </a:gs>
                <a:gs pos="100000">
                  <a:srgbClr val="3BAEDA">
                    <a:alpha val="0"/>
                  </a:srgbClr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投资守则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3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018" y="906716"/>
            <a:ext cx="3176587" cy="42243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4" name="矩形 13"/>
          <p:cNvSpPr/>
          <p:nvPr/>
        </p:nvSpPr>
        <p:spPr>
          <a:xfrm>
            <a:off x="2268538" y="1287463"/>
            <a:ext cx="20320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平衡资产配比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H="1" flipV="1">
            <a:off x="4256088" y="1854200"/>
            <a:ext cx="1117600" cy="7461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2003425" y="1854200"/>
            <a:ext cx="22526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4227513" y="3805238"/>
            <a:ext cx="1217613" cy="6937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990725" y="4498975"/>
            <a:ext cx="2247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13"/>
          <p:cNvSpPr/>
          <p:nvPr/>
        </p:nvSpPr>
        <p:spPr>
          <a:xfrm>
            <a:off x="2220913" y="3914775"/>
            <a:ext cx="203200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实现资产增值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137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5191125" y="5432425"/>
            <a:ext cx="5888038" cy="649288"/>
            <a:chOff x="5190563" y="5432425"/>
            <a:chExt cx="5888599" cy="649288"/>
          </a:xfrm>
        </p:grpSpPr>
        <p:sp>
          <p:nvSpPr>
            <p:cNvPr id="80" name="任意多边形: 形状 79"/>
            <p:cNvSpPr/>
            <p:nvPr/>
          </p:nvSpPr>
          <p:spPr bwMode="auto">
            <a:xfrm flipH="1">
              <a:off x="5190563" y="5432425"/>
              <a:ext cx="5888599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155B75"/>
                </a:gs>
                <a:gs pos="100000">
                  <a:srgbClr val="3BAEDA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071" name="矩形 12"/>
            <p:cNvSpPr/>
            <p:nvPr/>
          </p:nvSpPr>
          <p:spPr>
            <a:xfrm flipH="1">
              <a:off x="6478155" y="5495925"/>
              <a:ext cx="438090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专款专用，不挪用资金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5"/>
          <p:cNvGrpSpPr/>
          <p:nvPr/>
        </p:nvGrpSpPr>
        <p:grpSpPr>
          <a:xfrm>
            <a:off x="10580688" y="246063"/>
            <a:ext cx="942975" cy="944562"/>
            <a:chOff x="10577513" y="701675"/>
            <a:chExt cx="944562" cy="944563"/>
          </a:xfrm>
        </p:grpSpPr>
        <p:sp>
          <p:nvSpPr>
            <p:cNvPr id="17" name="泪滴形 16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CBEAF5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18" name="图形 28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812463" y="896938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组合 7"/>
          <p:cNvGrpSpPr/>
          <p:nvPr/>
        </p:nvGrpSpPr>
        <p:grpSpPr>
          <a:xfrm>
            <a:off x="885825" y="1000125"/>
            <a:ext cx="1065213" cy="1063625"/>
            <a:chOff x="4116387" y="-288447"/>
            <a:chExt cx="1065213" cy="1063626"/>
          </a:xfrm>
        </p:grpSpPr>
        <p:sp>
          <p:nvSpPr>
            <p:cNvPr id="85" name="椭圆 84"/>
            <p:cNvSpPr>
              <a:spLocks noChangeAspect="1"/>
            </p:cNvSpPr>
            <p:nvPr/>
          </p:nvSpPr>
          <p:spPr bwMode="auto">
            <a:xfrm flipH="1">
              <a:off x="4116387" y="-288447"/>
              <a:ext cx="1065213" cy="1063626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5077" name="图形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240" y="-81965"/>
              <a:ext cx="1027505" cy="5772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7" name="组合 7"/>
          <p:cNvGrpSpPr/>
          <p:nvPr/>
        </p:nvGrpSpPr>
        <p:grpSpPr>
          <a:xfrm>
            <a:off x="928688" y="3702050"/>
            <a:ext cx="1065212" cy="1063625"/>
            <a:chOff x="4116387" y="-288447"/>
            <a:chExt cx="1065213" cy="1063626"/>
          </a:xfrm>
        </p:grpSpPr>
        <p:sp>
          <p:nvSpPr>
            <p:cNvPr id="88" name="椭圆 87"/>
            <p:cNvSpPr>
              <a:spLocks noChangeAspect="1"/>
            </p:cNvSpPr>
            <p:nvPr/>
          </p:nvSpPr>
          <p:spPr bwMode="auto">
            <a:xfrm flipH="1">
              <a:off x="4116387" y="-288447"/>
              <a:ext cx="1065213" cy="1063626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5080" name="图形 1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9106" y="-126521"/>
              <a:ext cx="739774" cy="73977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: 圆角 7"/>
          <p:cNvSpPr/>
          <p:nvPr/>
        </p:nvSpPr>
        <p:spPr>
          <a:xfrm>
            <a:off x="1458911" y="549275"/>
            <a:ext cx="1822166" cy="701675"/>
          </a:xfrm>
          <a:prstGeom prst="roundRect">
            <a:avLst/>
          </a:prstGeom>
          <a:gradFill>
            <a:gsLst>
              <a:gs pos="0">
                <a:srgbClr val="155B75"/>
              </a:gs>
              <a:gs pos="100000">
                <a:srgbClr val="0D3B4B"/>
              </a:gs>
            </a:gsLst>
            <a:lin ang="0" scaled="0"/>
          </a:gradFill>
          <a:ln>
            <a:gradFill>
              <a:gsLst>
                <a:gs pos="0">
                  <a:srgbClr val="3BAEDA">
                    <a:alpha val="70000"/>
                  </a:srgbClr>
                </a:gs>
                <a:gs pos="100000">
                  <a:srgbClr val="3BAEDA">
                    <a:alpha val="0"/>
                  </a:srgbClr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投资守则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 flipV="1">
              <a:off x="110521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5"/>
          <p:cNvGrpSpPr/>
          <p:nvPr/>
        </p:nvGrpSpPr>
        <p:grpSpPr>
          <a:xfrm>
            <a:off x="635000" y="306388"/>
            <a:ext cx="944563" cy="944562"/>
            <a:chOff x="10577513" y="701675"/>
            <a:chExt cx="944562" cy="944563"/>
          </a:xfrm>
        </p:grpSpPr>
        <p:sp>
          <p:nvSpPr>
            <p:cNvPr id="17" name="泪滴形 16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CBEAF5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18" name="图形 28"/>
            <p:cNvPicPr>
              <a:picLocks noChangeAspect="1" noChangeArrowheads="1"/>
            </p:cNvPicPr>
            <p:nvPr/>
          </p:nvPicPr>
          <p:blipFill>
            <a:blip r:embed="rId1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812463" y="896938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1068388" y="5432425"/>
            <a:ext cx="11129962" cy="809625"/>
            <a:chOff x="1068388" y="5432425"/>
            <a:chExt cx="11129962" cy="809625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1068388" y="5432425"/>
              <a:ext cx="4310062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155B75"/>
                </a:gs>
                <a:gs pos="100000">
                  <a:srgbClr val="3BAEDA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091" name="矩形 12"/>
            <p:cNvSpPr/>
            <p:nvPr/>
          </p:nvSpPr>
          <p:spPr>
            <a:xfrm>
              <a:off x="1230313" y="5495925"/>
              <a:ext cx="377539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言行统一，不感情用事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2" name="矩形 29"/>
            <p:cNvSpPr/>
            <p:nvPr/>
          </p:nvSpPr>
          <p:spPr>
            <a:xfrm>
              <a:off x="11090275" y="5873750"/>
              <a:ext cx="1108075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rgbClr val="155B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重在收益</a:t>
              </a:r>
              <a:endParaRPr lang="zh-CN" altLang="en-US" b="1" dirty="0">
                <a:solidFill>
                  <a:srgbClr val="155B7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1144588"/>
            <a:ext cx="5330825" cy="427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9" name="组合 48"/>
          <p:cNvGrpSpPr/>
          <p:nvPr/>
        </p:nvGrpSpPr>
        <p:grpSpPr>
          <a:xfrm>
            <a:off x="6338888" y="1454150"/>
            <a:ext cx="3289300" cy="1577975"/>
            <a:chOff x="6090019" y="1279714"/>
            <a:chExt cx="3289140" cy="1578365"/>
          </a:xfrm>
        </p:grpSpPr>
        <p:sp>
          <p:nvSpPr>
            <p:cNvPr id="51" name="矩形 12"/>
            <p:cNvSpPr>
              <a:spLocks noChangeArrowheads="1"/>
            </p:cNvSpPr>
            <p:nvPr/>
          </p:nvSpPr>
          <p:spPr bwMode="auto">
            <a:xfrm>
              <a:off x="6902779" y="1279714"/>
              <a:ext cx="2446218" cy="83046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12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按投资计划执行</a:t>
              </a:r>
              <a:endParaRPr kumimoji="0" lang="en-US" altLang="zh-CN" sz="2400" b="0" i="0" u="none" strike="noStrike" kern="120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12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保持颗理智的心</a:t>
              </a:r>
              <a:endParaRPr kumimoji="0" lang="zh-CN" altLang="en-US" sz="2400" b="0" i="0" u="none" strike="noStrike" kern="120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6096" name="组合 52"/>
            <p:cNvGrpSpPr/>
            <p:nvPr/>
          </p:nvGrpSpPr>
          <p:grpSpPr>
            <a:xfrm>
              <a:off x="6090019" y="2249516"/>
              <a:ext cx="3289140" cy="608563"/>
              <a:chOff x="6090019" y="2249516"/>
              <a:chExt cx="3289140" cy="608563"/>
            </a:xfrm>
          </p:grpSpPr>
          <p:cxnSp>
            <p:nvCxnSpPr>
              <p:cNvPr id="55" name="直接连接符 54"/>
              <p:cNvCxnSpPr/>
              <p:nvPr/>
            </p:nvCxnSpPr>
            <p:spPr>
              <a:xfrm flipV="1">
                <a:off x="6090019" y="2254680"/>
                <a:ext cx="941341" cy="60339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7031360" y="2249917"/>
                <a:ext cx="2347799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组合 14"/>
          <p:cNvGrpSpPr/>
          <p:nvPr/>
        </p:nvGrpSpPr>
        <p:grpSpPr>
          <a:xfrm>
            <a:off x="9847263" y="1582738"/>
            <a:ext cx="1063625" cy="1063625"/>
            <a:chOff x="9737885" y="2897188"/>
            <a:chExt cx="1063625" cy="1063625"/>
          </a:xfrm>
        </p:grpSpPr>
        <p:sp>
          <p:nvSpPr>
            <p:cNvPr id="66" name="椭圆 65"/>
            <p:cNvSpPr>
              <a:spLocks noChangeAspect="1"/>
            </p:cNvSpPr>
            <p:nvPr/>
          </p:nvSpPr>
          <p:spPr bwMode="auto">
            <a:xfrm flipH="1">
              <a:off x="9737885" y="2897188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6101" name="图形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5847" y="3105150"/>
              <a:ext cx="647700" cy="6477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: 圆角 3"/>
          <p:cNvSpPr/>
          <p:nvPr/>
        </p:nvSpPr>
        <p:spPr>
          <a:xfrm flipH="1">
            <a:off x="8472372" y="367407"/>
            <a:ext cx="2734515" cy="701675"/>
          </a:xfrm>
          <a:prstGeom prst="roundRect">
            <a:avLst/>
          </a:prstGeom>
          <a:gradFill>
            <a:gsLst>
              <a:gs pos="0">
                <a:srgbClr val="155B75"/>
              </a:gs>
              <a:gs pos="100000">
                <a:srgbClr val="0D3B4B"/>
              </a:gs>
            </a:gsLst>
            <a:lin ang="0" scaled="0"/>
          </a:gradFill>
          <a:ln>
            <a:gradFill>
              <a:gsLst>
                <a:gs pos="0">
                  <a:srgbClr val="3BAEDA">
                    <a:alpha val="70000"/>
                  </a:srgbClr>
                </a:gs>
                <a:gs pos="100000">
                  <a:srgbClr val="3BAEDA">
                    <a:alpha val="0"/>
                  </a:srgbClr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投资守则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137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413500" y="5432425"/>
            <a:ext cx="4665663" cy="649288"/>
            <a:chOff x="5190563" y="5432425"/>
            <a:chExt cx="5888599" cy="649288"/>
          </a:xfrm>
        </p:grpSpPr>
        <p:sp>
          <p:nvSpPr>
            <p:cNvPr id="10" name="任意多边形: 形状 9"/>
            <p:cNvSpPr/>
            <p:nvPr/>
          </p:nvSpPr>
          <p:spPr bwMode="auto">
            <a:xfrm flipH="1">
              <a:off x="5190563" y="5432425"/>
              <a:ext cx="5888599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155B75"/>
                </a:gs>
                <a:gs pos="100000">
                  <a:srgbClr val="3BAEDA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112" name="矩形 12"/>
            <p:cNvSpPr/>
            <p:nvPr/>
          </p:nvSpPr>
          <p:spPr>
            <a:xfrm flipH="1">
              <a:off x="6428960" y="5495925"/>
              <a:ext cx="443009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灵活运用投资守则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5"/>
          <p:cNvGrpSpPr/>
          <p:nvPr/>
        </p:nvGrpSpPr>
        <p:grpSpPr>
          <a:xfrm>
            <a:off x="10580688" y="246063"/>
            <a:ext cx="942975" cy="944562"/>
            <a:chOff x="10577513" y="701675"/>
            <a:chExt cx="944562" cy="944563"/>
          </a:xfrm>
        </p:grpSpPr>
        <p:sp>
          <p:nvSpPr>
            <p:cNvPr id="13" name="泪滴形 12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CBEAF5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14" name="图形 28"/>
            <p:cNvPicPr>
              <a:picLocks noChangeAspect="1" noChangeArrowheads="1"/>
            </p:cNvPicPr>
            <p:nvPr/>
          </p:nvPicPr>
          <p:blipFill>
            <a:blip r:embed="rId1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812463" y="896938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7394575" y="1420813"/>
            <a:ext cx="2185988" cy="1436687"/>
            <a:chOff x="7394708" y="1420813"/>
            <a:chExt cx="2185598" cy="1436687"/>
          </a:xfrm>
        </p:grpSpPr>
        <p:sp>
          <p:nvSpPr>
            <p:cNvPr id="47117" name="矩形 12"/>
            <p:cNvSpPr/>
            <p:nvPr/>
          </p:nvSpPr>
          <p:spPr>
            <a:xfrm>
              <a:off x="8081000" y="1420813"/>
              <a:ext cx="1415586" cy="8308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取彼之长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补己之短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118" name="组合 22"/>
            <p:cNvGrpSpPr/>
            <p:nvPr/>
          </p:nvGrpSpPr>
          <p:grpSpPr>
            <a:xfrm>
              <a:off x="7394708" y="2253220"/>
              <a:ext cx="2185598" cy="604280"/>
              <a:chOff x="6090019" y="2253727"/>
              <a:chExt cx="2583202" cy="604352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V="1">
                <a:off x="6090019" y="2253170"/>
                <a:ext cx="941734" cy="60490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016745" y="2262696"/>
                <a:ext cx="165647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875" name="组合 36874"/>
          <p:cNvGrpSpPr/>
          <p:nvPr/>
        </p:nvGrpSpPr>
        <p:grpSpPr>
          <a:xfrm>
            <a:off x="2074863" y="1549400"/>
            <a:ext cx="2120900" cy="1535113"/>
            <a:chOff x="2185203" y="1398065"/>
            <a:chExt cx="2120879" cy="1535818"/>
          </a:xfrm>
        </p:grpSpPr>
        <p:grpSp>
          <p:nvGrpSpPr>
            <p:cNvPr id="47122" name="组合 36870"/>
            <p:cNvGrpSpPr/>
            <p:nvPr/>
          </p:nvGrpSpPr>
          <p:grpSpPr>
            <a:xfrm>
              <a:off x="2185203" y="2328768"/>
              <a:ext cx="2120879" cy="605115"/>
              <a:chOff x="2185203" y="2328768"/>
              <a:chExt cx="2120879" cy="605115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2185203" y="2333532"/>
                <a:ext cx="1335074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509165" y="2328767"/>
                <a:ext cx="796917" cy="6051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125" name="矩形 12"/>
            <p:cNvSpPr/>
            <p:nvPr/>
          </p:nvSpPr>
          <p:spPr>
            <a:xfrm>
              <a:off x="2185203" y="1398065"/>
              <a:ext cx="1415772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多方打听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多方对比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874" name="组合 36873"/>
          <p:cNvGrpSpPr/>
          <p:nvPr/>
        </p:nvGrpSpPr>
        <p:grpSpPr>
          <a:xfrm>
            <a:off x="2333625" y="4208463"/>
            <a:ext cx="1862138" cy="960437"/>
            <a:chOff x="2333845" y="4207808"/>
            <a:chExt cx="1968052" cy="961439"/>
          </a:xfrm>
        </p:grpSpPr>
        <p:grpSp>
          <p:nvGrpSpPr>
            <p:cNvPr id="47127" name="组合 24"/>
            <p:cNvGrpSpPr/>
            <p:nvPr/>
          </p:nvGrpSpPr>
          <p:grpSpPr>
            <a:xfrm>
              <a:off x="2333845" y="4719918"/>
              <a:ext cx="1968052" cy="449329"/>
              <a:chOff x="1607029" y="2430292"/>
              <a:chExt cx="1968052" cy="449329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3101943" y="2429891"/>
                <a:ext cx="473138" cy="44973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607029" y="2874854"/>
                <a:ext cx="1494914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130" name="矩形 12"/>
            <p:cNvSpPr/>
            <p:nvPr/>
          </p:nvSpPr>
          <p:spPr>
            <a:xfrm>
              <a:off x="2333845" y="4207808"/>
              <a:ext cx="1415772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避免专权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奉行民主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14"/>
          <p:cNvGrpSpPr/>
          <p:nvPr/>
        </p:nvGrpSpPr>
        <p:grpSpPr>
          <a:xfrm>
            <a:off x="9734550" y="1384300"/>
            <a:ext cx="1063625" cy="1063625"/>
            <a:chOff x="9737885" y="2897188"/>
            <a:chExt cx="1063625" cy="1063625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 bwMode="auto">
            <a:xfrm flipH="1">
              <a:off x="9737885" y="2897188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7133" name="图形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5847" y="3105150"/>
              <a:ext cx="647700" cy="6477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9" name="组合 14"/>
          <p:cNvGrpSpPr/>
          <p:nvPr/>
        </p:nvGrpSpPr>
        <p:grpSpPr>
          <a:xfrm>
            <a:off x="1196975" y="4208463"/>
            <a:ext cx="1063625" cy="1063625"/>
            <a:chOff x="9737885" y="2897188"/>
            <a:chExt cx="1063625" cy="1063625"/>
          </a:xfrm>
        </p:grpSpPr>
        <p:sp>
          <p:nvSpPr>
            <p:cNvPr id="50" name="椭圆 49"/>
            <p:cNvSpPr>
              <a:spLocks noChangeAspect="1"/>
            </p:cNvSpPr>
            <p:nvPr/>
          </p:nvSpPr>
          <p:spPr bwMode="auto">
            <a:xfrm flipH="1">
              <a:off x="9737885" y="2897188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7136" name="图形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5847" y="3106761"/>
              <a:ext cx="647700" cy="64447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7" name="组合 14"/>
          <p:cNvGrpSpPr/>
          <p:nvPr/>
        </p:nvGrpSpPr>
        <p:grpSpPr>
          <a:xfrm>
            <a:off x="908050" y="1549400"/>
            <a:ext cx="1063625" cy="1063625"/>
            <a:chOff x="9737885" y="2897188"/>
            <a:chExt cx="1063625" cy="1063625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 bwMode="auto">
            <a:xfrm flipH="1">
              <a:off x="9737885" y="2897188"/>
              <a:ext cx="1063625" cy="1063625"/>
            </a:xfrm>
            <a:prstGeom prst="ellipse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7139" name="图形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9294" y="3105150"/>
              <a:ext cx="647700" cy="6477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7140" name="Picture 41" descr="æ¥çæºå¾å"/>
          <p:cNvPicPr>
            <a:picLocks noChangeAspect="1"/>
          </p:cNvPicPr>
          <p:nvPr/>
        </p:nvPicPr>
        <p:blipFill>
          <a:blip r:embed="rId5"/>
          <a:srcRect b="3003"/>
          <a:stretch>
            <a:fillRect/>
          </a:stretch>
        </p:blipFill>
        <p:spPr>
          <a:xfrm>
            <a:off x="10753725" y="1054100"/>
            <a:ext cx="4519613" cy="577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7525" y="1420813"/>
            <a:ext cx="5124450" cy="409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椭圆 27"/>
          <p:cNvSpPr/>
          <p:nvPr/>
        </p:nvSpPr>
        <p:spPr>
          <a:xfrm>
            <a:off x="1346200" y="777875"/>
            <a:ext cx="3683000" cy="3684588"/>
          </a:xfrm>
          <a:prstGeom prst="ellipse">
            <a:avLst/>
          </a:prstGeom>
          <a:solidFill>
            <a:srgbClr val="F9B7A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624138"/>
            <a:ext cx="12192000" cy="4227513"/>
          </a:xfrm>
          <a:prstGeom prst="rect">
            <a:avLst/>
          </a:prstGeom>
          <a:solidFill>
            <a:srgbClr val="EF4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316" name="组合 12"/>
          <p:cNvGrpSpPr/>
          <p:nvPr/>
        </p:nvGrpSpPr>
        <p:grpSpPr>
          <a:xfrm>
            <a:off x="6146800" y="2847975"/>
            <a:ext cx="3186113" cy="369888"/>
            <a:chOff x="6146800" y="2848382"/>
            <a:chExt cx="3186432" cy="369261"/>
          </a:xfrm>
        </p:grpSpPr>
        <p:sp>
          <p:nvSpPr>
            <p:cNvPr id="16388" name="矩形 4"/>
            <p:cNvSpPr/>
            <p:nvPr/>
          </p:nvSpPr>
          <p:spPr>
            <a:xfrm>
              <a:off x="6413318" y="2848382"/>
              <a:ext cx="2919914" cy="3692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AFP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（金融理财师）持证人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ardrop 15"/>
            <p:cNvSpPr/>
            <p:nvPr/>
          </p:nvSpPr>
          <p:spPr bwMode="auto">
            <a:xfrm rot="8100000" flipH="1">
              <a:off x="6146961" y="2943310"/>
              <a:ext cx="179084" cy="17940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微软雅黑 Light"/>
                <a:cs typeface="+mn-cs"/>
              </a:endParaRPr>
            </a:p>
          </p:txBody>
        </p:sp>
      </p:grpSp>
      <p:grpSp>
        <p:nvGrpSpPr>
          <p:cNvPr id="13317" name="组合 13"/>
          <p:cNvGrpSpPr/>
          <p:nvPr/>
        </p:nvGrpSpPr>
        <p:grpSpPr>
          <a:xfrm>
            <a:off x="6145213" y="3340100"/>
            <a:ext cx="3617912" cy="369888"/>
            <a:chOff x="6146006" y="3340484"/>
            <a:chExt cx="3617119" cy="369261"/>
          </a:xfrm>
        </p:grpSpPr>
        <p:sp>
          <p:nvSpPr>
            <p:cNvPr id="16391" name="矩形 6"/>
            <p:cNvSpPr/>
            <p:nvPr/>
          </p:nvSpPr>
          <p:spPr>
            <a:xfrm>
              <a:off x="6320538" y="3340484"/>
              <a:ext cx="3442587" cy="3692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CFP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（国际金融理财师）持证人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ardrop 15"/>
            <p:cNvSpPr/>
            <p:nvPr/>
          </p:nvSpPr>
          <p:spPr bwMode="auto">
            <a:xfrm rot="8100000" flipH="1">
              <a:off x="6146930" y="3434648"/>
              <a:ext cx="180668" cy="17934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微软雅黑 Light"/>
                <a:cs typeface="+mn-cs"/>
              </a:endParaRPr>
            </a:p>
          </p:txBody>
        </p:sp>
      </p:grpSp>
      <p:grpSp>
        <p:nvGrpSpPr>
          <p:cNvPr id="13318" name="组合 14"/>
          <p:cNvGrpSpPr/>
          <p:nvPr/>
        </p:nvGrpSpPr>
        <p:grpSpPr>
          <a:xfrm>
            <a:off x="6145213" y="3832225"/>
            <a:ext cx="3717925" cy="369888"/>
            <a:chOff x="6146006" y="3832587"/>
            <a:chExt cx="3717488" cy="369261"/>
          </a:xfrm>
        </p:grpSpPr>
        <p:sp>
          <p:nvSpPr>
            <p:cNvPr id="16394" name="矩形 8"/>
            <p:cNvSpPr/>
            <p:nvPr/>
          </p:nvSpPr>
          <p:spPr>
            <a:xfrm>
              <a:off x="6400064" y="3832587"/>
              <a:ext cx="3463430" cy="3692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CPB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（注册私人银行家）持证人 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ardrop 15"/>
            <p:cNvSpPr/>
            <p:nvPr/>
          </p:nvSpPr>
          <p:spPr bwMode="auto">
            <a:xfrm rot="8100000" flipH="1">
              <a:off x="6146940" y="3926741"/>
              <a:ext cx="180668" cy="17936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微软雅黑 Light"/>
                <a:cs typeface="+mn-cs"/>
              </a:endParaRPr>
            </a:p>
          </p:txBody>
        </p:sp>
      </p:grpSp>
      <p:grpSp>
        <p:nvGrpSpPr>
          <p:cNvPr id="13319" name="组合 15"/>
          <p:cNvGrpSpPr/>
          <p:nvPr/>
        </p:nvGrpSpPr>
        <p:grpSpPr>
          <a:xfrm>
            <a:off x="6145213" y="4324350"/>
            <a:ext cx="3209925" cy="368300"/>
            <a:chOff x="6146006" y="4324689"/>
            <a:chExt cx="3208926" cy="368229"/>
          </a:xfrm>
        </p:grpSpPr>
        <p:sp>
          <p:nvSpPr>
            <p:cNvPr id="16397" name="矩形 10"/>
            <p:cNvSpPr/>
            <p:nvPr/>
          </p:nvSpPr>
          <p:spPr>
            <a:xfrm>
              <a:off x="6400064" y="4324689"/>
              <a:ext cx="2954868" cy="3682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建行湖南省分行金牌培训师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ardrop 15"/>
            <p:cNvSpPr/>
            <p:nvPr/>
          </p:nvSpPr>
          <p:spPr bwMode="auto">
            <a:xfrm rot="8100000" flipH="1">
              <a:off x="6146788" y="4419138"/>
              <a:ext cx="180940" cy="17933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微软雅黑 Light"/>
                <a:cs typeface="+mn-cs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1563688" y="1017588"/>
            <a:ext cx="3246438" cy="3246438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322" name="组合 19"/>
          <p:cNvGrpSpPr/>
          <p:nvPr/>
        </p:nvGrpSpPr>
        <p:grpSpPr>
          <a:xfrm>
            <a:off x="6096000" y="1889125"/>
            <a:ext cx="4770438" cy="582613"/>
            <a:chOff x="6096000" y="1863786"/>
            <a:chExt cx="4769893" cy="581173"/>
          </a:xfrm>
        </p:grpSpPr>
        <p:sp>
          <p:nvSpPr>
            <p:cNvPr id="16401" name="矩形 2"/>
            <p:cNvSpPr/>
            <p:nvPr/>
          </p:nvSpPr>
          <p:spPr>
            <a:xfrm>
              <a:off x="7784600" y="2044849"/>
              <a:ext cx="3081293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中国建设银行湖南省分行 </a:t>
              </a:r>
              <a:endPara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402" name="组合 7"/>
            <p:cNvGrpSpPr/>
            <p:nvPr/>
          </p:nvGrpSpPr>
          <p:grpSpPr>
            <a:xfrm>
              <a:off x="6096000" y="1863786"/>
              <a:ext cx="1606550" cy="520700"/>
              <a:chOff x="6096000" y="1343025"/>
              <a:chExt cx="1606550" cy="520700"/>
            </a:xfrm>
          </p:grpSpPr>
          <p:sp>
            <p:nvSpPr>
              <p:cNvPr id="16403" name="Freeform 20"/>
              <p:cNvSpPr>
                <a:spLocks noEditPoints="1"/>
              </p:cNvSpPr>
              <p:nvPr/>
            </p:nvSpPr>
            <p:spPr>
              <a:xfrm>
                <a:off x="6096000" y="1349375"/>
                <a:ext cx="479425" cy="51435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47" h="156">
                    <a:moveTo>
                      <a:pt x="85" y="0"/>
                    </a:moveTo>
                    <a:cubicBezTo>
                      <a:pt x="87" y="14"/>
                      <a:pt x="90" y="29"/>
                      <a:pt x="92" y="45"/>
                    </a:cubicBezTo>
                    <a:cubicBezTo>
                      <a:pt x="94" y="45"/>
                      <a:pt x="97" y="45"/>
                      <a:pt x="99" y="45"/>
                    </a:cubicBezTo>
                    <a:cubicBezTo>
                      <a:pt x="116" y="45"/>
                      <a:pt x="128" y="48"/>
                      <a:pt x="136" y="55"/>
                    </a:cubicBezTo>
                    <a:cubicBezTo>
                      <a:pt x="143" y="61"/>
                      <a:pt x="146" y="68"/>
                      <a:pt x="147" y="77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47" y="92"/>
                      <a:pt x="146" y="101"/>
                      <a:pt x="145" y="112"/>
                    </a:cubicBezTo>
                    <a:cubicBezTo>
                      <a:pt x="143" y="122"/>
                      <a:pt x="140" y="136"/>
                      <a:pt x="136" y="153"/>
                    </a:cubicBezTo>
                    <a:cubicBezTo>
                      <a:pt x="108" y="148"/>
                      <a:pt x="108" y="148"/>
                      <a:pt x="108" y="148"/>
                    </a:cubicBezTo>
                    <a:cubicBezTo>
                      <a:pt x="111" y="132"/>
                      <a:pt x="114" y="120"/>
                      <a:pt x="116" y="110"/>
                    </a:cubicBezTo>
                    <a:cubicBezTo>
                      <a:pt x="117" y="100"/>
                      <a:pt x="118" y="91"/>
                      <a:pt x="118" y="82"/>
                    </a:cubicBezTo>
                    <a:cubicBezTo>
                      <a:pt x="118" y="78"/>
                      <a:pt x="116" y="75"/>
                      <a:pt x="112" y="73"/>
                    </a:cubicBezTo>
                    <a:cubicBezTo>
                      <a:pt x="109" y="71"/>
                      <a:pt x="102" y="70"/>
                      <a:pt x="92" y="70"/>
                    </a:cubicBezTo>
                    <a:cubicBezTo>
                      <a:pt x="82" y="70"/>
                      <a:pt x="71" y="71"/>
                      <a:pt x="60" y="74"/>
                    </a:cubicBezTo>
                    <a:cubicBezTo>
                      <a:pt x="54" y="75"/>
                      <a:pt x="47" y="77"/>
                      <a:pt x="40" y="80"/>
                    </a:cubicBezTo>
                    <a:cubicBezTo>
                      <a:pt x="59" y="80"/>
                      <a:pt x="78" y="81"/>
                      <a:pt x="97" y="83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75" y="103"/>
                      <a:pt x="54" y="102"/>
                      <a:pt x="33" y="102"/>
                    </a:cubicBezTo>
                    <a:cubicBezTo>
                      <a:pt x="33" y="105"/>
                      <a:pt x="34" y="109"/>
                      <a:pt x="34" y="113"/>
                    </a:cubicBezTo>
                    <a:cubicBezTo>
                      <a:pt x="55" y="112"/>
                      <a:pt x="76" y="111"/>
                      <a:pt x="97" y="109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78" y="133"/>
                      <a:pt x="58" y="134"/>
                      <a:pt x="37" y="135"/>
                    </a:cubicBezTo>
                    <a:cubicBezTo>
                      <a:pt x="38" y="141"/>
                      <a:pt x="38" y="147"/>
                      <a:pt x="39" y="153"/>
                    </a:cubicBezTo>
                    <a:cubicBezTo>
                      <a:pt x="12" y="156"/>
                      <a:pt x="12" y="156"/>
                      <a:pt x="12" y="156"/>
                    </a:cubicBezTo>
                    <a:cubicBezTo>
                      <a:pt x="7" y="122"/>
                      <a:pt x="3" y="89"/>
                      <a:pt x="0" y="56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4"/>
                      <a:pt x="27" y="55"/>
                      <a:pt x="27" y="56"/>
                    </a:cubicBezTo>
                    <a:cubicBezTo>
                      <a:pt x="31" y="54"/>
                      <a:pt x="35" y="53"/>
                      <a:pt x="40" y="52"/>
                    </a:cubicBezTo>
                    <a:cubicBezTo>
                      <a:pt x="47" y="50"/>
                      <a:pt x="54" y="49"/>
                      <a:pt x="62" y="48"/>
                    </a:cubicBezTo>
                    <a:cubicBezTo>
                      <a:pt x="59" y="33"/>
                      <a:pt x="57" y="18"/>
                      <a:pt x="56" y="3"/>
                    </a:cubicBezTo>
                    <a:lnTo>
                      <a:pt x="85" y="0"/>
                    </a:lnTo>
                    <a:close/>
                    <a:moveTo>
                      <a:pt x="34" y="11"/>
                    </a:moveTo>
                    <a:cubicBezTo>
                      <a:pt x="37" y="21"/>
                      <a:pt x="41" y="31"/>
                      <a:pt x="47" y="40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15" y="43"/>
                      <a:pt x="11" y="33"/>
                      <a:pt x="7" y="22"/>
                    </a:cubicBezTo>
                    <a:lnTo>
                      <a:pt x="34" y="11"/>
                    </a:lnTo>
                    <a:close/>
                    <a:moveTo>
                      <a:pt x="127" y="5"/>
                    </a:moveTo>
                    <a:cubicBezTo>
                      <a:pt x="145" y="22"/>
                      <a:pt x="145" y="22"/>
                      <a:pt x="145" y="22"/>
                    </a:cubicBezTo>
                    <a:cubicBezTo>
                      <a:pt x="137" y="29"/>
                      <a:pt x="129" y="37"/>
                      <a:pt x="121" y="46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10" y="19"/>
                      <a:pt x="119" y="12"/>
                      <a:pt x="127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04" name="Freeform 21"/>
              <p:cNvSpPr>
                <a:spLocks noEditPoints="1"/>
              </p:cNvSpPr>
              <p:nvPr/>
            </p:nvSpPr>
            <p:spPr>
              <a:xfrm>
                <a:off x="6634163" y="1343025"/>
                <a:ext cx="514350" cy="51435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8" h="156">
                    <a:moveTo>
                      <a:pt x="45" y="25"/>
                    </a:moveTo>
                    <a:cubicBezTo>
                      <a:pt x="54" y="50"/>
                      <a:pt x="54" y="50"/>
                      <a:pt x="54" y="50"/>
                    </a:cubicBezTo>
                    <a:cubicBezTo>
                      <a:pt x="51" y="51"/>
                      <a:pt x="47" y="52"/>
                      <a:pt x="44" y="53"/>
                    </a:cubicBezTo>
                    <a:cubicBezTo>
                      <a:pt x="41" y="81"/>
                      <a:pt x="39" y="110"/>
                      <a:pt x="38" y="140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12" y="112"/>
                      <a:pt x="13" y="87"/>
                      <a:pt x="16" y="63"/>
                    </a:cubicBezTo>
                    <a:cubicBezTo>
                      <a:pt x="13" y="64"/>
                      <a:pt x="11" y="65"/>
                      <a:pt x="8" y="6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" y="34"/>
                      <a:pt x="31" y="29"/>
                      <a:pt x="45" y="25"/>
                    </a:cubicBezTo>
                    <a:close/>
                    <a:moveTo>
                      <a:pt x="80" y="0"/>
                    </a:moveTo>
                    <a:cubicBezTo>
                      <a:pt x="102" y="13"/>
                      <a:pt x="102" y="13"/>
                      <a:pt x="102" y="13"/>
                    </a:cubicBezTo>
                    <a:cubicBezTo>
                      <a:pt x="94" y="18"/>
                      <a:pt x="87" y="24"/>
                      <a:pt x="82" y="30"/>
                    </a:cubicBezTo>
                    <a:cubicBezTo>
                      <a:pt x="82" y="33"/>
                      <a:pt x="83" y="34"/>
                      <a:pt x="87" y="34"/>
                    </a:cubicBezTo>
                    <a:cubicBezTo>
                      <a:pt x="99" y="33"/>
                      <a:pt x="110" y="32"/>
                      <a:pt x="119" y="30"/>
                    </a:cubicBezTo>
                    <a:cubicBezTo>
                      <a:pt x="117" y="27"/>
                      <a:pt x="114" y="24"/>
                      <a:pt x="111" y="22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41" y="13"/>
                      <a:pt x="150" y="24"/>
                      <a:pt x="158" y="38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38" y="53"/>
                      <a:pt x="136" y="50"/>
                      <a:pt x="134" y="47"/>
                    </a:cubicBezTo>
                    <a:cubicBezTo>
                      <a:pt x="131" y="48"/>
                      <a:pt x="129" y="48"/>
                      <a:pt x="126" y="49"/>
                    </a:cubicBezTo>
                    <a:cubicBezTo>
                      <a:pt x="116" y="51"/>
                      <a:pt x="104" y="53"/>
                      <a:pt x="89" y="54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2" y="68"/>
                      <a:pt x="88" y="70"/>
                      <a:pt x="83" y="73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5" y="78"/>
                      <a:pt x="94" y="80"/>
                      <a:pt x="93" y="81"/>
                    </a:cubicBezTo>
                    <a:cubicBezTo>
                      <a:pt x="100" y="80"/>
                      <a:pt x="106" y="80"/>
                      <a:pt x="112" y="79"/>
                    </a:cubicBezTo>
                    <a:cubicBezTo>
                      <a:pt x="120" y="79"/>
                      <a:pt x="127" y="81"/>
                      <a:pt x="132" y="85"/>
                    </a:cubicBezTo>
                    <a:cubicBezTo>
                      <a:pt x="138" y="90"/>
                      <a:pt x="141" y="96"/>
                      <a:pt x="141" y="104"/>
                    </a:cubicBezTo>
                    <a:cubicBezTo>
                      <a:pt x="141" y="108"/>
                      <a:pt x="140" y="112"/>
                      <a:pt x="137" y="117"/>
                    </a:cubicBezTo>
                    <a:cubicBezTo>
                      <a:pt x="143" y="119"/>
                      <a:pt x="150" y="120"/>
                      <a:pt x="156" y="121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42" y="143"/>
                      <a:pt x="132" y="141"/>
                      <a:pt x="122" y="139"/>
                    </a:cubicBezTo>
                    <a:cubicBezTo>
                      <a:pt x="118" y="144"/>
                      <a:pt x="113" y="150"/>
                      <a:pt x="107" y="156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6" y="139"/>
                      <a:pt x="89" y="136"/>
                      <a:pt x="92" y="133"/>
                    </a:cubicBezTo>
                    <a:cubicBezTo>
                      <a:pt x="84" y="132"/>
                      <a:pt x="77" y="131"/>
                      <a:pt x="69" y="130"/>
                    </a:cubicBezTo>
                    <a:cubicBezTo>
                      <a:pt x="68" y="134"/>
                      <a:pt x="66" y="137"/>
                      <a:pt x="65" y="141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50" y="114"/>
                      <a:pt x="58" y="97"/>
                      <a:pt x="66" y="81"/>
                    </a:cubicBezTo>
                    <a:cubicBezTo>
                      <a:pt x="63" y="83"/>
                      <a:pt x="60" y="85"/>
                      <a:pt x="57" y="86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54" y="61"/>
                      <a:pt x="63" y="57"/>
                      <a:pt x="72" y="53"/>
                    </a:cubicBezTo>
                    <a:cubicBezTo>
                      <a:pt x="67" y="51"/>
                      <a:pt x="63" y="50"/>
                      <a:pt x="60" y="47"/>
                    </a:cubicBezTo>
                    <a:cubicBezTo>
                      <a:pt x="55" y="44"/>
                      <a:pt x="53" y="38"/>
                      <a:pt x="53" y="30"/>
                    </a:cubicBezTo>
                    <a:cubicBezTo>
                      <a:pt x="55" y="19"/>
                      <a:pt x="64" y="10"/>
                      <a:pt x="80" y="0"/>
                    </a:cubicBezTo>
                    <a:close/>
                    <a:moveTo>
                      <a:pt x="79" y="108"/>
                    </a:moveTo>
                    <a:cubicBezTo>
                      <a:pt x="90" y="110"/>
                      <a:pt x="100" y="111"/>
                      <a:pt x="111" y="113"/>
                    </a:cubicBezTo>
                    <a:cubicBezTo>
                      <a:pt x="112" y="112"/>
                      <a:pt x="112" y="111"/>
                      <a:pt x="113" y="110"/>
                    </a:cubicBezTo>
                    <a:cubicBezTo>
                      <a:pt x="113" y="103"/>
                      <a:pt x="110" y="100"/>
                      <a:pt x="106" y="100"/>
                    </a:cubicBezTo>
                    <a:cubicBezTo>
                      <a:pt x="103" y="100"/>
                      <a:pt x="95" y="102"/>
                      <a:pt x="81" y="106"/>
                    </a:cubicBezTo>
                    <a:cubicBezTo>
                      <a:pt x="80" y="107"/>
                      <a:pt x="80" y="107"/>
                      <a:pt x="79" y="108"/>
                    </a:cubicBezTo>
                    <a:close/>
                    <a:moveTo>
                      <a:pt x="126" y="49"/>
                    </a:moveTo>
                    <a:cubicBezTo>
                      <a:pt x="135" y="55"/>
                      <a:pt x="145" y="63"/>
                      <a:pt x="156" y="73"/>
                    </a:cubicBezTo>
                    <a:cubicBezTo>
                      <a:pt x="140" y="90"/>
                      <a:pt x="140" y="90"/>
                      <a:pt x="140" y="90"/>
                    </a:cubicBezTo>
                    <a:cubicBezTo>
                      <a:pt x="133" y="82"/>
                      <a:pt x="123" y="73"/>
                      <a:pt x="111" y="64"/>
                    </a:cubicBezTo>
                    <a:lnTo>
                      <a:pt x="126" y="4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405" name="Freeform 22"/>
              <p:cNvSpPr>
                <a:spLocks noEditPoints="1"/>
              </p:cNvSpPr>
              <p:nvPr/>
            </p:nvSpPr>
            <p:spPr>
              <a:xfrm>
                <a:off x="7191375" y="1355725"/>
                <a:ext cx="511175" cy="50165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7" h="152">
                    <a:moveTo>
                      <a:pt x="82" y="0"/>
                    </a:moveTo>
                    <a:cubicBezTo>
                      <a:pt x="89" y="3"/>
                      <a:pt x="89" y="3"/>
                      <a:pt x="89" y="3"/>
                    </a:cubicBezTo>
                    <a:cubicBezTo>
                      <a:pt x="97" y="1"/>
                      <a:pt x="105" y="0"/>
                      <a:pt x="114" y="0"/>
                    </a:cubicBezTo>
                    <a:cubicBezTo>
                      <a:pt x="121" y="0"/>
                      <a:pt x="127" y="0"/>
                      <a:pt x="133" y="1"/>
                    </a:cubicBezTo>
                    <a:cubicBezTo>
                      <a:pt x="138" y="2"/>
                      <a:pt x="144" y="5"/>
                      <a:pt x="149" y="9"/>
                    </a:cubicBezTo>
                    <a:cubicBezTo>
                      <a:pt x="154" y="14"/>
                      <a:pt x="157" y="20"/>
                      <a:pt x="157" y="29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41"/>
                      <a:pt x="155" y="47"/>
                      <a:pt x="150" y="51"/>
                    </a:cubicBezTo>
                    <a:cubicBezTo>
                      <a:pt x="142" y="58"/>
                      <a:pt x="132" y="61"/>
                      <a:pt x="119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97" y="61"/>
                      <a:pt x="88" y="60"/>
                      <a:pt x="80" y="56"/>
                    </a:cubicBezTo>
                    <a:cubicBezTo>
                      <a:pt x="76" y="53"/>
                      <a:pt x="73" y="50"/>
                      <a:pt x="71" y="46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1" y="66"/>
                      <a:pt x="91" y="68"/>
                    </a:cubicBezTo>
                    <a:cubicBezTo>
                      <a:pt x="101" y="65"/>
                      <a:pt x="112" y="63"/>
                      <a:pt x="124" y="63"/>
                    </a:cubicBezTo>
                    <a:cubicBezTo>
                      <a:pt x="133" y="63"/>
                      <a:pt x="140" y="66"/>
                      <a:pt x="146" y="72"/>
                    </a:cubicBezTo>
                    <a:cubicBezTo>
                      <a:pt x="152" y="79"/>
                      <a:pt x="155" y="88"/>
                      <a:pt x="155" y="99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4" y="122"/>
                      <a:pt x="151" y="137"/>
                      <a:pt x="147" y="151"/>
                    </a:cubicBezTo>
                    <a:cubicBezTo>
                      <a:pt x="121" y="146"/>
                      <a:pt x="121" y="146"/>
                      <a:pt x="121" y="146"/>
                    </a:cubicBezTo>
                    <a:cubicBezTo>
                      <a:pt x="125" y="135"/>
                      <a:pt x="127" y="123"/>
                      <a:pt x="128" y="109"/>
                    </a:cubicBezTo>
                    <a:cubicBezTo>
                      <a:pt x="128" y="100"/>
                      <a:pt x="128" y="94"/>
                      <a:pt x="126" y="90"/>
                    </a:cubicBezTo>
                    <a:cubicBezTo>
                      <a:pt x="125" y="87"/>
                      <a:pt x="123" y="86"/>
                      <a:pt x="120" y="86"/>
                    </a:cubicBezTo>
                    <a:cubicBezTo>
                      <a:pt x="110" y="87"/>
                      <a:pt x="101" y="88"/>
                      <a:pt x="93" y="91"/>
                    </a:cubicBezTo>
                    <a:cubicBezTo>
                      <a:pt x="93" y="92"/>
                      <a:pt x="93" y="92"/>
                      <a:pt x="93" y="92"/>
                    </a:cubicBezTo>
                    <a:cubicBezTo>
                      <a:pt x="102" y="93"/>
                      <a:pt x="112" y="94"/>
                      <a:pt x="121" y="96"/>
                    </a:cubicBezTo>
                    <a:cubicBezTo>
                      <a:pt x="118" y="113"/>
                      <a:pt x="118" y="113"/>
                      <a:pt x="118" y="113"/>
                    </a:cubicBezTo>
                    <a:cubicBezTo>
                      <a:pt x="110" y="112"/>
                      <a:pt x="102" y="111"/>
                      <a:pt x="95" y="110"/>
                    </a:cubicBezTo>
                    <a:cubicBezTo>
                      <a:pt x="95" y="113"/>
                      <a:pt x="95" y="115"/>
                      <a:pt x="95" y="118"/>
                    </a:cubicBezTo>
                    <a:cubicBezTo>
                      <a:pt x="102" y="117"/>
                      <a:pt x="109" y="117"/>
                      <a:pt x="117" y="116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1" y="135"/>
                      <a:pt x="104" y="135"/>
                      <a:pt x="97" y="136"/>
                    </a:cubicBezTo>
                    <a:cubicBezTo>
                      <a:pt x="97" y="140"/>
                      <a:pt x="98" y="145"/>
                      <a:pt x="98" y="149"/>
                    </a:cubicBezTo>
                    <a:cubicBezTo>
                      <a:pt x="71" y="152"/>
                      <a:pt x="71" y="152"/>
                      <a:pt x="71" y="152"/>
                    </a:cubicBezTo>
                    <a:cubicBezTo>
                      <a:pt x="68" y="120"/>
                      <a:pt x="65" y="92"/>
                      <a:pt x="63" y="67"/>
                    </a:cubicBezTo>
                    <a:cubicBezTo>
                      <a:pt x="62" y="67"/>
                      <a:pt x="61" y="67"/>
                      <a:pt x="60" y="67"/>
                    </a:cubicBezTo>
                    <a:cubicBezTo>
                      <a:pt x="56" y="83"/>
                      <a:pt x="52" y="99"/>
                      <a:pt x="49" y="115"/>
                    </a:cubicBezTo>
                    <a:cubicBezTo>
                      <a:pt x="55" y="117"/>
                      <a:pt x="59" y="119"/>
                      <a:pt x="64" y="120"/>
                    </a:cubicBezTo>
                    <a:cubicBezTo>
                      <a:pt x="51" y="140"/>
                      <a:pt x="51" y="140"/>
                      <a:pt x="51" y="140"/>
                    </a:cubicBezTo>
                    <a:cubicBezTo>
                      <a:pt x="49" y="140"/>
                      <a:pt x="47" y="139"/>
                      <a:pt x="45" y="138"/>
                    </a:cubicBezTo>
                    <a:cubicBezTo>
                      <a:pt x="44" y="142"/>
                      <a:pt x="43" y="146"/>
                      <a:pt x="42" y="149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21" y="138"/>
                      <a:pt x="22" y="132"/>
                      <a:pt x="23" y="126"/>
                    </a:cubicBezTo>
                    <a:cubicBezTo>
                      <a:pt x="19" y="123"/>
                      <a:pt x="14" y="120"/>
                      <a:pt x="9" y="117"/>
                    </a:cubicBezTo>
                    <a:cubicBezTo>
                      <a:pt x="3" y="113"/>
                      <a:pt x="1" y="108"/>
                      <a:pt x="1" y="101"/>
                    </a:cubicBezTo>
                    <a:cubicBezTo>
                      <a:pt x="1" y="95"/>
                      <a:pt x="3" y="80"/>
                      <a:pt x="8" y="57"/>
                    </a:cubicBezTo>
                    <a:cubicBezTo>
                      <a:pt x="5" y="56"/>
                      <a:pt x="3" y="54"/>
                      <a:pt x="0" y="53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29"/>
                      <a:pt x="12" y="30"/>
                      <a:pt x="15" y="31"/>
                    </a:cubicBezTo>
                    <a:cubicBezTo>
                      <a:pt x="17" y="22"/>
                      <a:pt x="19" y="12"/>
                      <a:pt x="22" y="1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2" y="18"/>
                      <a:pt x="40" y="29"/>
                      <a:pt x="37" y="38"/>
                    </a:cubicBezTo>
                    <a:cubicBezTo>
                      <a:pt x="39" y="39"/>
                      <a:pt x="41" y="39"/>
                      <a:pt x="42" y="39"/>
                    </a:cubicBezTo>
                    <a:cubicBezTo>
                      <a:pt x="44" y="34"/>
                      <a:pt x="45" y="29"/>
                      <a:pt x="46" y="24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70" y="18"/>
                      <a:pt x="74" y="9"/>
                      <a:pt x="82" y="0"/>
                    </a:cubicBezTo>
                    <a:close/>
                    <a:moveTo>
                      <a:pt x="36" y="65"/>
                    </a:moveTo>
                    <a:cubicBezTo>
                      <a:pt x="35" y="65"/>
                      <a:pt x="33" y="64"/>
                      <a:pt x="31" y="64"/>
                    </a:cubicBezTo>
                    <a:cubicBezTo>
                      <a:pt x="26" y="82"/>
                      <a:pt x="24" y="94"/>
                      <a:pt x="24" y="99"/>
                    </a:cubicBezTo>
                    <a:cubicBezTo>
                      <a:pt x="24" y="101"/>
                      <a:pt x="25" y="103"/>
                      <a:pt x="28" y="104"/>
                    </a:cubicBezTo>
                    <a:cubicBezTo>
                      <a:pt x="31" y="91"/>
                      <a:pt x="33" y="77"/>
                      <a:pt x="36" y="65"/>
                    </a:cubicBezTo>
                    <a:close/>
                    <a:moveTo>
                      <a:pt x="66" y="43"/>
                    </a:moveTo>
                    <a:cubicBezTo>
                      <a:pt x="67" y="43"/>
                      <a:pt x="69" y="43"/>
                      <a:pt x="70" y="43"/>
                    </a:cubicBezTo>
                    <a:cubicBezTo>
                      <a:pt x="69" y="40"/>
                      <a:pt x="68" y="36"/>
                      <a:pt x="68" y="33"/>
                    </a:cubicBezTo>
                    <a:cubicBezTo>
                      <a:pt x="68" y="32"/>
                      <a:pt x="68" y="31"/>
                      <a:pt x="68" y="31"/>
                    </a:cubicBezTo>
                    <a:cubicBezTo>
                      <a:pt x="67" y="35"/>
                      <a:pt x="66" y="39"/>
                      <a:pt x="66" y="43"/>
                    </a:cubicBezTo>
                    <a:close/>
                    <a:moveTo>
                      <a:pt x="113" y="21"/>
                    </a:moveTo>
                    <a:cubicBezTo>
                      <a:pt x="108" y="21"/>
                      <a:pt x="103" y="22"/>
                      <a:pt x="97" y="25"/>
                    </a:cubicBezTo>
                    <a:cubicBezTo>
                      <a:pt x="96" y="26"/>
                      <a:pt x="96" y="27"/>
                      <a:pt x="96" y="28"/>
                    </a:cubicBezTo>
                    <a:cubicBezTo>
                      <a:pt x="96" y="33"/>
                      <a:pt x="97" y="36"/>
                      <a:pt x="100" y="38"/>
                    </a:cubicBezTo>
                    <a:cubicBezTo>
                      <a:pt x="103" y="39"/>
                      <a:pt x="106" y="40"/>
                      <a:pt x="110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0"/>
                      <a:pt x="124" y="39"/>
                      <a:pt x="127" y="37"/>
                    </a:cubicBezTo>
                    <a:cubicBezTo>
                      <a:pt x="128" y="36"/>
                      <a:pt x="129" y="34"/>
                      <a:pt x="129" y="31"/>
                    </a:cubicBezTo>
                    <a:cubicBezTo>
                      <a:pt x="129" y="28"/>
                      <a:pt x="128" y="25"/>
                      <a:pt x="126" y="24"/>
                    </a:cubicBezTo>
                    <a:cubicBezTo>
                      <a:pt x="123" y="22"/>
                      <a:pt x="119" y="21"/>
                      <a:pt x="113" y="21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D7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93788" y="1441450"/>
            <a:ext cx="9958387" cy="5416550"/>
            <a:chOff x="1093788" y="1441450"/>
            <a:chExt cx="9958387" cy="541655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093788" y="1441450"/>
              <a:ext cx="0" cy="4867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 bwMode="auto">
            <a:xfrm flipV="1">
              <a:off x="110521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2" name="组合 7"/>
          <p:cNvGrpSpPr/>
          <p:nvPr/>
        </p:nvGrpSpPr>
        <p:grpSpPr>
          <a:xfrm>
            <a:off x="1217613" y="906463"/>
            <a:ext cx="4616450" cy="511175"/>
            <a:chOff x="1217613" y="907125"/>
            <a:chExt cx="4616450" cy="510513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1217613" y="1417638"/>
              <a:ext cx="461645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组合 95"/>
            <p:cNvGrpSpPr/>
            <p:nvPr/>
          </p:nvGrpSpPr>
          <p:grpSpPr>
            <a:xfrm>
              <a:off x="1746250" y="907125"/>
              <a:ext cx="4087813" cy="398462"/>
              <a:chOff x="11541125" y="3793190"/>
              <a:chExt cx="4087813" cy="398462"/>
            </a:xfrm>
            <a:solidFill>
              <a:srgbClr val="FFFF00"/>
            </a:solidFill>
          </p:grpSpPr>
          <p:sp>
            <p:nvSpPr>
              <p:cNvPr id="97" name="Freeform 33"/>
              <p:cNvSpPr>
                <a:spLocks noEditPoints="1"/>
              </p:cNvSpPr>
              <p:nvPr/>
            </p:nvSpPr>
            <p:spPr bwMode="auto">
              <a:xfrm>
                <a:off x="11541125" y="3797952"/>
                <a:ext cx="379413" cy="384175"/>
              </a:xfrm>
              <a:custGeom>
                <a:avLst/>
                <a:gdLst>
                  <a:gd name="T0" fmla="*/ 83 w 156"/>
                  <a:gd name="T1" fmla="*/ 0 h 158"/>
                  <a:gd name="T2" fmla="*/ 93 w 156"/>
                  <a:gd name="T3" fmla="*/ 17 h 158"/>
                  <a:gd name="T4" fmla="*/ 119 w 156"/>
                  <a:gd name="T5" fmla="*/ 15 h 158"/>
                  <a:gd name="T6" fmla="*/ 145 w 156"/>
                  <a:gd name="T7" fmla="*/ 20 h 158"/>
                  <a:gd name="T8" fmla="*/ 156 w 156"/>
                  <a:gd name="T9" fmla="*/ 38 h 158"/>
                  <a:gd name="T10" fmla="*/ 150 w 156"/>
                  <a:gd name="T11" fmla="*/ 65 h 158"/>
                  <a:gd name="T12" fmla="*/ 124 w 156"/>
                  <a:gd name="T13" fmla="*/ 62 h 158"/>
                  <a:gd name="T14" fmla="*/ 129 w 156"/>
                  <a:gd name="T15" fmla="*/ 44 h 158"/>
                  <a:gd name="T16" fmla="*/ 113 w 156"/>
                  <a:gd name="T17" fmla="*/ 36 h 158"/>
                  <a:gd name="T18" fmla="*/ 57 w 156"/>
                  <a:gd name="T19" fmla="*/ 44 h 158"/>
                  <a:gd name="T20" fmla="*/ 124 w 156"/>
                  <a:gd name="T21" fmla="*/ 47 h 158"/>
                  <a:gd name="T22" fmla="*/ 122 w 156"/>
                  <a:gd name="T23" fmla="*/ 67 h 158"/>
                  <a:gd name="T24" fmla="*/ 88 w 156"/>
                  <a:gd name="T25" fmla="*/ 65 h 158"/>
                  <a:gd name="T26" fmla="*/ 83 w 156"/>
                  <a:gd name="T27" fmla="*/ 69 h 158"/>
                  <a:gd name="T28" fmla="*/ 99 w 156"/>
                  <a:gd name="T29" fmla="*/ 81 h 158"/>
                  <a:gd name="T30" fmla="*/ 104 w 156"/>
                  <a:gd name="T31" fmla="*/ 87 h 158"/>
                  <a:gd name="T32" fmla="*/ 134 w 156"/>
                  <a:gd name="T33" fmla="*/ 77 h 158"/>
                  <a:gd name="T34" fmla="*/ 144 w 156"/>
                  <a:gd name="T35" fmla="*/ 99 h 158"/>
                  <a:gd name="T36" fmla="*/ 110 w 156"/>
                  <a:gd name="T37" fmla="*/ 112 h 158"/>
                  <a:gd name="T38" fmla="*/ 110 w 156"/>
                  <a:gd name="T39" fmla="*/ 114 h 158"/>
                  <a:gd name="T40" fmla="*/ 151 w 156"/>
                  <a:gd name="T41" fmla="*/ 127 h 158"/>
                  <a:gd name="T42" fmla="*/ 144 w 156"/>
                  <a:gd name="T43" fmla="*/ 151 h 158"/>
                  <a:gd name="T44" fmla="*/ 105 w 156"/>
                  <a:gd name="T45" fmla="*/ 139 h 158"/>
                  <a:gd name="T46" fmla="*/ 88 w 156"/>
                  <a:gd name="T47" fmla="*/ 158 h 158"/>
                  <a:gd name="T48" fmla="*/ 67 w 156"/>
                  <a:gd name="T49" fmla="*/ 143 h 158"/>
                  <a:gd name="T50" fmla="*/ 83 w 156"/>
                  <a:gd name="T51" fmla="*/ 114 h 158"/>
                  <a:gd name="T52" fmla="*/ 60 w 156"/>
                  <a:gd name="T53" fmla="*/ 85 h 158"/>
                  <a:gd name="T54" fmla="*/ 37 w 156"/>
                  <a:gd name="T55" fmla="*/ 101 h 158"/>
                  <a:gd name="T56" fmla="*/ 20 w 156"/>
                  <a:gd name="T57" fmla="*/ 85 h 158"/>
                  <a:gd name="T58" fmla="*/ 49 w 156"/>
                  <a:gd name="T59" fmla="*/ 64 h 158"/>
                  <a:gd name="T60" fmla="*/ 38 w 156"/>
                  <a:gd name="T61" fmla="*/ 64 h 158"/>
                  <a:gd name="T62" fmla="*/ 39 w 156"/>
                  <a:gd name="T63" fmla="*/ 49 h 158"/>
                  <a:gd name="T64" fmla="*/ 30 w 156"/>
                  <a:gd name="T65" fmla="*/ 51 h 158"/>
                  <a:gd name="T66" fmla="*/ 36 w 156"/>
                  <a:gd name="T67" fmla="*/ 68 h 158"/>
                  <a:gd name="T68" fmla="*/ 12 w 156"/>
                  <a:gd name="T69" fmla="*/ 76 h 158"/>
                  <a:gd name="T70" fmla="*/ 0 w 156"/>
                  <a:gd name="T71" fmla="*/ 30 h 158"/>
                  <a:gd name="T72" fmla="*/ 24 w 156"/>
                  <a:gd name="T73" fmla="*/ 23 h 158"/>
                  <a:gd name="T74" fmla="*/ 25 w 156"/>
                  <a:gd name="T75" fmla="*/ 29 h 158"/>
                  <a:gd name="T76" fmla="*/ 62 w 156"/>
                  <a:gd name="T77" fmla="*/ 21 h 158"/>
                  <a:gd name="T78" fmla="*/ 57 w 156"/>
                  <a:gd name="T79" fmla="*/ 11 h 158"/>
                  <a:gd name="T80" fmla="*/ 83 w 156"/>
                  <a:gd name="T81" fmla="*/ 0 h 158"/>
                  <a:gd name="T82" fmla="*/ 54 w 156"/>
                  <a:gd name="T83" fmla="*/ 94 h 158"/>
                  <a:gd name="T84" fmla="*/ 67 w 156"/>
                  <a:gd name="T85" fmla="*/ 107 h 158"/>
                  <a:gd name="T86" fmla="*/ 33 w 156"/>
                  <a:gd name="T87" fmla="*/ 135 h 158"/>
                  <a:gd name="T88" fmla="*/ 20 w 156"/>
                  <a:gd name="T89" fmla="*/ 122 h 158"/>
                  <a:gd name="T90" fmla="*/ 54 w 156"/>
                  <a:gd name="T91" fmla="*/ 94 h 158"/>
                  <a:gd name="T92" fmla="*/ 65 w 156"/>
                  <a:gd name="T93" fmla="*/ 113 h 158"/>
                  <a:gd name="T94" fmla="*/ 79 w 156"/>
                  <a:gd name="T95" fmla="*/ 126 h 158"/>
                  <a:gd name="T96" fmla="*/ 46 w 156"/>
                  <a:gd name="T97" fmla="*/ 155 h 158"/>
                  <a:gd name="T98" fmla="*/ 32 w 156"/>
                  <a:gd name="T99" fmla="*/ 143 h 158"/>
                  <a:gd name="T100" fmla="*/ 65 w 156"/>
                  <a:gd name="T101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158">
                    <a:moveTo>
                      <a:pt x="83" y="0"/>
                    </a:moveTo>
                    <a:cubicBezTo>
                      <a:pt x="85" y="6"/>
                      <a:pt x="89" y="12"/>
                      <a:pt x="93" y="17"/>
                    </a:cubicBezTo>
                    <a:cubicBezTo>
                      <a:pt x="101" y="16"/>
                      <a:pt x="110" y="15"/>
                      <a:pt x="119" y="15"/>
                    </a:cubicBezTo>
                    <a:cubicBezTo>
                      <a:pt x="130" y="15"/>
                      <a:pt x="139" y="17"/>
                      <a:pt x="145" y="20"/>
                    </a:cubicBezTo>
                    <a:cubicBezTo>
                      <a:pt x="152" y="23"/>
                      <a:pt x="155" y="29"/>
                      <a:pt x="156" y="38"/>
                    </a:cubicBezTo>
                    <a:cubicBezTo>
                      <a:pt x="155" y="44"/>
                      <a:pt x="153" y="54"/>
                      <a:pt x="150" y="65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7" y="55"/>
                      <a:pt x="128" y="49"/>
                      <a:pt x="129" y="44"/>
                    </a:cubicBezTo>
                    <a:cubicBezTo>
                      <a:pt x="129" y="39"/>
                      <a:pt x="124" y="36"/>
                      <a:pt x="113" y="36"/>
                    </a:cubicBezTo>
                    <a:cubicBezTo>
                      <a:pt x="93" y="38"/>
                      <a:pt x="74" y="40"/>
                      <a:pt x="57" y="44"/>
                    </a:cubicBezTo>
                    <a:cubicBezTo>
                      <a:pt x="79" y="45"/>
                      <a:pt x="102" y="46"/>
                      <a:pt x="124" y="47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11" y="67"/>
                      <a:pt x="99" y="66"/>
                      <a:pt x="88" y="65"/>
                    </a:cubicBezTo>
                    <a:cubicBezTo>
                      <a:pt x="86" y="67"/>
                      <a:pt x="84" y="68"/>
                      <a:pt x="83" y="69"/>
                    </a:cubicBezTo>
                    <a:cubicBezTo>
                      <a:pt x="89" y="71"/>
                      <a:pt x="94" y="75"/>
                      <a:pt x="99" y="81"/>
                    </a:cubicBezTo>
                    <a:cubicBezTo>
                      <a:pt x="101" y="83"/>
                      <a:pt x="103" y="85"/>
                      <a:pt x="104" y="87"/>
                    </a:cubicBezTo>
                    <a:cubicBezTo>
                      <a:pt x="115" y="83"/>
                      <a:pt x="124" y="80"/>
                      <a:pt x="134" y="77"/>
                    </a:cubicBezTo>
                    <a:cubicBezTo>
                      <a:pt x="144" y="99"/>
                      <a:pt x="144" y="99"/>
                      <a:pt x="144" y="99"/>
                    </a:cubicBezTo>
                    <a:cubicBezTo>
                      <a:pt x="133" y="103"/>
                      <a:pt x="122" y="107"/>
                      <a:pt x="110" y="112"/>
                    </a:cubicBezTo>
                    <a:cubicBezTo>
                      <a:pt x="110" y="114"/>
                      <a:pt x="110" y="114"/>
                      <a:pt x="110" y="114"/>
                    </a:cubicBezTo>
                    <a:cubicBezTo>
                      <a:pt x="126" y="118"/>
                      <a:pt x="140" y="122"/>
                      <a:pt x="151" y="127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30" y="146"/>
                      <a:pt x="117" y="142"/>
                      <a:pt x="105" y="139"/>
                    </a:cubicBezTo>
                    <a:cubicBezTo>
                      <a:pt x="101" y="146"/>
                      <a:pt x="96" y="153"/>
                      <a:pt x="88" y="158"/>
                    </a:cubicBezTo>
                    <a:cubicBezTo>
                      <a:pt x="67" y="143"/>
                      <a:pt x="67" y="143"/>
                      <a:pt x="67" y="143"/>
                    </a:cubicBezTo>
                    <a:cubicBezTo>
                      <a:pt x="78" y="136"/>
                      <a:pt x="83" y="126"/>
                      <a:pt x="83" y="114"/>
                    </a:cubicBezTo>
                    <a:cubicBezTo>
                      <a:pt x="83" y="99"/>
                      <a:pt x="75" y="90"/>
                      <a:pt x="60" y="85"/>
                    </a:cubicBezTo>
                    <a:cubicBezTo>
                      <a:pt x="52" y="90"/>
                      <a:pt x="45" y="96"/>
                      <a:pt x="37" y="10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9" y="78"/>
                      <a:pt x="39" y="71"/>
                      <a:pt x="49" y="64"/>
                    </a:cubicBezTo>
                    <a:cubicBezTo>
                      <a:pt x="45" y="64"/>
                      <a:pt x="41" y="64"/>
                      <a:pt x="38" y="64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6" y="50"/>
                      <a:pt x="33" y="50"/>
                      <a:pt x="30" y="51"/>
                    </a:cubicBezTo>
                    <a:cubicBezTo>
                      <a:pt x="32" y="57"/>
                      <a:pt x="34" y="62"/>
                      <a:pt x="36" y="68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6" y="61"/>
                      <a:pt x="2" y="46"/>
                      <a:pt x="0" y="30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5"/>
                      <a:pt x="25" y="27"/>
                      <a:pt x="25" y="29"/>
                    </a:cubicBezTo>
                    <a:cubicBezTo>
                      <a:pt x="37" y="26"/>
                      <a:pt x="49" y="23"/>
                      <a:pt x="62" y="21"/>
                    </a:cubicBezTo>
                    <a:cubicBezTo>
                      <a:pt x="60" y="17"/>
                      <a:pt x="58" y="14"/>
                      <a:pt x="57" y="11"/>
                    </a:cubicBezTo>
                    <a:lnTo>
                      <a:pt x="83" y="0"/>
                    </a:lnTo>
                    <a:close/>
                    <a:moveTo>
                      <a:pt x="54" y="94"/>
                    </a:moveTo>
                    <a:cubicBezTo>
                      <a:pt x="67" y="107"/>
                      <a:pt x="67" y="107"/>
                      <a:pt x="67" y="107"/>
                    </a:cubicBezTo>
                    <a:cubicBezTo>
                      <a:pt x="56" y="116"/>
                      <a:pt x="45" y="125"/>
                      <a:pt x="33" y="135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31" y="112"/>
                      <a:pt x="43" y="102"/>
                      <a:pt x="54" y="94"/>
                    </a:cubicBezTo>
                    <a:close/>
                    <a:moveTo>
                      <a:pt x="65" y="113"/>
                    </a:moveTo>
                    <a:cubicBezTo>
                      <a:pt x="79" y="126"/>
                      <a:pt x="79" y="126"/>
                      <a:pt x="79" y="126"/>
                    </a:cubicBezTo>
                    <a:cubicBezTo>
                      <a:pt x="68" y="135"/>
                      <a:pt x="57" y="145"/>
                      <a:pt x="46" y="155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43" y="132"/>
                      <a:pt x="55" y="122"/>
                      <a:pt x="65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Freeform 34"/>
              <p:cNvSpPr>
                <a:spLocks noEditPoints="1"/>
              </p:cNvSpPr>
              <p:nvPr/>
            </p:nvSpPr>
            <p:spPr bwMode="auto">
              <a:xfrm>
                <a:off x="11964987" y="3802715"/>
                <a:ext cx="369888" cy="384175"/>
              </a:xfrm>
              <a:custGeom>
                <a:avLst/>
                <a:gdLst>
                  <a:gd name="T0" fmla="*/ 82 w 152"/>
                  <a:gd name="T1" fmla="*/ 0 h 158"/>
                  <a:gd name="T2" fmla="*/ 90 w 152"/>
                  <a:gd name="T3" fmla="*/ 15 h 158"/>
                  <a:gd name="T4" fmla="*/ 148 w 152"/>
                  <a:gd name="T5" fmla="*/ 14 h 158"/>
                  <a:gd name="T6" fmla="*/ 150 w 152"/>
                  <a:gd name="T7" fmla="*/ 36 h 158"/>
                  <a:gd name="T8" fmla="*/ 32 w 152"/>
                  <a:gd name="T9" fmla="*/ 40 h 158"/>
                  <a:gd name="T10" fmla="*/ 32 w 152"/>
                  <a:gd name="T11" fmla="*/ 47 h 158"/>
                  <a:gd name="T12" fmla="*/ 41 w 152"/>
                  <a:gd name="T13" fmla="*/ 47 h 158"/>
                  <a:gd name="T14" fmla="*/ 60 w 152"/>
                  <a:gd name="T15" fmla="*/ 52 h 158"/>
                  <a:gd name="T16" fmla="*/ 67 w 152"/>
                  <a:gd name="T17" fmla="*/ 69 h 158"/>
                  <a:gd name="T18" fmla="*/ 59 w 152"/>
                  <a:gd name="T19" fmla="*/ 89 h 158"/>
                  <a:gd name="T20" fmla="*/ 70 w 152"/>
                  <a:gd name="T21" fmla="*/ 98 h 158"/>
                  <a:gd name="T22" fmla="*/ 73 w 152"/>
                  <a:gd name="T23" fmla="*/ 111 h 158"/>
                  <a:gd name="T24" fmla="*/ 71 w 152"/>
                  <a:gd name="T25" fmla="*/ 123 h 158"/>
                  <a:gd name="T26" fmla="*/ 80 w 152"/>
                  <a:gd name="T27" fmla="*/ 125 h 158"/>
                  <a:gd name="T28" fmla="*/ 79 w 152"/>
                  <a:gd name="T29" fmla="*/ 114 h 158"/>
                  <a:gd name="T30" fmla="*/ 97 w 152"/>
                  <a:gd name="T31" fmla="*/ 113 h 158"/>
                  <a:gd name="T32" fmla="*/ 98 w 152"/>
                  <a:gd name="T33" fmla="*/ 100 h 158"/>
                  <a:gd name="T34" fmla="*/ 71 w 152"/>
                  <a:gd name="T35" fmla="*/ 98 h 158"/>
                  <a:gd name="T36" fmla="*/ 75 w 152"/>
                  <a:gd name="T37" fmla="*/ 75 h 158"/>
                  <a:gd name="T38" fmla="*/ 101 w 152"/>
                  <a:gd name="T39" fmla="*/ 77 h 158"/>
                  <a:gd name="T40" fmla="*/ 101 w 152"/>
                  <a:gd name="T41" fmla="*/ 69 h 158"/>
                  <a:gd name="T42" fmla="*/ 88 w 152"/>
                  <a:gd name="T43" fmla="*/ 72 h 158"/>
                  <a:gd name="T44" fmla="*/ 78 w 152"/>
                  <a:gd name="T45" fmla="*/ 51 h 158"/>
                  <a:gd name="T46" fmla="*/ 136 w 152"/>
                  <a:gd name="T47" fmla="*/ 38 h 158"/>
                  <a:gd name="T48" fmla="*/ 145 w 152"/>
                  <a:gd name="T49" fmla="*/ 58 h 158"/>
                  <a:gd name="T50" fmla="*/ 130 w 152"/>
                  <a:gd name="T51" fmla="*/ 62 h 158"/>
                  <a:gd name="T52" fmla="*/ 127 w 152"/>
                  <a:gd name="T53" fmla="*/ 78 h 158"/>
                  <a:gd name="T54" fmla="*/ 152 w 152"/>
                  <a:gd name="T55" fmla="*/ 80 h 158"/>
                  <a:gd name="T56" fmla="*/ 150 w 152"/>
                  <a:gd name="T57" fmla="*/ 103 h 158"/>
                  <a:gd name="T58" fmla="*/ 125 w 152"/>
                  <a:gd name="T59" fmla="*/ 102 h 158"/>
                  <a:gd name="T60" fmla="*/ 124 w 152"/>
                  <a:gd name="T61" fmla="*/ 112 h 158"/>
                  <a:gd name="T62" fmla="*/ 144 w 152"/>
                  <a:gd name="T63" fmla="*/ 112 h 158"/>
                  <a:gd name="T64" fmla="*/ 145 w 152"/>
                  <a:gd name="T65" fmla="*/ 134 h 158"/>
                  <a:gd name="T66" fmla="*/ 106 w 152"/>
                  <a:gd name="T67" fmla="*/ 135 h 158"/>
                  <a:gd name="T68" fmla="*/ 102 w 152"/>
                  <a:gd name="T69" fmla="*/ 153 h 158"/>
                  <a:gd name="T70" fmla="*/ 59 w 152"/>
                  <a:gd name="T71" fmla="*/ 144 h 158"/>
                  <a:gd name="T72" fmla="*/ 45 w 152"/>
                  <a:gd name="T73" fmla="*/ 158 h 158"/>
                  <a:gd name="T74" fmla="*/ 29 w 152"/>
                  <a:gd name="T75" fmla="*/ 141 h 158"/>
                  <a:gd name="T76" fmla="*/ 35 w 152"/>
                  <a:gd name="T77" fmla="*/ 136 h 158"/>
                  <a:gd name="T78" fmla="*/ 27 w 152"/>
                  <a:gd name="T79" fmla="*/ 132 h 158"/>
                  <a:gd name="T80" fmla="*/ 27 w 152"/>
                  <a:gd name="T81" fmla="*/ 148 h 158"/>
                  <a:gd name="T82" fmla="*/ 2 w 152"/>
                  <a:gd name="T83" fmla="*/ 145 h 158"/>
                  <a:gd name="T84" fmla="*/ 6 w 152"/>
                  <a:gd name="T85" fmla="*/ 42 h 158"/>
                  <a:gd name="T86" fmla="*/ 2 w 152"/>
                  <a:gd name="T87" fmla="*/ 43 h 158"/>
                  <a:gd name="T88" fmla="*/ 0 w 152"/>
                  <a:gd name="T89" fmla="*/ 20 h 158"/>
                  <a:gd name="T90" fmla="*/ 57 w 152"/>
                  <a:gd name="T91" fmla="*/ 16 h 158"/>
                  <a:gd name="T92" fmla="*/ 55 w 152"/>
                  <a:gd name="T93" fmla="*/ 11 h 158"/>
                  <a:gd name="T94" fmla="*/ 82 w 152"/>
                  <a:gd name="T95" fmla="*/ 0 h 158"/>
                  <a:gd name="T96" fmla="*/ 27 w 152"/>
                  <a:gd name="T97" fmla="*/ 128 h 158"/>
                  <a:gd name="T98" fmla="*/ 33 w 152"/>
                  <a:gd name="T99" fmla="*/ 109 h 158"/>
                  <a:gd name="T100" fmla="*/ 48 w 152"/>
                  <a:gd name="T101" fmla="*/ 116 h 158"/>
                  <a:gd name="T102" fmla="*/ 49 w 152"/>
                  <a:gd name="T103" fmla="*/ 112 h 158"/>
                  <a:gd name="T104" fmla="*/ 47 w 152"/>
                  <a:gd name="T105" fmla="*/ 104 h 158"/>
                  <a:gd name="T106" fmla="*/ 37 w 152"/>
                  <a:gd name="T107" fmla="*/ 99 h 158"/>
                  <a:gd name="T108" fmla="*/ 31 w 152"/>
                  <a:gd name="T109" fmla="*/ 93 h 158"/>
                  <a:gd name="T110" fmla="*/ 33 w 152"/>
                  <a:gd name="T111" fmla="*/ 85 h 158"/>
                  <a:gd name="T112" fmla="*/ 41 w 152"/>
                  <a:gd name="T113" fmla="*/ 77 h 158"/>
                  <a:gd name="T114" fmla="*/ 43 w 152"/>
                  <a:gd name="T115" fmla="*/ 73 h 158"/>
                  <a:gd name="T116" fmla="*/ 36 w 152"/>
                  <a:gd name="T117" fmla="*/ 69 h 158"/>
                  <a:gd name="T118" fmla="*/ 30 w 152"/>
                  <a:gd name="T119" fmla="*/ 69 h 158"/>
                  <a:gd name="T120" fmla="*/ 27 w 152"/>
                  <a:gd name="T121" fmla="*/ 12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2" h="158">
                    <a:moveTo>
                      <a:pt x="82" y="0"/>
                    </a:moveTo>
                    <a:cubicBezTo>
                      <a:pt x="84" y="5"/>
                      <a:pt x="87" y="10"/>
                      <a:pt x="90" y="15"/>
                    </a:cubicBezTo>
                    <a:cubicBezTo>
                      <a:pt x="109" y="14"/>
                      <a:pt x="128" y="14"/>
                      <a:pt x="148" y="14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11" y="36"/>
                      <a:pt x="72" y="38"/>
                      <a:pt x="32" y="40"/>
                    </a:cubicBezTo>
                    <a:cubicBezTo>
                      <a:pt x="32" y="43"/>
                      <a:pt x="32" y="45"/>
                      <a:pt x="32" y="47"/>
                    </a:cubicBezTo>
                    <a:cubicBezTo>
                      <a:pt x="34" y="47"/>
                      <a:pt x="37" y="47"/>
                      <a:pt x="41" y="47"/>
                    </a:cubicBezTo>
                    <a:cubicBezTo>
                      <a:pt x="49" y="47"/>
                      <a:pt x="55" y="49"/>
                      <a:pt x="60" y="52"/>
                    </a:cubicBezTo>
                    <a:cubicBezTo>
                      <a:pt x="65" y="56"/>
                      <a:pt x="67" y="62"/>
                      <a:pt x="67" y="69"/>
                    </a:cubicBezTo>
                    <a:cubicBezTo>
                      <a:pt x="67" y="75"/>
                      <a:pt x="65" y="82"/>
                      <a:pt x="59" y="89"/>
                    </a:cubicBezTo>
                    <a:cubicBezTo>
                      <a:pt x="64" y="91"/>
                      <a:pt x="67" y="94"/>
                      <a:pt x="70" y="98"/>
                    </a:cubicBezTo>
                    <a:cubicBezTo>
                      <a:pt x="72" y="102"/>
                      <a:pt x="73" y="106"/>
                      <a:pt x="73" y="111"/>
                    </a:cubicBezTo>
                    <a:cubicBezTo>
                      <a:pt x="73" y="115"/>
                      <a:pt x="73" y="119"/>
                      <a:pt x="71" y="123"/>
                    </a:cubicBezTo>
                    <a:cubicBezTo>
                      <a:pt x="74" y="124"/>
                      <a:pt x="77" y="125"/>
                      <a:pt x="80" y="125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85" y="114"/>
                      <a:pt x="91" y="113"/>
                      <a:pt x="97" y="113"/>
                    </a:cubicBezTo>
                    <a:cubicBezTo>
                      <a:pt x="97" y="109"/>
                      <a:pt x="98" y="104"/>
                      <a:pt x="98" y="100"/>
                    </a:cubicBezTo>
                    <a:cubicBezTo>
                      <a:pt x="89" y="99"/>
                      <a:pt x="80" y="99"/>
                      <a:pt x="71" y="98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83" y="76"/>
                      <a:pt x="92" y="76"/>
                      <a:pt x="101" y="77"/>
                    </a:cubicBezTo>
                    <a:cubicBezTo>
                      <a:pt x="101" y="74"/>
                      <a:pt x="101" y="71"/>
                      <a:pt x="101" y="69"/>
                    </a:cubicBezTo>
                    <a:cubicBezTo>
                      <a:pt x="97" y="70"/>
                      <a:pt x="92" y="71"/>
                      <a:pt x="88" y="72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99" y="46"/>
                      <a:pt x="118" y="42"/>
                      <a:pt x="136" y="38"/>
                    </a:cubicBezTo>
                    <a:cubicBezTo>
                      <a:pt x="145" y="58"/>
                      <a:pt x="145" y="58"/>
                      <a:pt x="145" y="58"/>
                    </a:cubicBezTo>
                    <a:cubicBezTo>
                      <a:pt x="140" y="59"/>
                      <a:pt x="135" y="61"/>
                      <a:pt x="130" y="62"/>
                    </a:cubicBezTo>
                    <a:cubicBezTo>
                      <a:pt x="129" y="67"/>
                      <a:pt x="128" y="73"/>
                      <a:pt x="127" y="78"/>
                    </a:cubicBezTo>
                    <a:cubicBezTo>
                      <a:pt x="136" y="79"/>
                      <a:pt x="144" y="79"/>
                      <a:pt x="152" y="80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42" y="103"/>
                      <a:pt x="133" y="102"/>
                      <a:pt x="125" y="102"/>
                    </a:cubicBezTo>
                    <a:cubicBezTo>
                      <a:pt x="125" y="105"/>
                      <a:pt x="125" y="109"/>
                      <a:pt x="124" y="112"/>
                    </a:cubicBezTo>
                    <a:cubicBezTo>
                      <a:pt x="131" y="112"/>
                      <a:pt x="137" y="112"/>
                      <a:pt x="144" y="112"/>
                    </a:cubicBezTo>
                    <a:cubicBezTo>
                      <a:pt x="145" y="134"/>
                      <a:pt x="145" y="134"/>
                      <a:pt x="145" y="134"/>
                    </a:cubicBezTo>
                    <a:cubicBezTo>
                      <a:pt x="132" y="134"/>
                      <a:pt x="119" y="135"/>
                      <a:pt x="106" y="135"/>
                    </a:cubicBezTo>
                    <a:cubicBezTo>
                      <a:pt x="102" y="153"/>
                      <a:pt x="102" y="153"/>
                      <a:pt x="102" y="153"/>
                    </a:cubicBezTo>
                    <a:cubicBezTo>
                      <a:pt x="87" y="151"/>
                      <a:pt x="72" y="148"/>
                      <a:pt x="59" y="144"/>
                    </a:cubicBezTo>
                    <a:cubicBezTo>
                      <a:pt x="55" y="149"/>
                      <a:pt x="50" y="154"/>
                      <a:pt x="45" y="158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32" y="139"/>
                      <a:pt x="33" y="137"/>
                      <a:pt x="35" y="136"/>
                    </a:cubicBezTo>
                    <a:cubicBezTo>
                      <a:pt x="32" y="134"/>
                      <a:pt x="30" y="133"/>
                      <a:pt x="27" y="132"/>
                    </a:cubicBezTo>
                    <a:cubicBezTo>
                      <a:pt x="27" y="137"/>
                      <a:pt x="27" y="143"/>
                      <a:pt x="27" y="148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09"/>
                      <a:pt x="3" y="75"/>
                      <a:pt x="6" y="42"/>
                    </a:cubicBezTo>
                    <a:cubicBezTo>
                      <a:pt x="5" y="43"/>
                      <a:pt x="4" y="43"/>
                      <a:pt x="2" y="4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9" y="19"/>
                      <a:pt x="38" y="17"/>
                      <a:pt x="57" y="16"/>
                    </a:cubicBezTo>
                    <a:cubicBezTo>
                      <a:pt x="56" y="14"/>
                      <a:pt x="55" y="13"/>
                      <a:pt x="55" y="11"/>
                    </a:cubicBezTo>
                    <a:lnTo>
                      <a:pt x="82" y="0"/>
                    </a:lnTo>
                    <a:close/>
                    <a:moveTo>
                      <a:pt x="27" y="128"/>
                    </a:moveTo>
                    <a:cubicBezTo>
                      <a:pt x="33" y="109"/>
                      <a:pt x="33" y="109"/>
                      <a:pt x="33" y="109"/>
                    </a:cubicBezTo>
                    <a:cubicBezTo>
                      <a:pt x="38" y="112"/>
                      <a:pt x="43" y="114"/>
                      <a:pt x="48" y="116"/>
                    </a:cubicBezTo>
                    <a:cubicBezTo>
                      <a:pt x="48" y="114"/>
                      <a:pt x="49" y="113"/>
                      <a:pt x="49" y="112"/>
                    </a:cubicBezTo>
                    <a:cubicBezTo>
                      <a:pt x="49" y="109"/>
                      <a:pt x="48" y="106"/>
                      <a:pt x="47" y="104"/>
                    </a:cubicBezTo>
                    <a:cubicBezTo>
                      <a:pt x="45" y="102"/>
                      <a:pt x="42" y="100"/>
                      <a:pt x="37" y="99"/>
                    </a:cubicBezTo>
                    <a:cubicBezTo>
                      <a:pt x="33" y="98"/>
                      <a:pt x="31" y="96"/>
                      <a:pt x="31" y="93"/>
                    </a:cubicBezTo>
                    <a:cubicBezTo>
                      <a:pt x="31" y="89"/>
                      <a:pt x="32" y="87"/>
                      <a:pt x="33" y="85"/>
                    </a:cubicBezTo>
                    <a:cubicBezTo>
                      <a:pt x="36" y="84"/>
                      <a:pt x="39" y="81"/>
                      <a:pt x="41" y="77"/>
                    </a:cubicBezTo>
                    <a:cubicBezTo>
                      <a:pt x="42" y="76"/>
                      <a:pt x="42" y="75"/>
                      <a:pt x="43" y="73"/>
                    </a:cubicBezTo>
                    <a:cubicBezTo>
                      <a:pt x="43" y="70"/>
                      <a:pt x="40" y="69"/>
                      <a:pt x="36" y="69"/>
                    </a:cubicBezTo>
                    <a:cubicBezTo>
                      <a:pt x="34" y="69"/>
                      <a:pt x="32" y="69"/>
                      <a:pt x="30" y="69"/>
                    </a:cubicBezTo>
                    <a:cubicBezTo>
                      <a:pt x="29" y="89"/>
                      <a:pt x="28" y="108"/>
                      <a:pt x="27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Freeform 35"/>
              <p:cNvSpPr>
                <a:spLocks noEditPoints="1"/>
              </p:cNvSpPr>
              <p:nvPr/>
            </p:nvSpPr>
            <p:spPr bwMode="auto">
              <a:xfrm>
                <a:off x="12380912" y="3797952"/>
                <a:ext cx="365125" cy="382588"/>
              </a:xfrm>
              <a:custGeom>
                <a:avLst/>
                <a:gdLst>
                  <a:gd name="T0" fmla="*/ 38 w 150"/>
                  <a:gd name="T1" fmla="*/ 42 h 157"/>
                  <a:gd name="T2" fmla="*/ 39 w 150"/>
                  <a:gd name="T3" fmla="*/ 47 h 157"/>
                  <a:gd name="T4" fmla="*/ 56 w 150"/>
                  <a:gd name="T5" fmla="*/ 0 h 157"/>
                  <a:gd name="T6" fmla="*/ 80 w 150"/>
                  <a:gd name="T7" fmla="*/ 6 h 157"/>
                  <a:gd name="T8" fmla="*/ 78 w 150"/>
                  <a:gd name="T9" fmla="*/ 11 h 157"/>
                  <a:gd name="T10" fmla="*/ 120 w 150"/>
                  <a:gd name="T11" fmla="*/ 5 h 157"/>
                  <a:gd name="T12" fmla="*/ 138 w 150"/>
                  <a:gd name="T13" fmla="*/ 10 h 157"/>
                  <a:gd name="T14" fmla="*/ 146 w 150"/>
                  <a:gd name="T15" fmla="*/ 24 h 157"/>
                  <a:gd name="T16" fmla="*/ 141 w 150"/>
                  <a:gd name="T17" fmla="*/ 50 h 157"/>
                  <a:gd name="T18" fmla="*/ 115 w 150"/>
                  <a:gd name="T19" fmla="*/ 45 h 157"/>
                  <a:gd name="T20" fmla="*/ 120 w 150"/>
                  <a:gd name="T21" fmla="*/ 32 h 157"/>
                  <a:gd name="T22" fmla="*/ 109 w 150"/>
                  <a:gd name="T23" fmla="*/ 27 h 157"/>
                  <a:gd name="T24" fmla="*/ 101 w 150"/>
                  <a:gd name="T25" fmla="*/ 28 h 157"/>
                  <a:gd name="T26" fmla="*/ 113 w 150"/>
                  <a:gd name="T27" fmla="*/ 39 h 157"/>
                  <a:gd name="T28" fmla="*/ 105 w 150"/>
                  <a:gd name="T29" fmla="*/ 47 h 157"/>
                  <a:gd name="T30" fmla="*/ 150 w 150"/>
                  <a:gd name="T31" fmla="*/ 57 h 157"/>
                  <a:gd name="T32" fmla="*/ 145 w 150"/>
                  <a:gd name="T33" fmla="*/ 80 h 157"/>
                  <a:gd name="T34" fmla="*/ 88 w 150"/>
                  <a:gd name="T35" fmla="*/ 66 h 157"/>
                  <a:gd name="T36" fmla="*/ 78 w 150"/>
                  <a:gd name="T37" fmla="*/ 77 h 157"/>
                  <a:gd name="T38" fmla="*/ 95 w 150"/>
                  <a:gd name="T39" fmla="*/ 77 h 157"/>
                  <a:gd name="T40" fmla="*/ 128 w 150"/>
                  <a:gd name="T41" fmla="*/ 82 h 157"/>
                  <a:gd name="T42" fmla="*/ 139 w 150"/>
                  <a:gd name="T43" fmla="*/ 99 h 157"/>
                  <a:gd name="T44" fmla="*/ 139 w 150"/>
                  <a:gd name="T45" fmla="*/ 102 h 157"/>
                  <a:gd name="T46" fmla="*/ 134 w 150"/>
                  <a:gd name="T47" fmla="*/ 131 h 157"/>
                  <a:gd name="T48" fmla="*/ 107 w 150"/>
                  <a:gd name="T49" fmla="*/ 127 h 157"/>
                  <a:gd name="T50" fmla="*/ 113 w 150"/>
                  <a:gd name="T51" fmla="*/ 107 h 157"/>
                  <a:gd name="T52" fmla="*/ 108 w 150"/>
                  <a:gd name="T53" fmla="*/ 102 h 157"/>
                  <a:gd name="T54" fmla="*/ 91 w 150"/>
                  <a:gd name="T55" fmla="*/ 101 h 157"/>
                  <a:gd name="T56" fmla="*/ 74 w 150"/>
                  <a:gd name="T57" fmla="*/ 102 h 157"/>
                  <a:gd name="T58" fmla="*/ 94 w 150"/>
                  <a:gd name="T59" fmla="*/ 107 h 157"/>
                  <a:gd name="T60" fmla="*/ 84 w 150"/>
                  <a:gd name="T61" fmla="*/ 125 h 157"/>
                  <a:gd name="T62" fmla="*/ 125 w 150"/>
                  <a:gd name="T63" fmla="*/ 132 h 157"/>
                  <a:gd name="T64" fmla="*/ 117 w 150"/>
                  <a:gd name="T65" fmla="*/ 156 h 157"/>
                  <a:gd name="T66" fmla="*/ 72 w 150"/>
                  <a:gd name="T67" fmla="*/ 147 h 157"/>
                  <a:gd name="T68" fmla="*/ 67 w 150"/>
                  <a:gd name="T69" fmla="*/ 157 h 157"/>
                  <a:gd name="T70" fmla="*/ 44 w 150"/>
                  <a:gd name="T71" fmla="*/ 149 h 157"/>
                  <a:gd name="T72" fmla="*/ 70 w 150"/>
                  <a:gd name="T73" fmla="*/ 102 h 157"/>
                  <a:gd name="T74" fmla="*/ 41 w 150"/>
                  <a:gd name="T75" fmla="*/ 106 h 157"/>
                  <a:gd name="T76" fmla="*/ 44 w 150"/>
                  <a:gd name="T77" fmla="*/ 141 h 157"/>
                  <a:gd name="T78" fmla="*/ 20 w 150"/>
                  <a:gd name="T79" fmla="*/ 143 h 157"/>
                  <a:gd name="T80" fmla="*/ 15 w 150"/>
                  <a:gd name="T81" fmla="*/ 81 h 157"/>
                  <a:gd name="T82" fmla="*/ 39 w 150"/>
                  <a:gd name="T83" fmla="*/ 79 h 157"/>
                  <a:gd name="T84" fmla="*/ 39 w 150"/>
                  <a:gd name="T85" fmla="*/ 82 h 157"/>
                  <a:gd name="T86" fmla="*/ 64 w 150"/>
                  <a:gd name="T87" fmla="*/ 78 h 157"/>
                  <a:gd name="T88" fmla="*/ 53 w 150"/>
                  <a:gd name="T89" fmla="*/ 68 h 157"/>
                  <a:gd name="T90" fmla="*/ 88 w 150"/>
                  <a:gd name="T91" fmla="*/ 30 h 157"/>
                  <a:gd name="T92" fmla="*/ 68 w 150"/>
                  <a:gd name="T93" fmla="*/ 37 h 157"/>
                  <a:gd name="T94" fmla="*/ 63 w 150"/>
                  <a:gd name="T95" fmla="*/ 55 h 157"/>
                  <a:gd name="T96" fmla="*/ 40 w 150"/>
                  <a:gd name="T97" fmla="*/ 50 h 157"/>
                  <a:gd name="T98" fmla="*/ 45 w 150"/>
                  <a:gd name="T99" fmla="*/ 66 h 157"/>
                  <a:gd name="T100" fmla="*/ 7 w 150"/>
                  <a:gd name="T101" fmla="*/ 75 h 157"/>
                  <a:gd name="T102" fmla="*/ 0 w 150"/>
                  <a:gd name="T103" fmla="*/ 50 h 157"/>
                  <a:gd name="T104" fmla="*/ 38 w 150"/>
                  <a:gd name="T105" fmla="*/ 42 h 157"/>
                  <a:gd name="T106" fmla="*/ 3 w 150"/>
                  <a:gd name="T107" fmla="*/ 9 h 157"/>
                  <a:gd name="T108" fmla="*/ 42 w 150"/>
                  <a:gd name="T109" fmla="*/ 12 h 157"/>
                  <a:gd name="T110" fmla="*/ 39 w 150"/>
                  <a:gd name="T111" fmla="*/ 36 h 157"/>
                  <a:gd name="T112" fmla="*/ 0 w 150"/>
                  <a:gd name="T113" fmla="*/ 34 h 157"/>
                  <a:gd name="T114" fmla="*/ 3 w 150"/>
                  <a:gd name="T115" fmla="*/ 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0" h="157">
                    <a:moveTo>
                      <a:pt x="38" y="42"/>
                    </a:moveTo>
                    <a:cubicBezTo>
                      <a:pt x="39" y="47"/>
                      <a:pt x="39" y="47"/>
                      <a:pt x="39" y="47"/>
                    </a:cubicBezTo>
                    <a:cubicBezTo>
                      <a:pt x="43" y="31"/>
                      <a:pt x="49" y="15"/>
                      <a:pt x="56" y="0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7"/>
                      <a:pt x="79" y="9"/>
                      <a:pt x="78" y="11"/>
                    </a:cubicBezTo>
                    <a:cubicBezTo>
                      <a:pt x="93" y="7"/>
                      <a:pt x="107" y="5"/>
                      <a:pt x="120" y="5"/>
                    </a:cubicBezTo>
                    <a:cubicBezTo>
                      <a:pt x="127" y="5"/>
                      <a:pt x="133" y="7"/>
                      <a:pt x="138" y="10"/>
                    </a:cubicBezTo>
                    <a:cubicBezTo>
                      <a:pt x="143" y="14"/>
                      <a:pt x="146" y="18"/>
                      <a:pt x="146" y="24"/>
                    </a:cubicBezTo>
                    <a:cubicBezTo>
                      <a:pt x="146" y="31"/>
                      <a:pt x="144" y="40"/>
                      <a:pt x="141" y="50"/>
                    </a:cubicBezTo>
                    <a:cubicBezTo>
                      <a:pt x="115" y="45"/>
                      <a:pt x="115" y="45"/>
                      <a:pt x="115" y="45"/>
                    </a:cubicBezTo>
                    <a:cubicBezTo>
                      <a:pt x="119" y="41"/>
                      <a:pt x="120" y="36"/>
                      <a:pt x="120" y="32"/>
                    </a:cubicBezTo>
                    <a:cubicBezTo>
                      <a:pt x="120" y="29"/>
                      <a:pt x="117" y="27"/>
                      <a:pt x="109" y="27"/>
                    </a:cubicBezTo>
                    <a:cubicBezTo>
                      <a:pt x="106" y="27"/>
                      <a:pt x="104" y="27"/>
                      <a:pt x="101" y="28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0" y="42"/>
                      <a:pt x="108" y="44"/>
                      <a:pt x="105" y="47"/>
                    </a:cubicBezTo>
                    <a:cubicBezTo>
                      <a:pt x="119" y="51"/>
                      <a:pt x="134" y="55"/>
                      <a:pt x="150" y="57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23" y="77"/>
                      <a:pt x="104" y="72"/>
                      <a:pt x="88" y="66"/>
                    </a:cubicBezTo>
                    <a:cubicBezTo>
                      <a:pt x="84" y="69"/>
                      <a:pt x="81" y="73"/>
                      <a:pt x="78" y="77"/>
                    </a:cubicBezTo>
                    <a:cubicBezTo>
                      <a:pt x="84" y="77"/>
                      <a:pt x="89" y="77"/>
                      <a:pt x="95" y="77"/>
                    </a:cubicBezTo>
                    <a:cubicBezTo>
                      <a:pt x="108" y="77"/>
                      <a:pt x="119" y="78"/>
                      <a:pt x="128" y="82"/>
                    </a:cubicBezTo>
                    <a:cubicBezTo>
                      <a:pt x="135" y="87"/>
                      <a:pt x="139" y="92"/>
                      <a:pt x="139" y="99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9" y="113"/>
                      <a:pt x="137" y="123"/>
                      <a:pt x="134" y="131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10" y="121"/>
                      <a:pt x="112" y="114"/>
                      <a:pt x="113" y="107"/>
                    </a:cubicBezTo>
                    <a:cubicBezTo>
                      <a:pt x="113" y="104"/>
                      <a:pt x="111" y="103"/>
                      <a:pt x="108" y="102"/>
                    </a:cubicBezTo>
                    <a:cubicBezTo>
                      <a:pt x="104" y="101"/>
                      <a:pt x="98" y="101"/>
                      <a:pt x="91" y="101"/>
                    </a:cubicBezTo>
                    <a:cubicBezTo>
                      <a:pt x="85" y="101"/>
                      <a:pt x="79" y="101"/>
                      <a:pt x="74" y="102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1" y="113"/>
                      <a:pt x="87" y="119"/>
                      <a:pt x="84" y="125"/>
                    </a:cubicBezTo>
                    <a:cubicBezTo>
                      <a:pt x="98" y="127"/>
                      <a:pt x="111" y="129"/>
                      <a:pt x="125" y="132"/>
                    </a:cubicBez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02" y="152"/>
                      <a:pt x="87" y="149"/>
                      <a:pt x="72" y="147"/>
                    </a:cubicBezTo>
                    <a:cubicBezTo>
                      <a:pt x="70" y="150"/>
                      <a:pt x="68" y="154"/>
                      <a:pt x="67" y="157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2" y="131"/>
                      <a:pt x="61" y="115"/>
                      <a:pt x="70" y="102"/>
                    </a:cubicBezTo>
                    <a:cubicBezTo>
                      <a:pt x="60" y="103"/>
                      <a:pt x="50" y="104"/>
                      <a:pt x="41" y="106"/>
                    </a:cubicBezTo>
                    <a:cubicBezTo>
                      <a:pt x="42" y="117"/>
                      <a:pt x="43" y="129"/>
                      <a:pt x="44" y="141"/>
                    </a:cubicBezTo>
                    <a:cubicBezTo>
                      <a:pt x="20" y="143"/>
                      <a:pt x="20" y="143"/>
                      <a:pt x="20" y="143"/>
                    </a:cubicBezTo>
                    <a:cubicBezTo>
                      <a:pt x="18" y="120"/>
                      <a:pt x="17" y="99"/>
                      <a:pt x="15" y="81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80"/>
                      <a:pt x="39" y="81"/>
                      <a:pt x="39" y="82"/>
                    </a:cubicBezTo>
                    <a:cubicBezTo>
                      <a:pt x="47" y="80"/>
                      <a:pt x="56" y="79"/>
                      <a:pt x="64" y="7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65" y="54"/>
                      <a:pt x="77" y="41"/>
                      <a:pt x="88" y="30"/>
                    </a:cubicBezTo>
                    <a:cubicBezTo>
                      <a:pt x="81" y="31"/>
                      <a:pt x="74" y="34"/>
                      <a:pt x="68" y="37"/>
                    </a:cubicBezTo>
                    <a:cubicBezTo>
                      <a:pt x="66" y="43"/>
                      <a:pt x="64" y="49"/>
                      <a:pt x="63" y="55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34" y="70"/>
                      <a:pt x="21" y="73"/>
                      <a:pt x="7" y="7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3" y="48"/>
                      <a:pt x="26" y="45"/>
                      <a:pt x="38" y="42"/>
                    </a:cubicBezTo>
                    <a:close/>
                    <a:moveTo>
                      <a:pt x="3" y="9"/>
                    </a:moveTo>
                    <a:cubicBezTo>
                      <a:pt x="16" y="9"/>
                      <a:pt x="29" y="10"/>
                      <a:pt x="42" y="12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26" y="35"/>
                      <a:pt x="13" y="34"/>
                      <a:pt x="0" y="34"/>
                    </a:cubicBez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Freeform 36"/>
              <p:cNvSpPr>
                <a:spLocks noEditPoints="1"/>
              </p:cNvSpPr>
              <p:nvPr/>
            </p:nvSpPr>
            <p:spPr bwMode="auto">
              <a:xfrm>
                <a:off x="12787312" y="3793190"/>
                <a:ext cx="361950" cy="381000"/>
              </a:xfrm>
              <a:custGeom>
                <a:avLst/>
                <a:gdLst>
                  <a:gd name="T0" fmla="*/ 87 w 149"/>
                  <a:gd name="T1" fmla="*/ 0 h 157"/>
                  <a:gd name="T2" fmla="*/ 95 w 149"/>
                  <a:gd name="T3" fmla="*/ 15 h 157"/>
                  <a:gd name="T4" fmla="*/ 138 w 149"/>
                  <a:gd name="T5" fmla="*/ 12 h 157"/>
                  <a:gd name="T6" fmla="*/ 140 w 149"/>
                  <a:gd name="T7" fmla="*/ 34 h 157"/>
                  <a:gd name="T8" fmla="*/ 126 w 149"/>
                  <a:gd name="T9" fmla="*/ 35 h 157"/>
                  <a:gd name="T10" fmla="*/ 119 w 149"/>
                  <a:gd name="T11" fmla="*/ 54 h 157"/>
                  <a:gd name="T12" fmla="*/ 146 w 149"/>
                  <a:gd name="T13" fmla="*/ 54 h 157"/>
                  <a:gd name="T14" fmla="*/ 149 w 149"/>
                  <a:gd name="T15" fmla="*/ 78 h 157"/>
                  <a:gd name="T16" fmla="*/ 42 w 149"/>
                  <a:gd name="T17" fmla="*/ 84 h 157"/>
                  <a:gd name="T18" fmla="*/ 27 w 149"/>
                  <a:gd name="T19" fmla="*/ 157 h 157"/>
                  <a:gd name="T20" fmla="*/ 0 w 149"/>
                  <a:gd name="T21" fmla="*/ 151 h 157"/>
                  <a:gd name="T22" fmla="*/ 13 w 149"/>
                  <a:gd name="T23" fmla="*/ 88 h 157"/>
                  <a:gd name="T24" fmla="*/ 7 w 149"/>
                  <a:gd name="T25" fmla="*/ 89 h 157"/>
                  <a:gd name="T26" fmla="*/ 4 w 149"/>
                  <a:gd name="T27" fmla="*/ 66 h 157"/>
                  <a:gd name="T28" fmla="*/ 39 w 149"/>
                  <a:gd name="T29" fmla="*/ 60 h 157"/>
                  <a:gd name="T30" fmla="*/ 35 w 149"/>
                  <a:gd name="T31" fmla="*/ 40 h 157"/>
                  <a:gd name="T32" fmla="*/ 17 w 149"/>
                  <a:gd name="T33" fmla="*/ 41 h 157"/>
                  <a:gd name="T34" fmla="*/ 15 w 149"/>
                  <a:gd name="T35" fmla="*/ 19 h 157"/>
                  <a:gd name="T36" fmla="*/ 65 w 149"/>
                  <a:gd name="T37" fmla="*/ 17 h 157"/>
                  <a:gd name="T38" fmla="*/ 62 w 149"/>
                  <a:gd name="T39" fmla="*/ 10 h 157"/>
                  <a:gd name="T40" fmla="*/ 87 w 149"/>
                  <a:gd name="T41" fmla="*/ 0 h 157"/>
                  <a:gd name="T42" fmla="*/ 65 w 149"/>
                  <a:gd name="T43" fmla="*/ 58 h 157"/>
                  <a:gd name="T44" fmla="*/ 91 w 149"/>
                  <a:gd name="T45" fmla="*/ 56 h 157"/>
                  <a:gd name="T46" fmla="*/ 97 w 149"/>
                  <a:gd name="T47" fmla="*/ 37 h 157"/>
                  <a:gd name="T48" fmla="*/ 61 w 149"/>
                  <a:gd name="T49" fmla="*/ 39 h 157"/>
                  <a:gd name="T50" fmla="*/ 65 w 149"/>
                  <a:gd name="T51" fmla="*/ 5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9" h="157">
                    <a:moveTo>
                      <a:pt x="87" y="0"/>
                    </a:moveTo>
                    <a:cubicBezTo>
                      <a:pt x="89" y="6"/>
                      <a:pt x="92" y="11"/>
                      <a:pt x="95" y="15"/>
                    </a:cubicBezTo>
                    <a:cubicBezTo>
                      <a:pt x="109" y="14"/>
                      <a:pt x="123" y="13"/>
                      <a:pt x="138" y="12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5" y="34"/>
                      <a:pt x="131" y="35"/>
                      <a:pt x="126" y="35"/>
                    </a:cubicBezTo>
                    <a:cubicBezTo>
                      <a:pt x="124" y="42"/>
                      <a:pt x="121" y="48"/>
                      <a:pt x="119" y="54"/>
                    </a:cubicBezTo>
                    <a:cubicBezTo>
                      <a:pt x="128" y="54"/>
                      <a:pt x="137" y="54"/>
                      <a:pt x="146" y="54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13" y="78"/>
                      <a:pt x="78" y="80"/>
                      <a:pt x="42" y="84"/>
                    </a:cubicBezTo>
                    <a:cubicBezTo>
                      <a:pt x="36" y="108"/>
                      <a:pt x="31" y="132"/>
                      <a:pt x="27" y="157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4" y="128"/>
                      <a:pt x="9" y="107"/>
                      <a:pt x="13" y="88"/>
                    </a:cubicBezTo>
                    <a:cubicBezTo>
                      <a:pt x="11" y="89"/>
                      <a:pt x="9" y="89"/>
                      <a:pt x="7" y="89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15" y="64"/>
                      <a:pt x="27" y="62"/>
                      <a:pt x="39" y="60"/>
                    </a:cubicBezTo>
                    <a:cubicBezTo>
                      <a:pt x="37" y="54"/>
                      <a:pt x="36" y="47"/>
                      <a:pt x="35" y="40"/>
                    </a:cubicBezTo>
                    <a:cubicBezTo>
                      <a:pt x="29" y="41"/>
                      <a:pt x="23" y="41"/>
                      <a:pt x="17" y="41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32" y="19"/>
                      <a:pt x="48" y="18"/>
                      <a:pt x="65" y="17"/>
                    </a:cubicBezTo>
                    <a:cubicBezTo>
                      <a:pt x="64" y="15"/>
                      <a:pt x="63" y="13"/>
                      <a:pt x="62" y="10"/>
                    </a:cubicBezTo>
                    <a:lnTo>
                      <a:pt x="87" y="0"/>
                    </a:lnTo>
                    <a:close/>
                    <a:moveTo>
                      <a:pt x="65" y="58"/>
                    </a:moveTo>
                    <a:cubicBezTo>
                      <a:pt x="74" y="57"/>
                      <a:pt x="82" y="56"/>
                      <a:pt x="91" y="56"/>
                    </a:cubicBezTo>
                    <a:cubicBezTo>
                      <a:pt x="93" y="49"/>
                      <a:pt x="96" y="43"/>
                      <a:pt x="97" y="37"/>
                    </a:cubicBezTo>
                    <a:cubicBezTo>
                      <a:pt x="85" y="38"/>
                      <a:pt x="73" y="39"/>
                      <a:pt x="61" y="39"/>
                    </a:cubicBezTo>
                    <a:cubicBezTo>
                      <a:pt x="63" y="45"/>
                      <a:pt x="64" y="51"/>
                      <a:pt x="65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Freeform 37"/>
              <p:cNvSpPr>
                <a:spLocks noEditPoints="1"/>
              </p:cNvSpPr>
              <p:nvPr/>
            </p:nvSpPr>
            <p:spPr bwMode="auto">
              <a:xfrm>
                <a:off x="13198475" y="3817002"/>
                <a:ext cx="376238" cy="352425"/>
              </a:xfrm>
              <a:custGeom>
                <a:avLst/>
                <a:gdLst>
                  <a:gd name="T0" fmla="*/ 83 w 155"/>
                  <a:gd name="T1" fmla="*/ 6 h 145"/>
                  <a:gd name="T2" fmla="*/ 64 w 155"/>
                  <a:gd name="T3" fmla="*/ 29 h 145"/>
                  <a:gd name="T4" fmla="*/ 76 w 155"/>
                  <a:gd name="T5" fmla="*/ 46 h 145"/>
                  <a:gd name="T6" fmla="*/ 76 w 155"/>
                  <a:gd name="T7" fmla="*/ 122 h 145"/>
                  <a:gd name="T8" fmla="*/ 9 w 155"/>
                  <a:gd name="T9" fmla="*/ 132 h 145"/>
                  <a:gd name="T10" fmla="*/ 12 w 155"/>
                  <a:gd name="T11" fmla="*/ 34 h 145"/>
                  <a:gd name="T12" fmla="*/ 30 w 155"/>
                  <a:gd name="T13" fmla="*/ 35 h 145"/>
                  <a:gd name="T14" fmla="*/ 8 w 155"/>
                  <a:gd name="T15" fmla="*/ 24 h 145"/>
                  <a:gd name="T16" fmla="*/ 42 w 155"/>
                  <a:gd name="T17" fmla="*/ 56 h 145"/>
                  <a:gd name="T18" fmla="*/ 27 w 155"/>
                  <a:gd name="T19" fmla="*/ 76 h 145"/>
                  <a:gd name="T20" fmla="*/ 26 w 155"/>
                  <a:gd name="T21" fmla="*/ 59 h 145"/>
                  <a:gd name="T22" fmla="*/ 44 w 155"/>
                  <a:gd name="T23" fmla="*/ 87 h 145"/>
                  <a:gd name="T24" fmla="*/ 21 w 155"/>
                  <a:gd name="T25" fmla="*/ 106 h 145"/>
                  <a:gd name="T26" fmla="*/ 39 w 155"/>
                  <a:gd name="T27" fmla="*/ 119 h 145"/>
                  <a:gd name="T28" fmla="*/ 62 w 155"/>
                  <a:gd name="T29" fmla="*/ 82 h 145"/>
                  <a:gd name="T30" fmla="*/ 57 w 155"/>
                  <a:gd name="T31" fmla="*/ 85 h 145"/>
                  <a:gd name="T32" fmla="*/ 45 w 155"/>
                  <a:gd name="T33" fmla="*/ 56 h 145"/>
                  <a:gd name="T34" fmla="*/ 49 w 155"/>
                  <a:gd name="T35" fmla="*/ 33 h 145"/>
                  <a:gd name="T36" fmla="*/ 45 w 155"/>
                  <a:gd name="T37" fmla="*/ 28 h 145"/>
                  <a:gd name="T38" fmla="*/ 49 w 155"/>
                  <a:gd name="T39" fmla="*/ 33 h 145"/>
                  <a:gd name="T40" fmla="*/ 148 w 155"/>
                  <a:gd name="T41" fmla="*/ 13 h 145"/>
                  <a:gd name="T42" fmla="*/ 146 w 155"/>
                  <a:gd name="T43" fmla="*/ 66 h 145"/>
                  <a:gd name="T44" fmla="*/ 117 w 155"/>
                  <a:gd name="T45" fmla="*/ 75 h 145"/>
                  <a:gd name="T46" fmla="*/ 112 w 155"/>
                  <a:gd name="T47" fmla="*/ 117 h 145"/>
                  <a:gd name="T48" fmla="*/ 148 w 155"/>
                  <a:gd name="T49" fmla="*/ 113 h 145"/>
                  <a:gd name="T50" fmla="*/ 123 w 155"/>
                  <a:gd name="T51" fmla="*/ 145 h 145"/>
                  <a:gd name="T52" fmla="*/ 92 w 155"/>
                  <a:gd name="T53" fmla="*/ 137 h 145"/>
                  <a:gd name="T54" fmla="*/ 89 w 155"/>
                  <a:gd name="T55" fmla="*/ 74 h 145"/>
                  <a:gd name="T56" fmla="*/ 90 w 155"/>
                  <a:gd name="T57" fmla="*/ 48 h 145"/>
                  <a:gd name="T58" fmla="*/ 126 w 155"/>
                  <a:gd name="T59" fmla="*/ 48 h 145"/>
                  <a:gd name="T60" fmla="*/ 129 w 155"/>
                  <a:gd name="T61" fmla="*/ 31 h 145"/>
                  <a:gd name="T62" fmla="*/ 91 w 155"/>
                  <a:gd name="T63" fmla="*/ 33 h 145"/>
                  <a:gd name="T64" fmla="*/ 128 w 155"/>
                  <a:gd name="T65" fmla="*/ 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5" h="145">
                    <a:moveTo>
                      <a:pt x="12" y="0"/>
                    </a:moveTo>
                    <a:cubicBezTo>
                      <a:pt x="37" y="2"/>
                      <a:pt x="60" y="4"/>
                      <a:pt x="83" y="6"/>
                    </a:cubicBezTo>
                    <a:cubicBezTo>
                      <a:pt x="81" y="31"/>
                      <a:pt x="81" y="31"/>
                      <a:pt x="81" y="31"/>
                    </a:cubicBezTo>
                    <a:cubicBezTo>
                      <a:pt x="75" y="30"/>
                      <a:pt x="69" y="30"/>
                      <a:pt x="64" y="29"/>
                    </a:cubicBezTo>
                    <a:cubicBezTo>
                      <a:pt x="63" y="31"/>
                      <a:pt x="63" y="33"/>
                      <a:pt x="62" y="35"/>
                    </a:cubicBezTo>
                    <a:cubicBezTo>
                      <a:pt x="68" y="37"/>
                      <a:pt x="73" y="40"/>
                      <a:pt x="76" y="46"/>
                    </a:cubicBezTo>
                    <a:cubicBezTo>
                      <a:pt x="80" y="51"/>
                      <a:pt x="83" y="62"/>
                      <a:pt x="83" y="78"/>
                    </a:cubicBezTo>
                    <a:cubicBezTo>
                      <a:pt x="83" y="98"/>
                      <a:pt x="81" y="113"/>
                      <a:pt x="76" y="122"/>
                    </a:cubicBezTo>
                    <a:cubicBezTo>
                      <a:pt x="68" y="136"/>
                      <a:pt x="57" y="142"/>
                      <a:pt x="42" y="142"/>
                    </a:cubicBezTo>
                    <a:cubicBezTo>
                      <a:pt x="27" y="142"/>
                      <a:pt x="16" y="139"/>
                      <a:pt x="9" y="132"/>
                    </a:cubicBezTo>
                    <a:cubicBezTo>
                      <a:pt x="3" y="125"/>
                      <a:pt x="0" y="115"/>
                      <a:pt x="0" y="102"/>
                    </a:cubicBezTo>
                    <a:cubicBezTo>
                      <a:pt x="0" y="79"/>
                      <a:pt x="4" y="56"/>
                      <a:pt x="12" y="34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6" y="36"/>
                      <a:pt x="28" y="36"/>
                      <a:pt x="30" y="35"/>
                    </a:cubicBezTo>
                    <a:cubicBezTo>
                      <a:pt x="30" y="32"/>
                      <a:pt x="30" y="29"/>
                      <a:pt x="31" y="26"/>
                    </a:cubicBezTo>
                    <a:cubicBezTo>
                      <a:pt x="23" y="26"/>
                      <a:pt x="16" y="25"/>
                      <a:pt x="8" y="24"/>
                    </a:cubicBezTo>
                    <a:lnTo>
                      <a:pt x="12" y="0"/>
                    </a:lnTo>
                    <a:close/>
                    <a:moveTo>
                      <a:pt x="42" y="56"/>
                    </a:moveTo>
                    <a:cubicBezTo>
                      <a:pt x="41" y="63"/>
                      <a:pt x="41" y="70"/>
                      <a:pt x="41" y="77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0"/>
                      <a:pt x="27" y="64"/>
                      <a:pt x="28" y="58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3" y="68"/>
                      <a:pt x="22" y="76"/>
                      <a:pt x="21" y="85"/>
                    </a:cubicBezTo>
                    <a:cubicBezTo>
                      <a:pt x="29" y="85"/>
                      <a:pt x="36" y="86"/>
                      <a:pt x="44" y="87"/>
                    </a:cubicBezTo>
                    <a:cubicBezTo>
                      <a:pt x="42" y="108"/>
                      <a:pt x="42" y="108"/>
                      <a:pt x="42" y="108"/>
                    </a:cubicBezTo>
                    <a:cubicBezTo>
                      <a:pt x="35" y="107"/>
                      <a:pt x="28" y="107"/>
                      <a:pt x="21" y="106"/>
                    </a:cubicBezTo>
                    <a:cubicBezTo>
                      <a:pt x="22" y="110"/>
                      <a:pt x="23" y="113"/>
                      <a:pt x="24" y="115"/>
                    </a:cubicBezTo>
                    <a:cubicBezTo>
                      <a:pt x="27" y="118"/>
                      <a:pt x="32" y="119"/>
                      <a:pt x="39" y="119"/>
                    </a:cubicBezTo>
                    <a:cubicBezTo>
                      <a:pt x="48" y="119"/>
                      <a:pt x="54" y="116"/>
                      <a:pt x="57" y="110"/>
                    </a:cubicBezTo>
                    <a:cubicBezTo>
                      <a:pt x="61" y="104"/>
                      <a:pt x="62" y="94"/>
                      <a:pt x="62" y="82"/>
                    </a:cubicBezTo>
                    <a:cubicBezTo>
                      <a:pt x="62" y="70"/>
                      <a:pt x="61" y="63"/>
                      <a:pt x="59" y="60"/>
                    </a:cubicBezTo>
                    <a:cubicBezTo>
                      <a:pt x="58" y="69"/>
                      <a:pt x="57" y="77"/>
                      <a:pt x="57" y="85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74"/>
                      <a:pt x="44" y="65"/>
                      <a:pt x="45" y="56"/>
                    </a:cubicBezTo>
                    <a:cubicBezTo>
                      <a:pt x="44" y="56"/>
                      <a:pt x="43" y="56"/>
                      <a:pt x="42" y="56"/>
                    </a:cubicBezTo>
                    <a:close/>
                    <a:moveTo>
                      <a:pt x="49" y="33"/>
                    </a:moveTo>
                    <a:cubicBezTo>
                      <a:pt x="49" y="31"/>
                      <a:pt x="49" y="30"/>
                      <a:pt x="50" y="28"/>
                    </a:cubicBezTo>
                    <a:cubicBezTo>
                      <a:pt x="48" y="28"/>
                      <a:pt x="47" y="28"/>
                      <a:pt x="45" y="28"/>
                    </a:cubicBezTo>
                    <a:cubicBezTo>
                      <a:pt x="45" y="30"/>
                      <a:pt x="45" y="31"/>
                      <a:pt x="44" y="33"/>
                    </a:cubicBezTo>
                    <a:cubicBezTo>
                      <a:pt x="46" y="33"/>
                      <a:pt x="47" y="33"/>
                      <a:pt x="49" y="33"/>
                    </a:cubicBezTo>
                    <a:close/>
                    <a:moveTo>
                      <a:pt x="128" y="4"/>
                    </a:moveTo>
                    <a:cubicBezTo>
                      <a:pt x="136" y="4"/>
                      <a:pt x="143" y="7"/>
                      <a:pt x="148" y="13"/>
                    </a:cubicBezTo>
                    <a:cubicBezTo>
                      <a:pt x="153" y="18"/>
                      <a:pt x="155" y="27"/>
                      <a:pt x="155" y="37"/>
                    </a:cubicBezTo>
                    <a:cubicBezTo>
                      <a:pt x="155" y="50"/>
                      <a:pt x="152" y="59"/>
                      <a:pt x="146" y="66"/>
                    </a:cubicBezTo>
                    <a:cubicBezTo>
                      <a:pt x="140" y="72"/>
                      <a:pt x="131" y="75"/>
                      <a:pt x="119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4" y="86"/>
                      <a:pt x="111" y="96"/>
                      <a:pt x="109" y="106"/>
                    </a:cubicBezTo>
                    <a:cubicBezTo>
                      <a:pt x="109" y="111"/>
                      <a:pt x="110" y="115"/>
                      <a:pt x="112" y="117"/>
                    </a:cubicBezTo>
                    <a:cubicBezTo>
                      <a:pt x="113" y="119"/>
                      <a:pt x="117" y="121"/>
                      <a:pt x="121" y="121"/>
                    </a:cubicBezTo>
                    <a:cubicBezTo>
                      <a:pt x="125" y="121"/>
                      <a:pt x="134" y="118"/>
                      <a:pt x="148" y="113"/>
                    </a:cubicBezTo>
                    <a:cubicBezTo>
                      <a:pt x="153" y="138"/>
                      <a:pt x="153" y="138"/>
                      <a:pt x="153" y="138"/>
                    </a:cubicBezTo>
                    <a:cubicBezTo>
                      <a:pt x="138" y="142"/>
                      <a:pt x="129" y="145"/>
                      <a:pt x="123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06" y="145"/>
                      <a:pt x="98" y="142"/>
                      <a:pt x="92" y="137"/>
                    </a:cubicBezTo>
                    <a:cubicBezTo>
                      <a:pt x="86" y="130"/>
                      <a:pt x="83" y="122"/>
                      <a:pt x="83" y="110"/>
                    </a:cubicBezTo>
                    <a:cubicBezTo>
                      <a:pt x="83" y="99"/>
                      <a:pt x="85" y="87"/>
                      <a:pt x="89" y="74"/>
                    </a:cubicBezTo>
                    <a:cubicBezTo>
                      <a:pt x="87" y="74"/>
                      <a:pt x="86" y="73"/>
                      <a:pt x="85" y="73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7" y="49"/>
                      <a:pt x="105" y="50"/>
                      <a:pt x="114" y="50"/>
                    </a:cubicBezTo>
                    <a:cubicBezTo>
                      <a:pt x="119" y="50"/>
                      <a:pt x="124" y="49"/>
                      <a:pt x="126" y="48"/>
                    </a:cubicBezTo>
                    <a:cubicBezTo>
                      <a:pt x="129" y="46"/>
                      <a:pt x="131" y="43"/>
                      <a:pt x="131" y="39"/>
                    </a:cubicBezTo>
                    <a:cubicBezTo>
                      <a:pt x="131" y="35"/>
                      <a:pt x="130" y="32"/>
                      <a:pt x="129" y="31"/>
                    </a:cubicBezTo>
                    <a:cubicBezTo>
                      <a:pt x="127" y="30"/>
                      <a:pt x="126" y="29"/>
                      <a:pt x="123" y="29"/>
                    </a:cubicBezTo>
                    <a:cubicBezTo>
                      <a:pt x="118" y="29"/>
                      <a:pt x="107" y="30"/>
                      <a:pt x="91" y="33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100" y="5"/>
                      <a:pt x="114" y="4"/>
                      <a:pt x="12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Freeform 38"/>
              <p:cNvSpPr>
                <a:spLocks noEditPoints="1"/>
              </p:cNvSpPr>
              <p:nvPr/>
            </p:nvSpPr>
            <p:spPr bwMode="auto">
              <a:xfrm>
                <a:off x="13614400" y="3807477"/>
                <a:ext cx="371475" cy="384175"/>
              </a:xfrm>
              <a:custGeom>
                <a:avLst/>
                <a:gdLst>
                  <a:gd name="T0" fmla="*/ 30 w 153"/>
                  <a:gd name="T1" fmla="*/ 4 h 158"/>
                  <a:gd name="T2" fmla="*/ 140 w 153"/>
                  <a:gd name="T3" fmla="*/ 7 h 158"/>
                  <a:gd name="T4" fmla="*/ 152 w 153"/>
                  <a:gd name="T5" fmla="*/ 27 h 158"/>
                  <a:gd name="T6" fmla="*/ 82 w 153"/>
                  <a:gd name="T7" fmla="*/ 51 h 158"/>
                  <a:gd name="T8" fmla="*/ 146 w 153"/>
                  <a:gd name="T9" fmla="*/ 51 h 158"/>
                  <a:gd name="T10" fmla="*/ 78 w 153"/>
                  <a:gd name="T11" fmla="*/ 71 h 158"/>
                  <a:gd name="T12" fmla="*/ 95 w 153"/>
                  <a:gd name="T13" fmla="*/ 73 h 158"/>
                  <a:gd name="T14" fmla="*/ 140 w 153"/>
                  <a:gd name="T15" fmla="*/ 104 h 158"/>
                  <a:gd name="T16" fmla="*/ 136 w 153"/>
                  <a:gd name="T17" fmla="*/ 133 h 158"/>
                  <a:gd name="T18" fmla="*/ 153 w 153"/>
                  <a:gd name="T19" fmla="*/ 152 h 158"/>
                  <a:gd name="T20" fmla="*/ 0 w 153"/>
                  <a:gd name="T21" fmla="*/ 139 h 158"/>
                  <a:gd name="T22" fmla="*/ 9 w 153"/>
                  <a:gd name="T23" fmla="*/ 81 h 158"/>
                  <a:gd name="T24" fmla="*/ 35 w 153"/>
                  <a:gd name="T25" fmla="*/ 81 h 158"/>
                  <a:gd name="T26" fmla="*/ 50 w 153"/>
                  <a:gd name="T27" fmla="*/ 72 h 158"/>
                  <a:gd name="T28" fmla="*/ 3 w 153"/>
                  <a:gd name="T29" fmla="*/ 55 h 158"/>
                  <a:gd name="T30" fmla="*/ 54 w 153"/>
                  <a:gd name="T31" fmla="*/ 51 h 158"/>
                  <a:gd name="T32" fmla="*/ 6 w 153"/>
                  <a:gd name="T33" fmla="*/ 28 h 158"/>
                  <a:gd name="T34" fmla="*/ 98 w 153"/>
                  <a:gd name="T35" fmla="*/ 17 h 158"/>
                  <a:gd name="T36" fmla="*/ 70 w 153"/>
                  <a:gd name="T37" fmla="*/ 26 h 158"/>
                  <a:gd name="T38" fmla="*/ 68 w 153"/>
                  <a:gd name="T39" fmla="*/ 19 h 158"/>
                  <a:gd name="T40" fmla="*/ 42 w 153"/>
                  <a:gd name="T41" fmla="*/ 25 h 158"/>
                  <a:gd name="T42" fmla="*/ 33 w 153"/>
                  <a:gd name="T43" fmla="*/ 27 h 158"/>
                  <a:gd name="T44" fmla="*/ 64 w 153"/>
                  <a:gd name="T45" fmla="*/ 34 h 158"/>
                  <a:gd name="T46" fmla="*/ 118 w 153"/>
                  <a:gd name="T47" fmla="*/ 32 h 158"/>
                  <a:gd name="T48" fmla="*/ 119 w 153"/>
                  <a:gd name="T49" fmla="*/ 19 h 158"/>
                  <a:gd name="T50" fmla="*/ 94 w 153"/>
                  <a:gd name="T51" fmla="*/ 134 h 158"/>
                  <a:gd name="T52" fmla="*/ 114 w 153"/>
                  <a:gd name="T53" fmla="*/ 110 h 158"/>
                  <a:gd name="T54" fmla="*/ 92 w 153"/>
                  <a:gd name="T55" fmla="*/ 92 h 158"/>
                  <a:gd name="T56" fmla="*/ 64 w 153"/>
                  <a:gd name="T57" fmla="*/ 94 h 158"/>
                  <a:gd name="T58" fmla="*/ 96 w 153"/>
                  <a:gd name="T59" fmla="*/ 107 h 158"/>
                  <a:gd name="T60" fmla="*/ 38 w 153"/>
                  <a:gd name="T61" fmla="*/ 107 h 158"/>
                  <a:gd name="T62" fmla="*/ 95 w 153"/>
                  <a:gd name="T63" fmla="*/ 121 h 158"/>
                  <a:gd name="T64" fmla="*/ 40 w 153"/>
                  <a:gd name="T65" fmla="*/ 120 h 158"/>
                  <a:gd name="T66" fmla="*/ 94 w 153"/>
                  <a:gd name="T67" fmla="*/ 134 h 158"/>
                  <a:gd name="T68" fmla="*/ 90 w 153"/>
                  <a:gd name="T69" fmla="*/ 134 h 158"/>
                  <a:gd name="T70" fmla="*/ 42 w 153"/>
                  <a:gd name="T71" fmla="*/ 13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3" h="158">
                    <a:moveTo>
                      <a:pt x="15" y="0"/>
                    </a:moveTo>
                    <a:cubicBezTo>
                      <a:pt x="30" y="4"/>
                      <a:pt x="30" y="4"/>
                      <a:pt x="30" y="4"/>
                    </a:cubicBezTo>
                    <a:cubicBezTo>
                      <a:pt x="51" y="1"/>
                      <a:pt x="73" y="0"/>
                      <a:pt x="94" y="0"/>
                    </a:cubicBezTo>
                    <a:cubicBezTo>
                      <a:pt x="117" y="0"/>
                      <a:pt x="132" y="2"/>
                      <a:pt x="140" y="7"/>
                    </a:cubicBezTo>
                    <a:cubicBezTo>
                      <a:pt x="148" y="10"/>
                      <a:pt x="151" y="16"/>
                      <a:pt x="151" y="25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36"/>
                      <a:pt x="148" y="42"/>
                      <a:pt x="140" y="46"/>
                    </a:cubicBezTo>
                    <a:cubicBezTo>
                      <a:pt x="133" y="49"/>
                      <a:pt x="113" y="51"/>
                      <a:pt x="82" y="51"/>
                    </a:cubicBezTo>
                    <a:cubicBezTo>
                      <a:pt x="82" y="52"/>
                      <a:pt x="82" y="53"/>
                      <a:pt x="82" y="53"/>
                    </a:cubicBezTo>
                    <a:cubicBezTo>
                      <a:pt x="103" y="53"/>
                      <a:pt x="124" y="52"/>
                      <a:pt x="146" y="51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25" y="70"/>
                      <a:pt x="101" y="71"/>
                      <a:pt x="78" y="71"/>
                    </a:cubicBezTo>
                    <a:cubicBezTo>
                      <a:pt x="78" y="73"/>
                      <a:pt x="78" y="74"/>
                      <a:pt x="78" y="75"/>
                    </a:cubicBezTo>
                    <a:cubicBezTo>
                      <a:pt x="84" y="74"/>
                      <a:pt x="89" y="74"/>
                      <a:pt x="95" y="73"/>
                    </a:cubicBezTo>
                    <a:cubicBezTo>
                      <a:pt x="110" y="73"/>
                      <a:pt x="120" y="75"/>
                      <a:pt x="127" y="78"/>
                    </a:cubicBezTo>
                    <a:cubicBezTo>
                      <a:pt x="135" y="81"/>
                      <a:pt x="140" y="90"/>
                      <a:pt x="140" y="104"/>
                    </a:cubicBezTo>
                    <a:cubicBezTo>
                      <a:pt x="140" y="108"/>
                      <a:pt x="140" y="108"/>
                      <a:pt x="140" y="108"/>
                    </a:cubicBezTo>
                    <a:cubicBezTo>
                      <a:pt x="140" y="116"/>
                      <a:pt x="138" y="125"/>
                      <a:pt x="136" y="133"/>
                    </a:cubicBezTo>
                    <a:cubicBezTo>
                      <a:pt x="141" y="133"/>
                      <a:pt x="146" y="133"/>
                      <a:pt x="151" y="133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03" y="152"/>
                      <a:pt x="53" y="154"/>
                      <a:pt x="2" y="15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6" y="139"/>
                      <a:pt x="11" y="138"/>
                      <a:pt x="17" y="138"/>
                    </a:cubicBezTo>
                    <a:cubicBezTo>
                      <a:pt x="14" y="119"/>
                      <a:pt x="11" y="100"/>
                      <a:pt x="9" y="81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9"/>
                      <a:pt x="35" y="80"/>
                      <a:pt x="35" y="81"/>
                    </a:cubicBezTo>
                    <a:cubicBezTo>
                      <a:pt x="40" y="80"/>
                      <a:pt x="45" y="79"/>
                      <a:pt x="50" y="78"/>
                    </a:cubicBezTo>
                    <a:cubicBezTo>
                      <a:pt x="50" y="76"/>
                      <a:pt x="50" y="74"/>
                      <a:pt x="50" y="72"/>
                    </a:cubicBezTo>
                    <a:cubicBezTo>
                      <a:pt x="35" y="73"/>
                      <a:pt x="20" y="73"/>
                      <a:pt x="5" y="73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20" y="55"/>
                      <a:pt x="36" y="55"/>
                      <a:pt x="54" y="54"/>
                    </a:cubicBezTo>
                    <a:cubicBezTo>
                      <a:pt x="54" y="53"/>
                      <a:pt x="54" y="52"/>
                      <a:pt x="54" y="51"/>
                    </a:cubicBezTo>
                    <a:cubicBezTo>
                      <a:pt x="37" y="50"/>
                      <a:pt x="24" y="49"/>
                      <a:pt x="16" y="46"/>
                    </a:cubicBezTo>
                    <a:cubicBezTo>
                      <a:pt x="9" y="42"/>
                      <a:pt x="6" y="36"/>
                      <a:pt x="6" y="28"/>
                    </a:cubicBezTo>
                    <a:cubicBezTo>
                      <a:pt x="6" y="19"/>
                      <a:pt x="9" y="9"/>
                      <a:pt x="15" y="0"/>
                    </a:cubicBezTo>
                    <a:close/>
                    <a:moveTo>
                      <a:pt x="98" y="17"/>
                    </a:moveTo>
                    <a:cubicBezTo>
                      <a:pt x="95" y="22"/>
                      <a:pt x="93" y="27"/>
                      <a:pt x="91" y="32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23"/>
                      <a:pt x="73" y="21"/>
                      <a:pt x="74" y="18"/>
                    </a:cubicBezTo>
                    <a:cubicBezTo>
                      <a:pt x="72" y="18"/>
                      <a:pt x="70" y="19"/>
                      <a:pt x="68" y="19"/>
                    </a:cubicBezTo>
                    <a:cubicBezTo>
                      <a:pt x="66" y="23"/>
                      <a:pt x="63" y="27"/>
                      <a:pt x="61" y="32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4"/>
                      <a:pt x="42" y="24"/>
                    </a:cubicBezTo>
                    <a:cubicBezTo>
                      <a:pt x="39" y="25"/>
                      <a:pt x="36" y="26"/>
                      <a:pt x="33" y="27"/>
                    </a:cubicBezTo>
                    <a:cubicBezTo>
                      <a:pt x="34" y="29"/>
                      <a:pt x="35" y="30"/>
                      <a:pt x="37" y="31"/>
                    </a:cubicBezTo>
                    <a:cubicBezTo>
                      <a:pt x="43" y="33"/>
                      <a:pt x="52" y="34"/>
                      <a:pt x="64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96" y="34"/>
                      <a:pt x="109" y="34"/>
                      <a:pt x="118" y="32"/>
                    </a:cubicBezTo>
                    <a:cubicBezTo>
                      <a:pt x="123" y="31"/>
                      <a:pt x="125" y="29"/>
                      <a:pt x="125" y="26"/>
                    </a:cubicBezTo>
                    <a:cubicBezTo>
                      <a:pt x="125" y="22"/>
                      <a:pt x="123" y="20"/>
                      <a:pt x="119" y="19"/>
                    </a:cubicBezTo>
                    <a:cubicBezTo>
                      <a:pt x="115" y="18"/>
                      <a:pt x="108" y="17"/>
                      <a:pt x="98" y="17"/>
                    </a:cubicBezTo>
                    <a:close/>
                    <a:moveTo>
                      <a:pt x="94" y="134"/>
                    </a:moveTo>
                    <a:cubicBezTo>
                      <a:pt x="99" y="134"/>
                      <a:pt x="104" y="134"/>
                      <a:pt x="109" y="134"/>
                    </a:cubicBezTo>
                    <a:cubicBezTo>
                      <a:pt x="112" y="125"/>
                      <a:pt x="114" y="117"/>
                      <a:pt x="114" y="110"/>
                    </a:cubicBezTo>
                    <a:cubicBezTo>
                      <a:pt x="114" y="102"/>
                      <a:pt x="112" y="96"/>
                      <a:pt x="108" y="94"/>
                    </a:cubicBezTo>
                    <a:cubicBezTo>
                      <a:pt x="103" y="93"/>
                      <a:pt x="98" y="92"/>
                      <a:pt x="92" y="92"/>
                    </a:cubicBezTo>
                    <a:cubicBezTo>
                      <a:pt x="86" y="92"/>
                      <a:pt x="77" y="93"/>
                      <a:pt x="64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75" y="95"/>
                      <a:pt x="86" y="96"/>
                      <a:pt x="97" y="97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77" y="105"/>
                      <a:pt x="57" y="104"/>
                      <a:pt x="38" y="104"/>
                    </a:cubicBezTo>
                    <a:cubicBezTo>
                      <a:pt x="38" y="105"/>
                      <a:pt x="38" y="106"/>
                      <a:pt x="38" y="107"/>
                    </a:cubicBezTo>
                    <a:cubicBezTo>
                      <a:pt x="58" y="107"/>
                      <a:pt x="77" y="108"/>
                      <a:pt x="96" y="111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77" y="119"/>
                      <a:pt x="58" y="118"/>
                      <a:pt x="40" y="117"/>
                    </a:cubicBezTo>
                    <a:cubicBezTo>
                      <a:pt x="40" y="118"/>
                      <a:pt x="40" y="119"/>
                      <a:pt x="40" y="120"/>
                    </a:cubicBezTo>
                    <a:cubicBezTo>
                      <a:pt x="58" y="120"/>
                      <a:pt x="76" y="122"/>
                      <a:pt x="94" y="124"/>
                    </a:cubicBezTo>
                    <a:lnTo>
                      <a:pt x="94" y="134"/>
                    </a:lnTo>
                    <a:close/>
                    <a:moveTo>
                      <a:pt x="42" y="136"/>
                    </a:moveTo>
                    <a:cubicBezTo>
                      <a:pt x="58" y="135"/>
                      <a:pt x="74" y="134"/>
                      <a:pt x="90" y="134"/>
                    </a:cubicBezTo>
                    <a:cubicBezTo>
                      <a:pt x="73" y="132"/>
                      <a:pt x="57" y="131"/>
                      <a:pt x="41" y="131"/>
                    </a:cubicBezTo>
                    <a:cubicBezTo>
                      <a:pt x="42" y="133"/>
                      <a:pt x="42" y="134"/>
                      <a:pt x="4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Freeform 39"/>
              <p:cNvSpPr>
                <a:spLocks noEditPoints="1"/>
              </p:cNvSpPr>
              <p:nvPr/>
            </p:nvSpPr>
            <p:spPr bwMode="auto">
              <a:xfrm>
                <a:off x="14027150" y="3797952"/>
                <a:ext cx="369888" cy="384175"/>
              </a:xfrm>
              <a:custGeom>
                <a:avLst/>
                <a:gdLst>
                  <a:gd name="T0" fmla="*/ 83 w 152"/>
                  <a:gd name="T1" fmla="*/ 0 h 158"/>
                  <a:gd name="T2" fmla="*/ 89 w 152"/>
                  <a:gd name="T3" fmla="*/ 15 h 158"/>
                  <a:gd name="T4" fmla="*/ 115 w 152"/>
                  <a:gd name="T5" fmla="*/ 14 h 158"/>
                  <a:gd name="T6" fmla="*/ 141 w 152"/>
                  <a:gd name="T7" fmla="*/ 19 h 158"/>
                  <a:gd name="T8" fmla="*/ 152 w 152"/>
                  <a:gd name="T9" fmla="*/ 39 h 158"/>
                  <a:gd name="T10" fmla="*/ 146 w 152"/>
                  <a:gd name="T11" fmla="*/ 70 h 158"/>
                  <a:gd name="T12" fmla="*/ 118 w 152"/>
                  <a:gd name="T13" fmla="*/ 66 h 158"/>
                  <a:gd name="T14" fmla="*/ 123 w 152"/>
                  <a:gd name="T15" fmla="*/ 46 h 158"/>
                  <a:gd name="T16" fmla="*/ 109 w 152"/>
                  <a:gd name="T17" fmla="*/ 38 h 158"/>
                  <a:gd name="T18" fmla="*/ 48 w 152"/>
                  <a:gd name="T19" fmla="*/ 48 h 158"/>
                  <a:gd name="T20" fmla="*/ 72 w 152"/>
                  <a:gd name="T21" fmla="*/ 54 h 158"/>
                  <a:gd name="T22" fmla="*/ 67 w 152"/>
                  <a:gd name="T23" fmla="*/ 74 h 158"/>
                  <a:gd name="T24" fmla="*/ 38 w 152"/>
                  <a:gd name="T25" fmla="*/ 66 h 158"/>
                  <a:gd name="T26" fmla="*/ 43 w 152"/>
                  <a:gd name="T27" fmla="*/ 49 h 158"/>
                  <a:gd name="T28" fmla="*/ 31 w 152"/>
                  <a:gd name="T29" fmla="*/ 53 h 158"/>
                  <a:gd name="T30" fmla="*/ 35 w 152"/>
                  <a:gd name="T31" fmla="*/ 66 h 158"/>
                  <a:gd name="T32" fmla="*/ 10 w 152"/>
                  <a:gd name="T33" fmla="*/ 74 h 158"/>
                  <a:gd name="T34" fmla="*/ 0 w 152"/>
                  <a:gd name="T35" fmla="*/ 28 h 158"/>
                  <a:gd name="T36" fmla="*/ 25 w 152"/>
                  <a:gd name="T37" fmla="*/ 20 h 158"/>
                  <a:gd name="T38" fmla="*/ 26 w 152"/>
                  <a:gd name="T39" fmla="*/ 27 h 158"/>
                  <a:gd name="T40" fmla="*/ 58 w 152"/>
                  <a:gd name="T41" fmla="*/ 20 h 158"/>
                  <a:gd name="T42" fmla="*/ 56 w 152"/>
                  <a:gd name="T43" fmla="*/ 12 h 158"/>
                  <a:gd name="T44" fmla="*/ 83 w 152"/>
                  <a:gd name="T45" fmla="*/ 0 h 158"/>
                  <a:gd name="T46" fmla="*/ 147 w 152"/>
                  <a:gd name="T47" fmla="*/ 90 h 158"/>
                  <a:gd name="T48" fmla="*/ 150 w 152"/>
                  <a:gd name="T49" fmla="*/ 115 h 158"/>
                  <a:gd name="T50" fmla="*/ 99 w 152"/>
                  <a:gd name="T51" fmla="*/ 116 h 158"/>
                  <a:gd name="T52" fmla="*/ 151 w 152"/>
                  <a:gd name="T53" fmla="*/ 129 h 158"/>
                  <a:gd name="T54" fmla="*/ 143 w 152"/>
                  <a:gd name="T55" fmla="*/ 154 h 158"/>
                  <a:gd name="T56" fmla="*/ 81 w 152"/>
                  <a:gd name="T57" fmla="*/ 139 h 158"/>
                  <a:gd name="T58" fmla="*/ 88 w 152"/>
                  <a:gd name="T59" fmla="*/ 117 h 158"/>
                  <a:gd name="T60" fmla="*/ 73 w 152"/>
                  <a:gd name="T61" fmla="*/ 118 h 158"/>
                  <a:gd name="T62" fmla="*/ 48 w 152"/>
                  <a:gd name="T63" fmla="*/ 158 h 158"/>
                  <a:gd name="T64" fmla="*/ 25 w 152"/>
                  <a:gd name="T65" fmla="*/ 141 h 158"/>
                  <a:gd name="T66" fmla="*/ 37 w 152"/>
                  <a:gd name="T67" fmla="*/ 122 h 158"/>
                  <a:gd name="T68" fmla="*/ 5 w 152"/>
                  <a:gd name="T69" fmla="*/ 126 h 158"/>
                  <a:gd name="T70" fmla="*/ 3 w 152"/>
                  <a:gd name="T71" fmla="*/ 101 h 158"/>
                  <a:gd name="T72" fmla="*/ 41 w 152"/>
                  <a:gd name="T73" fmla="*/ 96 h 158"/>
                  <a:gd name="T74" fmla="*/ 21 w 152"/>
                  <a:gd name="T75" fmla="*/ 91 h 158"/>
                  <a:gd name="T76" fmla="*/ 27 w 152"/>
                  <a:gd name="T77" fmla="*/ 70 h 158"/>
                  <a:gd name="T78" fmla="*/ 56 w 152"/>
                  <a:gd name="T79" fmla="*/ 77 h 158"/>
                  <a:gd name="T80" fmla="*/ 51 w 152"/>
                  <a:gd name="T81" fmla="*/ 95 h 158"/>
                  <a:gd name="T82" fmla="*/ 56 w 152"/>
                  <a:gd name="T83" fmla="*/ 94 h 158"/>
                  <a:gd name="T84" fmla="*/ 92 w 152"/>
                  <a:gd name="T85" fmla="*/ 48 h 158"/>
                  <a:gd name="T86" fmla="*/ 114 w 152"/>
                  <a:gd name="T87" fmla="*/ 62 h 158"/>
                  <a:gd name="T88" fmla="*/ 91 w 152"/>
                  <a:gd name="T89" fmla="*/ 92 h 158"/>
                  <a:gd name="T90" fmla="*/ 147 w 152"/>
                  <a:gd name="T91" fmla="*/ 9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2" h="158">
                    <a:moveTo>
                      <a:pt x="83" y="0"/>
                    </a:moveTo>
                    <a:cubicBezTo>
                      <a:pt x="85" y="6"/>
                      <a:pt x="87" y="11"/>
                      <a:pt x="89" y="15"/>
                    </a:cubicBezTo>
                    <a:cubicBezTo>
                      <a:pt x="98" y="14"/>
                      <a:pt x="106" y="14"/>
                      <a:pt x="115" y="14"/>
                    </a:cubicBezTo>
                    <a:cubicBezTo>
                      <a:pt x="126" y="14"/>
                      <a:pt x="135" y="15"/>
                      <a:pt x="141" y="19"/>
                    </a:cubicBezTo>
                    <a:cubicBezTo>
                      <a:pt x="148" y="23"/>
                      <a:pt x="151" y="30"/>
                      <a:pt x="152" y="39"/>
                    </a:cubicBezTo>
                    <a:cubicBezTo>
                      <a:pt x="151" y="47"/>
                      <a:pt x="150" y="57"/>
                      <a:pt x="146" y="70"/>
                    </a:cubicBezTo>
                    <a:cubicBezTo>
                      <a:pt x="118" y="66"/>
                      <a:pt x="118" y="66"/>
                      <a:pt x="118" y="66"/>
                    </a:cubicBezTo>
                    <a:cubicBezTo>
                      <a:pt x="121" y="58"/>
                      <a:pt x="122" y="51"/>
                      <a:pt x="123" y="46"/>
                    </a:cubicBezTo>
                    <a:cubicBezTo>
                      <a:pt x="123" y="41"/>
                      <a:pt x="118" y="38"/>
                      <a:pt x="109" y="38"/>
                    </a:cubicBezTo>
                    <a:cubicBezTo>
                      <a:pt x="87" y="40"/>
                      <a:pt x="67" y="43"/>
                      <a:pt x="48" y="48"/>
                    </a:cubicBezTo>
                    <a:cubicBezTo>
                      <a:pt x="57" y="50"/>
                      <a:pt x="65" y="52"/>
                      <a:pt x="72" y="54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57" y="70"/>
                      <a:pt x="47" y="68"/>
                      <a:pt x="38" y="6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39" y="50"/>
                      <a:pt x="35" y="51"/>
                      <a:pt x="31" y="53"/>
                    </a:cubicBezTo>
                    <a:cubicBezTo>
                      <a:pt x="32" y="57"/>
                      <a:pt x="33" y="62"/>
                      <a:pt x="35" y="66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5" y="59"/>
                      <a:pt x="2" y="44"/>
                      <a:pt x="0" y="28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3"/>
                      <a:pt x="25" y="25"/>
                      <a:pt x="26" y="27"/>
                    </a:cubicBezTo>
                    <a:cubicBezTo>
                      <a:pt x="36" y="24"/>
                      <a:pt x="47" y="22"/>
                      <a:pt x="58" y="20"/>
                    </a:cubicBezTo>
                    <a:cubicBezTo>
                      <a:pt x="57" y="17"/>
                      <a:pt x="57" y="14"/>
                      <a:pt x="56" y="12"/>
                    </a:cubicBezTo>
                    <a:lnTo>
                      <a:pt x="83" y="0"/>
                    </a:lnTo>
                    <a:close/>
                    <a:moveTo>
                      <a:pt x="147" y="90"/>
                    </a:move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33" y="115"/>
                      <a:pt x="116" y="116"/>
                      <a:pt x="99" y="116"/>
                    </a:cubicBezTo>
                    <a:cubicBezTo>
                      <a:pt x="117" y="120"/>
                      <a:pt x="134" y="124"/>
                      <a:pt x="151" y="129"/>
                    </a:cubicBezTo>
                    <a:cubicBezTo>
                      <a:pt x="143" y="154"/>
                      <a:pt x="143" y="154"/>
                      <a:pt x="143" y="154"/>
                    </a:cubicBezTo>
                    <a:cubicBezTo>
                      <a:pt x="122" y="148"/>
                      <a:pt x="101" y="143"/>
                      <a:pt x="81" y="139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3" y="117"/>
                      <a:pt x="78" y="118"/>
                      <a:pt x="73" y="118"/>
                    </a:cubicBezTo>
                    <a:cubicBezTo>
                      <a:pt x="64" y="131"/>
                      <a:pt x="56" y="145"/>
                      <a:pt x="48" y="158"/>
                    </a:cubicBezTo>
                    <a:cubicBezTo>
                      <a:pt x="25" y="141"/>
                      <a:pt x="25" y="141"/>
                      <a:pt x="25" y="141"/>
                    </a:cubicBezTo>
                    <a:cubicBezTo>
                      <a:pt x="29" y="134"/>
                      <a:pt x="33" y="128"/>
                      <a:pt x="37" y="122"/>
                    </a:cubicBezTo>
                    <a:cubicBezTo>
                      <a:pt x="27" y="123"/>
                      <a:pt x="16" y="124"/>
                      <a:pt x="5" y="12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5" y="99"/>
                      <a:pt x="28" y="97"/>
                      <a:pt x="41" y="96"/>
                    </a:cubicBezTo>
                    <a:cubicBezTo>
                      <a:pt x="34" y="94"/>
                      <a:pt x="27" y="92"/>
                      <a:pt x="21" y="91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38" y="72"/>
                      <a:pt x="47" y="74"/>
                      <a:pt x="56" y="77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4"/>
                      <a:pt x="54" y="94"/>
                      <a:pt x="56" y="94"/>
                    </a:cubicBezTo>
                    <a:cubicBezTo>
                      <a:pt x="68" y="77"/>
                      <a:pt x="80" y="62"/>
                      <a:pt x="92" y="48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06" y="72"/>
                      <a:pt x="99" y="82"/>
                      <a:pt x="91" y="92"/>
                    </a:cubicBezTo>
                    <a:cubicBezTo>
                      <a:pt x="110" y="91"/>
                      <a:pt x="129" y="90"/>
                      <a:pt x="147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Freeform 40"/>
              <p:cNvSpPr>
                <a:spLocks noEditPoints="1"/>
              </p:cNvSpPr>
              <p:nvPr/>
            </p:nvSpPr>
            <p:spPr bwMode="auto">
              <a:xfrm>
                <a:off x="14443075" y="3824940"/>
                <a:ext cx="369888" cy="352425"/>
              </a:xfrm>
              <a:custGeom>
                <a:avLst/>
                <a:gdLst>
                  <a:gd name="T0" fmla="*/ 33 w 152"/>
                  <a:gd name="T1" fmla="*/ 18 h 145"/>
                  <a:gd name="T2" fmla="*/ 50 w 152"/>
                  <a:gd name="T3" fmla="*/ 25 h 145"/>
                  <a:gd name="T4" fmla="*/ 57 w 152"/>
                  <a:gd name="T5" fmla="*/ 44 h 145"/>
                  <a:gd name="T6" fmla="*/ 49 w 152"/>
                  <a:gd name="T7" fmla="*/ 68 h 145"/>
                  <a:gd name="T8" fmla="*/ 63 w 152"/>
                  <a:gd name="T9" fmla="*/ 90 h 145"/>
                  <a:gd name="T10" fmla="*/ 54 w 152"/>
                  <a:gd name="T11" fmla="*/ 111 h 145"/>
                  <a:gd name="T12" fmla="*/ 35 w 152"/>
                  <a:gd name="T13" fmla="*/ 119 h 145"/>
                  <a:gd name="T14" fmla="*/ 32 w 152"/>
                  <a:gd name="T15" fmla="*/ 119 h 145"/>
                  <a:gd name="T16" fmla="*/ 34 w 152"/>
                  <a:gd name="T17" fmla="*/ 138 h 145"/>
                  <a:gd name="T18" fmla="*/ 9 w 152"/>
                  <a:gd name="T19" fmla="*/ 141 h 145"/>
                  <a:gd name="T20" fmla="*/ 0 w 152"/>
                  <a:gd name="T21" fmla="*/ 53 h 145"/>
                  <a:gd name="T22" fmla="*/ 24 w 152"/>
                  <a:gd name="T23" fmla="*/ 50 h 145"/>
                  <a:gd name="T24" fmla="*/ 26 w 152"/>
                  <a:gd name="T25" fmla="*/ 68 h 145"/>
                  <a:gd name="T26" fmla="*/ 28 w 152"/>
                  <a:gd name="T27" fmla="*/ 66 h 145"/>
                  <a:gd name="T28" fmla="*/ 31 w 152"/>
                  <a:gd name="T29" fmla="*/ 58 h 145"/>
                  <a:gd name="T30" fmla="*/ 32 w 152"/>
                  <a:gd name="T31" fmla="*/ 50 h 145"/>
                  <a:gd name="T32" fmla="*/ 27 w 152"/>
                  <a:gd name="T33" fmla="*/ 41 h 145"/>
                  <a:gd name="T34" fmla="*/ 6 w 152"/>
                  <a:gd name="T35" fmla="*/ 48 h 145"/>
                  <a:gd name="T36" fmla="*/ 3 w 152"/>
                  <a:gd name="T37" fmla="*/ 24 h 145"/>
                  <a:gd name="T38" fmla="*/ 33 w 152"/>
                  <a:gd name="T39" fmla="*/ 18 h 145"/>
                  <a:gd name="T40" fmla="*/ 27 w 152"/>
                  <a:gd name="T41" fmla="*/ 79 h 145"/>
                  <a:gd name="T42" fmla="*/ 29 w 152"/>
                  <a:gd name="T43" fmla="*/ 95 h 145"/>
                  <a:gd name="T44" fmla="*/ 33 w 152"/>
                  <a:gd name="T45" fmla="*/ 96 h 145"/>
                  <a:gd name="T46" fmla="*/ 36 w 152"/>
                  <a:gd name="T47" fmla="*/ 94 h 145"/>
                  <a:gd name="T48" fmla="*/ 38 w 152"/>
                  <a:gd name="T49" fmla="*/ 90 h 145"/>
                  <a:gd name="T50" fmla="*/ 36 w 152"/>
                  <a:gd name="T51" fmla="*/ 85 h 145"/>
                  <a:gd name="T52" fmla="*/ 32 w 152"/>
                  <a:gd name="T53" fmla="*/ 82 h 145"/>
                  <a:gd name="T54" fmla="*/ 27 w 152"/>
                  <a:gd name="T55" fmla="*/ 79 h 145"/>
                  <a:gd name="T56" fmla="*/ 145 w 152"/>
                  <a:gd name="T57" fmla="*/ 35 h 145"/>
                  <a:gd name="T58" fmla="*/ 148 w 152"/>
                  <a:gd name="T59" fmla="*/ 60 h 145"/>
                  <a:gd name="T60" fmla="*/ 116 w 152"/>
                  <a:gd name="T61" fmla="*/ 64 h 145"/>
                  <a:gd name="T62" fmla="*/ 120 w 152"/>
                  <a:gd name="T63" fmla="*/ 93 h 145"/>
                  <a:gd name="T64" fmla="*/ 152 w 152"/>
                  <a:gd name="T65" fmla="*/ 98 h 145"/>
                  <a:gd name="T66" fmla="*/ 149 w 152"/>
                  <a:gd name="T67" fmla="*/ 124 h 145"/>
                  <a:gd name="T68" fmla="*/ 123 w 152"/>
                  <a:gd name="T69" fmla="*/ 120 h 145"/>
                  <a:gd name="T70" fmla="*/ 125 w 152"/>
                  <a:gd name="T71" fmla="*/ 142 h 145"/>
                  <a:gd name="T72" fmla="*/ 97 w 152"/>
                  <a:gd name="T73" fmla="*/ 145 h 145"/>
                  <a:gd name="T74" fmla="*/ 94 w 152"/>
                  <a:gd name="T75" fmla="*/ 117 h 145"/>
                  <a:gd name="T76" fmla="*/ 72 w 152"/>
                  <a:gd name="T77" fmla="*/ 138 h 145"/>
                  <a:gd name="T78" fmla="*/ 54 w 152"/>
                  <a:gd name="T79" fmla="*/ 121 h 145"/>
                  <a:gd name="T80" fmla="*/ 91 w 152"/>
                  <a:gd name="T81" fmla="*/ 87 h 145"/>
                  <a:gd name="T82" fmla="*/ 88 w 152"/>
                  <a:gd name="T83" fmla="*/ 66 h 145"/>
                  <a:gd name="T84" fmla="*/ 64 w 152"/>
                  <a:gd name="T85" fmla="*/ 68 h 145"/>
                  <a:gd name="T86" fmla="*/ 61 w 152"/>
                  <a:gd name="T87" fmla="*/ 42 h 145"/>
                  <a:gd name="T88" fmla="*/ 145 w 152"/>
                  <a:gd name="T89" fmla="*/ 35 h 145"/>
                  <a:gd name="T90" fmla="*/ 134 w 152"/>
                  <a:gd name="T91" fmla="*/ 0 h 145"/>
                  <a:gd name="T92" fmla="*/ 137 w 152"/>
                  <a:gd name="T93" fmla="*/ 25 h 145"/>
                  <a:gd name="T94" fmla="*/ 68 w 152"/>
                  <a:gd name="T95" fmla="*/ 31 h 145"/>
                  <a:gd name="T96" fmla="*/ 66 w 152"/>
                  <a:gd name="T97" fmla="*/ 6 h 145"/>
                  <a:gd name="T98" fmla="*/ 134 w 152"/>
                  <a:gd name="T9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45">
                    <a:moveTo>
                      <a:pt x="33" y="18"/>
                    </a:moveTo>
                    <a:cubicBezTo>
                      <a:pt x="40" y="18"/>
                      <a:pt x="46" y="20"/>
                      <a:pt x="50" y="25"/>
                    </a:cubicBezTo>
                    <a:cubicBezTo>
                      <a:pt x="55" y="31"/>
                      <a:pt x="57" y="37"/>
                      <a:pt x="57" y="44"/>
                    </a:cubicBezTo>
                    <a:cubicBezTo>
                      <a:pt x="57" y="51"/>
                      <a:pt x="55" y="59"/>
                      <a:pt x="49" y="68"/>
                    </a:cubicBezTo>
                    <a:cubicBezTo>
                      <a:pt x="58" y="74"/>
                      <a:pt x="63" y="81"/>
                      <a:pt x="63" y="90"/>
                    </a:cubicBezTo>
                    <a:cubicBezTo>
                      <a:pt x="63" y="98"/>
                      <a:pt x="60" y="105"/>
                      <a:pt x="54" y="111"/>
                    </a:cubicBezTo>
                    <a:cubicBezTo>
                      <a:pt x="49" y="116"/>
                      <a:pt x="42" y="119"/>
                      <a:pt x="35" y="119"/>
                    </a:cubicBezTo>
                    <a:cubicBezTo>
                      <a:pt x="34" y="119"/>
                      <a:pt x="33" y="119"/>
                      <a:pt x="32" y="119"/>
                    </a:cubicBezTo>
                    <a:cubicBezTo>
                      <a:pt x="32" y="125"/>
                      <a:pt x="33" y="132"/>
                      <a:pt x="34" y="138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6" y="108"/>
                      <a:pt x="2" y="79"/>
                      <a:pt x="0" y="53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6"/>
                      <a:pt x="26" y="62"/>
                      <a:pt x="26" y="68"/>
                    </a:cubicBezTo>
                    <a:cubicBezTo>
                      <a:pt x="27" y="68"/>
                      <a:pt x="27" y="67"/>
                      <a:pt x="28" y="66"/>
                    </a:cubicBezTo>
                    <a:cubicBezTo>
                      <a:pt x="29" y="64"/>
                      <a:pt x="30" y="61"/>
                      <a:pt x="31" y="58"/>
                    </a:cubicBezTo>
                    <a:cubicBezTo>
                      <a:pt x="32" y="55"/>
                      <a:pt x="32" y="52"/>
                      <a:pt x="32" y="50"/>
                    </a:cubicBezTo>
                    <a:cubicBezTo>
                      <a:pt x="32" y="44"/>
                      <a:pt x="31" y="41"/>
                      <a:pt x="27" y="41"/>
                    </a:cubicBezTo>
                    <a:cubicBezTo>
                      <a:pt x="21" y="41"/>
                      <a:pt x="13" y="43"/>
                      <a:pt x="6" y="48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5" y="20"/>
                      <a:pt x="25" y="18"/>
                      <a:pt x="33" y="18"/>
                    </a:cubicBezTo>
                    <a:close/>
                    <a:moveTo>
                      <a:pt x="27" y="79"/>
                    </a:moveTo>
                    <a:cubicBezTo>
                      <a:pt x="28" y="85"/>
                      <a:pt x="28" y="90"/>
                      <a:pt x="29" y="95"/>
                    </a:cubicBezTo>
                    <a:cubicBezTo>
                      <a:pt x="30" y="96"/>
                      <a:pt x="32" y="96"/>
                      <a:pt x="33" y="96"/>
                    </a:cubicBezTo>
                    <a:cubicBezTo>
                      <a:pt x="34" y="96"/>
                      <a:pt x="35" y="95"/>
                      <a:pt x="36" y="94"/>
                    </a:cubicBezTo>
                    <a:cubicBezTo>
                      <a:pt x="37" y="92"/>
                      <a:pt x="38" y="91"/>
                      <a:pt x="38" y="90"/>
                    </a:cubicBezTo>
                    <a:cubicBezTo>
                      <a:pt x="38" y="88"/>
                      <a:pt x="37" y="87"/>
                      <a:pt x="36" y="85"/>
                    </a:cubicBezTo>
                    <a:cubicBezTo>
                      <a:pt x="35" y="84"/>
                      <a:pt x="34" y="83"/>
                      <a:pt x="32" y="82"/>
                    </a:cubicBezTo>
                    <a:cubicBezTo>
                      <a:pt x="30" y="82"/>
                      <a:pt x="28" y="81"/>
                      <a:pt x="27" y="79"/>
                    </a:cubicBezTo>
                    <a:close/>
                    <a:moveTo>
                      <a:pt x="145" y="35"/>
                    </a:moveTo>
                    <a:cubicBezTo>
                      <a:pt x="148" y="60"/>
                      <a:pt x="148" y="60"/>
                      <a:pt x="148" y="60"/>
                    </a:cubicBezTo>
                    <a:cubicBezTo>
                      <a:pt x="137" y="62"/>
                      <a:pt x="127" y="63"/>
                      <a:pt x="116" y="64"/>
                    </a:cubicBezTo>
                    <a:cubicBezTo>
                      <a:pt x="117" y="74"/>
                      <a:pt x="119" y="83"/>
                      <a:pt x="120" y="93"/>
                    </a:cubicBezTo>
                    <a:cubicBezTo>
                      <a:pt x="130" y="97"/>
                      <a:pt x="140" y="98"/>
                      <a:pt x="152" y="98"/>
                    </a:cubicBezTo>
                    <a:cubicBezTo>
                      <a:pt x="149" y="124"/>
                      <a:pt x="149" y="124"/>
                      <a:pt x="149" y="124"/>
                    </a:cubicBezTo>
                    <a:cubicBezTo>
                      <a:pt x="139" y="124"/>
                      <a:pt x="131" y="123"/>
                      <a:pt x="123" y="120"/>
                    </a:cubicBezTo>
                    <a:cubicBezTo>
                      <a:pt x="124" y="128"/>
                      <a:pt x="124" y="135"/>
                      <a:pt x="125" y="142"/>
                    </a:cubicBezTo>
                    <a:cubicBezTo>
                      <a:pt x="97" y="145"/>
                      <a:pt x="97" y="145"/>
                      <a:pt x="97" y="145"/>
                    </a:cubicBezTo>
                    <a:cubicBezTo>
                      <a:pt x="96" y="135"/>
                      <a:pt x="95" y="126"/>
                      <a:pt x="94" y="117"/>
                    </a:cubicBezTo>
                    <a:cubicBezTo>
                      <a:pt x="87" y="124"/>
                      <a:pt x="79" y="131"/>
                      <a:pt x="72" y="138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67" y="109"/>
                      <a:pt x="79" y="97"/>
                      <a:pt x="91" y="87"/>
                    </a:cubicBezTo>
                    <a:cubicBezTo>
                      <a:pt x="90" y="80"/>
                      <a:pt x="89" y="73"/>
                      <a:pt x="88" y="66"/>
                    </a:cubicBezTo>
                    <a:cubicBezTo>
                      <a:pt x="80" y="67"/>
                      <a:pt x="72" y="67"/>
                      <a:pt x="64" y="68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89" y="41"/>
                      <a:pt x="116" y="39"/>
                      <a:pt x="145" y="35"/>
                    </a:cubicBezTo>
                    <a:close/>
                    <a:moveTo>
                      <a:pt x="134" y="0"/>
                    </a:moveTo>
                    <a:cubicBezTo>
                      <a:pt x="137" y="25"/>
                      <a:pt x="137" y="25"/>
                      <a:pt x="137" y="25"/>
                    </a:cubicBezTo>
                    <a:cubicBezTo>
                      <a:pt x="112" y="25"/>
                      <a:pt x="89" y="27"/>
                      <a:pt x="68" y="31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89" y="2"/>
                      <a:pt x="112" y="0"/>
                      <a:pt x="1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Freeform 41"/>
              <p:cNvSpPr>
                <a:spLocks noEditPoints="1"/>
              </p:cNvSpPr>
              <p:nvPr/>
            </p:nvSpPr>
            <p:spPr bwMode="auto">
              <a:xfrm>
                <a:off x="14859000" y="3797952"/>
                <a:ext cx="366713" cy="379413"/>
              </a:xfrm>
              <a:custGeom>
                <a:avLst/>
                <a:gdLst>
                  <a:gd name="T0" fmla="*/ 84 w 151"/>
                  <a:gd name="T1" fmla="*/ 0 h 156"/>
                  <a:gd name="T2" fmla="*/ 91 w 151"/>
                  <a:gd name="T3" fmla="*/ 18 h 156"/>
                  <a:gd name="T4" fmla="*/ 148 w 151"/>
                  <a:gd name="T5" fmla="*/ 17 h 156"/>
                  <a:gd name="T6" fmla="*/ 151 w 151"/>
                  <a:gd name="T7" fmla="*/ 41 h 156"/>
                  <a:gd name="T8" fmla="*/ 37 w 151"/>
                  <a:gd name="T9" fmla="*/ 45 h 156"/>
                  <a:gd name="T10" fmla="*/ 33 w 151"/>
                  <a:gd name="T11" fmla="*/ 78 h 156"/>
                  <a:gd name="T12" fmla="*/ 42 w 151"/>
                  <a:gd name="T13" fmla="*/ 68 h 156"/>
                  <a:gd name="T14" fmla="*/ 70 w 151"/>
                  <a:gd name="T15" fmla="*/ 97 h 156"/>
                  <a:gd name="T16" fmla="*/ 52 w 151"/>
                  <a:gd name="T17" fmla="*/ 115 h 156"/>
                  <a:gd name="T18" fmla="*/ 31 w 151"/>
                  <a:gd name="T19" fmla="*/ 94 h 156"/>
                  <a:gd name="T20" fmla="*/ 27 w 151"/>
                  <a:gd name="T21" fmla="*/ 156 h 156"/>
                  <a:gd name="T22" fmla="*/ 0 w 151"/>
                  <a:gd name="T23" fmla="*/ 153 h 156"/>
                  <a:gd name="T24" fmla="*/ 9 w 151"/>
                  <a:gd name="T25" fmla="*/ 48 h 156"/>
                  <a:gd name="T26" fmla="*/ 4 w 151"/>
                  <a:gd name="T27" fmla="*/ 48 h 156"/>
                  <a:gd name="T28" fmla="*/ 1 w 151"/>
                  <a:gd name="T29" fmla="*/ 24 h 156"/>
                  <a:gd name="T30" fmla="*/ 60 w 151"/>
                  <a:gd name="T31" fmla="*/ 20 h 156"/>
                  <a:gd name="T32" fmla="*/ 57 w 151"/>
                  <a:gd name="T33" fmla="*/ 11 h 156"/>
                  <a:gd name="T34" fmla="*/ 84 w 151"/>
                  <a:gd name="T35" fmla="*/ 0 h 156"/>
                  <a:gd name="T36" fmla="*/ 122 w 151"/>
                  <a:gd name="T37" fmla="*/ 52 h 156"/>
                  <a:gd name="T38" fmla="*/ 150 w 151"/>
                  <a:gd name="T39" fmla="*/ 61 h 156"/>
                  <a:gd name="T40" fmla="*/ 129 w 151"/>
                  <a:gd name="T41" fmla="*/ 117 h 156"/>
                  <a:gd name="T42" fmla="*/ 147 w 151"/>
                  <a:gd name="T43" fmla="*/ 116 h 156"/>
                  <a:gd name="T44" fmla="*/ 150 w 151"/>
                  <a:gd name="T45" fmla="*/ 144 h 156"/>
                  <a:gd name="T46" fmla="*/ 34 w 151"/>
                  <a:gd name="T47" fmla="*/ 150 h 156"/>
                  <a:gd name="T48" fmla="*/ 31 w 151"/>
                  <a:gd name="T49" fmla="*/ 122 h 156"/>
                  <a:gd name="T50" fmla="*/ 108 w 151"/>
                  <a:gd name="T51" fmla="*/ 117 h 156"/>
                  <a:gd name="T52" fmla="*/ 99 w 151"/>
                  <a:gd name="T53" fmla="*/ 115 h 156"/>
                  <a:gd name="T54" fmla="*/ 122 w 151"/>
                  <a:gd name="T55" fmla="*/ 52 h 156"/>
                  <a:gd name="T56" fmla="*/ 75 w 151"/>
                  <a:gd name="T57" fmla="*/ 47 h 156"/>
                  <a:gd name="T58" fmla="*/ 104 w 151"/>
                  <a:gd name="T59" fmla="*/ 77 h 156"/>
                  <a:gd name="T60" fmla="*/ 86 w 151"/>
                  <a:gd name="T61" fmla="*/ 95 h 156"/>
                  <a:gd name="T62" fmla="*/ 57 w 151"/>
                  <a:gd name="T63" fmla="*/ 66 h 156"/>
                  <a:gd name="T64" fmla="*/ 75 w 151"/>
                  <a:gd name="T65" fmla="*/ 4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156">
                    <a:moveTo>
                      <a:pt x="84" y="0"/>
                    </a:moveTo>
                    <a:cubicBezTo>
                      <a:pt x="86" y="6"/>
                      <a:pt x="89" y="12"/>
                      <a:pt x="91" y="18"/>
                    </a:cubicBezTo>
                    <a:cubicBezTo>
                      <a:pt x="110" y="17"/>
                      <a:pt x="129" y="17"/>
                      <a:pt x="148" y="17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13" y="41"/>
                      <a:pt x="75" y="42"/>
                      <a:pt x="37" y="45"/>
                    </a:cubicBezTo>
                    <a:cubicBezTo>
                      <a:pt x="35" y="56"/>
                      <a:pt x="34" y="67"/>
                      <a:pt x="33" y="7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53" y="76"/>
                      <a:pt x="63" y="85"/>
                      <a:pt x="70" y="97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46" y="108"/>
                      <a:pt x="39" y="101"/>
                      <a:pt x="31" y="94"/>
                    </a:cubicBezTo>
                    <a:cubicBezTo>
                      <a:pt x="29" y="114"/>
                      <a:pt x="28" y="135"/>
                      <a:pt x="27" y="156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17"/>
                      <a:pt x="3" y="82"/>
                      <a:pt x="9" y="48"/>
                    </a:cubicBezTo>
                    <a:cubicBezTo>
                      <a:pt x="7" y="48"/>
                      <a:pt x="6" y="48"/>
                      <a:pt x="4" y="48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21" y="22"/>
                      <a:pt x="40" y="21"/>
                      <a:pt x="60" y="20"/>
                    </a:cubicBezTo>
                    <a:cubicBezTo>
                      <a:pt x="59" y="17"/>
                      <a:pt x="58" y="14"/>
                      <a:pt x="57" y="11"/>
                    </a:cubicBezTo>
                    <a:lnTo>
                      <a:pt x="84" y="0"/>
                    </a:lnTo>
                    <a:close/>
                    <a:moveTo>
                      <a:pt x="122" y="52"/>
                    </a:moveTo>
                    <a:cubicBezTo>
                      <a:pt x="150" y="61"/>
                      <a:pt x="150" y="61"/>
                      <a:pt x="150" y="61"/>
                    </a:cubicBezTo>
                    <a:cubicBezTo>
                      <a:pt x="142" y="80"/>
                      <a:pt x="135" y="98"/>
                      <a:pt x="129" y="117"/>
                    </a:cubicBezTo>
                    <a:cubicBezTo>
                      <a:pt x="135" y="117"/>
                      <a:pt x="141" y="116"/>
                      <a:pt x="147" y="116"/>
                    </a:cubicBezTo>
                    <a:cubicBezTo>
                      <a:pt x="150" y="144"/>
                      <a:pt x="150" y="144"/>
                      <a:pt x="150" y="144"/>
                    </a:cubicBezTo>
                    <a:cubicBezTo>
                      <a:pt x="110" y="145"/>
                      <a:pt x="72" y="147"/>
                      <a:pt x="34" y="150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58" y="120"/>
                      <a:pt x="83" y="118"/>
                      <a:pt x="108" y="117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8" y="91"/>
                      <a:pt x="116" y="70"/>
                      <a:pt x="122" y="52"/>
                    </a:cubicBezTo>
                    <a:close/>
                    <a:moveTo>
                      <a:pt x="75" y="47"/>
                    </a:moveTo>
                    <a:cubicBezTo>
                      <a:pt x="86" y="55"/>
                      <a:pt x="96" y="65"/>
                      <a:pt x="104" y="77"/>
                    </a:cubicBezTo>
                    <a:cubicBezTo>
                      <a:pt x="86" y="95"/>
                      <a:pt x="86" y="95"/>
                      <a:pt x="86" y="95"/>
                    </a:cubicBezTo>
                    <a:cubicBezTo>
                      <a:pt x="78" y="85"/>
                      <a:pt x="68" y="76"/>
                      <a:pt x="57" y="66"/>
                    </a:cubicBezTo>
                    <a:lnTo>
                      <a:pt x="75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42"/>
              <p:cNvSpPr>
                <a:spLocks noEditPoints="1"/>
              </p:cNvSpPr>
              <p:nvPr/>
            </p:nvSpPr>
            <p:spPr bwMode="auto">
              <a:xfrm>
                <a:off x="15274925" y="3824940"/>
                <a:ext cx="354013" cy="347663"/>
              </a:xfrm>
              <a:custGeom>
                <a:avLst/>
                <a:gdLst>
                  <a:gd name="T0" fmla="*/ 98 w 146"/>
                  <a:gd name="T1" fmla="*/ 0 h 143"/>
                  <a:gd name="T2" fmla="*/ 136 w 146"/>
                  <a:gd name="T3" fmla="*/ 13 h 143"/>
                  <a:gd name="T4" fmla="*/ 146 w 146"/>
                  <a:gd name="T5" fmla="*/ 43 h 143"/>
                  <a:gd name="T6" fmla="*/ 146 w 146"/>
                  <a:gd name="T7" fmla="*/ 50 h 143"/>
                  <a:gd name="T8" fmla="*/ 144 w 146"/>
                  <a:gd name="T9" fmla="*/ 89 h 143"/>
                  <a:gd name="T10" fmla="*/ 135 w 146"/>
                  <a:gd name="T11" fmla="*/ 143 h 143"/>
                  <a:gd name="T12" fmla="*/ 106 w 146"/>
                  <a:gd name="T13" fmla="*/ 138 h 143"/>
                  <a:gd name="T14" fmla="*/ 116 w 146"/>
                  <a:gd name="T15" fmla="*/ 87 h 143"/>
                  <a:gd name="T16" fmla="*/ 118 w 146"/>
                  <a:gd name="T17" fmla="*/ 50 h 143"/>
                  <a:gd name="T18" fmla="*/ 112 w 146"/>
                  <a:gd name="T19" fmla="*/ 31 h 143"/>
                  <a:gd name="T20" fmla="*/ 91 w 146"/>
                  <a:gd name="T21" fmla="*/ 25 h 143"/>
                  <a:gd name="T22" fmla="*/ 84 w 146"/>
                  <a:gd name="T23" fmla="*/ 25 h 143"/>
                  <a:gd name="T24" fmla="*/ 86 w 146"/>
                  <a:gd name="T25" fmla="*/ 45 h 143"/>
                  <a:gd name="T26" fmla="*/ 112 w 146"/>
                  <a:gd name="T27" fmla="*/ 47 h 143"/>
                  <a:gd name="T28" fmla="*/ 110 w 146"/>
                  <a:gd name="T29" fmla="*/ 71 h 143"/>
                  <a:gd name="T30" fmla="*/ 88 w 146"/>
                  <a:gd name="T31" fmla="*/ 70 h 143"/>
                  <a:gd name="T32" fmla="*/ 89 w 146"/>
                  <a:gd name="T33" fmla="*/ 81 h 143"/>
                  <a:gd name="T34" fmla="*/ 109 w 146"/>
                  <a:gd name="T35" fmla="*/ 80 h 143"/>
                  <a:gd name="T36" fmla="*/ 111 w 146"/>
                  <a:gd name="T37" fmla="*/ 103 h 143"/>
                  <a:gd name="T38" fmla="*/ 92 w 146"/>
                  <a:gd name="T39" fmla="*/ 104 h 143"/>
                  <a:gd name="T40" fmla="*/ 94 w 146"/>
                  <a:gd name="T41" fmla="*/ 132 h 143"/>
                  <a:gd name="T42" fmla="*/ 64 w 146"/>
                  <a:gd name="T43" fmla="*/ 135 h 143"/>
                  <a:gd name="T44" fmla="*/ 61 w 146"/>
                  <a:gd name="T45" fmla="*/ 106 h 143"/>
                  <a:gd name="T46" fmla="*/ 36 w 146"/>
                  <a:gd name="T47" fmla="*/ 108 h 143"/>
                  <a:gd name="T48" fmla="*/ 38 w 146"/>
                  <a:gd name="T49" fmla="*/ 138 h 143"/>
                  <a:gd name="T50" fmla="*/ 11 w 146"/>
                  <a:gd name="T51" fmla="*/ 140 h 143"/>
                  <a:gd name="T52" fmla="*/ 0 w 146"/>
                  <a:gd name="T53" fmla="*/ 9 h 143"/>
                  <a:gd name="T54" fmla="*/ 28 w 146"/>
                  <a:gd name="T55" fmla="*/ 6 h 143"/>
                  <a:gd name="T56" fmla="*/ 28 w 146"/>
                  <a:gd name="T57" fmla="*/ 9 h 143"/>
                  <a:gd name="T58" fmla="*/ 37 w 146"/>
                  <a:gd name="T59" fmla="*/ 7 h 143"/>
                  <a:gd name="T60" fmla="*/ 98 w 146"/>
                  <a:gd name="T61" fmla="*/ 0 h 143"/>
                  <a:gd name="T62" fmla="*/ 30 w 146"/>
                  <a:gd name="T63" fmla="*/ 37 h 143"/>
                  <a:gd name="T64" fmla="*/ 31 w 146"/>
                  <a:gd name="T65" fmla="*/ 44 h 143"/>
                  <a:gd name="T66" fmla="*/ 55 w 146"/>
                  <a:gd name="T67" fmla="*/ 44 h 143"/>
                  <a:gd name="T68" fmla="*/ 54 w 146"/>
                  <a:gd name="T69" fmla="*/ 30 h 143"/>
                  <a:gd name="T70" fmla="*/ 30 w 146"/>
                  <a:gd name="T71" fmla="*/ 37 h 143"/>
                  <a:gd name="T72" fmla="*/ 33 w 146"/>
                  <a:gd name="T73" fmla="*/ 68 h 143"/>
                  <a:gd name="T74" fmla="*/ 34 w 146"/>
                  <a:gd name="T75" fmla="*/ 84 h 143"/>
                  <a:gd name="T76" fmla="*/ 59 w 146"/>
                  <a:gd name="T77" fmla="*/ 83 h 143"/>
                  <a:gd name="T78" fmla="*/ 58 w 146"/>
                  <a:gd name="T79" fmla="*/ 69 h 143"/>
                  <a:gd name="T80" fmla="*/ 33 w 146"/>
                  <a:gd name="T81" fmla="*/ 6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6" h="143">
                    <a:moveTo>
                      <a:pt x="98" y="0"/>
                    </a:moveTo>
                    <a:cubicBezTo>
                      <a:pt x="115" y="0"/>
                      <a:pt x="128" y="4"/>
                      <a:pt x="136" y="13"/>
                    </a:cubicBezTo>
                    <a:cubicBezTo>
                      <a:pt x="143" y="21"/>
                      <a:pt x="146" y="31"/>
                      <a:pt x="146" y="43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62"/>
                      <a:pt x="146" y="75"/>
                      <a:pt x="144" y="89"/>
                    </a:cubicBezTo>
                    <a:cubicBezTo>
                      <a:pt x="143" y="102"/>
                      <a:pt x="140" y="120"/>
                      <a:pt x="135" y="143"/>
                    </a:cubicBezTo>
                    <a:cubicBezTo>
                      <a:pt x="106" y="138"/>
                      <a:pt x="106" y="138"/>
                      <a:pt x="106" y="138"/>
                    </a:cubicBezTo>
                    <a:cubicBezTo>
                      <a:pt x="111" y="117"/>
                      <a:pt x="114" y="100"/>
                      <a:pt x="116" y="87"/>
                    </a:cubicBezTo>
                    <a:cubicBezTo>
                      <a:pt x="117" y="73"/>
                      <a:pt x="118" y="61"/>
                      <a:pt x="118" y="50"/>
                    </a:cubicBezTo>
                    <a:cubicBezTo>
                      <a:pt x="118" y="41"/>
                      <a:pt x="116" y="35"/>
                      <a:pt x="112" y="31"/>
                    </a:cubicBezTo>
                    <a:cubicBezTo>
                      <a:pt x="108" y="27"/>
                      <a:pt x="101" y="25"/>
                      <a:pt x="91" y="25"/>
                    </a:cubicBezTo>
                    <a:cubicBezTo>
                      <a:pt x="88" y="25"/>
                      <a:pt x="86" y="25"/>
                      <a:pt x="84" y="25"/>
                    </a:cubicBezTo>
                    <a:cubicBezTo>
                      <a:pt x="85" y="32"/>
                      <a:pt x="85" y="39"/>
                      <a:pt x="86" y="45"/>
                    </a:cubicBezTo>
                    <a:cubicBezTo>
                      <a:pt x="95" y="46"/>
                      <a:pt x="103" y="46"/>
                      <a:pt x="112" y="47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03" y="71"/>
                      <a:pt x="95" y="70"/>
                      <a:pt x="88" y="70"/>
                    </a:cubicBezTo>
                    <a:cubicBezTo>
                      <a:pt x="89" y="74"/>
                      <a:pt x="89" y="78"/>
                      <a:pt x="89" y="81"/>
                    </a:cubicBezTo>
                    <a:cubicBezTo>
                      <a:pt x="96" y="81"/>
                      <a:pt x="102" y="80"/>
                      <a:pt x="109" y="80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05" y="104"/>
                      <a:pt x="98" y="104"/>
                      <a:pt x="92" y="104"/>
                    </a:cubicBezTo>
                    <a:cubicBezTo>
                      <a:pt x="92" y="113"/>
                      <a:pt x="93" y="122"/>
                      <a:pt x="94" y="132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3" y="125"/>
                      <a:pt x="62" y="115"/>
                      <a:pt x="61" y="106"/>
                    </a:cubicBezTo>
                    <a:cubicBezTo>
                      <a:pt x="53" y="107"/>
                      <a:pt x="44" y="107"/>
                      <a:pt x="36" y="108"/>
                    </a:cubicBezTo>
                    <a:cubicBezTo>
                      <a:pt x="37" y="118"/>
                      <a:pt x="37" y="128"/>
                      <a:pt x="38" y="138"/>
                    </a:cubicBezTo>
                    <a:cubicBezTo>
                      <a:pt x="11" y="140"/>
                      <a:pt x="11" y="140"/>
                      <a:pt x="11" y="140"/>
                    </a:cubicBezTo>
                    <a:cubicBezTo>
                      <a:pt x="7" y="91"/>
                      <a:pt x="3" y="47"/>
                      <a:pt x="0" y="9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8" y="8"/>
                      <a:pt x="28" y="9"/>
                    </a:cubicBezTo>
                    <a:cubicBezTo>
                      <a:pt x="31" y="8"/>
                      <a:pt x="34" y="7"/>
                      <a:pt x="37" y="7"/>
                    </a:cubicBezTo>
                    <a:cubicBezTo>
                      <a:pt x="56" y="2"/>
                      <a:pt x="76" y="0"/>
                      <a:pt x="98" y="0"/>
                    </a:cubicBezTo>
                    <a:close/>
                    <a:moveTo>
                      <a:pt x="30" y="37"/>
                    </a:moveTo>
                    <a:cubicBezTo>
                      <a:pt x="30" y="39"/>
                      <a:pt x="31" y="41"/>
                      <a:pt x="31" y="44"/>
                    </a:cubicBezTo>
                    <a:cubicBezTo>
                      <a:pt x="39" y="44"/>
                      <a:pt x="47" y="44"/>
                      <a:pt x="55" y="44"/>
                    </a:cubicBezTo>
                    <a:cubicBezTo>
                      <a:pt x="55" y="39"/>
                      <a:pt x="55" y="35"/>
                      <a:pt x="54" y="30"/>
                    </a:cubicBezTo>
                    <a:cubicBezTo>
                      <a:pt x="47" y="31"/>
                      <a:pt x="39" y="34"/>
                      <a:pt x="30" y="37"/>
                    </a:cubicBezTo>
                    <a:close/>
                    <a:moveTo>
                      <a:pt x="33" y="68"/>
                    </a:moveTo>
                    <a:cubicBezTo>
                      <a:pt x="33" y="73"/>
                      <a:pt x="34" y="79"/>
                      <a:pt x="34" y="84"/>
                    </a:cubicBezTo>
                    <a:cubicBezTo>
                      <a:pt x="42" y="84"/>
                      <a:pt x="51" y="84"/>
                      <a:pt x="59" y="83"/>
                    </a:cubicBezTo>
                    <a:cubicBezTo>
                      <a:pt x="59" y="78"/>
                      <a:pt x="58" y="73"/>
                      <a:pt x="58" y="69"/>
                    </a:cubicBezTo>
                    <a:cubicBezTo>
                      <a:pt x="49" y="69"/>
                      <a:pt x="41" y="68"/>
                      <a:pt x="33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5843" name="组合 8"/>
          <p:cNvGrpSpPr/>
          <p:nvPr/>
        </p:nvGrpSpPr>
        <p:grpSpPr>
          <a:xfrm>
            <a:off x="1350963" y="3190875"/>
            <a:ext cx="1377950" cy="1338263"/>
            <a:chOff x="1204854" y="2606654"/>
            <a:chExt cx="1377544" cy="1338306"/>
          </a:xfrm>
        </p:grpSpPr>
        <p:sp>
          <p:nvSpPr>
            <p:cNvPr id="6" name="思想气泡: 云 5"/>
            <p:cNvSpPr/>
            <p:nvPr/>
          </p:nvSpPr>
          <p:spPr>
            <a:xfrm>
              <a:off x="1204854" y="2606654"/>
              <a:ext cx="1368022" cy="1338306"/>
            </a:xfrm>
            <a:prstGeom prst="cloudCallout">
              <a:avLst>
                <a:gd name="adj1" fmla="val 61459"/>
                <a:gd name="adj2" fmla="val 49734"/>
              </a:avLst>
            </a:prstGeom>
            <a:solidFill>
              <a:srgbClr val="B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139" name="文本框 6"/>
            <p:cNvSpPr txBox="1"/>
            <p:nvPr/>
          </p:nvSpPr>
          <p:spPr>
            <a:xfrm>
              <a:off x="1344148" y="2905125"/>
              <a:ext cx="123825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小心使得万年船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思想气泡: 云 12"/>
          <p:cNvSpPr/>
          <p:nvPr/>
        </p:nvSpPr>
        <p:spPr>
          <a:xfrm>
            <a:off x="5886450" y="3190875"/>
            <a:ext cx="1366838" cy="1338263"/>
          </a:xfrm>
          <a:prstGeom prst="cloudCallout">
            <a:avLst>
              <a:gd name="adj1" fmla="val 61459"/>
              <a:gd name="adj2" fmla="val 49734"/>
            </a:avLst>
          </a:prstGeom>
          <a:solidFill>
            <a:srgbClr val="B1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谁叫我是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一个财女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45" name="不同"/>
          <p:cNvSpPr/>
          <p:nvPr/>
        </p:nvSpPr>
        <p:spPr>
          <a:xfrm>
            <a:off x="7319963" y="2274888"/>
            <a:ext cx="3902075" cy="941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不同的时间段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细微调整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不同账户间的比例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9" name="组4321合 8"/>
          <p:cNvGrpSpPr/>
          <p:nvPr/>
        </p:nvGrpSpPr>
        <p:grpSpPr>
          <a:xfrm>
            <a:off x="2595563" y="2341563"/>
            <a:ext cx="3630612" cy="874712"/>
            <a:chOff x="2595563" y="2341563"/>
            <a:chExt cx="3630612" cy="874712"/>
          </a:xfrm>
        </p:grpSpPr>
        <p:sp>
          <p:nvSpPr>
            <p:cNvPr id="48143" name="矩形 2"/>
            <p:cNvSpPr/>
            <p:nvPr/>
          </p:nvSpPr>
          <p:spPr>
            <a:xfrm>
              <a:off x="2740025" y="2754313"/>
              <a:ext cx="3486150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分别投向对应的产品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4" name="矩形 7"/>
            <p:cNvSpPr/>
            <p:nvPr/>
          </p:nvSpPr>
          <p:spPr>
            <a:xfrm>
              <a:off x="2595563" y="2341563"/>
              <a:ext cx="1960562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4-3-2-1”</a:t>
              </a:r>
              <a:endPara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: 圆角 26"/>
          <p:cNvSpPr/>
          <p:nvPr/>
        </p:nvSpPr>
        <p:spPr>
          <a:xfrm>
            <a:off x="2803525" y="1724025"/>
            <a:ext cx="1533525" cy="477838"/>
          </a:xfrm>
          <a:prstGeom prst="roundRect">
            <a:avLst/>
          </a:prstGeom>
          <a:solidFill>
            <a:srgbClr val="225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稳健型风格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7359650" y="1724025"/>
            <a:ext cx="1533525" cy="477838"/>
          </a:xfrm>
          <a:prstGeom prst="roundRect">
            <a:avLst/>
          </a:prstGeom>
          <a:solidFill>
            <a:srgbClr val="225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策略型风格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7400925" y="3440113"/>
            <a:ext cx="2319338" cy="2274887"/>
            <a:chOff x="7400744" y="3440113"/>
            <a:chExt cx="2319519" cy="2275340"/>
          </a:xfrm>
        </p:grpSpPr>
        <p:sp>
          <p:nvSpPr>
            <p:cNvPr id="48148" name="Freeform 20"/>
            <p:cNvSpPr/>
            <p:nvPr/>
          </p:nvSpPr>
          <p:spPr>
            <a:xfrm>
              <a:off x="9185561" y="3440113"/>
              <a:ext cx="534702" cy="4021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4" h="33">
                  <a:moveTo>
                    <a:pt x="40" y="33"/>
                  </a:moveTo>
                  <a:cubicBezTo>
                    <a:pt x="39" y="33"/>
                    <a:pt x="38" y="32"/>
                    <a:pt x="38" y="3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7"/>
                    <a:pt x="1" y="16"/>
                    <a:pt x="0" y="14"/>
                  </a:cubicBezTo>
                  <a:cubicBezTo>
                    <a:pt x="0" y="13"/>
                    <a:pt x="1" y="11"/>
                    <a:pt x="2" y="1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0"/>
                    <a:pt x="33" y="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30"/>
                    <a:pt x="43" y="32"/>
                    <a:pt x="41" y="33"/>
                  </a:cubicBezTo>
                  <a:cubicBezTo>
                    <a:pt x="41" y="33"/>
                    <a:pt x="41" y="33"/>
                    <a:pt x="40" y="3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8149" name="Freeform 21"/>
            <p:cNvSpPr/>
            <p:nvPr/>
          </p:nvSpPr>
          <p:spPr>
            <a:xfrm>
              <a:off x="7400744" y="3488778"/>
              <a:ext cx="2164624" cy="2226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8" h="183">
                  <a:moveTo>
                    <a:pt x="3" y="183"/>
                  </a:moveTo>
                  <a:cubicBezTo>
                    <a:pt x="2" y="183"/>
                    <a:pt x="1" y="182"/>
                    <a:pt x="0" y="181"/>
                  </a:cubicBezTo>
                  <a:cubicBezTo>
                    <a:pt x="0" y="179"/>
                    <a:pt x="1" y="178"/>
                    <a:pt x="2" y="177"/>
                  </a:cubicBezTo>
                  <a:cubicBezTo>
                    <a:pt x="123" y="139"/>
                    <a:pt x="172" y="4"/>
                    <a:pt x="172" y="3"/>
                  </a:cubicBezTo>
                  <a:cubicBezTo>
                    <a:pt x="173" y="1"/>
                    <a:pt x="174" y="0"/>
                    <a:pt x="176" y="1"/>
                  </a:cubicBezTo>
                  <a:cubicBezTo>
                    <a:pt x="178" y="1"/>
                    <a:pt x="178" y="3"/>
                    <a:pt x="178" y="5"/>
                  </a:cubicBezTo>
                  <a:cubicBezTo>
                    <a:pt x="178" y="5"/>
                    <a:pt x="165" y="40"/>
                    <a:pt x="138" y="79"/>
                  </a:cubicBezTo>
                  <a:cubicBezTo>
                    <a:pt x="113" y="115"/>
                    <a:pt x="69" y="162"/>
                    <a:pt x="4" y="183"/>
                  </a:cubicBezTo>
                  <a:cubicBezTo>
                    <a:pt x="4" y="183"/>
                    <a:pt x="4" y="183"/>
                    <a:pt x="3" y="18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5853" name="组合 6"/>
          <p:cNvGrpSpPr/>
          <p:nvPr/>
        </p:nvGrpSpPr>
        <p:grpSpPr>
          <a:xfrm>
            <a:off x="665163" y="701675"/>
            <a:ext cx="944562" cy="944563"/>
            <a:chOff x="665163" y="701675"/>
            <a:chExt cx="944562" cy="944563"/>
          </a:xfrm>
        </p:grpSpPr>
        <p:sp>
          <p:nvSpPr>
            <p:cNvPr id="77" name="泪滴形 76"/>
            <p:cNvSpPr>
              <a:spLocks noChangeAspect="1"/>
            </p:cNvSpPr>
            <p:nvPr/>
          </p:nvSpPr>
          <p:spPr bwMode="auto">
            <a:xfrm>
              <a:off x="665163" y="701675"/>
              <a:ext cx="944562" cy="944563"/>
            </a:xfrm>
            <a:prstGeom prst="teardrop">
              <a:avLst/>
            </a:prstGeom>
            <a:solidFill>
              <a:srgbClr val="B1E9DC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48152" name="图形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0100" y="796925"/>
              <a:ext cx="720725" cy="71913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6" name="图片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3" y="3298825"/>
            <a:ext cx="2505075" cy="29575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8" name="组合 117"/>
          <p:cNvGrpSpPr/>
          <p:nvPr/>
        </p:nvGrpSpPr>
        <p:grpSpPr>
          <a:xfrm>
            <a:off x="3954463" y="3295650"/>
            <a:ext cx="542925" cy="1338263"/>
            <a:chOff x="3954463" y="3295651"/>
            <a:chExt cx="542925" cy="1338263"/>
          </a:xfrm>
        </p:grpSpPr>
        <p:sp>
          <p:nvSpPr>
            <p:cNvPr id="48155" name="Freeform 152"/>
            <p:cNvSpPr/>
            <p:nvPr/>
          </p:nvSpPr>
          <p:spPr>
            <a:xfrm>
              <a:off x="3954463" y="4324351"/>
              <a:ext cx="542925" cy="309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" h="28">
                  <a:moveTo>
                    <a:pt x="24" y="28"/>
                  </a:moveTo>
                  <a:cubicBezTo>
                    <a:pt x="24" y="28"/>
                    <a:pt x="23" y="28"/>
                    <a:pt x="22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5" y="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0"/>
                    <a:pt x="47" y="0"/>
                    <a:pt x="48" y="2"/>
                  </a:cubicBezTo>
                  <a:cubicBezTo>
                    <a:pt x="49" y="3"/>
                    <a:pt x="49" y="5"/>
                    <a:pt x="48" y="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8"/>
                    <a:pt x="25" y="28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8156" name="Freeform 153"/>
            <p:cNvSpPr/>
            <p:nvPr/>
          </p:nvSpPr>
          <p:spPr>
            <a:xfrm>
              <a:off x="4187825" y="3295651"/>
              <a:ext cx="76200" cy="1171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" h="106">
                  <a:moveTo>
                    <a:pt x="3" y="106"/>
                  </a:moveTo>
                  <a:cubicBezTo>
                    <a:pt x="2" y="106"/>
                    <a:pt x="0" y="104"/>
                    <a:pt x="0" y="10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7" y="104"/>
                    <a:pt x="5" y="106"/>
                    <a:pt x="3" y="10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5" y="3479800"/>
            <a:ext cx="2193925" cy="2817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845" grpId="0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D7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7890" name="组合 16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: 圆角 27"/>
          <p:cNvSpPr/>
          <p:nvPr/>
        </p:nvSpPr>
        <p:spPr>
          <a:xfrm flipH="1">
            <a:off x="8220075" y="549275"/>
            <a:ext cx="2986088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“要花的钱”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07675" y="463550"/>
            <a:ext cx="873125" cy="873125"/>
            <a:chOff x="10607675" y="463550"/>
            <a:chExt cx="873125" cy="873125"/>
          </a:xfrm>
        </p:grpSpPr>
        <p:sp>
          <p:nvSpPr>
            <p:cNvPr id="34" name="椭圆 33"/>
            <p:cNvSpPr/>
            <p:nvPr/>
          </p:nvSpPr>
          <p:spPr bwMode="auto">
            <a:xfrm flipH="1">
              <a:off x="106076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C7D63"/>
                </a:gs>
                <a:gs pos="100000">
                  <a:srgbClr val="22544A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185" name="文本框 35"/>
            <p:cNvSpPr txBox="1"/>
            <p:nvPr/>
          </p:nvSpPr>
          <p:spPr>
            <a:xfrm>
              <a:off x="10758488" y="604838"/>
              <a:ext cx="420687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1</a:t>
              </a:r>
              <a:endParaRPr lang="zh-CN" altLang="en-US" sz="3200" i="1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sp>
        <p:nvSpPr>
          <p:cNvPr id="67" name="矩形 18"/>
          <p:cNvSpPr/>
          <p:nvPr/>
        </p:nvSpPr>
        <p:spPr>
          <a:xfrm rot="-17851">
            <a:off x="8332788" y="1433513"/>
            <a:ext cx="20320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短期消费的钱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15163" y="2998788"/>
            <a:ext cx="2460625" cy="874712"/>
            <a:chOff x="7015163" y="2998647"/>
            <a:chExt cx="2460687" cy="874712"/>
          </a:xfrm>
        </p:grpSpPr>
        <p:sp>
          <p:nvSpPr>
            <p:cNvPr id="50188" name="矩形 15"/>
            <p:cNvSpPr/>
            <p:nvPr/>
          </p:nvSpPr>
          <p:spPr>
            <a:xfrm>
              <a:off x="7751825" y="2998647"/>
              <a:ext cx="1724025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超高流动性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的理财产品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7015163" y="3873359"/>
              <a:ext cx="233368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373313" y="3927475"/>
            <a:ext cx="2568575" cy="765175"/>
            <a:chOff x="2373313" y="3928164"/>
            <a:chExt cx="2568575" cy="765175"/>
          </a:xfrm>
        </p:grpSpPr>
        <p:sp>
          <p:nvSpPr>
            <p:cNvPr id="50191" name="矩形 12"/>
            <p:cNvSpPr/>
            <p:nvPr/>
          </p:nvSpPr>
          <p:spPr>
            <a:xfrm>
              <a:off x="2373313" y="4209152"/>
              <a:ext cx="172402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宝宝类产品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2471738" y="3928164"/>
              <a:ext cx="2470150" cy="765175"/>
            </a:xfrm>
            <a:custGeom>
              <a:avLst/>
              <a:gdLst>
                <a:gd name="connsiteX0" fmla="*/ 2565779 w 2565779"/>
                <a:gd name="connsiteY0" fmla="*/ 150125 h 1037230"/>
                <a:gd name="connsiteX1" fmla="*/ 1596788 w 2565779"/>
                <a:gd name="connsiteY1" fmla="*/ 1037230 h 1037230"/>
                <a:gd name="connsiteX2" fmla="*/ 0 w 2565779"/>
                <a:gd name="connsiteY2" fmla="*/ 1037230 h 1037230"/>
                <a:gd name="connsiteX3" fmla="*/ 232012 w 2565779"/>
                <a:gd name="connsiteY3" fmla="*/ 0 h 1037230"/>
                <a:gd name="connsiteX0-1" fmla="*/ 2565779 w 2565779"/>
                <a:gd name="connsiteY0-2" fmla="*/ 0 h 887105"/>
                <a:gd name="connsiteX1-3" fmla="*/ 1596788 w 2565779"/>
                <a:gd name="connsiteY1-4" fmla="*/ 887105 h 887105"/>
                <a:gd name="connsiteX2-5" fmla="*/ 0 w 2565779"/>
                <a:gd name="connsiteY2-6" fmla="*/ 887105 h 887105"/>
                <a:gd name="connsiteX0-7" fmla="*/ 2497540 w 2497540"/>
                <a:gd name="connsiteY0-8" fmla="*/ 0 h 736980"/>
                <a:gd name="connsiteX1-9" fmla="*/ 1596788 w 2497540"/>
                <a:gd name="connsiteY1-10" fmla="*/ 736980 h 736980"/>
                <a:gd name="connsiteX2-11" fmla="*/ 0 w 2497540"/>
                <a:gd name="connsiteY2-12" fmla="*/ 736980 h 736980"/>
                <a:gd name="connsiteX0-13" fmla="*/ 2538484 w 2538484"/>
                <a:gd name="connsiteY0-14" fmla="*/ 0 h 423081"/>
                <a:gd name="connsiteX1-15" fmla="*/ 1596788 w 2538484"/>
                <a:gd name="connsiteY1-16" fmla="*/ 423081 h 423081"/>
                <a:gd name="connsiteX2-17" fmla="*/ 0 w 2538484"/>
                <a:gd name="connsiteY2-18" fmla="*/ 423081 h 423081"/>
                <a:gd name="connsiteX0-19" fmla="*/ 2470245 w 2470245"/>
                <a:gd name="connsiteY0-20" fmla="*/ 0 h 764276"/>
                <a:gd name="connsiteX1-21" fmla="*/ 1596788 w 2470245"/>
                <a:gd name="connsiteY1-22" fmla="*/ 764276 h 764276"/>
                <a:gd name="connsiteX2-23" fmla="*/ 0 w 2470245"/>
                <a:gd name="connsiteY2-24" fmla="*/ 764276 h 76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0245" h="764276">
                  <a:moveTo>
                    <a:pt x="2470245" y="0"/>
                  </a:moveTo>
                  <a:lnTo>
                    <a:pt x="1596788" y="764276"/>
                  </a:lnTo>
                  <a:lnTo>
                    <a:pt x="0" y="764276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60638" y="2300288"/>
            <a:ext cx="2316162" cy="1312862"/>
            <a:chOff x="2560638" y="2300977"/>
            <a:chExt cx="2316162" cy="1312862"/>
          </a:xfrm>
        </p:grpSpPr>
        <p:sp>
          <p:nvSpPr>
            <p:cNvPr id="50194" name="矩形 11"/>
            <p:cNvSpPr/>
            <p:nvPr/>
          </p:nvSpPr>
          <p:spPr>
            <a:xfrm>
              <a:off x="2560638" y="2300977"/>
              <a:ext cx="1498600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货币基金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2787650" y="2785164"/>
              <a:ext cx="2089150" cy="828675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1227519 w 1227519"/>
                <a:gd name="connsiteY0-8" fmla="*/ 464024 h 464024"/>
                <a:gd name="connsiteX1-9" fmla="*/ 667961 w 1227519"/>
                <a:gd name="connsiteY1-10" fmla="*/ 0 h 464024"/>
                <a:gd name="connsiteX2-11" fmla="*/ 0 w 1227519"/>
                <a:gd name="connsiteY2-12" fmla="*/ 0 h 464024"/>
                <a:gd name="connsiteX0-13" fmla="*/ 1260446 w 1260446"/>
                <a:gd name="connsiteY0-14" fmla="*/ 464024 h 464024"/>
                <a:gd name="connsiteX1-15" fmla="*/ 700888 w 1260446"/>
                <a:gd name="connsiteY1-16" fmla="*/ 0 h 464024"/>
                <a:gd name="connsiteX2-17" fmla="*/ 0 w 1260446"/>
                <a:gd name="connsiteY2-18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60446" h="464024">
                  <a:moveTo>
                    <a:pt x="1260446" y="464024"/>
                  </a:moveTo>
                  <a:lnTo>
                    <a:pt x="700888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903" name="组合 17"/>
          <p:cNvGrpSpPr/>
          <p:nvPr/>
        </p:nvGrpSpPr>
        <p:grpSpPr>
          <a:xfrm>
            <a:off x="9458325" y="2960688"/>
            <a:ext cx="1082675" cy="1084262"/>
            <a:chOff x="6710885" y="1549562"/>
            <a:chExt cx="639744" cy="639746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 flipH="1">
              <a:off x="6710885" y="1549562"/>
              <a:ext cx="639744" cy="639746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0198" name="图形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22007" y="1690846"/>
              <a:ext cx="417501" cy="3571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7904" name="组合 15"/>
          <p:cNvGrpSpPr/>
          <p:nvPr/>
        </p:nvGrpSpPr>
        <p:grpSpPr>
          <a:xfrm>
            <a:off x="1250950" y="3927475"/>
            <a:ext cx="1084263" cy="1084263"/>
            <a:chOff x="3537979" y="1536298"/>
            <a:chExt cx="639744" cy="639746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>
            <a:xfrm flipH="1">
              <a:off x="3537979" y="1536298"/>
              <a:ext cx="639744" cy="639746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0201" name="图形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5451" y="1677582"/>
              <a:ext cx="404801" cy="3571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7905" name="组合 45"/>
          <p:cNvGrpSpPr/>
          <p:nvPr/>
        </p:nvGrpSpPr>
        <p:grpSpPr>
          <a:xfrm>
            <a:off x="1543050" y="2030413"/>
            <a:ext cx="1084263" cy="1084262"/>
            <a:chOff x="990114" y="1549183"/>
            <a:chExt cx="639744" cy="639746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 flipH="1">
              <a:off x="990114" y="1549183"/>
              <a:ext cx="639744" cy="639746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0204" name="图形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3299" y="1652368"/>
              <a:ext cx="433374" cy="4333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4059238" y="5089525"/>
            <a:ext cx="7019925" cy="1098550"/>
            <a:chOff x="4059238" y="5089525"/>
            <a:chExt cx="7019925" cy="1098550"/>
          </a:xfrm>
        </p:grpSpPr>
        <p:sp>
          <p:nvSpPr>
            <p:cNvPr id="65" name="任意多边形: 形状 64"/>
            <p:cNvSpPr/>
            <p:nvPr/>
          </p:nvSpPr>
          <p:spPr bwMode="auto">
            <a:xfrm flipH="1">
              <a:off x="4203700" y="5432425"/>
              <a:ext cx="6875463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22544A"/>
                </a:gs>
                <a:gs pos="100000">
                  <a:srgbClr val="179D7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207" name="矩形 12"/>
            <p:cNvSpPr/>
            <p:nvPr/>
          </p:nvSpPr>
          <p:spPr>
            <a:xfrm flipH="1">
              <a:off x="4059238" y="5495925"/>
              <a:ext cx="686434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关键点    要保证良好的流动性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208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9000" y="5089525"/>
              <a:ext cx="427038" cy="109855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790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50" y="1425575"/>
            <a:ext cx="2644775" cy="492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D7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矩形: 圆角 15"/>
          <p:cNvSpPr/>
          <p:nvPr/>
        </p:nvSpPr>
        <p:spPr>
          <a:xfrm>
            <a:off x="950911" y="549275"/>
            <a:ext cx="2841625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保命的钱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29" name="组合 1"/>
            <p:cNvGrpSpPr/>
            <p:nvPr/>
          </p:nvGrpSpPr>
          <p:grpSpPr>
            <a:xfrm>
              <a:off x="1120775" y="6291263"/>
              <a:ext cx="9931400" cy="566737"/>
              <a:chOff x="1120775" y="6291263"/>
              <a:chExt cx="9931400" cy="566737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1120775" y="6291263"/>
                <a:ext cx="9931400" cy="0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11052175" y="6308725"/>
                <a:ext cx="0" cy="549275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676275" y="463550"/>
            <a:ext cx="873125" cy="873125"/>
            <a:chOff x="676275" y="463550"/>
            <a:chExt cx="873125" cy="873125"/>
          </a:xfrm>
        </p:grpSpPr>
        <p:sp>
          <p:nvSpPr>
            <p:cNvPr id="19" name="椭圆 18"/>
            <p:cNvSpPr/>
            <p:nvPr/>
          </p:nvSpPr>
          <p:spPr bwMode="auto">
            <a:xfrm>
              <a:off x="6762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C7D63"/>
                </a:gs>
                <a:gs pos="100000">
                  <a:srgbClr val="22544A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34" name="文本框 23"/>
            <p:cNvSpPr txBox="1"/>
            <p:nvPr/>
          </p:nvSpPr>
          <p:spPr>
            <a:xfrm>
              <a:off x="857250" y="604838"/>
              <a:ext cx="420688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2</a:t>
              </a:r>
              <a:endParaRPr lang="zh-CN" altLang="en-US" sz="3200" i="1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sp>
        <p:nvSpPr>
          <p:cNvPr id="50" name="矩形 18"/>
          <p:cNvSpPr/>
          <p:nvPr/>
        </p:nvSpPr>
        <p:spPr>
          <a:xfrm rot="-17851">
            <a:off x="1644650" y="1433513"/>
            <a:ext cx="3570288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生命和健康做投资用的钱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068388" y="5089525"/>
            <a:ext cx="7720012" cy="1098550"/>
            <a:chOff x="1068388" y="5089525"/>
            <a:chExt cx="7720012" cy="1098550"/>
          </a:xfrm>
        </p:grpSpPr>
        <p:sp>
          <p:nvSpPr>
            <p:cNvPr id="48" name="任意多边形: 形状 47"/>
            <p:cNvSpPr/>
            <p:nvPr/>
          </p:nvSpPr>
          <p:spPr bwMode="auto">
            <a:xfrm>
              <a:off x="1068388" y="5432425"/>
              <a:ext cx="7720012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22544A"/>
                </a:gs>
                <a:gs pos="100000">
                  <a:srgbClr val="179D7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238" name="矩形 12"/>
            <p:cNvSpPr/>
            <p:nvPr/>
          </p:nvSpPr>
          <p:spPr>
            <a:xfrm>
              <a:off x="1230313" y="5495925"/>
              <a:ext cx="5641975" cy="5238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切记    不要拿收益去衡量意外风险</a:t>
              </a:r>
              <a:endPara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2239" name="图片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95488" y="5089525"/>
              <a:ext cx="427037" cy="109855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3" name="组合 52"/>
          <p:cNvGrpSpPr/>
          <p:nvPr/>
        </p:nvGrpSpPr>
        <p:grpSpPr>
          <a:xfrm>
            <a:off x="2940050" y="3954463"/>
            <a:ext cx="2519363" cy="763587"/>
            <a:chOff x="2940050" y="3954463"/>
            <a:chExt cx="2519363" cy="763587"/>
          </a:xfrm>
        </p:grpSpPr>
        <p:sp>
          <p:nvSpPr>
            <p:cNvPr id="52241" name="矩形 12"/>
            <p:cNvSpPr/>
            <p:nvPr/>
          </p:nvSpPr>
          <p:spPr>
            <a:xfrm>
              <a:off x="2940050" y="4233863"/>
              <a:ext cx="1722438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人身意外险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2989263" y="3954463"/>
              <a:ext cx="2470150" cy="763587"/>
            </a:xfrm>
            <a:custGeom>
              <a:avLst/>
              <a:gdLst>
                <a:gd name="connsiteX0" fmla="*/ 2565779 w 2565779"/>
                <a:gd name="connsiteY0" fmla="*/ 150125 h 1037230"/>
                <a:gd name="connsiteX1" fmla="*/ 1596788 w 2565779"/>
                <a:gd name="connsiteY1" fmla="*/ 1037230 h 1037230"/>
                <a:gd name="connsiteX2" fmla="*/ 0 w 2565779"/>
                <a:gd name="connsiteY2" fmla="*/ 1037230 h 1037230"/>
                <a:gd name="connsiteX3" fmla="*/ 232012 w 2565779"/>
                <a:gd name="connsiteY3" fmla="*/ 0 h 1037230"/>
                <a:gd name="connsiteX0-1" fmla="*/ 2565779 w 2565779"/>
                <a:gd name="connsiteY0-2" fmla="*/ 0 h 887105"/>
                <a:gd name="connsiteX1-3" fmla="*/ 1596788 w 2565779"/>
                <a:gd name="connsiteY1-4" fmla="*/ 887105 h 887105"/>
                <a:gd name="connsiteX2-5" fmla="*/ 0 w 2565779"/>
                <a:gd name="connsiteY2-6" fmla="*/ 887105 h 887105"/>
                <a:gd name="connsiteX0-7" fmla="*/ 2497540 w 2497540"/>
                <a:gd name="connsiteY0-8" fmla="*/ 0 h 736980"/>
                <a:gd name="connsiteX1-9" fmla="*/ 1596788 w 2497540"/>
                <a:gd name="connsiteY1-10" fmla="*/ 736980 h 736980"/>
                <a:gd name="connsiteX2-11" fmla="*/ 0 w 2497540"/>
                <a:gd name="connsiteY2-12" fmla="*/ 736980 h 736980"/>
                <a:gd name="connsiteX0-13" fmla="*/ 2538484 w 2538484"/>
                <a:gd name="connsiteY0-14" fmla="*/ 0 h 423081"/>
                <a:gd name="connsiteX1-15" fmla="*/ 1596788 w 2538484"/>
                <a:gd name="connsiteY1-16" fmla="*/ 423081 h 423081"/>
                <a:gd name="connsiteX2-17" fmla="*/ 0 w 2538484"/>
                <a:gd name="connsiteY2-18" fmla="*/ 423081 h 423081"/>
                <a:gd name="connsiteX0-19" fmla="*/ 2470245 w 2470245"/>
                <a:gd name="connsiteY0-20" fmla="*/ 0 h 764276"/>
                <a:gd name="connsiteX1-21" fmla="*/ 1596788 w 2470245"/>
                <a:gd name="connsiteY1-22" fmla="*/ 764276 h 764276"/>
                <a:gd name="connsiteX2-23" fmla="*/ 0 w 2470245"/>
                <a:gd name="connsiteY2-24" fmla="*/ 764276 h 76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0245" h="764276">
                  <a:moveTo>
                    <a:pt x="2470245" y="0"/>
                  </a:moveTo>
                  <a:lnTo>
                    <a:pt x="1596788" y="764276"/>
                  </a:lnTo>
                  <a:lnTo>
                    <a:pt x="0" y="764276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940050" y="2398713"/>
            <a:ext cx="2519363" cy="1304925"/>
            <a:chOff x="2940050" y="2398713"/>
            <a:chExt cx="2519363" cy="1304925"/>
          </a:xfrm>
        </p:grpSpPr>
        <p:sp>
          <p:nvSpPr>
            <p:cNvPr id="52244" name="矩形 12"/>
            <p:cNvSpPr/>
            <p:nvPr/>
          </p:nvSpPr>
          <p:spPr>
            <a:xfrm>
              <a:off x="2940050" y="2398713"/>
              <a:ext cx="1722438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交通意外险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 flipV="1">
              <a:off x="2989263" y="2938463"/>
              <a:ext cx="2470150" cy="765175"/>
            </a:xfrm>
            <a:custGeom>
              <a:avLst/>
              <a:gdLst>
                <a:gd name="connsiteX0" fmla="*/ 2565779 w 2565779"/>
                <a:gd name="connsiteY0" fmla="*/ 150125 h 1037230"/>
                <a:gd name="connsiteX1" fmla="*/ 1596788 w 2565779"/>
                <a:gd name="connsiteY1" fmla="*/ 1037230 h 1037230"/>
                <a:gd name="connsiteX2" fmla="*/ 0 w 2565779"/>
                <a:gd name="connsiteY2" fmla="*/ 1037230 h 1037230"/>
                <a:gd name="connsiteX3" fmla="*/ 232012 w 2565779"/>
                <a:gd name="connsiteY3" fmla="*/ 0 h 1037230"/>
                <a:gd name="connsiteX0-1" fmla="*/ 2565779 w 2565779"/>
                <a:gd name="connsiteY0-2" fmla="*/ 0 h 887105"/>
                <a:gd name="connsiteX1-3" fmla="*/ 1596788 w 2565779"/>
                <a:gd name="connsiteY1-4" fmla="*/ 887105 h 887105"/>
                <a:gd name="connsiteX2-5" fmla="*/ 0 w 2565779"/>
                <a:gd name="connsiteY2-6" fmla="*/ 887105 h 887105"/>
                <a:gd name="connsiteX0-7" fmla="*/ 2497540 w 2497540"/>
                <a:gd name="connsiteY0-8" fmla="*/ 0 h 736980"/>
                <a:gd name="connsiteX1-9" fmla="*/ 1596788 w 2497540"/>
                <a:gd name="connsiteY1-10" fmla="*/ 736980 h 736980"/>
                <a:gd name="connsiteX2-11" fmla="*/ 0 w 2497540"/>
                <a:gd name="connsiteY2-12" fmla="*/ 736980 h 736980"/>
                <a:gd name="connsiteX0-13" fmla="*/ 2538484 w 2538484"/>
                <a:gd name="connsiteY0-14" fmla="*/ 0 h 423081"/>
                <a:gd name="connsiteX1-15" fmla="*/ 1596788 w 2538484"/>
                <a:gd name="connsiteY1-16" fmla="*/ 423081 h 423081"/>
                <a:gd name="connsiteX2-17" fmla="*/ 0 w 2538484"/>
                <a:gd name="connsiteY2-18" fmla="*/ 423081 h 423081"/>
                <a:gd name="connsiteX0-19" fmla="*/ 2470245 w 2470245"/>
                <a:gd name="connsiteY0-20" fmla="*/ 0 h 764276"/>
                <a:gd name="connsiteX1-21" fmla="*/ 1596788 w 2470245"/>
                <a:gd name="connsiteY1-22" fmla="*/ 764276 h 764276"/>
                <a:gd name="connsiteX2-23" fmla="*/ 0 w 2470245"/>
                <a:gd name="connsiteY2-24" fmla="*/ 764276 h 76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0245" h="764276">
                  <a:moveTo>
                    <a:pt x="2470245" y="0"/>
                  </a:moveTo>
                  <a:lnTo>
                    <a:pt x="1596788" y="764276"/>
                  </a:lnTo>
                  <a:lnTo>
                    <a:pt x="0" y="764276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9951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50" y="2081213"/>
            <a:ext cx="1816100" cy="3381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" name="组合 56"/>
          <p:cNvGrpSpPr/>
          <p:nvPr/>
        </p:nvGrpSpPr>
        <p:grpSpPr>
          <a:xfrm>
            <a:off x="6689725" y="3954463"/>
            <a:ext cx="2520950" cy="763587"/>
            <a:chOff x="6689725" y="3954463"/>
            <a:chExt cx="2520950" cy="763587"/>
          </a:xfrm>
        </p:grpSpPr>
        <p:sp>
          <p:nvSpPr>
            <p:cNvPr id="52248" name="矩形 12"/>
            <p:cNvSpPr/>
            <p:nvPr/>
          </p:nvSpPr>
          <p:spPr>
            <a:xfrm flipH="1">
              <a:off x="7486650" y="4233863"/>
              <a:ext cx="1724025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意外医疗险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 flipH="1">
              <a:off x="6689725" y="3954463"/>
              <a:ext cx="2470150" cy="763587"/>
            </a:xfrm>
            <a:custGeom>
              <a:avLst/>
              <a:gdLst>
                <a:gd name="connsiteX0" fmla="*/ 2565779 w 2565779"/>
                <a:gd name="connsiteY0" fmla="*/ 150125 h 1037230"/>
                <a:gd name="connsiteX1" fmla="*/ 1596788 w 2565779"/>
                <a:gd name="connsiteY1" fmla="*/ 1037230 h 1037230"/>
                <a:gd name="connsiteX2" fmla="*/ 0 w 2565779"/>
                <a:gd name="connsiteY2" fmla="*/ 1037230 h 1037230"/>
                <a:gd name="connsiteX3" fmla="*/ 232012 w 2565779"/>
                <a:gd name="connsiteY3" fmla="*/ 0 h 1037230"/>
                <a:gd name="connsiteX0-1" fmla="*/ 2565779 w 2565779"/>
                <a:gd name="connsiteY0-2" fmla="*/ 0 h 887105"/>
                <a:gd name="connsiteX1-3" fmla="*/ 1596788 w 2565779"/>
                <a:gd name="connsiteY1-4" fmla="*/ 887105 h 887105"/>
                <a:gd name="connsiteX2-5" fmla="*/ 0 w 2565779"/>
                <a:gd name="connsiteY2-6" fmla="*/ 887105 h 887105"/>
                <a:gd name="connsiteX0-7" fmla="*/ 2497540 w 2497540"/>
                <a:gd name="connsiteY0-8" fmla="*/ 0 h 736980"/>
                <a:gd name="connsiteX1-9" fmla="*/ 1596788 w 2497540"/>
                <a:gd name="connsiteY1-10" fmla="*/ 736980 h 736980"/>
                <a:gd name="connsiteX2-11" fmla="*/ 0 w 2497540"/>
                <a:gd name="connsiteY2-12" fmla="*/ 736980 h 736980"/>
                <a:gd name="connsiteX0-13" fmla="*/ 2538484 w 2538484"/>
                <a:gd name="connsiteY0-14" fmla="*/ 0 h 423081"/>
                <a:gd name="connsiteX1-15" fmla="*/ 1596788 w 2538484"/>
                <a:gd name="connsiteY1-16" fmla="*/ 423081 h 423081"/>
                <a:gd name="connsiteX2-17" fmla="*/ 0 w 2538484"/>
                <a:gd name="connsiteY2-18" fmla="*/ 423081 h 423081"/>
                <a:gd name="connsiteX0-19" fmla="*/ 2470245 w 2470245"/>
                <a:gd name="connsiteY0-20" fmla="*/ 0 h 764276"/>
                <a:gd name="connsiteX1-21" fmla="*/ 1596788 w 2470245"/>
                <a:gd name="connsiteY1-22" fmla="*/ 764276 h 764276"/>
                <a:gd name="connsiteX2-23" fmla="*/ 0 w 2470245"/>
                <a:gd name="connsiteY2-24" fmla="*/ 764276 h 76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0245" h="764276">
                  <a:moveTo>
                    <a:pt x="2470245" y="0"/>
                  </a:moveTo>
                  <a:lnTo>
                    <a:pt x="1596788" y="764276"/>
                  </a:lnTo>
                  <a:lnTo>
                    <a:pt x="0" y="764276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689725" y="2398713"/>
            <a:ext cx="2520950" cy="1304925"/>
            <a:chOff x="6689725" y="2398713"/>
            <a:chExt cx="2520950" cy="1304925"/>
          </a:xfrm>
        </p:grpSpPr>
        <p:sp>
          <p:nvSpPr>
            <p:cNvPr id="52251" name="矩形 12"/>
            <p:cNvSpPr/>
            <p:nvPr/>
          </p:nvSpPr>
          <p:spPr>
            <a:xfrm flipH="1">
              <a:off x="7486650" y="2398713"/>
              <a:ext cx="1724025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意外伤害险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 flipH="1" flipV="1">
              <a:off x="6689725" y="2938463"/>
              <a:ext cx="2470150" cy="765175"/>
            </a:xfrm>
            <a:custGeom>
              <a:avLst/>
              <a:gdLst>
                <a:gd name="connsiteX0" fmla="*/ 2565779 w 2565779"/>
                <a:gd name="connsiteY0" fmla="*/ 150125 h 1037230"/>
                <a:gd name="connsiteX1" fmla="*/ 1596788 w 2565779"/>
                <a:gd name="connsiteY1" fmla="*/ 1037230 h 1037230"/>
                <a:gd name="connsiteX2" fmla="*/ 0 w 2565779"/>
                <a:gd name="connsiteY2" fmla="*/ 1037230 h 1037230"/>
                <a:gd name="connsiteX3" fmla="*/ 232012 w 2565779"/>
                <a:gd name="connsiteY3" fmla="*/ 0 h 1037230"/>
                <a:gd name="connsiteX0-1" fmla="*/ 2565779 w 2565779"/>
                <a:gd name="connsiteY0-2" fmla="*/ 0 h 887105"/>
                <a:gd name="connsiteX1-3" fmla="*/ 1596788 w 2565779"/>
                <a:gd name="connsiteY1-4" fmla="*/ 887105 h 887105"/>
                <a:gd name="connsiteX2-5" fmla="*/ 0 w 2565779"/>
                <a:gd name="connsiteY2-6" fmla="*/ 887105 h 887105"/>
                <a:gd name="connsiteX0-7" fmla="*/ 2497540 w 2497540"/>
                <a:gd name="connsiteY0-8" fmla="*/ 0 h 736980"/>
                <a:gd name="connsiteX1-9" fmla="*/ 1596788 w 2497540"/>
                <a:gd name="connsiteY1-10" fmla="*/ 736980 h 736980"/>
                <a:gd name="connsiteX2-11" fmla="*/ 0 w 2497540"/>
                <a:gd name="connsiteY2-12" fmla="*/ 736980 h 736980"/>
                <a:gd name="connsiteX0-13" fmla="*/ 2538484 w 2538484"/>
                <a:gd name="connsiteY0-14" fmla="*/ 0 h 423081"/>
                <a:gd name="connsiteX1-15" fmla="*/ 1596788 w 2538484"/>
                <a:gd name="connsiteY1-16" fmla="*/ 423081 h 423081"/>
                <a:gd name="connsiteX2-17" fmla="*/ 0 w 2538484"/>
                <a:gd name="connsiteY2-18" fmla="*/ 423081 h 423081"/>
                <a:gd name="connsiteX0-19" fmla="*/ 2470245 w 2470245"/>
                <a:gd name="connsiteY0-20" fmla="*/ 0 h 764276"/>
                <a:gd name="connsiteX1-21" fmla="*/ 1596788 w 2470245"/>
                <a:gd name="connsiteY1-22" fmla="*/ 764276 h 764276"/>
                <a:gd name="connsiteX2-23" fmla="*/ 0 w 2470245"/>
                <a:gd name="connsiteY2-24" fmla="*/ 764276 h 76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0245" h="764276">
                  <a:moveTo>
                    <a:pt x="2470245" y="0"/>
                  </a:moveTo>
                  <a:lnTo>
                    <a:pt x="1596788" y="764276"/>
                  </a:lnTo>
                  <a:lnTo>
                    <a:pt x="0" y="764276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47838" y="2208213"/>
            <a:ext cx="1084262" cy="1084262"/>
            <a:chOff x="1747873" y="2207524"/>
            <a:chExt cx="1084263" cy="1084262"/>
          </a:xfrm>
        </p:grpSpPr>
        <p:sp>
          <p:nvSpPr>
            <p:cNvPr id="24" name="椭圆 23"/>
            <p:cNvSpPr>
              <a:spLocks noChangeAspect="1"/>
            </p:cNvSpPr>
            <p:nvPr/>
          </p:nvSpPr>
          <p:spPr bwMode="auto">
            <a:xfrm flipH="1">
              <a:off x="1747873" y="2207524"/>
              <a:ext cx="1084263" cy="1084262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2255" name="图形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2810" y="2341668"/>
              <a:ext cx="814388" cy="8159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" name="组合 11"/>
          <p:cNvGrpSpPr/>
          <p:nvPr/>
        </p:nvGrpSpPr>
        <p:grpSpPr>
          <a:xfrm>
            <a:off x="9291638" y="3905250"/>
            <a:ext cx="1084262" cy="1084263"/>
            <a:chOff x="9291395" y="3904768"/>
            <a:chExt cx="1084263" cy="1084262"/>
          </a:xfrm>
        </p:grpSpPr>
        <p:sp>
          <p:nvSpPr>
            <p:cNvPr id="33" name="椭圆 32"/>
            <p:cNvSpPr>
              <a:spLocks noChangeAspect="1"/>
            </p:cNvSpPr>
            <p:nvPr/>
          </p:nvSpPr>
          <p:spPr bwMode="auto">
            <a:xfrm flipH="1">
              <a:off x="9291395" y="3904768"/>
              <a:ext cx="1084263" cy="1084262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2258" name="图形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2793" y="4086899"/>
              <a:ext cx="721466" cy="720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1747838" y="3905250"/>
            <a:ext cx="1084262" cy="1084263"/>
            <a:chOff x="1747873" y="3904768"/>
            <a:chExt cx="1084263" cy="1084262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 bwMode="auto">
            <a:xfrm flipH="1">
              <a:off x="1747873" y="3904768"/>
              <a:ext cx="1084263" cy="1084262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2261" name="图形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6473" y="4133368"/>
              <a:ext cx="627063" cy="62706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" name="组合 13"/>
          <p:cNvGrpSpPr/>
          <p:nvPr/>
        </p:nvGrpSpPr>
        <p:grpSpPr>
          <a:xfrm>
            <a:off x="9291638" y="2208213"/>
            <a:ext cx="1084262" cy="1084262"/>
            <a:chOff x="9291395" y="2207524"/>
            <a:chExt cx="1084263" cy="1084262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 bwMode="auto">
            <a:xfrm flipH="1">
              <a:off x="9291395" y="2207524"/>
              <a:ext cx="1084263" cy="1084262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2264" name="图形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7932" y="2444061"/>
              <a:ext cx="611189" cy="61118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D7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1986" name="组合 16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: 圆角 27"/>
          <p:cNvSpPr/>
          <p:nvPr/>
        </p:nvSpPr>
        <p:spPr>
          <a:xfrm flipH="1">
            <a:off x="8220075" y="549275"/>
            <a:ext cx="2986088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“生钱的钱”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07675" y="463550"/>
            <a:ext cx="873125" cy="873125"/>
            <a:chOff x="10607675" y="463550"/>
            <a:chExt cx="873125" cy="873125"/>
          </a:xfrm>
        </p:grpSpPr>
        <p:sp>
          <p:nvSpPr>
            <p:cNvPr id="34" name="椭圆 33"/>
            <p:cNvSpPr/>
            <p:nvPr/>
          </p:nvSpPr>
          <p:spPr bwMode="auto">
            <a:xfrm flipH="1">
              <a:off x="106076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C7D63"/>
                </a:gs>
                <a:gs pos="100000">
                  <a:srgbClr val="22544A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281" name="文本框 35"/>
            <p:cNvSpPr txBox="1"/>
            <p:nvPr/>
          </p:nvSpPr>
          <p:spPr>
            <a:xfrm>
              <a:off x="10758488" y="604838"/>
              <a:ext cx="420687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3</a:t>
              </a:r>
              <a:endParaRPr lang="zh-CN" altLang="en-US" sz="3200" i="1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sp>
        <p:nvSpPr>
          <p:cNvPr id="67" name="矩形 18"/>
          <p:cNvSpPr/>
          <p:nvPr/>
        </p:nvSpPr>
        <p:spPr>
          <a:xfrm rot="-17851">
            <a:off x="7834313" y="1433513"/>
            <a:ext cx="264795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“闲置”出来的钱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60625" y="2441575"/>
            <a:ext cx="2416175" cy="1312863"/>
            <a:chOff x="2460625" y="2441575"/>
            <a:chExt cx="2416175" cy="1312863"/>
          </a:xfrm>
        </p:grpSpPr>
        <p:sp>
          <p:nvSpPr>
            <p:cNvPr id="54284" name="矩形 11"/>
            <p:cNvSpPr/>
            <p:nvPr/>
          </p:nvSpPr>
          <p:spPr>
            <a:xfrm>
              <a:off x="2460625" y="2441575"/>
              <a:ext cx="14986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基金定投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2613025" y="2925763"/>
              <a:ext cx="2263775" cy="828675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1227519 w 1227519"/>
                <a:gd name="connsiteY0-8" fmla="*/ 464024 h 464024"/>
                <a:gd name="connsiteX1-9" fmla="*/ 667961 w 1227519"/>
                <a:gd name="connsiteY1-10" fmla="*/ 0 h 464024"/>
                <a:gd name="connsiteX2-11" fmla="*/ 0 w 1227519"/>
                <a:gd name="connsiteY2-12" fmla="*/ 0 h 464024"/>
                <a:gd name="connsiteX0-13" fmla="*/ 1260446 w 1260446"/>
                <a:gd name="connsiteY0-14" fmla="*/ 464024 h 464024"/>
                <a:gd name="connsiteX1-15" fmla="*/ 700888 w 1260446"/>
                <a:gd name="connsiteY1-16" fmla="*/ 0 h 464024"/>
                <a:gd name="connsiteX2-17" fmla="*/ 0 w 1260446"/>
                <a:gd name="connsiteY2-18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60446" h="464024">
                  <a:moveTo>
                    <a:pt x="1260446" y="464024"/>
                  </a:moveTo>
                  <a:lnTo>
                    <a:pt x="700888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995" name="组合 37"/>
          <p:cNvGrpSpPr/>
          <p:nvPr/>
        </p:nvGrpSpPr>
        <p:grpSpPr>
          <a:xfrm>
            <a:off x="1481138" y="2189163"/>
            <a:ext cx="1082675" cy="1082675"/>
            <a:chOff x="658813" y="1562068"/>
            <a:chExt cx="639744" cy="639746"/>
          </a:xfrm>
        </p:grpSpPr>
        <p:sp>
          <p:nvSpPr>
            <p:cNvPr id="84" name="椭圆 83"/>
            <p:cNvSpPr>
              <a:spLocks noChangeAspect="1"/>
            </p:cNvSpPr>
            <p:nvPr/>
          </p:nvSpPr>
          <p:spPr>
            <a:xfrm flipH="1">
              <a:off x="658813" y="1562068"/>
              <a:ext cx="639744" cy="639746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4288" name="图形 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0097" y="1703352"/>
              <a:ext cx="357176" cy="3571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1996" name="组合 7"/>
          <p:cNvGrpSpPr/>
          <p:nvPr/>
        </p:nvGrpSpPr>
        <p:grpSpPr>
          <a:xfrm>
            <a:off x="1528763" y="3778250"/>
            <a:ext cx="1084262" cy="1084263"/>
            <a:chOff x="8086842" y="783148"/>
            <a:chExt cx="639762" cy="639763"/>
          </a:xfrm>
        </p:grpSpPr>
        <p:sp>
          <p:nvSpPr>
            <p:cNvPr id="88" name="椭圆 87"/>
            <p:cNvSpPr>
              <a:spLocks noChangeAspect="1"/>
            </p:cNvSpPr>
            <p:nvPr/>
          </p:nvSpPr>
          <p:spPr bwMode="auto">
            <a:xfrm flipH="1">
              <a:off x="8086842" y="783148"/>
              <a:ext cx="639762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4291" name="图形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70377" y="886612"/>
              <a:ext cx="433829" cy="433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847725" y="5089525"/>
            <a:ext cx="10231438" cy="1098550"/>
            <a:chOff x="848139" y="5089525"/>
            <a:chExt cx="10231024" cy="1098550"/>
          </a:xfrm>
        </p:grpSpPr>
        <p:grpSp>
          <p:nvGrpSpPr>
            <p:cNvPr id="54293" name="组合 63"/>
            <p:cNvGrpSpPr/>
            <p:nvPr/>
          </p:nvGrpSpPr>
          <p:grpSpPr>
            <a:xfrm>
              <a:off x="848139" y="5432425"/>
              <a:ext cx="10231024" cy="649288"/>
              <a:chOff x="-6650227" y="5432425"/>
              <a:chExt cx="17699025" cy="649288"/>
            </a:xfrm>
          </p:grpSpPr>
          <p:sp>
            <p:nvSpPr>
              <p:cNvPr id="65" name="任意多边形: 形状 64"/>
              <p:cNvSpPr/>
              <p:nvPr/>
            </p:nvSpPr>
            <p:spPr bwMode="auto">
              <a:xfrm flipH="1">
                <a:off x="1508626" y="5432425"/>
                <a:ext cx="9540172" cy="649288"/>
              </a:xfrm>
              <a:custGeom>
                <a:avLst/>
                <a:gdLst>
                  <a:gd name="connsiteX0" fmla="*/ 2424044 w 5635557"/>
                  <a:gd name="connsiteY0" fmla="*/ 0 h 649288"/>
                  <a:gd name="connsiteX1" fmla="*/ 3655944 w 5635557"/>
                  <a:gd name="connsiteY1" fmla="*/ 0 h 649288"/>
                  <a:gd name="connsiteX2" fmla="*/ 4403657 w 5635557"/>
                  <a:gd name="connsiteY2" fmla="*/ 0 h 649288"/>
                  <a:gd name="connsiteX3" fmla="*/ 5635557 w 5635557"/>
                  <a:gd name="connsiteY3" fmla="*/ 0 h 649288"/>
                  <a:gd name="connsiteX4" fmla="*/ 5508557 w 5635557"/>
                  <a:gd name="connsiteY4" fmla="*/ 330200 h 649288"/>
                  <a:gd name="connsiteX5" fmla="*/ 5635557 w 5635557"/>
                  <a:gd name="connsiteY5" fmla="*/ 649288 h 649288"/>
                  <a:gd name="connsiteX6" fmla="*/ 4403657 w 5635557"/>
                  <a:gd name="connsiteY6" fmla="*/ 649288 h 649288"/>
                  <a:gd name="connsiteX7" fmla="*/ 3655944 w 5635557"/>
                  <a:gd name="connsiteY7" fmla="*/ 649288 h 649288"/>
                  <a:gd name="connsiteX8" fmla="*/ 2424044 w 5635557"/>
                  <a:gd name="connsiteY8" fmla="*/ 649288 h 649288"/>
                  <a:gd name="connsiteX9" fmla="*/ 2424243 w 5635557"/>
                  <a:gd name="connsiteY9" fmla="*/ 648644 h 649288"/>
                  <a:gd name="connsiteX10" fmla="*/ 0 w 5635557"/>
                  <a:gd name="connsiteY10" fmla="*/ 648644 h 649288"/>
                  <a:gd name="connsiteX11" fmla="*/ 0 w 5635557"/>
                  <a:gd name="connsiteY11" fmla="*/ 644 h 649288"/>
                  <a:gd name="connsiteX12" fmla="*/ 2424236 w 5635557"/>
                  <a:gd name="connsiteY12" fmla="*/ 644 h 64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35557" h="649288">
                    <a:moveTo>
                      <a:pt x="2424044" y="0"/>
                    </a:moveTo>
                    <a:lnTo>
                      <a:pt x="3655944" y="0"/>
                    </a:lnTo>
                    <a:lnTo>
                      <a:pt x="4403657" y="0"/>
                    </a:lnTo>
                    <a:lnTo>
                      <a:pt x="5635557" y="0"/>
                    </a:lnTo>
                    <a:lnTo>
                      <a:pt x="5508557" y="330200"/>
                    </a:lnTo>
                    <a:lnTo>
                      <a:pt x="5635557" y="649288"/>
                    </a:lnTo>
                    <a:lnTo>
                      <a:pt x="4403657" y="649288"/>
                    </a:lnTo>
                    <a:lnTo>
                      <a:pt x="3655944" y="649288"/>
                    </a:lnTo>
                    <a:lnTo>
                      <a:pt x="2424044" y="649288"/>
                    </a:lnTo>
                    <a:lnTo>
                      <a:pt x="2424243" y="648644"/>
                    </a:lnTo>
                    <a:lnTo>
                      <a:pt x="0" y="648644"/>
                    </a:lnTo>
                    <a:lnTo>
                      <a:pt x="0" y="644"/>
                    </a:lnTo>
                    <a:lnTo>
                      <a:pt x="2424236" y="644"/>
                    </a:lnTo>
                    <a:close/>
                  </a:path>
                </a:pathLst>
              </a:custGeom>
              <a:gradFill>
                <a:gsLst>
                  <a:gs pos="0">
                    <a:srgbClr val="22544A"/>
                  </a:gs>
                  <a:gs pos="100000">
                    <a:srgbClr val="179D77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A240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295" name="矩形 12"/>
              <p:cNvSpPr/>
              <p:nvPr/>
            </p:nvSpPr>
            <p:spPr>
              <a:xfrm flipH="1">
                <a:off x="-6650227" y="5495925"/>
                <a:ext cx="17483144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r"/>
                <a:r>
                  <a:rPr lang="zh-CN" altLang="en-US" sz="2700" b="1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关键点    投资前认真学习，找到适合自己且自己擅长的投资品种</a:t>
                </a:r>
                <a:endParaRPr lang="zh-CN" altLang="zh-CN" sz="27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4296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7894" y="5089525"/>
              <a:ext cx="427037" cy="109855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725" y="1765300"/>
            <a:ext cx="3163888" cy="3651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2498725" y="3838575"/>
            <a:ext cx="2378075" cy="828675"/>
            <a:chOff x="2498827" y="3838575"/>
            <a:chExt cx="2377973" cy="828675"/>
          </a:xfrm>
        </p:grpSpPr>
        <p:sp>
          <p:nvSpPr>
            <p:cNvPr id="74" name="任意多边形: 形状 73"/>
            <p:cNvSpPr/>
            <p:nvPr/>
          </p:nvSpPr>
          <p:spPr>
            <a:xfrm flipV="1">
              <a:off x="2613122" y="3838575"/>
              <a:ext cx="2263678" cy="828675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1227519 w 1227519"/>
                <a:gd name="connsiteY0-8" fmla="*/ 464024 h 464024"/>
                <a:gd name="connsiteX1-9" fmla="*/ 667961 w 1227519"/>
                <a:gd name="connsiteY1-10" fmla="*/ 0 h 464024"/>
                <a:gd name="connsiteX2-11" fmla="*/ 0 w 1227519"/>
                <a:gd name="connsiteY2-12" fmla="*/ 0 h 464024"/>
                <a:gd name="connsiteX0-13" fmla="*/ 1260446 w 1260446"/>
                <a:gd name="connsiteY0-14" fmla="*/ 464024 h 464024"/>
                <a:gd name="connsiteX1-15" fmla="*/ 700888 w 1260446"/>
                <a:gd name="connsiteY1-16" fmla="*/ 0 h 464024"/>
                <a:gd name="connsiteX2-17" fmla="*/ 0 w 1260446"/>
                <a:gd name="connsiteY2-18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60446" h="464024">
                  <a:moveTo>
                    <a:pt x="1260446" y="464024"/>
                  </a:moveTo>
                  <a:lnTo>
                    <a:pt x="700888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300" name="矩形 11"/>
            <p:cNvSpPr/>
            <p:nvPr/>
          </p:nvSpPr>
          <p:spPr>
            <a:xfrm>
              <a:off x="2498827" y="4186238"/>
              <a:ext cx="1498600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股票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flipH="1">
            <a:off x="7634288" y="3162300"/>
            <a:ext cx="1524000" cy="492125"/>
            <a:chOff x="3720981" y="3162300"/>
            <a:chExt cx="1524119" cy="492125"/>
          </a:xfrm>
        </p:grpSpPr>
        <p:sp>
          <p:nvSpPr>
            <p:cNvPr id="54302" name="矩形 13"/>
            <p:cNvSpPr/>
            <p:nvPr/>
          </p:nvSpPr>
          <p:spPr>
            <a:xfrm>
              <a:off x="3720981" y="3162300"/>
              <a:ext cx="800219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3797187" y="3654425"/>
              <a:ext cx="144791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1" name="组合 7"/>
          <p:cNvGrpSpPr/>
          <p:nvPr/>
        </p:nvGrpSpPr>
        <p:grpSpPr>
          <a:xfrm>
            <a:off x="9242425" y="3121025"/>
            <a:ext cx="1116013" cy="1082675"/>
            <a:chOff x="5689600" y="1549400"/>
            <a:chExt cx="658453" cy="639763"/>
          </a:xfrm>
        </p:grpSpPr>
        <p:sp>
          <p:nvSpPr>
            <p:cNvPr id="72" name="椭圆 71"/>
            <p:cNvSpPr>
              <a:spLocks noChangeAspect="1"/>
            </p:cNvSpPr>
            <p:nvPr/>
          </p:nvSpPr>
          <p:spPr bwMode="auto">
            <a:xfrm flipH="1">
              <a:off x="5689600" y="1549400"/>
              <a:ext cx="639720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4306" name="图形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6217" y="1679575"/>
              <a:ext cx="491917" cy="4318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D77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矩形: 圆角 15"/>
          <p:cNvSpPr/>
          <p:nvPr/>
        </p:nvSpPr>
        <p:spPr>
          <a:xfrm>
            <a:off x="950910" y="549275"/>
            <a:ext cx="3571875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保本升值的钱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325" name="组合 1"/>
            <p:cNvGrpSpPr/>
            <p:nvPr/>
          </p:nvGrpSpPr>
          <p:grpSpPr>
            <a:xfrm>
              <a:off x="1120775" y="6291263"/>
              <a:ext cx="9931400" cy="566737"/>
              <a:chOff x="1120775" y="6291263"/>
              <a:chExt cx="9931400" cy="566737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1120775" y="6291263"/>
                <a:ext cx="9931400" cy="0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11052175" y="6308725"/>
                <a:ext cx="0" cy="549275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676275" y="463550"/>
            <a:ext cx="873125" cy="873125"/>
            <a:chOff x="676275" y="463550"/>
            <a:chExt cx="873125" cy="873125"/>
          </a:xfrm>
        </p:grpSpPr>
        <p:sp>
          <p:nvSpPr>
            <p:cNvPr id="19" name="椭圆 18"/>
            <p:cNvSpPr/>
            <p:nvPr/>
          </p:nvSpPr>
          <p:spPr bwMode="auto">
            <a:xfrm>
              <a:off x="6762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C7D63"/>
                </a:gs>
                <a:gs pos="100000">
                  <a:srgbClr val="22544A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330" name="文本框 23"/>
            <p:cNvSpPr txBox="1"/>
            <p:nvPr/>
          </p:nvSpPr>
          <p:spPr>
            <a:xfrm>
              <a:off x="857250" y="604838"/>
              <a:ext cx="420688" cy="5857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4</a:t>
              </a:r>
              <a:endParaRPr lang="zh-CN" altLang="en-US" sz="3200" i="1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3400" y="1270000"/>
            <a:ext cx="1722438" cy="3797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7077075" y="3194050"/>
            <a:ext cx="2735263" cy="493713"/>
            <a:chOff x="7076661" y="3194119"/>
            <a:chExt cx="2735677" cy="493712"/>
          </a:xfrm>
        </p:grpSpPr>
        <p:sp>
          <p:nvSpPr>
            <p:cNvPr id="56333" name="矩形 13"/>
            <p:cNvSpPr/>
            <p:nvPr/>
          </p:nvSpPr>
          <p:spPr>
            <a:xfrm>
              <a:off x="7780338" y="3194119"/>
              <a:ext cx="2032000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银行理财产品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076661" y="3687831"/>
              <a:ext cx="263723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0" name="矩形 18"/>
          <p:cNvSpPr/>
          <p:nvPr/>
        </p:nvSpPr>
        <p:spPr>
          <a:xfrm rot="-17851">
            <a:off x="1670050" y="1433513"/>
            <a:ext cx="2954338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用来获取收益的的钱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22600" y="3808413"/>
            <a:ext cx="2535238" cy="765175"/>
            <a:chOff x="3022600" y="3808481"/>
            <a:chExt cx="2535238" cy="765175"/>
          </a:xfrm>
        </p:grpSpPr>
        <p:sp>
          <p:nvSpPr>
            <p:cNvPr id="56337" name="矩形 12"/>
            <p:cNvSpPr/>
            <p:nvPr/>
          </p:nvSpPr>
          <p:spPr>
            <a:xfrm>
              <a:off x="3022600" y="4089469"/>
              <a:ext cx="172402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债券类产品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3087688" y="3808481"/>
              <a:ext cx="2470150" cy="765175"/>
            </a:xfrm>
            <a:custGeom>
              <a:avLst/>
              <a:gdLst>
                <a:gd name="connsiteX0" fmla="*/ 2565779 w 2565779"/>
                <a:gd name="connsiteY0" fmla="*/ 150125 h 1037230"/>
                <a:gd name="connsiteX1" fmla="*/ 1596788 w 2565779"/>
                <a:gd name="connsiteY1" fmla="*/ 1037230 h 1037230"/>
                <a:gd name="connsiteX2" fmla="*/ 0 w 2565779"/>
                <a:gd name="connsiteY2" fmla="*/ 1037230 h 1037230"/>
                <a:gd name="connsiteX3" fmla="*/ 232012 w 2565779"/>
                <a:gd name="connsiteY3" fmla="*/ 0 h 1037230"/>
                <a:gd name="connsiteX0-1" fmla="*/ 2565779 w 2565779"/>
                <a:gd name="connsiteY0-2" fmla="*/ 0 h 887105"/>
                <a:gd name="connsiteX1-3" fmla="*/ 1596788 w 2565779"/>
                <a:gd name="connsiteY1-4" fmla="*/ 887105 h 887105"/>
                <a:gd name="connsiteX2-5" fmla="*/ 0 w 2565779"/>
                <a:gd name="connsiteY2-6" fmla="*/ 887105 h 887105"/>
                <a:gd name="connsiteX0-7" fmla="*/ 2497540 w 2497540"/>
                <a:gd name="connsiteY0-8" fmla="*/ 0 h 736980"/>
                <a:gd name="connsiteX1-9" fmla="*/ 1596788 w 2497540"/>
                <a:gd name="connsiteY1-10" fmla="*/ 736980 h 736980"/>
                <a:gd name="connsiteX2-11" fmla="*/ 0 w 2497540"/>
                <a:gd name="connsiteY2-12" fmla="*/ 736980 h 736980"/>
                <a:gd name="connsiteX0-13" fmla="*/ 2538484 w 2538484"/>
                <a:gd name="connsiteY0-14" fmla="*/ 0 h 423081"/>
                <a:gd name="connsiteX1-15" fmla="*/ 1596788 w 2538484"/>
                <a:gd name="connsiteY1-16" fmla="*/ 423081 h 423081"/>
                <a:gd name="connsiteX2-17" fmla="*/ 0 w 2538484"/>
                <a:gd name="connsiteY2-18" fmla="*/ 423081 h 423081"/>
                <a:gd name="connsiteX0-19" fmla="*/ 2470245 w 2470245"/>
                <a:gd name="connsiteY0-20" fmla="*/ 0 h 764276"/>
                <a:gd name="connsiteX1-21" fmla="*/ 1596788 w 2470245"/>
                <a:gd name="connsiteY1-22" fmla="*/ 764276 h 764276"/>
                <a:gd name="connsiteX2-23" fmla="*/ 0 w 2470245"/>
                <a:gd name="connsiteY2-24" fmla="*/ 764276 h 76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470245" h="764276">
                  <a:moveTo>
                    <a:pt x="2470245" y="0"/>
                  </a:moveTo>
                  <a:lnTo>
                    <a:pt x="1596788" y="764276"/>
                  </a:lnTo>
                  <a:lnTo>
                    <a:pt x="0" y="764276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94000" y="2335213"/>
            <a:ext cx="2770188" cy="1276350"/>
            <a:chOff x="2794000" y="2335281"/>
            <a:chExt cx="2770188" cy="1276350"/>
          </a:xfrm>
        </p:grpSpPr>
        <p:sp>
          <p:nvSpPr>
            <p:cNvPr id="56340" name="矩形 11"/>
            <p:cNvSpPr/>
            <p:nvPr/>
          </p:nvSpPr>
          <p:spPr>
            <a:xfrm>
              <a:off x="2794000" y="2335281"/>
              <a:ext cx="20510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中低风险理财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2954338" y="2814706"/>
              <a:ext cx="2609850" cy="796925"/>
            </a:xfrm>
            <a:custGeom>
              <a:avLst/>
              <a:gdLst>
                <a:gd name="connsiteX0" fmla="*/ 0 w 2660072"/>
                <a:gd name="connsiteY0" fmla="*/ 0 h 731520"/>
                <a:gd name="connsiteX1" fmla="*/ 1745672 w 2660072"/>
                <a:gd name="connsiteY1" fmla="*/ 0 h 731520"/>
                <a:gd name="connsiteX2" fmla="*/ 2660072 w 2660072"/>
                <a:gd name="connsiteY2" fmla="*/ 731520 h 731520"/>
                <a:gd name="connsiteX0-1" fmla="*/ 0 w 2610195"/>
                <a:gd name="connsiteY0-2" fmla="*/ 0 h 831273"/>
                <a:gd name="connsiteX1-3" fmla="*/ 1745672 w 2610195"/>
                <a:gd name="connsiteY1-4" fmla="*/ 0 h 831273"/>
                <a:gd name="connsiteX2-5" fmla="*/ 2610195 w 2610195"/>
                <a:gd name="connsiteY2-6" fmla="*/ 831273 h 831273"/>
                <a:gd name="connsiteX0-7" fmla="*/ 0 w 2377438"/>
                <a:gd name="connsiteY0-8" fmla="*/ 0 h 698270"/>
                <a:gd name="connsiteX1-9" fmla="*/ 1745672 w 2377438"/>
                <a:gd name="connsiteY1-10" fmla="*/ 0 h 698270"/>
                <a:gd name="connsiteX2-11" fmla="*/ 2377438 w 2377438"/>
                <a:gd name="connsiteY2-12" fmla="*/ 698270 h 698270"/>
                <a:gd name="connsiteX0-13" fmla="*/ 0 w 2610194"/>
                <a:gd name="connsiteY0-14" fmla="*/ 0 h 798023"/>
                <a:gd name="connsiteX1-15" fmla="*/ 1745672 w 2610194"/>
                <a:gd name="connsiteY1-16" fmla="*/ 0 h 798023"/>
                <a:gd name="connsiteX2-17" fmla="*/ 2610194 w 2610194"/>
                <a:gd name="connsiteY2-18" fmla="*/ 798023 h 7980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10194" h="798023">
                  <a:moveTo>
                    <a:pt x="0" y="0"/>
                  </a:moveTo>
                  <a:lnTo>
                    <a:pt x="1745672" y="0"/>
                  </a:lnTo>
                  <a:lnTo>
                    <a:pt x="2610194" y="798023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4050" name="组合 42"/>
          <p:cNvGrpSpPr/>
          <p:nvPr/>
        </p:nvGrpSpPr>
        <p:grpSpPr>
          <a:xfrm>
            <a:off x="1722438" y="2155825"/>
            <a:ext cx="1084262" cy="1084263"/>
            <a:chOff x="2242805" y="6286998"/>
            <a:chExt cx="639763" cy="639763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 bwMode="auto">
            <a:xfrm flipH="1">
              <a:off x="2242805" y="6286998"/>
              <a:ext cx="639763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6344" name="图形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5993" y="6390186"/>
              <a:ext cx="433387" cy="433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051" name="组合 43"/>
          <p:cNvGrpSpPr/>
          <p:nvPr/>
        </p:nvGrpSpPr>
        <p:grpSpPr>
          <a:xfrm>
            <a:off x="9812338" y="3071813"/>
            <a:ext cx="1082675" cy="1084262"/>
            <a:chOff x="8419768" y="6286998"/>
            <a:chExt cx="639762" cy="639763"/>
          </a:xfrm>
        </p:grpSpPr>
        <p:sp>
          <p:nvSpPr>
            <p:cNvPr id="51" name="椭圆 50"/>
            <p:cNvSpPr>
              <a:spLocks noChangeAspect="1"/>
            </p:cNvSpPr>
            <p:nvPr/>
          </p:nvSpPr>
          <p:spPr bwMode="auto">
            <a:xfrm flipH="1">
              <a:off x="8419768" y="6286998"/>
              <a:ext cx="639762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6347" name="图形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2955" y="6390186"/>
              <a:ext cx="431800" cy="433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052" name="组合 44"/>
          <p:cNvGrpSpPr/>
          <p:nvPr/>
        </p:nvGrpSpPr>
        <p:grpSpPr>
          <a:xfrm>
            <a:off x="1876425" y="3752850"/>
            <a:ext cx="1084263" cy="1084263"/>
            <a:chOff x="5484480" y="6286998"/>
            <a:chExt cx="639763" cy="639763"/>
          </a:xfrm>
        </p:grpSpPr>
        <p:sp>
          <p:nvSpPr>
            <p:cNvPr id="46" name="椭圆 45"/>
            <p:cNvSpPr>
              <a:spLocks noChangeAspect="1"/>
            </p:cNvSpPr>
            <p:nvPr/>
          </p:nvSpPr>
          <p:spPr bwMode="auto">
            <a:xfrm flipH="1">
              <a:off x="5484480" y="6286998"/>
              <a:ext cx="639763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6350" name="图形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5755" y="6326686"/>
              <a:ext cx="558800" cy="5588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1068388" y="5065713"/>
            <a:ext cx="7720012" cy="1098550"/>
            <a:chOff x="1068388" y="5065713"/>
            <a:chExt cx="7720012" cy="1098550"/>
          </a:xfrm>
        </p:grpSpPr>
        <p:sp>
          <p:nvSpPr>
            <p:cNvPr id="48" name="任意多边形: 形状 47"/>
            <p:cNvSpPr/>
            <p:nvPr/>
          </p:nvSpPr>
          <p:spPr bwMode="auto">
            <a:xfrm>
              <a:off x="1068388" y="5095875"/>
              <a:ext cx="7720012" cy="1038225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22544A"/>
                </a:gs>
                <a:gs pos="100000">
                  <a:srgbClr val="179D7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353" name="矩形 12"/>
            <p:cNvSpPr/>
            <p:nvPr/>
          </p:nvSpPr>
          <p:spPr>
            <a:xfrm>
              <a:off x="1230313" y="5200650"/>
              <a:ext cx="492125" cy="8302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谨</a:t>
              </a:r>
              <a:endPara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记</a:t>
              </a:r>
              <a:endParaRPr lang="zh-CN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6354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1950" y="5065713"/>
              <a:ext cx="427038" cy="10985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55" name="矩形 23"/>
            <p:cNvSpPr/>
            <p:nvPr/>
          </p:nvSpPr>
          <p:spPr>
            <a:xfrm>
              <a:off x="2039938" y="5145088"/>
              <a:ext cx="6032500" cy="941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这部分资金是不能随意支取或者挪作他用，</a:t>
              </a:r>
              <a:endPara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不然很容易出现专项资金亏空的情况。</a:t>
              </a:r>
              <a:endPara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D77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106" name="直接连接符 105"/>
          <p:cNvCxnSpPr/>
          <p:nvPr/>
        </p:nvCxnSpPr>
        <p:spPr>
          <a:xfrm>
            <a:off x="11052175" y="0"/>
            <a:ext cx="0" cy="2160588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1120775" y="6492875"/>
            <a:ext cx="0" cy="365125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: 圆角 94"/>
          <p:cNvSpPr/>
          <p:nvPr/>
        </p:nvSpPr>
        <p:spPr>
          <a:xfrm>
            <a:off x="658813" y="2160588"/>
            <a:ext cx="10874375" cy="4332288"/>
          </a:xfrm>
          <a:prstGeom prst="roundRect">
            <a:avLst>
              <a:gd name="adj" fmla="val 582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496050" y="2619375"/>
            <a:ext cx="2865438" cy="900113"/>
            <a:chOff x="6655578" y="1846595"/>
            <a:chExt cx="2865311" cy="900000"/>
          </a:xfrm>
        </p:grpSpPr>
        <p:sp>
          <p:nvSpPr>
            <p:cNvPr id="21" name="矩形: 圆角 20"/>
            <p:cNvSpPr/>
            <p:nvPr/>
          </p:nvSpPr>
          <p:spPr>
            <a:xfrm>
              <a:off x="6763523" y="1846595"/>
              <a:ext cx="2757366" cy="900000"/>
            </a:xfrm>
            <a:prstGeom prst="roundRect">
              <a:avLst/>
            </a:prstGeom>
            <a:solidFill>
              <a:srgbClr val="C9F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75" name="矩形 2"/>
            <p:cNvSpPr/>
            <p:nvPr/>
          </p:nvSpPr>
          <p:spPr>
            <a:xfrm>
              <a:off x="6655578" y="1926107"/>
              <a:ext cx="156966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“情况好转”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76" name="矩形 4"/>
            <p:cNvSpPr/>
            <p:nvPr/>
          </p:nvSpPr>
          <p:spPr>
            <a:xfrm>
              <a:off x="6797066" y="2278834"/>
              <a:ext cx="272382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适度提高投资账户的比例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512050" y="3824288"/>
            <a:ext cx="3698875" cy="900112"/>
            <a:chOff x="7671644" y="3167267"/>
            <a:chExt cx="3698490" cy="900000"/>
          </a:xfrm>
        </p:grpSpPr>
        <p:sp>
          <p:nvSpPr>
            <p:cNvPr id="45" name="矩形: 圆角 44"/>
            <p:cNvSpPr/>
            <p:nvPr/>
          </p:nvSpPr>
          <p:spPr>
            <a:xfrm>
              <a:off x="7671644" y="3167267"/>
              <a:ext cx="3698490" cy="900000"/>
            </a:xfrm>
            <a:prstGeom prst="roundRect">
              <a:avLst/>
            </a:prstGeom>
            <a:solidFill>
              <a:srgbClr val="C9F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79" name="矩形 45"/>
            <p:cNvSpPr/>
            <p:nvPr/>
          </p:nvSpPr>
          <p:spPr>
            <a:xfrm>
              <a:off x="7710158" y="3248010"/>
              <a:ext cx="1569660" cy="3736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极度害怕风险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80" name="矩形 46"/>
            <p:cNvSpPr/>
            <p:nvPr/>
          </p:nvSpPr>
          <p:spPr>
            <a:xfrm>
              <a:off x="7710158" y="3605447"/>
              <a:ext cx="3659976" cy="3736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可以缩小“生钱的钱”账户到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44550" y="3152775"/>
            <a:ext cx="1649413" cy="900113"/>
            <a:chOff x="1003237" y="3172866"/>
            <a:chExt cx="1650096" cy="900000"/>
          </a:xfrm>
        </p:grpSpPr>
        <p:sp>
          <p:nvSpPr>
            <p:cNvPr id="42" name="矩形: 圆角 41"/>
            <p:cNvSpPr/>
            <p:nvPr/>
          </p:nvSpPr>
          <p:spPr>
            <a:xfrm>
              <a:off x="1003237" y="3172866"/>
              <a:ext cx="1650096" cy="900000"/>
            </a:xfrm>
            <a:prstGeom prst="roundRect">
              <a:avLst/>
            </a:prstGeom>
            <a:solidFill>
              <a:srgbClr val="C9F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83" name="矩形 43"/>
            <p:cNvSpPr/>
            <p:nvPr/>
          </p:nvSpPr>
          <p:spPr>
            <a:xfrm>
              <a:off x="1023884" y="3605105"/>
              <a:ext cx="158752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消减投资账户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84" name="矩形 42"/>
            <p:cNvSpPr/>
            <p:nvPr/>
          </p:nvSpPr>
          <p:spPr>
            <a:xfrm>
              <a:off x="1021587" y="3252378"/>
              <a:ext cx="158982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遇到重大危机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07388" y="5041900"/>
            <a:ext cx="3030537" cy="900113"/>
            <a:chOff x="8466714" y="4988838"/>
            <a:chExt cx="3029962" cy="900000"/>
          </a:xfrm>
        </p:grpSpPr>
        <p:sp>
          <p:nvSpPr>
            <p:cNvPr id="51" name="矩形: 圆角 50"/>
            <p:cNvSpPr/>
            <p:nvPr/>
          </p:nvSpPr>
          <p:spPr>
            <a:xfrm>
              <a:off x="8466714" y="4988838"/>
              <a:ext cx="3029962" cy="900000"/>
            </a:xfrm>
            <a:prstGeom prst="roundRect">
              <a:avLst/>
            </a:prstGeom>
            <a:solidFill>
              <a:srgbClr val="C9F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387" name="矩形 51"/>
            <p:cNvSpPr/>
            <p:nvPr/>
          </p:nvSpPr>
          <p:spPr>
            <a:xfrm>
              <a:off x="8505227" y="5068350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高风险投资比例高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88" name="矩形 52"/>
            <p:cNvSpPr/>
            <p:nvPr/>
          </p:nvSpPr>
          <p:spPr>
            <a:xfrm>
              <a:off x="8505227" y="5421077"/>
              <a:ext cx="295465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备用金的准备也要适度提高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4" name="直接箭头连接符 63"/>
          <p:cNvCxnSpPr>
            <a:endCxn id="45" idx="1"/>
          </p:cNvCxnSpPr>
          <p:nvPr/>
        </p:nvCxnSpPr>
        <p:spPr>
          <a:xfrm>
            <a:off x="6134100" y="4275138"/>
            <a:ext cx="1377950" cy="0"/>
          </a:xfrm>
          <a:prstGeom prst="straightConnector1">
            <a:avLst/>
          </a:prstGeom>
          <a:ln w="12700">
            <a:solidFill>
              <a:srgbClr val="179D77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endCxn id="45" idx="1"/>
          </p:cNvCxnSpPr>
          <p:nvPr/>
        </p:nvCxnSpPr>
        <p:spPr>
          <a:xfrm>
            <a:off x="4922838" y="3052763"/>
            <a:ext cx="1681163" cy="0"/>
          </a:xfrm>
          <a:prstGeom prst="straightConnector1">
            <a:avLst/>
          </a:prstGeom>
          <a:ln w="12700">
            <a:solidFill>
              <a:srgbClr val="179D77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endCxn id="45" idx="1"/>
          </p:cNvCxnSpPr>
          <p:nvPr/>
        </p:nvCxnSpPr>
        <p:spPr>
          <a:xfrm>
            <a:off x="7335838" y="5473700"/>
            <a:ext cx="971550" cy="0"/>
          </a:xfrm>
          <a:prstGeom prst="straightConnector1">
            <a:avLst/>
          </a:prstGeom>
          <a:ln w="12700">
            <a:solidFill>
              <a:srgbClr val="179D77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7"/>
          <p:cNvSpPr/>
          <p:nvPr/>
        </p:nvSpPr>
        <p:spPr>
          <a:xfrm>
            <a:off x="1300163" y="1519238"/>
            <a:ext cx="9593262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资产配置是</a:t>
            </a:r>
            <a:r>
              <a:rPr lang="zh-CN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</a:t>
            </a:r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绝对配置</a:t>
            </a:r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的，家庭的抗风险能力也是在变化的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" name="组合 4"/>
          <p:cNvGrpSpPr/>
          <p:nvPr/>
        </p:nvGrpSpPr>
        <p:grpSpPr>
          <a:xfrm>
            <a:off x="4878388" y="571500"/>
            <a:ext cx="1446212" cy="461963"/>
            <a:chOff x="4878388" y="1560513"/>
            <a:chExt cx="1446212" cy="461962"/>
          </a:xfrm>
        </p:grpSpPr>
        <p:sp>
          <p:nvSpPr>
            <p:cNvPr id="58394" name="矩形 2"/>
            <p:cNvSpPr/>
            <p:nvPr/>
          </p:nvSpPr>
          <p:spPr>
            <a:xfrm>
              <a:off x="5065713" y="1560513"/>
              <a:ext cx="1108075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</a:t>
              </a:r>
              <a:r>
                <a:rPr lang="zh-CN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9" name="直接箭头连接符 98"/>
            <p:cNvCxnSpPr>
              <a:endCxn id="45" idx="1"/>
            </p:cNvCxnSpPr>
            <p:nvPr/>
          </p:nvCxnSpPr>
          <p:spPr>
            <a:xfrm>
              <a:off x="4878388" y="2022475"/>
              <a:ext cx="1446212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3" name="矩形: 圆角 102"/>
          <p:cNvSpPr/>
          <p:nvPr/>
        </p:nvSpPr>
        <p:spPr bwMode="auto">
          <a:xfrm rot="21582149">
            <a:off x="3155950" y="630238"/>
            <a:ext cx="1638300" cy="636588"/>
          </a:xfrm>
          <a:prstGeom prst="roundRect">
            <a:avLst>
              <a:gd name="adj" fmla="val 50000"/>
            </a:avLst>
          </a:prstGeom>
          <a:solidFill>
            <a:srgbClr val="C83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生钱的钱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" name="矩形: 圆角 103"/>
          <p:cNvSpPr/>
          <p:nvPr/>
        </p:nvSpPr>
        <p:spPr bwMode="auto">
          <a:xfrm rot="21582149">
            <a:off x="6378575" y="630238"/>
            <a:ext cx="2233613" cy="636588"/>
          </a:xfrm>
          <a:prstGeom prst="roundRect">
            <a:avLst>
              <a:gd name="adj" fmla="val 50000"/>
            </a:avLst>
          </a:prstGeom>
          <a:solidFill>
            <a:srgbClr val="C83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保本升值的钱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任意多边形: 形状 114"/>
          <p:cNvSpPr/>
          <p:nvPr/>
        </p:nvSpPr>
        <p:spPr>
          <a:xfrm>
            <a:off x="2451100" y="3538538"/>
            <a:ext cx="1273175" cy="238125"/>
          </a:xfrm>
          <a:custGeom>
            <a:avLst/>
            <a:gdLst>
              <a:gd name="connsiteX0" fmla="*/ 2054087 w 2054087"/>
              <a:gd name="connsiteY0" fmla="*/ 702365 h 702365"/>
              <a:gd name="connsiteX1" fmla="*/ 1338470 w 2054087"/>
              <a:gd name="connsiteY1" fmla="*/ 0 h 702365"/>
              <a:gd name="connsiteX2" fmla="*/ 304800 w 2054087"/>
              <a:gd name="connsiteY2" fmla="*/ 0 h 702365"/>
              <a:gd name="connsiteX3" fmla="*/ 0 w 2054087"/>
              <a:gd name="connsiteY3" fmla="*/ 583095 h 702365"/>
              <a:gd name="connsiteX0-1" fmla="*/ 1749287 w 1749287"/>
              <a:gd name="connsiteY0-2" fmla="*/ 702365 h 702365"/>
              <a:gd name="connsiteX1-3" fmla="*/ 1033670 w 1749287"/>
              <a:gd name="connsiteY1-4" fmla="*/ 0 h 702365"/>
              <a:gd name="connsiteX2-5" fmla="*/ 0 w 1749287"/>
              <a:gd name="connsiteY2-6" fmla="*/ 0 h 702365"/>
              <a:gd name="connsiteX0-7" fmla="*/ 1272209 w 1272209"/>
              <a:gd name="connsiteY0-8" fmla="*/ 238539 h 238539"/>
              <a:gd name="connsiteX1-9" fmla="*/ 1033670 w 1272209"/>
              <a:gd name="connsiteY1-10" fmla="*/ 0 h 238539"/>
              <a:gd name="connsiteX2-11" fmla="*/ 0 w 1272209"/>
              <a:gd name="connsiteY2-12" fmla="*/ 0 h 2385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72209" h="238539">
                <a:moveTo>
                  <a:pt x="1272209" y="238539"/>
                </a:moveTo>
                <a:lnTo>
                  <a:pt x="103367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179D77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3505200" y="2359025"/>
            <a:ext cx="1422400" cy="1422400"/>
            <a:chOff x="3505084" y="2359001"/>
            <a:chExt cx="1422283" cy="1422282"/>
          </a:xfrm>
        </p:grpSpPr>
        <p:sp>
          <p:nvSpPr>
            <p:cNvPr id="18" name="空心弧 17"/>
            <p:cNvSpPr/>
            <p:nvPr/>
          </p:nvSpPr>
          <p:spPr>
            <a:xfrm flipH="1">
              <a:off x="3505084" y="2359001"/>
              <a:ext cx="1422283" cy="1422282"/>
            </a:xfrm>
            <a:prstGeom prst="blockArc">
              <a:avLst>
                <a:gd name="adj1" fmla="val 5311998"/>
                <a:gd name="adj2" fmla="val 20348"/>
                <a:gd name="adj3" fmla="val 14935"/>
              </a:avLst>
            </a:prstGeom>
            <a:solidFill>
              <a:srgbClr val="17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401" name="组合 126"/>
            <p:cNvGrpSpPr/>
            <p:nvPr/>
          </p:nvGrpSpPr>
          <p:grpSpPr>
            <a:xfrm>
              <a:off x="3856225" y="2710142"/>
              <a:ext cx="720000" cy="720000"/>
              <a:chOff x="3856225" y="2710142"/>
              <a:chExt cx="720000" cy="720000"/>
            </a:xfrm>
          </p:grpSpPr>
          <p:sp>
            <p:nvSpPr>
              <p:cNvPr id="55" name="椭圆 54"/>
              <p:cNvSpPr>
                <a:spLocks noChangeAspect="1"/>
              </p:cNvSpPr>
              <p:nvPr/>
            </p:nvSpPr>
            <p:spPr>
              <a:xfrm>
                <a:off x="3855893" y="2709810"/>
                <a:ext cx="720666" cy="720665"/>
              </a:xfrm>
              <a:prstGeom prst="ellipse">
                <a:avLst/>
              </a:prstGeom>
              <a:solidFill>
                <a:srgbClr val="179D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8403" name="图形 10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00343" y="2870134"/>
                <a:ext cx="396842" cy="39684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44" name="组合 143"/>
          <p:cNvGrpSpPr/>
          <p:nvPr/>
        </p:nvGrpSpPr>
        <p:grpSpPr>
          <a:xfrm>
            <a:off x="5913438" y="4768850"/>
            <a:ext cx="1422400" cy="1420813"/>
            <a:chOff x="5913744" y="4768148"/>
            <a:chExt cx="1422283" cy="1422282"/>
          </a:xfrm>
        </p:grpSpPr>
        <p:sp>
          <p:nvSpPr>
            <p:cNvPr id="37" name="空心弧 36"/>
            <p:cNvSpPr/>
            <p:nvPr/>
          </p:nvSpPr>
          <p:spPr>
            <a:xfrm flipH="1">
              <a:off x="5913744" y="4768148"/>
              <a:ext cx="1422283" cy="1422282"/>
            </a:xfrm>
            <a:prstGeom prst="blockArc">
              <a:avLst>
                <a:gd name="adj1" fmla="val 5311998"/>
                <a:gd name="adj2" fmla="val 20348"/>
                <a:gd name="adj3" fmla="val 14935"/>
              </a:avLst>
            </a:prstGeom>
            <a:solidFill>
              <a:srgbClr val="17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406" name="组合 46092"/>
            <p:cNvGrpSpPr/>
            <p:nvPr/>
          </p:nvGrpSpPr>
          <p:grpSpPr>
            <a:xfrm>
              <a:off x="6264885" y="5119289"/>
              <a:ext cx="720000" cy="720000"/>
              <a:chOff x="6264885" y="5119289"/>
              <a:chExt cx="720000" cy="720000"/>
            </a:xfrm>
          </p:grpSpPr>
          <p:sp>
            <p:nvSpPr>
              <p:cNvPr id="68" name="椭圆 67"/>
              <p:cNvSpPr>
                <a:spLocks noChangeAspect="1"/>
              </p:cNvSpPr>
              <p:nvPr/>
            </p:nvSpPr>
            <p:spPr>
              <a:xfrm>
                <a:off x="6264552" y="5119349"/>
                <a:ext cx="720666" cy="719881"/>
              </a:xfrm>
              <a:prstGeom prst="ellipse">
                <a:avLst/>
              </a:prstGeom>
              <a:solidFill>
                <a:srgbClr val="179D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8408" name="图形 1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74081" y="5263960"/>
                <a:ext cx="501609" cy="43065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43" name="组合 142"/>
          <p:cNvGrpSpPr/>
          <p:nvPr/>
        </p:nvGrpSpPr>
        <p:grpSpPr>
          <a:xfrm>
            <a:off x="4702175" y="4773613"/>
            <a:ext cx="1420813" cy="1422400"/>
            <a:chOff x="4701470" y="4773236"/>
            <a:chExt cx="1422283" cy="1422282"/>
          </a:xfrm>
        </p:grpSpPr>
        <p:sp>
          <p:nvSpPr>
            <p:cNvPr id="36" name="空心弧 35"/>
            <p:cNvSpPr/>
            <p:nvPr/>
          </p:nvSpPr>
          <p:spPr>
            <a:xfrm rot="16200000">
              <a:off x="4701468" y="4773233"/>
              <a:ext cx="1422282" cy="1422283"/>
            </a:xfrm>
            <a:prstGeom prst="blockArc">
              <a:avLst>
                <a:gd name="adj1" fmla="val 5311998"/>
                <a:gd name="adj2" fmla="val 20348"/>
                <a:gd name="adj3" fmla="val 14935"/>
              </a:avLst>
            </a:prstGeom>
            <a:solidFill>
              <a:srgbClr val="155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411" name="组合 133"/>
            <p:cNvGrpSpPr/>
            <p:nvPr/>
          </p:nvGrpSpPr>
          <p:grpSpPr>
            <a:xfrm>
              <a:off x="5052612" y="5124376"/>
              <a:ext cx="720000" cy="720000"/>
              <a:chOff x="5052612" y="5124376"/>
              <a:chExt cx="720000" cy="720000"/>
            </a:xfrm>
          </p:grpSpPr>
          <p:sp>
            <p:nvSpPr>
              <p:cNvPr id="67" name="椭圆 66"/>
              <p:cNvSpPr>
                <a:spLocks noChangeAspect="1"/>
              </p:cNvSpPr>
              <p:nvPr/>
            </p:nvSpPr>
            <p:spPr>
              <a:xfrm>
                <a:off x="5052671" y="5124044"/>
                <a:ext cx="719881" cy="720665"/>
              </a:xfrm>
              <a:prstGeom prst="ellipse">
                <a:avLst/>
              </a:prstGeom>
              <a:solidFill>
                <a:srgbClr val="155B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8413" name="图形 1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9608" y="5220874"/>
                <a:ext cx="526007" cy="52700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42" name="组合 141"/>
          <p:cNvGrpSpPr/>
          <p:nvPr/>
        </p:nvGrpSpPr>
        <p:grpSpPr>
          <a:xfrm>
            <a:off x="4706938" y="3563938"/>
            <a:ext cx="1422400" cy="1422400"/>
            <a:chOff x="4706767" y="3563575"/>
            <a:chExt cx="1422283" cy="1422282"/>
          </a:xfrm>
        </p:grpSpPr>
        <p:sp>
          <p:nvSpPr>
            <p:cNvPr id="34" name="空心弧 33"/>
            <p:cNvSpPr/>
            <p:nvPr/>
          </p:nvSpPr>
          <p:spPr>
            <a:xfrm flipH="1">
              <a:off x="4706767" y="3563575"/>
              <a:ext cx="1422283" cy="1422282"/>
            </a:xfrm>
            <a:prstGeom prst="blockArc">
              <a:avLst>
                <a:gd name="adj1" fmla="val 5311998"/>
                <a:gd name="adj2" fmla="val 20348"/>
                <a:gd name="adj3" fmla="val 14935"/>
              </a:avLst>
            </a:prstGeom>
            <a:solidFill>
              <a:srgbClr val="17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416" name="组合 134"/>
            <p:cNvGrpSpPr/>
            <p:nvPr/>
          </p:nvGrpSpPr>
          <p:grpSpPr>
            <a:xfrm>
              <a:off x="5057908" y="3914716"/>
              <a:ext cx="720000" cy="720000"/>
              <a:chOff x="5057908" y="3914716"/>
              <a:chExt cx="720000" cy="720000"/>
            </a:xfrm>
          </p:grpSpPr>
          <p:sp>
            <p:nvSpPr>
              <p:cNvPr id="66" name="椭圆 65"/>
              <p:cNvSpPr>
                <a:spLocks noChangeAspect="1"/>
              </p:cNvSpPr>
              <p:nvPr/>
            </p:nvSpPr>
            <p:spPr>
              <a:xfrm>
                <a:off x="5057575" y="3914383"/>
                <a:ext cx="720666" cy="720665"/>
              </a:xfrm>
              <a:prstGeom prst="ellipse">
                <a:avLst/>
              </a:prstGeom>
              <a:solidFill>
                <a:srgbClr val="179D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8418" name="图形 4608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9167" y="4028674"/>
                <a:ext cx="504784" cy="50319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41" name="组合 140"/>
          <p:cNvGrpSpPr/>
          <p:nvPr/>
        </p:nvGrpSpPr>
        <p:grpSpPr>
          <a:xfrm>
            <a:off x="3500438" y="3568700"/>
            <a:ext cx="1422400" cy="1422400"/>
            <a:chOff x="3499788" y="3568662"/>
            <a:chExt cx="1422283" cy="1422282"/>
          </a:xfrm>
        </p:grpSpPr>
        <p:sp>
          <p:nvSpPr>
            <p:cNvPr id="32" name="空心弧 31"/>
            <p:cNvSpPr/>
            <p:nvPr/>
          </p:nvSpPr>
          <p:spPr>
            <a:xfrm rot="16200000">
              <a:off x="3499785" y="3568660"/>
              <a:ext cx="1422282" cy="1422283"/>
            </a:xfrm>
            <a:prstGeom prst="blockArc">
              <a:avLst>
                <a:gd name="adj1" fmla="val 5311998"/>
                <a:gd name="adj2" fmla="val 20348"/>
                <a:gd name="adj3" fmla="val 14935"/>
              </a:avLst>
            </a:prstGeom>
            <a:solidFill>
              <a:srgbClr val="155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421" name="组合 137"/>
            <p:cNvGrpSpPr/>
            <p:nvPr/>
          </p:nvGrpSpPr>
          <p:grpSpPr>
            <a:xfrm>
              <a:off x="3850930" y="3919802"/>
              <a:ext cx="720000" cy="720000"/>
              <a:chOff x="3850930" y="3919802"/>
              <a:chExt cx="720000" cy="720000"/>
            </a:xfrm>
          </p:grpSpPr>
          <p:sp>
            <p:nvSpPr>
              <p:cNvPr id="65" name="椭圆 64"/>
              <p:cNvSpPr>
                <a:spLocks noChangeAspect="1"/>
              </p:cNvSpPr>
              <p:nvPr/>
            </p:nvSpPr>
            <p:spPr>
              <a:xfrm>
                <a:off x="3850596" y="3919471"/>
                <a:ext cx="720666" cy="720665"/>
              </a:xfrm>
              <a:prstGeom prst="ellipse">
                <a:avLst/>
              </a:prstGeom>
              <a:solidFill>
                <a:srgbClr val="155B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58423" name="图形 1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5679" y="3984553"/>
                <a:ext cx="590502" cy="59050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4" name="组合 3"/>
          <p:cNvGrpSpPr/>
          <p:nvPr/>
        </p:nvGrpSpPr>
        <p:grpSpPr>
          <a:xfrm>
            <a:off x="763588" y="5041900"/>
            <a:ext cx="2493962" cy="1147763"/>
            <a:chOff x="763785" y="5041900"/>
            <a:chExt cx="2492990" cy="1147763"/>
          </a:xfrm>
        </p:grpSpPr>
        <p:sp>
          <p:nvSpPr>
            <p:cNvPr id="48" name="矩形: 圆角 47"/>
            <p:cNvSpPr/>
            <p:nvPr/>
          </p:nvSpPr>
          <p:spPr bwMode="auto">
            <a:xfrm>
              <a:off x="844715" y="5041900"/>
              <a:ext cx="2412060" cy="1147763"/>
            </a:xfrm>
            <a:prstGeom prst="roundRect">
              <a:avLst/>
            </a:prstGeom>
            <a:solidFill>
              <a:srgbClr val="C9F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426" name="矩形 48"/>
            <p:cNvSpPr/>
            <p:nvPr/>
          </p:nvSpPr>
          <p:spPr>
            <a:xfrm>
              <a:off x="883053" y="5121354"/>
              <a:ext cx="1569234" cy="3690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心理素质超好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427" name="矩形 49"/>
            <p:cNvSpPr/>
            <p:nvPr/>
          </p:nvSpPr>
          <p:spPr>
            <a:xfrm>
              <a:off x="763785" y="5473829"/>
              <a:ext cx="249299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“生钱的钱”账户提高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428" name="矩形 1"/>
            <p:cNvSpPr/>
            <p:nvPr/>
          </p:nvSpPr>
          <p:spPr>
            <a:xfrm>
              <a:off x="885607" y="5788169"/>
              <a:ext cx="228780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到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，控制在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直接箭头连接符 76"/>
          <p:cNvCxnSpPr>
            <a:endCxn id="45" idx="1"/>
          </p:cNvCxnSpPr>
          <p:nvPr/>
        </p:nvCxnSpPr>
        <p:spPr>
          <a:xfrm flipH="1">
            <a:off x="3257550" y="5491163"/>
            <a:ext cx="1444625" cy="0"/>
          </a:xfrm>
          <a:prstGeom prst="straightConnector1">
            <a:avLst/>
          </a:prstGeom>
          <a:ln w="12700">
            <a:solidFill>
              <a:srgbClr val="179D77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  <p:bldP spid="103" grpId="0" animBg="1"/>
      <p:bldP spid="1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D7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10521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081088" y="5053013"/>
            <a:ext cx="6021387" cy="914400"/>
            <a:chOff x="1081088" y="5053013"/>
            <a:chExt cx="6021387" cy="914400"/>
          </a:xfrm>
        </p:grpSpPr>
        <p:sp>
          <p:nvSpPr>
            <p:cNvPr id="8" name="任意多边形: 形状 7"/>
            <p:cNvSpPr/>
            <p:nvPr/>
          </p:nvSpPr>
          <p:spPr>
            <a:xfrm>
              <a:off x="1081088" y="5053013"/>
              <a:ext cx="6021387" cy="914400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  <a:gd name="connsiteX0-1" fmla="*/ 2424044 w 5635557"/>
                <a:gd name="connsiteY0-2" fmla="*/ 0 h 649288"/>
                <a:gd name="connsiteX1-3" fmla="*/ 3655944 w 5635557"/>
                <a:gd name="connsiteY1-4" fmla="*/ 0 h 649288"/>
                <a:gd name="connsiteX2-5" fmla="*/ 4403657 w 5635557"/>
                <a:gd name="connsiteY2-6" fmla="*/ 0 h 649288"/>
                <a:gd name="connsiteX3-7" fmla="*/ 5635557 w 5635557"/>
                <a:gd name="connsiteY3-8" fmla="*/ 0 h 649288"/>
                <a:gd name="connsiteX4-9" fmla="*/ 5319606 w 5635557"/>
                <a:gd name="connsiteY4-10" fmla="*/ 330200 h 649288"/>
                <a:gd name="connsiteX5-11" fmla="*/ 5635557 w 5635557"/>
                <a:gd name="connsiteY5-12" fmla="*/ 649288 h 649288"/>
                <a:gd name="connsiteX6-13" fmla="*/ 4403657 w 5635557"/>
                <a:gd name="connsiteY6-14" fmla="*/ 649288 h 649288"/>
                <a:gd name="connsiteX7-15" fmla="*/ 3655944 w 5635557"/>
                <a:gd name="connsiteY7-16" fmla="*/ 649288 h 649288"/>
                <a:gd name="connsiteX8-17" fmla="*/ 2424044 w 5635557"/>
                <a:gd name="connsiteY8-18" fmla="*/ 649288 h 649288"/>
                <a:gd name="connsiteX9-19" fmla="*/ 2424243 w 5635557"/>
                <a:gd name="connsiteY9-20" fmla="*/ 648644 h 649288"/>
                <a:gd name="connsiteX10-21" fmla="*/ 0 w 5635557"/>
                <a:gd name="connsiteY10-22" fmla="*/ 648644 h 649288"/>
                <a:gd name="connsiteX11-23" fmla="*/ 0 w 5635557"/>
                <a:gd name="connsiteY11-24" fmla="*/ 644 h 649288"/>
                <a:gd name="connsiteX12-25" fmla="*/ 2424236 w 5635557"/>
                <a:gd name="connsiteY12-26" fmla="*/ 644 h 649288"/>
                <a:gd name="connsiteX13" fmla="*/ 2424044 w 5635557"/>
                <a:gd name="connsiteY13" fmla="*/ 0 h 6492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" y="connsiteY13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319606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cubicBezTo>
                    <a:pt x="2424110" y="649073"/>
                    <a:pt x="2424177" y="648859"/>
                    <a:pt x="2424243" y="648644"/>
                  </a:cubicBez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lnTo>
                    <a:pt x="2424044" y="0"/>
                  </a:lnTo>
                  <a:close/>
                </a:path>
              </a:pathLst>
            </a:cu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424" name="矩形 3"/>
            <p:cNvSpPr/>
            <p:nvPr/>
          </p:nvSpPr>
          <p:spPr>
            <a:xfrm>
              <a:off x="1308100" y="5053013"/>
              <a:ext cx="5353050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zh-CN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牢记</a:t>
              </a:r>
              <a:r>
                <a:rPr lang="en-US" altLang="zh-CN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生钱的钱</a:t>
              </a:r>
              <a:r>
                <a:rPr lang="en-US" altLang="zh-CN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zh-CN" sz="2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必须是</a:t>
              </a:r>
              <a:r>
                <a:rPr lang="zh-CN" altLang="zh-CN" sz="4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闲钱</a:t>
              </a:r>
              <a:endPara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17613" y="2079625"/>
            <a:ext cx="2646362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切忌挪用</a:t>
            </a:r>
            <a:endParaRPr lang="zh-CN" altLang="en-US" sz="4800" dirty="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613" y="2909888"/>
            <a:ext cx="5211762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养老金来进行高风险产品的投资</a:t>
            </a:r>
            <a:endParaRPr lang="zh-CN" altLang="en-US" sz="2800" dirty="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7613" y="3394075"/>
            <a:ext cx="60960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即使你知道自己一定会“赢”</a:t>
            </a:r>
            <a:endParaRPr lang="zh-CN" altLang="en-US" sz="2800" dirty="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7613" y="3921125"/>
            <a:ext cx="233838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也不可以挪用</a:t>
            </a:r>
            <a:endParaRPr lang="zh-CN" altLang="en-US" sz="2800" dirty="0"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3525" y="1677988"/>
            <a:ext cx="2901950" cy="460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30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38" y="879475"/>
            <a:ext cx="427037" cy="1098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图片 2" descr="地图上有字&#10;&#10;描述已自动生成"/>
          <p:cNvPicPr>
            <a:picLocks noChangeAspect="1"/>
          </p:cNvPicPr>
          <p:nvPr/>
        </p:nvPicPr>
        <p:blipFill>
          <a:blip r:embed="rId1"/>
          <a:srcRect l="4826" t="7726" r="4497" b="38644"/>
          <a:stretch>
            <a:fillRect/>
          </a:stretch>
        </p:blipFill>
        <p:spPr>
          <a:xfrm>
            <a:off x="2716213" y="1333500"/>
            <a:ext cx="6686550" cy="3994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6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auto"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: 圆角 18"/>
          <p:cNvSpPr/>
          <p:nvPr/>
        </p:nvSpPr>
        <p:spPr>
          <a:xfrm flipH="1">
            <a:off x="8220075" y="549275"/>
            <a:ext cx="2986088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人生周期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4" name="组合 63"/>
          <p:cNvGrpSpPr/>
          <p:nvPr/>
        </p:nvGrpSpPr>
        <p:grpSpPr>
          <a:xfrm>
            <a:off x="820738" y="5468938"/>
            <a:ext cx="10231437" cy="649287"/>
            <a:chOff x="-6650227" y="5432425"/>
            <a:chExt cx="17699025" cy="649288"/>
          </a:xfrm>
        </p:grpSpPr>
        <p:sp>
          <p:nvSpPr>
            <p:cNvPr id="26" name="任意多边形: 形状 25"/>
            <p:cNvSpPr/>
            <p:nvPr/>
          </p:nvSpPr>
          <p:spPr bwMode="auto">
            <a:xfrm flipH="1">
              <a:off x="1508625" y="5432425"/>
              <a:ext cx="9540173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22544A"/>
                </a:gs>
                <a:gs pos="100000">
                  <a:srgbClr val="179D7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473" name="矩形 12"/>
            <p:cNvSpPr/>
            <p:nvPr/>
          </p:nvSpPr>
          <p:spPr>
            <a:xfrm flipH="1">
              <a:off x="-6650227" y="5495925"/>
              <a:ext cx="1748314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7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人生不同阶段的收支状况</a:t>
              </a:r>
              <a:endParaRPr lang="zh-CN" altLang="zh-CN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6"/>
          <p:cNvGrpSpPr/>
          <p:nvPr/>
        </p:nvGrpSpPr>
        <p:grpSpPr>
          <a:xfrm>
            <a:off x="10580688" y="487363"/>
            <a:ext cx="942975" cy="944562"/>
            <a:chOff x="665163" y="701675"/>
            <a:chExt cx="944562" cy="944563"/>
          </a:xfrm>
        </p:grpSpPr>
        <p:sp>
          <p:nvSpPr>
            <p:cNvPr id="29" name="泪滴形 28"/>
            <p:cNvSpPr>
              <a:spLocks noChangeAspect="1"/>
            </p:cNvSpPr>
            <p:nvPr/>
          </p:nvSpPr>
          <p:spPr bwMode="auto">
            <a:xfrm>
              <a:off x="665163" y="701675"/>
              <a:ext cx="944562" cy="944563"/>
            </a:xfrm>
            <a:prstGeom prst="teardrop">
              <a:avLst/>
            </a:prstGeom>
            <a:solidFill>
              <a:srgbClr val="B1E9DC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62476" name="图形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" y="796925"/>
              <a:ext cx="720725" cy="71913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36880" t="2" r="53963" b="51250"/>
          <a:stretch>
            <a:fillRect/>
          </a:stretch>
        </p:blipFill>
        <p:spPr>
          <a:xfrm>
            <a:off x="5127625" y="350838"/>
            <a:ext cx="1452563" cy="515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: 圆角 11"/>
          <p:cNvSpPr/>
          <p:nvPr/>
        </p:nvSpPr>
        <p:spPr>
          <a:xfrm>
            <a:off x="950912" y="549275"/>
            <a:ext cx="2357063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单身贵族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17" name="组合 1"/>
            <p:cNvGrpSpPr/>
            <p:nvPr/>
          </p:nvGrpSpPr>
          <p:grpSpPr>
            <a:xfrm>
              <a:off x="1120775" y="6291263"/>
              <a:ext cx="9931400" cy="566737"/>
              <a:chOff x="1120775" y="6291263"/>
              <a:chExt cx="9931400" cy="566737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H="1">
                <a:off x="1120775" y="6291263"/>
                <a:ext cx="9931400" cy="0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11052175" y="6308725"/>
                <a:ext cx="0" cy="549275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676275" y="463550"/>
            <a:ext cx="873125" cy="873125"/>
            <a:chOff x="676275" y="463550"/>
            <a:chExt cx="873125" cy="873125"/>
          </a:xfrm>
        </p:grpSpPr>
        <p:sp>
          <p:nvSpPr>
            <p:cNvPr id="19" name="椭圆 18"/>
            <p:cNvSpPr/>
            <p:nvPr/>
          </p:nvSpPr>
          <p:spPr bwMode="auto">
            <a:xfrm>
              <a:off x="6762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C7D63"/>
                </a:gs>
                <a:gs pos="100000">
                  <a:srgbClr val="22544A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23"/>
            <p:cNvSpPr txBox="1">
              <a:spLocks noChangeArrowheads="1"/>
            </p:cNvSpPr>
            <p:nvPr/>
          </p:nvSpPr>
          <p:spPr bwMode="auto">
            <a:xfrm>
              <a:off x="676275" y="619125"/>
              <a:ext cx="873125" cy="584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1" u="none" strike="noStrike" kern="1200" cap="none" spc="12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mpact" panose="020B0806030902050204" pitchFamily="34" charset="0"/>
                  <a:ea typeface="华康海报体W12(P)" pitchFamily="82" charset="-122"/>
                  <a:cs typeface="+mn-cs"/>
                </a:rPr>
                <a:t>20</a:t>
              </a:r>
              <a:r>
                <a:rPr kumimoji="0" lang="en-US" altLang="zh-CN" sz="3200" b="0" i="1" u="none" strike="noStrike" kern="1200" cap="none" spc="120" normalizeH="0" baseline="30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mpact" panose="020B0806030902050204" pitchFamily="34" charset="0"/>
                  <a:ea typeface="华康海报体W12(P)" pitchFamily="82" charset="-122"/>
                  <a:cs typeface="+mn-cs"/>
                </a:rPr>
                <a:t>+</a:t>
              </a:r>
              <a:endParaRPr kumimoji="0" lang="zh-CN" altLang="en-US" sz="3200" b="0" i="1" u="none" strike="noStrike" kern="1200" cap="none" spc="12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 pitchFamily="34" charset="0"/>
                <a:ea typeface="华康海报体W12(P)" pitchFamily="8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68388" y="5526088"/>
            <a:ext cx="4673600" cy="608012"/>
            <a:chOff x="1068388" y="5526744"/>
            <a:chExt cx="7720012" cy="607356"/>
          </a:xfrm>
        </p:grpSpPr>
        <p:sp>
          <p:nvSpPr>
            <p:cNvPr id="22" name="任意多边形: 形状 21"/>
            <p:cNvSpPr/>
            <p:nvPr/>
          </p:nvSpPr>
          <p:spPr bwMode="auto">
            <a:xfrm>
              <a:off x="1068388" y="5526744"/>
              <a:ext cx="7720012" cy="607356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22544A"/>
                </a:gs>
                <a:gs pos="100000">
                  <a:srgbClr val="179D7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525" name="矩形 23"/>
            <p:cNvSpPr/>
            <p:nvPr/>
          </p:nvSpPr>
          <p:spPr>
            <a:xfrm>
              <a:off x="1511302" y="5581443"/>
              <a:ext cx="2954655" cy="497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适合投资高风险产品</a:t>
              </a:r>
              <a:endPara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460625" y="2441575"/>
            <a:ext cx="2416175" cy="1312863"/>
            <a:chOff x="2460625" y="2441575"/>
            <a:chExt cx="2416175" cy="1312864"/>
          </a:xfrm>
        </p:grpSpPr>
        <p:sp>
          <p:nvSpPr>
            <p:cNvPr id="64527" name="矩形 11"/>
            <p:cNvSpPr/>
            <p:nvPr/>
          </p:nvSpPr>
          <p:spPr>
            <a:xfrm>
              <a:off x="2460625" y="2441575"/>
              <a:ext cx="14986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3125788" y="2903538"/>
              <a:ext cx="1751012" cy="850901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1227519 w 1227519"/>
                <a:gd name="connsiteY0-8" fmla="*/ 464024 h 464024"/>
                <a:gd name="connsiteX1-9" fmla="*/ 667961 w 1227519"/>
                <a:gd name="connsiteY1-10" fmla="*/ 0 h 464024"/>
                <a:gd name="connsiteX2-11" fmla="*/ 0 w 1227519"/>
                <a:gd name="connsiteY2-12" fmla="*/ 0 h 464024"/>
                <a:gd name="connsiteX0-13" fmla="*/ 1260446 w 1260446"/>
                <a:gd name="connsiteY0-14" fmla="*/ 464024 h 464024"/>
                <a:gd name="connsiteX1-15" fmla="*/ 700888 w 1260446"/>
                <a:gd name="connsiteY1-16" fmla="*/ 0 h 464024"/>
                <a:gd name="connsiteX2-17" fmla="*/ 0 w 1260446"/>
                <a:gd name="connsiteY2-18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60446" h="464024">
                  <a:moveTo>
                    <a:pt x="1260446" y="464024"/>
                  </a:moveTo>
                  <a:lnTo>
                    <a:pt x="700888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组合 37"/>
          <p:cNvGrpSpPr/>
          <p:nvPr/>
        </p:nvGrpSpPr>
        <p:grpSpPr>
          <a:xfrm>
            <a:off x="1965325" y="2187575"/>
            <a:ext cx="1082675" cy="1082675"/>
            <a:chOff x="658813" y="1562068"/>
            <a:chExt cx="639744" cy="639746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 flipH="1">
              <a:off x="658813" y="1562068"/>
              <a:ext cx="639744" cy="639746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4531" name="图形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97" y="1703352"/>
              <a:ext cx="357176" cy="3571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2" name="组合 7"/>
          <p:cNvGrpSpPr/>
          <p:nvPr/>
        </p:nvGrpSpPr>
        <p:grpSpPr>
          <a:xfrm>
            <a:off x="9377363" y="2185988"/>
            <a:ext cx="1084262" cy="1084262"/>
            <a:chOff x="8086842" y="783148"/>
            <a:chExt cx="639762" cy="639763"/>
          </a:xfrm>
        </p:grpSpPr>
        <p:sp>
          <p:nvSpPr>
            <p:cNvPr id="33" name="椭圆 32"/>
            <p:cNvSpPr>
              <a:spLocks noChangeAspect="1"/>
            </p:cNvSpPr>
            <p:nvPr/>
          </p:nvSpPr>
          <p:spPr bwMode="auto">
            <a:xfrm flipH="1">
              <a:off x="8086842" y="783148"/>
              <a:ext cx="639762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4534" name="图形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0377" y="886612"/>
              <a:ext cx="433829" cy="433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7023100" y="2570163"/>
            <a:ext cx="2468563" cy="1333500"/>
            <a:chOff x="7023852" y="2570774"/>
            <a:chExt cx="2468075" cy="1333077"/>
          </a:xfrm>
        </p:grpSpPr>
        <p:sp>
          <p:nvSpPr>
            <p:cNvPr id="36" name="任意多边形: 形状 35"/>
            <p:cNvSpPr/>
            <p:nvPr/>
          </p:nvSpPr>
          <p:spPr bwMode="auto">
            <a:xfrm rot="10800000" flipV="1">
              <a:off x="7023852" y="3075439"/>
              <a:ext cx="2263327" cy="828412"/>
            </a:xfrm>
            <a:custGeom>
              <a:avLst/>
              <a:gdLst>
                <a:gd name="connsiteX0" fmla="*/ 1405719 w 1405719"/>
                <a:gd name="connsiteY0" fmla="*/ 464024 h 914400"/>
                <a:gd name="connsiteX1" fmla="*/ 846161 w 1405719"/>
                <a:gd name="connsiteY1" fmla="*/ 0 h 914400"/>
                <a:gd name="connsiteX2" fmla="*/ 0 w 1405719"/>
                <a:gd name="connsiteY2" fmla="*/ 0 h 914400"/>
                <a:gd name="connsiteX3" fmla="*/ 136478 w 1405719"/>
                <a:gd name="connsiteY3" fmla="*/ 914400 h 914400"/>
                <a:gd name="connsiteX0-1" fmla="*/ 1405719 w 1405719"/>
                <a:gd name="connsiteY0-2" fmla="*/ 464024 h 464024"/>
                <a:gd name="connsiteX1-3" fmla="*/ 846161 w 1405719"/>
                <a:gd name="connsiteY1-4" fmla="*/ 0 h 464024"/>
                <a:gd name="connsiteX2-5" fmla="*/ 0 w 1405719"/>
                <a:gd name="connsiteY2-6" fmla="*/ 0 h 464024"/>
                <a:gd name="connsiteX0-7" fmla="*/ 1227519 w 1227519"/>
                <a:gd name="connsiteY0-8" fmla="*/ 464024 h 464024"/>
                <a:gd name="connsiteX1-9" fmla="*/ 667961 w 1227519"/>
                <a:gd name="connsiteY1-10" fmla="*/ 0 h 464024"/>
                <a:gd name="connsiteX2-11" fmla="*/ 0 w 1227519"/>
                <a:gd name="connsiteY2-12" fmla="*/ 0 h 464024"/>
                <a:gd name="connsiteX0-13" fmla="*/ 1260446 w 1260446"/>
                <a:gd name="connsiteY0-14" fmla="*/ 464024 h 464024"/>
                <a:gd name="connsiteX1-15" fmla="*/ 700888 w 1260446"/>
                <a:gd name="connsiteY1-16" fmla="*/ 0 h 464024"/>
                <a:gd name="connsiteX2-17" fmla="*/ 0 w 1260446"/>
                <a:gd name="connsiteY2-18" fmla="*/ 0 h 464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60446" h="464024">
                  <a:moveTo>
                    <a:pt x="1260446" y="464024"/>
                  </a:moveTo>
                  <a:lnTo>
                    <a:pt x="700888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537" name="矩形 11"/>
            <p:cNvSpPr/>
            <p:nvPr/>
          </p:nvSpPr>
          <p:spPr>
            <a:xfrm>
              <a:off x="7993262" y="2570774"/>
              <a:ext cx="1498665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股票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16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63"/>
          <p:cNvGrpSpPr/>
          <p:nvPr/>
        </p:nvGrpSpPr>
        <p:grpSpPr>
          <a:xfrm>
            <a:off x="5365750" y="5468938"/>
            <a:ext cx="5686425" cy="649287"/>
            <a:chOff x="-6650227" y="5432425"/>
            <a:chExt cx="17699025" cy="649288"/>
          </a:xfrm>
        </p:grpSpPr>
        <p:sp>
          <p:nvSpPr>
            <p:cNvPr id="16" name="任意多边形: 形状 15"/>
            <p:cNvSpPr/>
            <p:nvPr/>
          </p:nvSpPr>
          <p:spPr bwMode="auto">
            <a:xfrm flipH="1">
              <a:off x="1507533" y="5432425"/>
              <a:ext cx="9541265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22544A"/>
                </a:gs>
                <a:gs pos="100000">
                  <a:srgbClr val="179D7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543" name="矩形 12"/>
            <p:cNvSpPr/>
            <p:nvPr/>
          </p:nvSpPr>
          <p:spPr>
            <a:xfrm flipH="1">
              <a:off x="-6650227" y="5495925"/>
              <a:ext cx="1748314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7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适合以中等风险产品为主</a:t>
              </a:r>
              <a:endParaRPr lang="zh-CN" altLang="zh-CN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: 圆角 24"/>
          <p:cNvSpPr/>
          <p:nvPr/>
        </p:nvSpPr>
        <p:spPr>
          <a:xfrm flipH="1">
            <a:off x="8875059" y="549275"/>
            <a:ext cx="2331104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小家庭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469563" y="463550"/>
            <a:ext cx="1011237" cy="873125"/>
            <a:chOff x="10470356" y="463550"/>
            <a:chExt cx="1010444" cy="873125"/>
          </a:xfrm>
        </p:grpSpPr>
        <p:sp>
          <p:nvSpPr>
            <p:cNvPr id="27" name="椭圆 26"/>
            <p:cNvSpPr/>
            <p:nvPr/>
          </p:nvSpPr>
          <p:spPr bwMode="auto">
            <a:xfrm flipH="1">
              <a:off x="10608360" y="463550"/>
              <a:ext cx="872440" cy="873125"/>
            </a:xfrm>
            <a:prstGeom prst="ellipse">
              <a:avLst/>
            </a:prstGeom>
            <a:gradFill>
              <a:gsLst>
                <a:gs pos="0">
                  <a:srgbClr val="1C7D63"/>
                </a:gs>
                <a:gs pos="100000">
                  <a:srgbClr val="22544A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35"/>
            <p:cNvSpPr txBox="1">
              <a:spLocks noChangeArrowheads="1"/>
            </p:cNvSpPr>
            <p:nvPr/>
          </p:nvSpPr>
          <p:spPr bwMode="auto">
            <a:xfrm>
              <a:off x="10470356" y="596900"/>
              <a:ext cx="1010444" cy="584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1" u="none" strike="noStrike" kern="1200" cap="none" spc="12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mpact" panose="020B0806030902050204" pitchFamily="34" charset="0"/>
                  <a:ea typeface="华康海报体W12(P)" pitchFamily="82" charset="-122"/>
                  <a:cs typeface="+mn-cs"/>
                </a:rPr>
                <a:t>30</a:t>
              </a:r>
              <a:r>
                <a:rPr kumimoji="0" lang="en-US" altLang="zh-CN" sz="3200" b="0" i="1" u="none" strike="noStrike" kern="1200" cap="none" spc="120" normalizeH="0" baseline="30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mpact" panose="020B0806030902050204" pitchFamily="34" charset="0"/>
                  <a:ea typeface="华康海报体W12(P)" pitchFamily="82" charset="-122"/>
                  <a:cs typeface="+mn-cs"/>
                </a:rPr>
                <a:t>+</a:t>
              </a:r>
              <a:endParaRPr kumimoji="0" lang="zh-CN" altLang="en-US" sz="3200" b="0" i="1" u="none" strike="noStrike" kern="1200" cap="none" spc="12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 pitchFamily="34" charset="0"/>
                <a:ea typeface="华康海报体W12(P)" pitchFamily="82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79588" y="1919288"/>
            <a:ext cx="2770187" cy="1276350"/>
            <a:chOff x="2794000" y="2335281"/>
            <a:chExt cx="2770188" cy="1276350"/>
          </a:xfrm>
        </p:grpSpPr>
        <p:sp>
          <p:nvSpPr>
            <p:cNvPr id="65549" name="矩形 11"/>
            <p:cNvSpPr/>
            <p:nvPr/>
          </p:nvSpPr>
          <p:spPr>
            <a:xfrm>
              <a:off x="2794000" y="2335281"/>
              <a:ext cx="205105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中等风险理财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2954337" y="2814706"/>
              <a:ext cx="2609851" cy="796925"/>
            </a:xfrm>
            <a:custGeom>
              <a:avLst/>
              <a:gdLst>
                <a:gd name="connsiteX0" fmla="*/ 0 w 2660072"/>
                <a:gd name="connsiteY0" fmla="*/ 0 h 731520"/>
                <a:gd name="connsiteX1" fmla="*/ 1745672 w 2660072"/>
                <a:gd name="connsiteY1" fmla="*/ 0 h 731520"/>
                <a:gd name="connsiteX2" fmla="*/ 2660072 w 2660072"/>
                <a:gd name="connsiteY2" fmla="*/ 731520 h 731520"/>
                <a:gd name="connsiteX0-1" fmla="*/ 0 w 2610195"/>
                <a:gd name="connsiteY0-2" fmla="*/ 0 h 831273"/>
                <a:gd name="connsiteX1-3" fmla="*/ 1745672 w 2610195"/>
                <a:gd name="connsiteY1-4" fmla="*/ 0 h 831273"/>
                <a:gd name="connsiteX2-5" fmla="*/ 2610195 w 2610195"/>
                <a:gd name="connsiteY2-6" fmla="*/ 831273 h 831273"/>
                <a:gd name="connsiteX0-7" fmla="*/ 0 w 2377438"/>
                <a:gd name="connsiteY0-8" fmla="*/ 0 h 698270"/>
                <a:gd name="connsiteX1-9" fmla="*/ 1745672 w 2377438"/>
                <a:gd name="connsiteY1-10" fmla="*/ 0 h 698270"/>
                <a:gd name="connsiteX2-11" fmla="*/ 2377438 w 2377438"/>
                <a:gd name="connsiteY2-12" fmla="*/ 698270 h 698270"/>
                <a:gd name="connsiteX0-13" fmla="*/ 0 w 2610194"/>
                <a:gd name="connsiteY0-14" fmla="*/ 0 h 798023"/>
                <a:gd name="connsiteX1-15" fmla="*/ 1745672 w 2610194"/>
                <a:gd name="connsiteY1-16" fmla="*/ 0 h 798023"/>
                <a:gd name="connsiteX2-17" fmla="*/ 2610194 w 2610194"/>
                <a:gd name="connsiteY2-18" fmla="*/ 798023 h 7980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10194" h="798023">
                  <a:moveTo>
                    <a:pt x="0" y="0"/>
                  </a:moveTo>
                  <a:lnTo>
                    <a:pt x="1745672" y="0"/>
                  </a:lnTo>
                  <a:lnTo>
                    <a:pt x="2610194" y="798023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" name="组合 42"/>
          <p:cNvGrpSpPr/>
          <p:nvPr/>
        </p:nvGrpSpPr>
        <p:grpSpPr>
          <a:xfrm>
            <a:off x="708025" y="1739900"/>
            <a:ext cx="1084263" cy="1084263"/>
            <a:chOff x="2242805" y="6286998"/>
            <a:chExt cx="639763" cy="639763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 bwMode="auto">
            <a:xfrm flipH="1">
              <a:off x="2242805" y="6286998"/>
              <a:ext cx="639763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5553" name="图形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45993" y="6390186"/>
              <a:ext cx="433387" cy="433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0" name="组合 44"/>
          <p:cNvGrpSpPr/>
          <p:nvPr/>
        </p:nvGrpSpPr>
        <p:grpSpPr>
          <a:xfrm>
            <a:off x="9725025" y="3071813"/>
            <a:ext cx="1084263" cy="1084262"/>
            <a:chOff x="5484480" y="6286998"/>
            <a:chExt cx="639763" cy="639763"/>
          </a:xfrm>
        </p:grpSpPr>
        <p:sp>
          <p:nvSpPr>
            <p:cNvPr id="51" name="椭圆 50"/>
            <p:cNvSpPr>
              <a:spLocks noChangeAspect="1"/>
            </p:cNvSpPr>
            <p:nvPr/>
          </p:nvSpPr>
          <p:spPr bwMode="auto">
            <a:xfrm flipH="1">
              <a:off x="5484480" y="6286998"/>
              <a:ext cx="639763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5556" name="图形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2025" y="6373749"/>
              <a:ext cx="475231" cy="47523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7345" name="组合 57344"/>
          <p:cNvGrpSpPr/>
          <p:nvPr/>
        </p:nvGrpSpPr>
        <p:grpSpPr>
          <a:xfrm>
            <a:off x="6281738" y="3273425"/>
            <a:ext cx="3375025" cy="720725"/>
            <a:chOff x="6282481" y="3273071"/>
            <a:chExt cx="3373521" cy="720610"/>
          </a:xfrm>
        </p:grpSpPr>
        <p:sp>
          <p:nvSpPr>
            <p:cNvPr id="65558" name="矩形 12"/>
            <p:cNvSpPr/>
            <p:nvPr/>
          </p:nvSpPr>
          <p:spPr>
            <a:xfrm>
              <a:off x="7586169" y="3468516"/>
              <a:ext cx="20313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贵金属类产品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282481" y="3273071"/>
              <a:ext cx="1291649" cy="71584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574130" y="3985745"/>
              <a:ext cx="2081872" cy="793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7898" t="1250" r="32945" b="50000"/>
          <a:stretch>
            <a:fillRect/>
          </a:stretch>
        </p:blipFill>
        <p:spPr>
          <a:xfrm>
            <a:off x="4799013" y="1019175"/>
            <a:ext cx="1233487" cy="4383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"/>
          <p:cNvSpPr/>
          <p:nvPr/>
        </p:nvSpPr>
        <p:spPr>
          <a:xfrm rot="6169744">
            <a:off x="-680244" y="-480219"/>
            <a:ext cx="8289925" cy="7472363"/>
          </a:xfrm>
          <a:custGeom>
            <a:avLst/>
            <a:gdLst>
              <a:gd name="connsiteX0" fmla="*/ 0 w 8681429"/>
              <a:gd name="connsiteY0" fmla="*/ 0 h 7138216"/>
              <a:gd name="connsiteX1" fmla="*/ 8681429 w 8681429"/>
              <a:gd name="connsiteY1" fmla="*/ 0 h 7138216"/>
              <a:gd name="connsiteX2" fmla="*/ 8681429 w 8681429"/>
              <a:gd name="connsiteY2" fmla="*/ 7138216 h 7138216"/>
              <a:gd name="connsiteX3" fmla="*/ 0 w 8681429"/>
              <a:gd name="connsiteY3" fmla="*/ 7138216 h 7138216"/>
              <a:gd name="connsiteX4" fmla="*/ 0 w 8681429"/>
              <a:gd name="connsiteY4" fmla="*/ 0 h 7138216"/>
              <a:gd name="connsiteX0-1" fmla="*/ 0 w 8681429"/>
              <a:gd name="connsiteY0-2" fmla="*/ 0 h 7138216"/>
              <a:gd name="connsiteX1-3" fmla="*/ 8681429 w 8681429"/>
              <a:gd name="connsiteY1-4" fmla="*/ 0 h 7138216"/>
              <a:gd name="connsiteX2-5" fmla="*/ 8681429 w 8681429"/>
              <a:gd name="connsiteY2-6" fmla="*/ 7138216 h 7138216"/>
              <a:gd name="connsiteX3-7" fmla="*/ 1958842 w 8681429"/>
              <a:gd name="connsiteY3-8" fmla="*/ 5682184 h 7138216"/>
              <a:gd name="connsiteX4-9" fmla="*/ 0 w 8681429"/>
              <a:gd name="connsiteY4-10" fmla="*/ 0 h 7138216"/>
              <a:gd name="connsiteX0-11" fmla="*/ 0 w 8681429"/>
              <a:gd name="connsiteY0-12" fmla="*/ 0 h 7138216"/>
              <a:gd name="connsiteX1-13" fmla="*/ 8681429 w 8681429"/>
              <a:gd name="connsiteY1-14" fmla="*/ 0 h 7138216"/>
              <a:gd name="connsiteX2-15" fmla="*/ 8681429 w 8681429"/>
              <a:gd name="connsiteY2-16" fmla="*/ 7138216 h 7138216"/>
              <a:gd name="connsiteX3-17" fmla="*/ 1981257 w 8681429"/>
              <a:gd name="connsiteY3-18" fmla="*/ 7047726 h 7138216"/>
              <a:gd name="connsiteX4-19" fmla="*/ 0 w 8681429"/>
              <a:gd name="connsiteY4-20" fmla="*/ 0 h 7138216"/>
              <a:gd name="connsiteX0-21" fmla="*/ 0 w 8681429"/>
              <a:gd name="connsiteY0-22" fmla="*/ 0 h 7047726"/>
              <a:gd name="connsiteX1-23" fmla="*/ 8681429 w 8681429"/>
              <a:gd name="connsiteY1-24" fmla="*/ 0 h 7047726"/>
              <a:gd name="connsiteX2-25" fmla="*/ 8620818 w 8681429"/>
              <a:gd name="connsiteY2-26" fmla="*/ 5763338 h 7047726"/>
              <a:gd name="connsiteX3-27" fmla="*/ 1981257 w 8681429"/>
              <a:gd name="connsiteY3-28" fmla="*/ 7047726 h 7047726"/>
              <a:gd name="connsiteX4-29" fmla="*/ 0 w 8681429"/>
              <a:gd name="connsiteY4-30" fmla="*/ 0 h 7047726"/>
              <a:gd name="connsiteX0-31" fmla="*/ 0 w 8305752"/>
              <a:gd name="connsiteY0-32" fmla="*/ 0 h 7061139"/>
              <a:gd name="connsiteX1-33" fmla="*/ 8305752 w 8305752"/>
              <a:gd name="connsiteY1-34" fmla="*/ 13413 h 7061139"/>
              <a:gd name="connsiteX2-35" fmla="*/ 8245141 w 8305752"/>
              <a:gd name="connsiteY2-36" fmla="*/ 5776751 h 7061139"/>
              <a:gd name="connsiteX3-37" fmla="*/ 1605580 w 8305752"/>
              <a:gd name="connsiteY3-38" fmla="*/ 7061139 h 7061139"/>
              <a:gd name="connsiteX4-39" fmla="*/ 0 w 8305752"/>
              <a:gd name="connsiteY4-40" fmla="*/ 0 h 7061139"/>
              <a:gd name="connsiteX0-41" fmla="*/ 0 w 8245141"/>
              <a:gd name="connsiteY0-42" fmla="*/ 244784 h 7305923"/>
              <a:gd name="connsiteX1-43" fmla="*/ 6984515 w 8245141"/>
              <a:gd name="connsiteY1-44" fmla="*/ 0 h 7305923"/>
              <a:gd name="connsiteX2-45" fmla="*/ 8245141 w 8245141"/>
              <a:gd name="connsiteY2-46" fmla="*/ 6021535 h 7305923"/>
              <a:gd name="connsiteX3-47" fmla="*/ 1605580 w 8245141"/>
              <a:gd name="connsiteY3-48" fmla="*/ 7305923 h 7305923"/>
              <a:gd name="connsiteX4-49" fmla="*/ 0 w 8245141"/>
              <a:gd name="connsiteY4-50" fmla="*/ 244784 h 7305923"/>
              <a:gd name="connsiteX0-51" fmla="*/ 0 w 8276206"/>
              <a:gd name="connsiteY0-52" fmla="*/ 244784 h 7305923"/>
              <a:gd name="connsiteX1-53" fmla="*/ 6984515 w 8276206"/>
              <a:gd name="connsiteY1-54" fmla="*/ 0 h 7305923"/>
              <a:gd name="connsiteX2-55" fmla="*/ 8276206 w 8276206"/>
              <a:gd name="connsiteY2-56" fmla="*/ 5761974 h 7305923"/>
              <a:gd name="connsiteX3-57" fmla="*/ 1605580 w 8276206"/>
              <a:gd name="connsiteY3-58" fmla="*/ 7305923 h 7305923"/>
              <a:gd name="connsiteX4-59" fmla="*/ 0 w 8276206"/>
              <a:gd name="connsiteY4-60" fmla="*/ 244784 h 7305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76206" h="7305923">
                <a:moveTo>
                  <a:pt x="0" y="244784"/>
                </a:moveTo>
                <a:lnTo>
                  <a:pt x="6984515" y="0"/>
                </a:lnTo>
                <a:lnTo>
                  <a:pt x="8276206" y="5761974"/>
                </a:lnTo>
                <a:lnTo>
                  <a:pt x="1605580" y="7305923"/>
                </a:lnTo>
                <a:lnTo>
                  <a:pt x="0" y="244784"/>
                </a:lnTo>
                <a:close/>
              </a:path>
            </a:pathLst>
          </a:custGeom>
          <a:solidFill>
            <a:srgbClr val="FAD9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 rot="6169744">
            <a:off x="-1221581" y="-448469"/>
            <a:ext cx="8331200" cy="7472363"/>
          </a:xfrm>
          <a:custGeom>
            <a:avLst/>
            <a:gdLst>
              <a:gd name="connsiteX0" fmla="*/ 0 w 8681429"/>
              <a:gd name="connsiteY0" fmla="*/ 0 h 7138216"/>
              <a:gd name="connsiteX1" fmla="*/ 8681429 w 8681429"/>
              <a:gd name="connsiteY1" fmla="*/ 0 h 7138216"/>
              <a:gd name="connsiteX2" fmla="*/ 8681429 w 8681429"/>
              <a:gd name="connsiteY2" fmla="*/ 7138216 h 7138216"/>
              <a:gd name="connsiteX3" fmla="*/ 0 w 8681429"/>
              <a:gd name="connsiteY3" fmla="*/ 7138216 h 7138216"/>
              <a:gd name="connsiteX4" fmla="*/ 0 w 8681429"/>
              <a:gd name="connsiteY4" fmla="*/ 0 h 7138216"/>
              <a:gd name="connsiteX0-1" fmla="*/ 0 w 8681429"/>
              <a:gd name="connsiteY0-2" fmla="*/ 0 h 7138216"/>
              <a:gd name="connsiteX1-3" fmla="*/ 8681429 w 8681429"/>
              <a:gd name="connsiteY1-4" fmla="*/ 0 h 7138216"/>
              <a:gd name="connsiteX2-5" fmla="*/ 8681429 w 8681429"/>
              <a:gd name="connsiteY2-6" fmla="*/ 7138216 h 7138216"/>
              <a:gd name="connsiteX3-7" fmla="*/ 1958842 w 8681429"/>
              <a:gd name="connsiteY3-8" fmla="*/ 5682184 h 7138216"/>
              <a:gd name="connsiteX4-9" fmla="*/ 0 w 8681429"/>
              <a:gd name="connsiteY4-10" fmla="*/ 0 h 7138216"/>
              <a:gd name="connsiteX0-11" fmla="*/ 0 w 8681429"/>
              <a:gd name="connsiteY0-12" fmla="*/ 0 h 7138216"/>
              <a:gd name="connsiteX1-13" fmla="*/ 8681429 w 8681429"/>
              <a:gd name="connsiteY1-14" fmla="*/ 0 h 7138216"/>
              <a:gd name="connsiteX2-15" fmla="*/ 8681429 w 8681429"/>
              <a:gd name="connsiteY2-16" fmla="*/ 7138216 h 7138216"/>
              <a:gd name="connsiteX3-17" fmla="*/ 1981257 w 8681429"/>
              <a:gd name="connsiteY3-18" fmla="*/ 7047726 h 7138216"/>
              <a:gd name="connsiteX4-19" fmla="*/ 0 w 8681429"/>
              <a:gd name="connsiteY4-20" fmla="*/ 0 h 7138216"/>
              <a:gd name="connsiteX0-21" fmla="*/ 0 w 8681429"/>
              <a:gd name="connsiteY0-22" fmla="*/ 0 h 7047726"/>
              <a:gd name="connsiteX1-23" fmla="*/ 8681429 w 8681429"/>
              <a:gd name="connsiteY1-24" fmla="*/ 0 h 7047726"/>
              <a:gd name="connsiteX2-25" fmla="*/ 8620818 w 8681429"/>
              <a:gd name="connsiteY2-26" fmla="*/ 5763338 h 7047726"/>
              <a:gd name="connsiteX3-27" fmla="*/ 1981257 w 8681429"/>
              <a:gd name="connsiteY3-28" fmla="*/ 7047726 h 7047726"/>
              <a:gd name="connsiteX4-29" fmla="*/ 0 w 8681429"/>
              <a:gd name="connsiteY4-30" fmla="*/ 0 h 7047726"/>
              <a:gd name="connsiteX0-31" fmla="*/ 0 w 8305752"/>
              <a:gd name="connsiteY0-32" fmla="*/ 0 h 7061139"/>
              <a:gd name="connsiteX1-33" fmla="*/ 8305752 w 8305752"/>
              <a:gd name="connsiteY1-34" fmla="*/ 13413 h 7061139"/>
              <a:gd name="connsiteX2-35" fmla="*/ 8245141 w 8305752"/>
              <a:gd name="connsiteY2-36" fmla="*/ 5776751 h 7061139"/>
              <a:gd name="connsiteX3-37" fmla="*/ 1605580 w 8305752"/>
              <a:gd name="connsiteY3-38" fmla="*/ 7061139 h 7061139"/>
              <a:gd name="connsiteX4-39" fmla="*/ 0 w 8305752"/>
              <a:gd name="connsiteY4-40" fmla="*/ 0 h 7061139"/>
              <a:gd name="connsiteX0-41" fmla="*/ 0 w 8245141"/>
              <a:gd name="connsiteY0-42" fmla="*/ 244784 h 7305923"/>
              <a:gd name="connsiteX1-43" fmla="*/ 6984515 w 8245141"/>
              <a:gd name="connsiteY1-44" fmla="*/ 0 h 7305923"/>
              <a:gd name="connsiteX2-45" fmla="*/ 8245141 w 8245141"/>
              <a:gd name="connsiteY2-46" fmla="*/ 6021535 h 7305923"/>
              <a:gd name="connsiteX3-47" fmla="*/ 1605580 w 8245141"/>
              <a:gd name="connsiteY3-48" fmla="*/ 7305923 h 7305923"/>
              <a:gd name="connsiteX4-49" fmla="*/ 0 w 8245141"/>
              <a:gd name="connsiteY4-50" fmla="*/ 244784 h 7305923"/>
              <a:gd name="connsiteX0-51" fmla="*/ 0 w 8276206"/>
              <a:gd name="connsiteY0-52" fmla="*/ 244784 h 7305923"/>
              <a:gd name="connsiteX1-53" fmla="*/ 6984515 w 8276206"/>
              <a:gd name="connsiteY1-54" fmla="*/ 0 h 7305923"/>
              <a:gd name="connsiteX2-55" fmla="*/ 8276206 w 8276206"/>
              <a:gd name="connsiteY2-56" fmla="*/ 5761974 h 7305923"/>
              <a:gd name="connsiteX3-57" fmla="*/ 1605580 w 8276206"/>
              <a:gd name="connsiteY3-58" fmla="*/ 7305923 h 7305923"/>
              <a:gd name="connsiteX4-59" fmla="*/ 0 w 8276206"/>
              <a:gd name="connsiteY4-60" fmla="*/ 244784 h 7305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76206" h="7305923">
                <a:moveTo>
                  <a:pt x="0" y="244784"/>
                </a:moveTo>
                <a:lnTo>
                  <a:pt x="6984515" y="0"/>
                </a:lnTo>
                <a:lnTo>
                  <a:pt x="8276206" y="5761974"/>
                </a:lnTo>
                <a:lnTo>
                  <a:pt x="1605580" y="7305923"/>
                </a:lnTo>
                <a:lnTo>
                  <a:pt x="0" y="244784"/>
                </a:lnTo>
                <a:close/>
              </a:path>
            </a:pathLst>
          </a:custGeom>
          <a:solidFill>
            <a:srgbClr val="EF4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435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4713" y="-358775"/>
            <a:ext cx="9872662" cy="721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8" y="2224088"/>
            <a:ext cx="4797425" cy="2127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: 圆角 5"/>
          <p:cNvSpPr/>
          <p:nvPr/>
        </p:nvSpPr>
        <p:spPr>
          <a:xfrm>
            <a:off x="950914" y="549275"/>
            <a:ext cx="2410852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中坚力量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588" name="组合 1"/>
            <p:cNvGrpSpPr/>
            <p:nvPr/>
          </p:nvGrpSpPr>
          <p:grpSpPr>
            <a:xfrm>
              <a:off x="1120775" y="6291263"/>
              <a:ext cx="9931400" cy="566737"/>
              <a:chOff x="1120775" y="6291263"/>
              <a:chExt cx="9931400" cy="566737"/>
            </a:xfrm>
          </p:grpSpPr>
          <p:cxnSp>
            <p:nvCxnSpPr>
              <p:cNvPr id="10" name="直接连接符 9"/>
              <p:cNvCxnSpPr/>
              <p:nvPr/>
            </p:nvCxnSpPr>
            <p:spPr>
              <a:xfrm flipH="1">
                <a:off x="1120775" y="6291263"/>
                <a:ext cx="9931400" cy="0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11052175" y="6308725"/>
                <a:ext cx="0" cy="549275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676275" y="463550"/>
            <a:ext cx="873125" cy="873125"/>
            <a:chOff x="676275" y="463550"/>
            <a:chExt cx="873125" cy="873125"/>
          </a:xfrm>
        </p:grpSpPr>
        <p:sp>
          <p:nvSpPr>
            <p:cNvPr id="13" name="椭圆 12"/>
            <p:cNvSpPr/>
            <p:nvPr/>
          </p:nvSpPr>
          <p:spPr bwMode="auto">
            <a:xfrm>
              <a:off x="676275" y="463550"/>
              <a:ext cx="873125" cy="873125"/>
            </a:xfrm>
            <a:prstGeom prst="ellipse">
              <a:avLst/>
            </a:prstGeom>
            <a:gradFill>
              <a:gsLst>
                <a:gs pos="0">
                  <a:srgbClr val="1C7D63"/>
                </a:gs>
                <a:gs pos="100000">
                  <a:srgbClr val="22544A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593" name="文本框 23"/>
            <p:cNvSpPr txBox="1"/>
            <p:nvPr/>
          </p:nvSpPr>
          <p:spPr>
            <a:xfrm>
              <a:off x="676275" y="604838"/>
              <a:ext cx="873125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3200" i="1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40</a:t>
              </a:r>
              <a:r>
                <a:rPr lang="en-US" altLang="zh-CN" sz="3200" i="1" baseline="30000" dirty="0">
                  <a:solidFill>
                    <a:srgbClr val="FFFF00"/>
                  </a:solidFill>
                  <a:latin typeface="Impact" panose="020B0806030902050204" pitchFamily="34" charset="0"/>
                  <a:ea typeface="华康海报体W12(P)" pitchFamily="82" charset="-122"/>
                </a:rPr>
                <a:t>+</a:t>
              </a:r>
              <a:endParaRPr lang="zh-CN" altLang="en-US" sz="3200" i="1" baseline="30000" dirty="0">
                <a:solidFill>
                  <a:srgbClr val="FFFF00"/>
                </a:solidFill>
                <a:latin typeface="Impact" panose="020B0806030902050204" pitchFamily="34" charset="0"/>
                <a:ea typeface="华康海报体W12(P)" pitchFamily="8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68388" y="5526088"/>
            <a:ext cx="4673600" cy="608012"/>
            <a:chOff x="1068388" y="5526744"/>
            <a:chExt cx="7720012" cy="607356"/>
          </a:xfrm>
        </p:grpSpPr>
        <p:sp>
          <p:nvSpPr>
            <p:cNvPr id="21" name="任意多边形: 形状 20"/>
            <p:cNvSpPr/>
            <p:nvPr/>
          </p:nvSpPr>
          <p:spPr bwMode="auto">
            <a:xfrm>
              <a:off x="1068388" y="5526744"/>
              <a:ext cx="7720012" cy="607356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22544A"/>
                </a:gs>
                <a:gs pos="100000">
                  <a:srgbClr val="179D7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596" name="矩形 23"/>
            <p:cNvSpPr/>
            <p:nvPr/>
          </p:nvSpPr>
          <p:spPr>
            <a:xfrm>
              <a:off x="1511302" y="5581443"/>
              <a:ext cx="5897515" cy="497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适合以中低风险产品为主</a:t>
              </a:r>
              <a:endPara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54300" y="1919288"/>
            <a:ext cx="2770188" cy="1276350"/>
            <a:chOff x="2794000" y="2335281"/>
            <a:chExt cx="2770188" cy="1276350"/>
          </a:xfrm>
        </p:grpSpPr>
        <p:sp>
          <p:nvSpPr>
            <p:cNvPr id="67598" name="矩形 11"/>
            <p:cNvSpPr/>
            <p:nvPr/>
          </p:nvSpPr>
          <p:spPr>
            <a:xfrm>
              <a:off x="2794000" y="2335281"/>
              <a:ext cx="205105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银行理财产品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954338" y="2814706"/>
              <a:ext cx="2609850" cy="796925"/>
            </a:xfrm>
            <a:custGeom>
              <a:avLst/>
              <a:gdLst>
                <a:gd name="connsiteX0" fmla="*/ 0 w 2660072"/>
                <a:gd name="connsiteY0" fmla="*/ 0 h 731520"/>
                <a:gd name="connsiteX1" fmla="*/ 1745672 w 2660072"/>
                <a:gd name="connsiteY1" fmla="*/ 0 h 731520"/>
                <a:gd name="connsiteX2" fmla="*/ 2660072 w 2660072"/>
                <a:gd name="connsiteY2" fmla="*/ 731520 h 731520"/>
                <a:gd name="connsiteX0-1" fmla="*/ 0 w 2610195"/>
                <a:gd name="connsiteY0-2" fmla="*/ 0 h 831273"/>
                <a:gd name="connsiteX1-3" fmla="*/ 1745672 w 2610195"/>
                <a:gd name="connsiteY1-4" fmla="*/ 0 h 831273"/>
                <a:gd name="connsiteX2-5" fmla="*/ 2610195 w 2610195"/>
                <a:gd name="connsiteY2-6" fmla="*/ 831273 h 831273"/>
                <a:gd name="connsiteX0-7" fmla="*/ 0 w 2377438"/>
                <a:gd name="connsiteY0-8" fmla="*/ 0 h 698270"/>
                <a:gd name="connsiteX1-9" fmla="*/ 1745672 w 2377438"/>
                <a:gd name="connsiteY1-10" fmla="*/ 0 h 698270"/>
                <a:gd name="connsiteX2-11" fmla="*/ 2377438 w 2377438"/>
                <a:gd name="connsiteY2-12" fmla="*/ 698270 h 698270"/>
                <a:gd name="connsiteX0-13" fmla="*/ 0 w 2610194"/>
                <a:gd name="connsiteY0-14" fmla="*/ 0 h 798023"/>
                <a:gd name="connsiteX1-15" fmla="*/ 1745672 w 2610194"/>
                <a:gd name="connsiteY1-16" fmla="*/ 0 h 798023"/>
                <a:gd name="connsiteX2-17" fmla="*/ 2610194 w 2610194"/>
                <a:gd name="connsiteY2-18" fmla="*/ 798023 h 7980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10194" h="798023">
                  <a:moveTo>
                    <a:pt x="0" y="0"/>
                  </a:moveTo>
                  <a:lnTo>
                    <a:pt x="1745672" y="0"/>
                  </a:lnTo>
                  <a:lnTo>
                    <a:pt x="2610194" y="798023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组合 42"/>
          <p:cNvGrpSpPr/>
          <p:nvPr/>
        </p:nvGrpSpPr>
        <p:grpSpPr>
          <a:xfrm>
            <a:off x="1582738" y="1739900"/>
            <a:ext cx="1084262" cy="1084263"/>
            <a:chOff x="2242805" y="6286998"/>
            <a:chExt cx="639763" cy="639763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 bwMode="auto">
            <a:xfrm flipH="1">
              <a:off x="2242805" y="6286998"/>
              <a:ext cx="639763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7602" name="图形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45993" y="6390186"/>
              <a:ext cx="433387" cy="4333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2" name="组合 44"/>
          <p:cNvGrpSpPr/>
          <p:nvPr/>
        </p:nvGrpSpPr>
        <p:grpSpPr>
          <a:xfrm>
            <a:off x="9525000" y="3648075"/>
            <a:ext cx="1084263" cy="1084263"/>
            <a:chOff x="5484480" y="6286998"/>
            <a:chExt cx="639763" cy="639763"/>
          </a:xfrm>
        </p:grpSpPr>
        <p:sp>
          <p:nvSpPr>
            <p:cNvPr id="33" name="椭圆 32"/>
            <p:cNvSpPr>
              <a:spLocks noChangeAspect="1"/>
            </p:cNvSpPr>
            <p:nvPr/>
          </p:nvSpPr>
          <p:spPr bwMode="auto">
            <a:xfrm flipH="1">
              <a:off x="5484480" y="6286998"/>
              <a:ext cx="639763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7605" name="图形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5755" y="6326686"/>
              <a:ext cx="558800" cy="5588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9" name="组合 38"/>
          <p:cNvGrpSpPr/>
          <p:nvPr/>
        </p:nvGrpSpPr>
        <p:grpSpPr>
          <a:xfrm>
            <a:off x="6750050" y="3873500"/>
            <a:ext cx="2654300" cy="793750"/>
            <a:chOff x="6750411" y="3872753"/>
            <a:chExt cx="2654524" cy="795001"/>
          </a:xfrm>
        </p:grpSpPr>
        <p:sp>
          <p:nvSpPr>
            <p:cNvPr id="67607" name="矩形 12"/>
            <p:cNvSpPr/>
            <p:nvPr/>
          </p:nvSpPr>
          <p:spPr>
            <a:xfrm>
              <a:off x="7680910" y="4109302"/>
              <a:ext cx="172402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债券类产品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750411" y="3872753"/>
              <a:ext cx="811281" cy="78705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561692" y="4655034"/>
              <a:ext cx="1843243" cy="127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47423" t="4230" r="43420" b="47021"/>
          <a:stretch>
            <a:fillRect/>
          </a:stretch>
        </p:blipFill>
        <p:spPr>
          <a:xfrm>
            <a:off x="5299075" y="981075"/>
            <a:ext cx="1450975" cy="515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66843" t="1250" r="17915" b="50000"/>
          <a:stretch>
            <a:fillRect/>
          </a:stretch>
        </p:blipFill>
        <p:spPr>
          <a:xfrm>
            <a:off x="5006975" y="577850"/>
            <a:ext cx="2362200" cy="5041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16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auto">
            <a:xfrm flipV="1">
              <a:off x="11207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63"/>
          <p:cNvGrpSpPr/>
          <p:nvPr/>
        </p:nvGrpSpPr>
        <p:grpSpPr>
          <a:xfrm>
            <a:off x="5365750" y="5468938"/>
            <a:ext cx="5686425" cy="649287"/>
            <a:chOff x="-6650227" y="5432425"/>
            <a:chExt cx="17699025" cy="649288"/>
          </a:xfrm>
        </p:grpSpPr>
        <p:sp>
          <p:nvSpPr>
            <p:cNvPr id="18" name="任意多边形: 形状 17"/>
            <p:cNvSpPr/>
            <p:nvPr/>
          </p:nvSpPr>
          <p:spPr bwMode="auto">
            <a:xfrm flipH="1">
              <a:off x="1507533" y="5432425"/>
              <a:ext cx="9541265" cy="649288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gradFill>
              <a:gsLst>
                <a:gs pos="0">
                  <a:srgbClr val="22544A"/>
                </a:gs>
                <a:gs pos="100000">
                  <a:srgbClr val="179D7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616" name="矩形 12"/>
            <p:cNvSpPr/>
            <p:nvPr/>
          </p:nvSpPr>
          <p:spPr>
            <a:xfrm flipH="1">
              <a:off x="-6650227" y="5495925"/>
              <a:ext cx="1748314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7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适合以中低风险产品为主</a:t>
              </a:r>
              <a:endParaRPr lang="zh-CN" altLang="zh-CN" sz="27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: 圆角 19"/>
          <p:cNvSpPr/>
          <p:nvPr/>
        </p:nvSpPr>
        <p:spPr>
          <a:xfrm flipH="1">
            <a:off x="8538880" y="549275"/>
            <a:ext cx="2667281" cy="701675"/>
          </a:xfrm>
          <a:prstGeom prst="roundRect">
            <a:avLst/>
          </a:prstGeom>
          <a:gradFill>
            <a:gsLst>
              <a:gs pos="0">
                <a:srgbClr val="179D77"/>
              </a:gs>
              <a:gs pos="100000">
                <a:srgbClr val="22544A"/>
              </a:gs>
            </a:gsLst>
            <a:lin ang="0" scaled="0"/>
          </a:gradFill>
          <a:ln>
            <a:gradFill>
              <a:gsLst>
                <a:gs pos="0">
                  <a:srgbClr val="C0F6E7">
                    <a:alpha val="0"/>
                  </a:srgbClr>
                </a:gs>
                <a:gs pos="100000">
                  <a:srgbClr val="C0F6E7">
                    <a:alpha val="70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成就人生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69563" y="463550"/>
            <a:ext cx="1011237" cy="873125"/>
            <a:chOff x="10470356" y="463550"/>
            <a:chExt cx="1010444" cy="873125"/>
          </a:xfrm>
        </p:grpSpPr>
        <p:sp>
          <p:nvSpPr>
            <p:cNvPr id="22" name="椭圆 21"/>
            <p:cNvSpPr/>
            <p:nvPr/>
          </p:nvSpPr>
          <p:spPr bwMode="auto">
            <a:xfrm flipH="1">
              <a:off x="10608360" y="463550"/>
              <a:ext cx="872440" cy="873125"/>
            </a:xfrm>
            <a:prstGeom prst="ellipse">
              <a:avLst/>
            </a:prstGeom>
            <a:gradFill>
              <a:gsLst>
                <a:gs pos="0">
                  <a:srgbClr val="1C7D63"/>
                </a:gs>
                <a:gs pos="100000">
                  <a:srgbClr val="22544A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35"/>
            <p:cNvSpPr txBox="1">
              <a:spLocks noChangeArrowheads="1"/>
            </p:cNvSpPr>
            <p:nvPr/>
          </p:nvSpPr>
          <p:spPr bwMode="auto">
            <a:xfrm>
              <a:off x="10470356" y="596900"/>
              <a:ext cx="1010444" cy="584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1" u="none" strike="noStrike" kern="1200" cap="none" spc="12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mpact" panose="020B0806030902050204" pitchFamily="34" charset="0"/>
                  <a:ea typeface="华康海报体W12(P)" pitchFamily="82" charset="-122"/>
                  <a:cs typeface="+mn-cs"/>
                </a:rPr>
                <a:t>50</a:t>
              </a:r>
              <a:r>
                <a:rPr kumimoji="0" lang="en-US" altLang="zh-CN" sz="3200" b="0" i="1" u="none" strike="noStrike" kern="1200" cap="none" spc="120" normalizeH="0" baseline="3000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mpact" panose="020B0806030902050204" pitchFamily="34" charset="0"/>
                  <a:ea typeface="华康海报体W12(P)" pitchFamily="82" charset="-122"/>
                  <a:cs typeface="+mn-cs"/>
                </a:rPr>
                <a:t>+</a:t>
              </a:r>
              <a:endParaRPr kumimoji="0" lang="zh-CN" altLang="en-US" sz="3200" b="0" i="1" u="none" strike="noStrike" kern="1200" cap="none" spc="12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 pitchFamily="34" charset="0"/>
                <a:ea typeface="华康海报体W12(P)" pitchFamily="82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15163" y="2998788"/>
            <a:ext cx="2460625" cy="874712"/>
            <a:chOff x="7015163" y="2998647"/>
            <a:chExt cx="2460687" cy="874712"/>
          </a:xfrm>
        </p:grpSpPr>
        <p:sp>
          <p:nvSpPr>
            <p:cNvPr id="68622" name="矩形 15"/>
            <p:cNvSpPr/>
            <p:nvPr/>
          </p:nvSpPr>
          <p:spPr>
            <a:xfrm>
              <a:off x="7751825" y="2998647"/>
              <a:ext cx="1724025" cy="8318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超高流动性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的理财产品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7015163" y="3873359"/>
              <a:ext cx="233368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" name="组合 17"/>
          <p:cNvGrpSpPr/>
          <p:nvPr/>
        </p:nvGrpSpPr>
        <p:grpSpPr>
          <a:xfrm>
            <a:off x="9458325" y="2960688"/>
            <a:ext cx="1082675" cy="1084262"/>
            <a:chOff x="6710885" y="1549562"/>
            <a:chExt cx="639744" cy="639746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 flipH="1">
              <a:off x="6710885" y="1549562"/>
              <a:ext cx="639744" cy="639746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8626" name="图形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2672" y="1630820"/>
              <a:ext cx="436169" cy="43553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3" name="组合 42"/>
          <p:cNvGrpSpPr/>
          <p:nvPr/>
        </p:nvGrpSpPr>
        <p:grpSpPr>
          <a:xfrm>
            <a:off x="2236788" y="1812925"/>
            <a:ext cx="2770187" cy="1276350"/>
            <a:chOff x="2794000" y="2335281"/>
            <a:chExt cx="2770187" cy="1276350"/>
          </a:xfrm>
        </p:grpSpPr>
        <p:sp>
          <p:nvSpPr>
            <p:cNvPr id="68628" name="矩形 11"/>
            <p:cNvSpPr/>
            <p:nvPr/>
          </p:nvSpPr>
          <p:spPr>
            <a:xfrm>
              <a:off x="2794000" y="2335281"/>
              <a:ext cx="205105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银行储蓄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3513137" y="2797244"/>
              <a:ext cx="2051050" cy="814387"/>
            </a:xfrm>
            <a:custGeom>
              <a:avLst/>
              <a:gdLst>
                <a:gd name="connsiteX0" fmla="*/ 0 w 2660072"/>
                <a:gd name="connsiteY0" fmla="*/ 0 h 731520"/>
                <a:gd name="connsiteX1" fmla="*/ 1745672 w 2660072"/>
                <a:gd name="connsiteY1" fmla="*/ 0 h 731520"/>
                <a:gd name="connsiteX2" fmla="*/ 2660072 w 2660072"/>
                <a:gd name="connsiteY2" fmla="*/ 731520 h 731520"/>
                <a:gd name="connsiteX0-1" fmla="*/ 0 w 2610195"/>
                <a:gd name="connsiteY0-2" fmla="*/ 0 h 831273"/>
                <a:gd name="connsiteX1-3" fmla="*/ 1745672 w 2610195"/>
                <a:gd name="connsiteY1-4" fmla="*/ 0 h 831273"/>
                <a:gd name="connsiteX2-5" fmla="*/ 2610195 w 2610195"/>
                <a:gd name="connsiteY2-6" fmla="*/ 831273 h 831273"/>
                <a:gd name="connsiteX0-7" fmla="*/ 0 w 2377438"/>
                <a:gd name="connsiteY0-8" fmla="*/ 0 h 698270"/>
                <a:gd name="connsiteX1-9" fmla="*/ 1745672 w 2377438"/>
                <a:gd name="connsiteY1-10" fmla="*/ 0 h 698270"/>
                <a:gd name="connsiteX2-11" fmla="*/ 2377438 w 2377438"/>
                <a:gd name="connsiteY2-12" fmla="*/ 698270 h 698270"/>
                <a:gd name="connsiteX0-13" fmla="*/ 0 w 2610194"/>
                <a:gd name="connsiteY0-14" fmla="*/ 0 h 798023"/>
                <a:gd name="connsiteX1-15" fmla="*/ 1745672 w 2610194"/>
                <a:gd name="connsiteY1-16" fmla="*/ 0 h 798023"/>
                <a:gd name="connsiteX2-17" fmla="*/ 2610194 w 2610194"/>
                <a:gd name="connsiteY2-18" fmla="*/ 798023 h 7980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10194" h="798023">
                  <a:moveTo>
                    <a:pt x="0" y="0"/>
                  </a:moveTo>
                  <a:lnTo>
                    <a:pt x="1745672" y="0"/>
                  </a:lnTo>
                  <a:lnTo>
                    <a:pt x="2610194" y="798023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组合 42"/>
          <p:cNvGrpSpPr/>
          <p:nvPr/>
        </p:nvGrpSpPr>
        <p:grpSpPr>
          <a:xfrm>
            <a:off x="1582738" y="1739900"/>
            <a:ext cx="1084262" cy="1084263"/>
            <a:chOff x="2242805" y="6286998"/>
            <a:chExt cx="639763" cy="639763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 bwMode="auto">
            <a:xfrm flipH="1">
              <a:off x="2242805" y="6286998"/>
              <a:ext cx="639763" cy="639763"/>
            </a:xfrm>
            <a:prstGeom prst="ellipse">
              <a:avLst/>
            </a:prstGeom>
            <a:solidFill>
              <a:srgbClr val="225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68632" name="图形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5993" y="6390186"/>
              <a:ext cx="433387" cy="4333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3A0E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14" name="直接连接符 13"/>
          <p:cNvCxnSpPr/>
          <p:nvPr/>
        </p:nvCxnSpPr>
        <p:spPr>
          <a:xfrm>
            <a:off x="11052175" y="0"/>
            <a:ext cx="15875" cy="6353175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8" name="图片 12"/>
          <p:cNvPicPr>
            <a:picLocks noChangeAspect="1"/>
          </p:cNvPicPr>
          <p:nvPr/>
        </p:nvPicPr>
        <p:blipFill>
          <a:blip r:embed="rId1"/>
          <a:srcRect l="3793"/>
          <a:stretch>
            <a:fillRect/>
          </a:stretch>
        </p:blipFill>
        <p:spPr>
          <a:xfrm>
            <a:off x="0" y="1239838"/>
            <a:ext cx="5410200" cy="5622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50192"/>
          <p:cNvGrpSpPr/>
          <p:nvPr/>
        </p:nvGrpSpPr>
        <p:grpSpPr>
          <a:xfrm>
            <a:off x="9540875" y="927100"/>
            <a:ext cx="1204913" cy="490538"/>
            <a:chOff x="9540875" y="927762"/>
            <a:chExt cx="1204913" cy="48987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9540875" y="1417638"/>
              <a:ext cx="1204913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50185"/>
            <p:cNvGrpSpPr/>
            <p:nvPr/>
          </p:nvGrpSpPr>
          <p:grpSpPr>
            <a:xfrm>
              <a:off x="9546432" y="927762"/>
              <a:ext cx="793750" cy="377825"/>
              <a:chOff x="11558587" y="4567890"/>
              <a:chExt cx="793750" cy="377825"/>
            </a:xfrm>
            <a:solidFill>
              <a:srgbClr val="FFFF00"/>
            </a:solidFill>
          </p:grpSpPr>
          <p:sp>
            <p:nvSpPr>
              <p:cNvPr id="4" name="Freeform 43"/>
              <p:cNvSpPr>
                <a:spLocks noEditPoints="1"/>
              </p:cNvSpPr>
              <p:nvPr/>
            </p:nvSpPr>
            <p:spPr bwMode="auto">
              <a:xfrm>
                <a:off x="11558587" y="4567890"/>
                <a:ext cx="382588" cy="377825"/>
              </a:xfrm>
              <a:custGeom>
                <a:avLst/>
                <a:gdLst>
                  <a:gd name="T0" fmla="*/ 81 w 157"/>
                  <a:gd name="T1" fmla="*/ 90 h 155"/>
                  <a:gd name="T2" fmla="*/ 131 w 157"/>
                  <a:gd name="T3" fmla="*/ 88 h 155"/>
                  <a:gd name="T4" fmla="*/ 157 w 157"/>
                  <a:gd name="T5" fmla="*/ 120 h 155"/>
                  <a:gd name="T6" fmla="*/ 149 w 157"/>
                  <a:gd name="T7" fmla="*/ 144 h 155"/>
                  <a:gd name="T8" fmla="*/ 106 w 157"/>
                  <a:gd name="T9" fmla="*/ 155 h 155"/>
                  <a:gd name="T10" fmla="*/ 64 w 157"/>
                  <a:gd name="T11" fmla="*/ 139 h 155"/>
                  <a:gd name="T12" fmla="*/ 16 w 157"/>
                  <a:gd name="T13" fmla="*/ 152 h 155"/>
                  <a:gd name="T14" fmla="*/ 57 w 157"/>
                  <a:gd name="T15" fmla="*/ 118 h 155"/>
                  <a:gd name="T16" fmla="*/ 60 w 157"/>
                  <a:gd name="T17" fmla="*/ 124 h 155"/>
                  <a:gd name="T18" fmla="*/ 34 w 157"/>
                  <a:gd name="T19" fmla="*/ 114 h 155"/>
                  <a:gd name="T20" fmla="*/ 16 w 157"/>
                  <a:gd name="T21" fmla="*/ 109 h 155"/>
                  <a:gd name="T22" fmla="*/ 15 w 157"/>
                  <a:gd name="T23" fmla="*/ 79 h 155"/>
                  <a:gd name="T24" fmla="*/ 0 w 157"/>
                  <a:gd name="T25" fmla="*/ 58 h 155"/>
                  <a:gd name="T26" fmla="*/ 37 w 157"/>
                  <a:gd name="T27" fmla="*/ 7 h 155"/>
                  <a:gd name="T28" fmla="*/ 28 w 157"/>
                  <a:gd name="T29" fmla="*/ 46 h 155"/>
                  <a:gd name="T30" fmla="*/ 27 w 157"/>
                  <a:gd name="T31" fmla="*/ 58 h 155"/>
                  <a:gd name="T32" fmla="*/ 48 w 157"/>
                  <a:gd name="T33" fmla="*/ 40 h 155"/>
                  <a:gd name="T34" fmla="*/ 36 w 157"/>
                  <a:gd name="T35" fmla="*/ 86 h 155"/>
                  <a:gd name="T36" fmla="*/ 58 w 157"/>
                  <a:gd name="T37" fmla="*/ 85 h 155"/>
                  <a:gd name="T38" fmla="*/ 74 w 157"/>
                  <a:gd name="T39" fmla="*/ 87 h 155"/>
                  <a:gd name="T40" fmla="*/ 92 w 157"/>
                  <a:gd name="T41" fmla="*/ 19 h 155"/>
                  <a:gd name="T42" fmla="*/ 119 w 157"/>
                  <a:gd name="T43" fmla="*/ 0 h 155"/>
                  <a:gd name="T44" fmla="*/ 155 w 157"/>
                  <a:gd name="T45" fmla="*/ 24 h 155"/>
                  <a:gd name="T46" fmla="*/ 123 w 157"/>
                  <a:gd name="T47" fmla="*/ 48 h 155"/>
                  <a:gd name="T48" fmla="*/ 145 w 157"/>
                  <a:gd name="T49" fmla="*/ 56 h 155"/>
                  <a:gd name="T50" fmla="*/ 74 w 157"/>
                  <a:gd name="T51" fmla="*/ 85 h 155"/>
                  <a:gd name="T52" fmla="*/ 95 w 157"/>
                  <a:gd name="T53" fmla="*/ 58 h 155"/>
                  <a:gd name="T54" fmla="*/ 66 w 157"/>
                  <a:gd name="T55" fmla="*/ 44 h 155"/>
                  <a:gd name="T56" fmla="*/ 110 w 157"/>
                  <a:gd name="T57" fmla="*/ 109 h 155"/>
                  <a:gd name="T58" fmla="*/ 89 w 157"/>
                  <a:gd name="T59" fmla="*/ 119 h 155"/>
                  <a:gd name="T60" fmla="*/ 107 w 157"/>
                  <a:gd name="T61" fmla="*/ 133 h 155"/>
                  <a:gd name="T62" fmla="*/ 124 w 157"/>
                  <a:gd name="T63" fmla="*/ 129 h 155"/>
                  <a:gd name="T64" fmla="*/ 123 w 157"/>
                  <a:gd name="T65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" h="155">
                    <a:moveTo>
                      <a:pt x="74" y="87"/>
                    </a:moveTo>
                    <a:cubicBezTo>
                      <a:pt x="81" y="90"/>
                      <a:pt x="81" y="90"/>
                      <a:pt x="81" y="90"/>
                    </a:cubicBezTo>
                    <a:cubicBezTo>
                      <a:pt x="91" y="88"/>
                      <a:pt x="101" y="87"/>
                      <a:pt x="112" y="87"/>
                    </a:cubicBezTo>
                    <a:cubicBezTo>
                      <a:pt x="118" y="87"/>
                      <a:pt x="125" y="87"/>
                      <a:pt x="131" y="88"/>
                    </a:cubicBezTo>
                    <a:cubicBezTo>
                      <a:pt x="137" y="89"/>
                      <a:pt x="142" y="92"/>
                      <a:pt x="148" y="97"/>
                    </a:cubicBezTo>
                    <a:cubicBezTo>
                      <a:pt x="154" y="103"/>
                      <a:pt x="157" y="111"/>
                      <a:pt x="157" y="120"/>
                    </a:cubicBezTo>
                    <a:cubicBezTo>
                      <a:pt x="157" y="126"/>
                      <a:pt x="157" y="126"/>
                      <a:pt x="157" y="126"/>
                    </a:cubicBezTo>
                    <a:cubicBezTo>
                      <a:pt x="157" y="133"/>
                      <a:pt x="154" y="139"/>
                      <a:pt x="149" y="144"/>
                    </a:cubicBezTo>
                    <a:cubicBezTo>
                      <a:pt x="141" y="151"/>
                      <a:pt x="130" y="155"/>
                      <a:pt x="117" y="155"/>
                    </a:cubicBezTo>
                    <a:cubicBezTo>
                      <a:pt x="106" y="155"/>
                      <a:pt x="106" y="155"/>
                      <a:pt x="106" y="155"/>
                    </a:cubicBezTo>
                    <a:cubicBezTo>
                      <a:pt x="92" y="155"/>
                      <a:pt x="81" y="153"/>
                      <a:pt x="73" y="148"/>
                    </a:cubicBezTo>
                    <a:cubicBezTo>
                      <a:pt x="69" y="146"/>
                      <a:pt x="66" y="143"/>
                      <a:pt x="64" y="139"/>
                    </a:cubicBezTo>
                    <a:cubicBezTo>
                      <a:pt x="64" y="141"/>
                      <a:pt x="64" y="141"/>
                      <a:pt x="64" y="141"/>
                    </a:cubicBezTo>
                    <a:cubicBezTo>
                      <a:pt x="50" y="146"/>
                      <a:pt x="34" y="150"/>
                      <a:pt x="16" y="152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27" y="125"/>
                      <a:pt x="42" y="122"/>
                      <a:pt x="57" y="118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0" y="126"/>
                      <a:pt x="60" y="125"/>
                      <a:pt x="60" y="124"/>
                    </a:cubicBezTo>
                    <a:cubicBezTo>
                      <a:pt x="60" y="119"/>
                      <a:pt x="60" y="114"/>
                      <a:pt x="62" y="110"/>
                    </a:cubicBezTo>
                    <a:cubicBezTo>
                      <a:pt x="49" y="113"/>
                      <a:pt x="40" y="114"/>
                      <a:pt x="34" y="114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25" y="115"/>
                      <a:pt x="20" y="113"/>
                      <a:pt x="16" y="109"/>
                    </a:cubicBezTo>
                    <a:cubicBezTo>
                      <a:pt x="13" y="106"/>
                      <a:pt x="11" y="101"/>
                      <a:pt x="11" y="95"/>
                    </a:cubicBezTo>
                    <a:cubicBezTo>
                      <a:pt x="11" y="90"/>
                      <a:pt x="12" y="84"/>
                      <a:pt x="15" y="79"/>
                    </a:cubicBezTo>
                    <a:cubicBezTo>
                      <a:pt x="12" y="78"/>
                      <a:pt x="9" y="76"/>
                      <a:pt x="6" y="74"/>
                    </a:cubicBezTo>
                    <a:cubicBezTo>
                      <a:pt x="2" y="69"/>
                      <a:pt x="0" y="64"/>
                      <a:pt x="0" y="58"/>
                    </a:cubicBezTo>
                    <a:cubicBezTo>
                      <a:pt x="0" y="53"/>
                      <a:pt x="2" y="45"/>
                      <a:pt x="7" y="36"/>
                    </a:cubicBezTo>
                    <a:cubicBezTo>
                      <a:pt x="14" y="26"/>
                      <a:pt x="24" y="16"/>
                      <a:pt x="37" y="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39" y="33"/>
                      <a:pt x="31" y="42"/>
                      <a:pt x="28" y="46"/>
                    </a:cubicBezTo>
                    <a:cubicBezTo>
                      <a:pt x="25" y="50"/>
                      <a:pt x="24" y="53"/>
                      <a:pt x="24" y="56"/>
                    </a:cubicBezTo>
                    <a:cubicBezTo>
                      <a:pt x="24" y="58"/>
                      <a:pt x="25" y="58"/>
                      <a:pt x="27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4" y="52"/>
                      <a:pt x="41" y="46"/>
                      <a:pt x="48" y="40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52" y="64"/>
                      <a:pt x="42" y="73"/>
                      <a:pt x="36" y="86"/>
                    </a:cubicBezTo>
                    <a:cubicBezTo>
                      <a:pt x="36" y="89"/>
                      <a:pt x="38" y="91"/>
                      <a:pt x="40" y="91"/>
                    </a:cubicBezTo>
                    <a:cubicBezTo>
                      <a:pt x="44" y="91"/>
                      <a:pt x="50" y="89"/>
                      <a:pt x="58" y="85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5" y="100"/>
                      <a:pt x="69" y="93"/>
                      <a:pt x="74" y="87"/>
                    </a:cubicBezTo>
                    <a:close/>
                    <a:moveTo>
                      <a:pt x="70" y="18"/>
                    </a:moveTo>
                    <a:cubicBezTo>
                      <a:pt x="78" y="18"/>
                      <a:pt x="85" y="19"/>
                      <a:pt x="92" y="19"/>
                    </a:cubicBezTo>
                    <a:cubicBezTo>
                      <a:pt x="92" y="14"/>
                      <a:pt x="91" y="8"/>
                      <a:pt x="91" y="4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0" y="7"/>
                      <a:pt x="121" y="14"/>
                      <a:pt x="121" y="21"/>
                    </a:cubicBezTo>
                    <a:cubicBezTo>
                      <a:pt x="133" y="22"/>
                      <a:pt x="144" y="23"/>
                      <a:pt x="155" y="24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43" y="49"/>
                      <a:pt x="133" y="49"/>
                      <a:pt x="123" y="48"/>
                    </a:cubicBezTo>
                    <a:cubicBezTo>
                      <a:pt x="124" y="51"/>
                      <a:pt x="124" y="54"/>
                      <a:pt x="124" y="57"/>
                    </a:cubicBezTo>
                    <a:cubicBezTo>
                      <a:pt x="131" y="56"/>
                      <a:pt x="138" y="56"/>
                      <a:pt x="145" y="56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124" y="81"/>
                      <a:pt x="99" y="82"/>
                      <a:pt x="74" y="85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80" y="59"/>
                      <a:pt x="87" y="59"/>
                      <a:pt x="95" y="58"/>
                    </a:cubicBezTo>
                    <a:cubicBezTo>
                      <a:pt x="95" y="54"/>
                      <a:pt x="95" y="50"/>
                      <a:pt x="94" y="46"/>
                    </a:cubicBezTo>
                    <a:cubicBezTo>
                      <a:pt x="85" y="45"/>
                      <a:pt x="75" y="44"/>
                      <a:pt x="66" y="44"/>
                    </a:cubicBezTo>
                    <a:lnTo>
                      <a:pt x="70" y="18"/>
                    </a:lnTo>
                    <a:close/>
                    <a:moveTo>
                      <a:pt x="110" y="109"/>
                    </a:moveTo>
                    <a:cubicBezTo>
                      <a:pt x="104" y="109"/>
                      <a:pt x="98" y="111"/>
                      <a:pt x="91" y="115"/>
                    </a:cubicBezTo>
                    <a:cubicBezTo>
                      <a:pt x="90" y="116"/>
                      <a:pt x="90" y="118"/>
                      <a:pt x="89" y="119"/>
                    </a:cubicBezTo>
                    <a:cubicBezTo>
                      <a:pt x="89" y="125"/>
                      <a:pt x="91" y="128"/>
                      <a:pt x="94" y="130"/>
                    </a:cubicBezTo>
                    <a:cubicBezTo>
                      <a:pt x="97" y="132"/>
                      <a:pt x="102" y="133"/>
                      <a:pt x="107" y="133"/>
                    </a:cubicBez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17" y="133"/>
                      <a:pt x="121" y="132"/>
                      <a:pt x="124" y="129"/>
                    </a:cubicBezTo>
                    <a:cubicBezTo>
                      <a:pt x="126" y="128"/>
                      <a:pt x="127" y="126"/>
                      <a:pt x="127" y="123"/>
                    </a:cubicBezTo>
                    <a:cubicBezTo>
                      <a:pt x="127" y="118"/>
                      <a:pt x="126" y="115"/>
                      <a:pt x="123" y="113"/>
                    </a:cubicBezTo>
                    <a:cubicBezTo>
                      <a:pt x="121" y="110"/>
                      <a:pt x="116" y="109"/>
                      <a:pt x="110" y="1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" name="Freeform 44"/>
              <p:cNvSpPr>
                <a:spLocks noEditPoints="1"/>
              </p:cNvSpPr>
              <p:nvPr/>
            </p:nvSpPr>
            <p:spPr bwMode="auto">
              <a:xfrm>
                <a:off x="11977687" y="4572652"/>
                <a:ext cx="374650" cy="369888"/>
              </a:xfrm>
              <a:custGeom>
                <a:avLst/>
                <a:gdLst>
                  <a:gd name="T0" fmla="*/ 35 w 154"/>
                  <a:gd name="T1" fmla="*/ 55 h 152"/>
                  <a:gd name="T2" fmla="*/ 42 w 154"/>
                  <a:gd name="T3" fmla="*/ 86 h 152"/>
                  <a:gd name="T4" fmla="*/ 34 w 154"/>
                  <a:gd name="T5" fmla="*/ 119 h 152"/>
                  <a:gd name="T6" fmla="*/ 50 w 154"/>
                  <a:gd name="T7" fmla="*/ 119 h 152"/>
                  <a:gd name="T8" fmla="*/ 34 w 154"/>
                  <a:gd name="T9" fmla="*/ 148 h 152"/>
                  <a:gd name="T10" fmla="*/ 10 w 154"/>
                  <a:gd name="T11" fmla="*/ 110 h 152"/>
                  <a:gd name="T12" fmla="*/ 19 w 154"/>
                  <a:gd name="T13" fmla="*/ 79 h 152"/>
                  <a:gd name="T14" fmla="*/ 2 w 154"/>
                  <a:gd name="T15" fmla="*/ 77 h 152"/>
                  <a:gd name="T16" fmla="*/ 14 w 154"/>
                  <a:gd name="T17" fmla="*/ 48 h 152"/>
                  <a:gd name="T18" fmla="*/ 44 w 154"/>
                  <a:gd name="T19" fmla="*/ 29 h 152"/>
                  <a:gd name="T20" fmla="*/ 0 w 154"/>
                  <a:gd name="T21" fmla="*/ 20 h 152"/>
                  <a:gd name="T22" fmla="*/ 140 w 154"/>
                  <a:gd name="T23" fmla="*/ 0 h 152"/>
                  <a:gd name="T24" fmla="*/ 111 w 154"/>
                  <a:gd name="T25" fmla="*/ 24 h 152"/>
                  <a:gd name="T26" fmla="*/ 110 w 154"/>
                  <a:gd name="T27" fmla="*/ 29 h 152"/>
                  <a:gd name="T28" fmla="*/ 146 w 154"/>
                  <a:gd name="T29" fmla="*/ 52 h 152"/>
                  <a:gd name="T30" fmla="*/ 145 w 154"/>
                  <a:gd name="T31" fmla="*/ 63 h 152"/>
                  <a:gd name="T32" fmla="*/ 154 w 154"/>
                  <a:gd name="T33" fmla="*/ 87 h 152"/>
                  <a:gd name="T34" fmla="*/ 51 w 154"/>
                  <a:gd name="T35" fmla="*/ 68 h 152"/>
                  <a:gd name="T36" fmla="*/ 74 w 154"/>
                  <a:gd name="T37" fmla="*/ 55 h 152"/>
                  <a:gd name="T38" fmla="*/ 52 w 154"/>
                  <a:gd name="T39" fmla="*/ 38 h 152"/>
                  <a:gd name="T40" fmla="*/ 83 w 154"/>
                  <a:gd name="T41" fmla="*/ 25 h 152"/>
                  <a:gd name="T42" fmla="*/ 52 w 154"/>
                  <a:gd name="T43" fmla="*/ 5 h 152"/>
                  <a:gd name="T44" fmla="*/ 69 w 154"/>
                  <a:gd name="T45" fmla="*/ 91 h 152"/>
                  <a:gd name="T46" fmla="*/ 107 w 154"/>
                  <a:gd name="T47" fmla="*/ 91 h 152"/>
                  <a:gd name="T48" fmla="*/ 143 w 154"/>
                  <a:gd name="T49" fmla="*/ 100 h 152"/>
                  <a:gd name="T50" fmla="*/ 151 w 154"/>
                  <a:gd name="T51" fmla="*/ 123 h 152"/>
                  <a:gd name="T52" fmla="*/ 110 w 154"/>
                  <a:gd name="T53" fmla="*/ 152 h 152"/>
                  <a:gd name="T54" fmla="*/ 68 w 154"/>
                  <a:gd name="T55" fmla="*/ 146 h 152"/>
                  <a:gd name="T56" fmla="*/ 69 w 154"/>
                  <a:gd name="T57" fmla="*/ 91 h 152"/>
                  <a:gd name="T58" fmla="*/ 81 w 154"/>
                  <a:gd name="T59" fmla="*/ 119 h 152"/>
                  <a:gd name="T60" fmla="*/ 85 w 154"/>
                  <a:gd name="T61" fmla="*/ 129 h 152"/>
                  <a:gd name="T62" fmla="*/ 105 w 154"/>
                  <a:gd name="T63" fmla="*/ 131 h 152"/>
                  <a:gd name="T64" fmla="*/ 127 w 154"/>
                  <a:gd name="T65" fmla="*/ 121 h 152"/>
                  <a:gd name="T66" fmla="*/ 105 w 154"/>
                  <a:gd name="T67" fmla="*/ 113 h 152"/>
                  <a:gd name="T68" fmla="*/ 119 w 154"/>
                  <a:gd name="T69" fmla="*/ 64 h 152"/>
                  <a:gd name="T70" fmla="*/ 115 w 154"/>
                  <a:gd name="T71" fmla="*/ 52 h 152"/>
                  <a:gd name="T72" fmla="*/ 102 w 154"/>
                  <a:gd name="T73" fmla="*/ 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4" h="152">
                    <a:moveTo>
                      <a:pt x="14" y="48"/>
                    </a:moveTo>
                    <a:cubicBezTo>
                      <a:pt x="22" y="48"/>
                      <a:pt x="30" y="50"/>
                      <a:pt x="35" y="55"/>
                    </a:cubicBezTo>
                    <a:cubicBezTo>
                      <a:pt x="41" y="61"/>
                      <a:pt x="44" y="68"/>
                      <a:pt x="44" y="77"/>
                    </a:cubicBezTo>
                    <a:cubicBezTo>
                      <a:pt x="44" y="79"/>
                      <a:pt x="43" y="82"/>
                      <a:pt x="42" y="86"/>
                    </a:cubicBezTo>
                    <a:cubicBezTo>
                      <a:pt x="38" y="97"/>
                      <a:pt x="36" y="105"/>
                      <a:pt x="35" y="111"/>
                    </a:cubicBezTo>
                    <a:cubicBezTo>
                      <a:pt x="34" y="115"/>
                      <a:pt x="34" y="118"/>
                      <a:pt x="34" y="119"/>
                    </a:cubicBezTo>
                    <a:cubicBezTo>
                      <a:pt x="34" y="122"/>
                      <a:pt x="35" y="123"/>
                      <a:pt x="38" y="123"/>
                    </a:cubicBezTo>
                    <a:cubicBezTo>
                      <a:pt x="44" y="122"/>
                      <a:pt x="48" y="120"/>
                      <a:pt x="50" y="119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50" y="147"/>
                      <a:pt x="43" y="148"/>
                      <a:pt x="34" y="148"/>
                    </a:cubicBezTo>
                    <a:cubicBezTo>
                      <a:pt x="18" y="148"/>
                      <a:pt x="9" y="139"/>
                      <a:pt x="9" y="121"/>
                    </a:cubicBezTo>
                    <a:cubicBezTo>
                      <a:pt x="9" y="119"/>
                      <a:pt x="10" y="115"/>
                      <a:pt x="10" y="110"/>
                    </a:cubicBezTo>
                    <a:cubicBezTo>
                      <a:pt x="12" y="103"/>
                      <a:pt x="15" y="93"/>
                      <a:pt x="19" y="82"/>
                    </a:cubicBezTo>
                    <a:cubicBezTo>
                      <a:pt x="19" y="81"/>
                      <a:pt x="19" y="80"/>
                      <a:pt x="19" y="79"/>
                    </a:cubicBezTo>
                    <a:cubicBezTo>
                      <a:pt x="19" y="75"/>
                      <a:pt x="16" y="73"/>
                      <a:pt x="10" y="73"/>
                    </a:cubicBezTo>
                    <a:cubicBezTo>
                      <a:pt x="9" y="73"/>
                      <a:pt x="7" y="74"/>
                      <a:pt x="2" y="7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5" y="49"/>
                      <a:pt x="10" y="48"/>
                      <a:pt x="14" y="48"/>
                    </a:cubicBezTo>
                    <a:close/>
                    <a:moveTo>
                      <a:pt x="17" y="3"/>
                    </a:moveTo>
                    <a:cubicBezTo>
                      <a:pt x="28" y="9"/>
                      <a:pt x="37" y="18"/>
                      <a:pt x="44" y="29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0" y="38"/>
                      <a:pt x="11" y="29"/>
                      <a:pt x="0" y="20"/>
                    </a:cubicBezTo>
                    <a:lnTo>
                      <a:pt x="17" y="3"/>
                    </a:lnTo>
                    <a:close/>
                    <a:moveTo>
                      <a:pt x="140" y="0"/>
                    </a:moveTo>
                    <a:cubicBezTo>
                      <a:pt x="142" y="23"/>
                      <a:pt x="142" y="23"/>
                      <a:pt x="142" y="23"/>
                    </a:cubicBezTo>
                    <a:cubicBezTo>
                      <a:pt x="131" y="23"/>
                      <a:pt x="121" y="23"/>
                      <a:pt x="111" y="24"/>
                    </a:cubicBezTo>
                    <a:cubicBezTo>
                      <a:pt x="110" y="25"/>
                      <a:pt x="110" y="27"/>
                      <a:pt x="109" y="29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21" y="29"/>
                      <a:pt x="129" y="31"/>
                      <a:pt x="136" y="35"/>
                    </a:cubicBezTo>
                    <a:cubicBezTo>
                      <a:pt x="143" y="40"/>
                      <a:pt x="146" y="46"/>
                      <a:pt x="146" y="52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46" y="59"/>
                      <a:pt x="145" y="61"/>
                      <a:pt x="145" y="63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18" y="87"/>
                      <a:pt x="84" y="88"/>
                      <a:pt x="54" y="9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8" y="68"/>
                      <a:pt x="64" y="67"/>
                      <a:pt x="70" y="67"/>
                    </a:cubicBezTo>
                    <a:cubicBezTo>
                      <a:pt x="72" y="63"/>
                      <a:pt x="73" y="59"/>
                      <a:pt x="74" y="55"/>
                    </a:cubicBezTo>
                    <a:cubicBezTo>
                      <a:pt x="69" y="56"/>
                      <a:pt x="64" y="58"/>
                      <a:pt x="60" y="6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2" y="35"/>
                      <a:pt x="71" y="33"/>
                      <a:pt x="81" y="32"/>
                    </a:cubicBezTo>
                    <a:cubicBezTo>
                      <a:pt x="81" y="29"/>
                      <a:pt x="82" y="27"/>
                      <a:pt x="83" y="25"/>
                    </a:cubicBezTo>
                    <a:cubicBezTo>
                      <a:pt x="73" y="25"/>
                      <a:pt x="63" y="26"/>
                      <a:pt x="54" y="27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81" y="2"/>
                      <a:pt x="111" y="0"/>
                      <a:pt x="140" y="0"/>
                    </a:cubicBezTo>
                    <a:close/>
                    <a:moveTo>
                      <a:pt x="69" y="91"/>
                    </a:moveTo>
                    <a:cubicBezTo>
                      <a:pt x="78" y="96"/>
                      <a:pt x="78" y="96"/>
                      <a:pt x="78" y="96"/>
                    </a:cubicBezTo>
                    <a:cubicBezTo>
                      <a:pt x="87" y="93"/>
                      <a:pt x="97" y="91"/>
                      <a:pt x="107" y="91"/>
                    </a:cubicBezTo>
                    <a:cubicBezTo>
                      <a:pt x="114" y="91"/>
                      <a:pt x="120" y="92"/>
                      <a:pt x="126" y="92"/>
                    </a:cubicBezTo>
                    <a:cubicBezTo>
                      <a:pt x="132" y="94"/>
                      <a:pt x="137" y="96"/>
                      <a:pt x="143" y="100"/>
                    </a:cubicBezTo>
                    <a:cubicBezTo>
                      <a:pt x="148" y="104"/>
                      <a:pt x="151" y="111"/>
                      <a:pt x="151" y="119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1" y="131"/>
                      <a:pt x="149" y="137"/>
                      <a:pt x="143" y="141"/>
                    </a:cubicBezTo>
                    <a:cubicBezTo>
                      <a:pt x="135" y="148"/>
                      <a:pt x="124" y="152"/>
                      <a:pt x="110" y="152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87" y="152"/>
                      <a:pt x="76" y="150"/>
                      <a:pt x="68" y="146"/>
                    </a:cubicBezTo>
                    <a:cubicBezTo>
                      <a:pt x="60" y="141"/>
                      <a:pt x="56" y="134"/>
                      <a:pt x="56" y="125"/>
                    </a:cubicBezTo>
                    <a:cubicBezTo>
                      <a:pt x="56" y="113"/>
                      <a:pt x="60" y="102"/>
                      <a:pt x="69" y="91"/>
                    </a:cubicBezTo>
                    <a:close/>
                    <a:moveTo>
                      <a:pt x="105" y="113"/>
                    </a:moveTo>
                    <a:cubicBezTo>
                      <a:pt x="98" y="113"/>
                      <a:pt x="90" y="115"/>
                      <a:pt x="81" y="119"/>
                    </a:cubicBezTo>
                    <a:cubicBezTo>
                      <a:pt x="80" y="120"/>
                      <a:pt x="80" y="120"/>
                      <a:pt x="80" y="121"/>
                    </a:cubicBezTo>
                    <a:cubicBezTo>
                      <a:pt x="80" y="125"/>
                      <a:pt x="82" y="127"/>
                      <a:pt x="85" y="129"/>
                    </a:cubicBezTo>
                    <a:cubicBezTo>
                      <a:pt x="89" y="130"/>
                      <a:pt x="94" y="131"/>
                      <a:pt x="99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13" y="131"/>
                      <a:pt x="119" y="130"/>
                      <a:pt x="123" y="127"/>
                    </a:cubicBezTo>
                    <a:cubicBezTo>
                      <a:pt x="125" y="126"/>
                      <a:pt x="127" y="124"/>
                      <a:pt x="127" y="121"/>
                    </a:cubicBezTo>
                    <a:cubicBezTo>
                      <a:pt x="127" y="118"/>
                      <a:pt x="125" y="116"/>
                      <a:pt x="122" y="115"/>
                    </a:cubicBezTo>
                    <a:cubicBezTo>
                      <a:pt x="119" y="114"/>
                      <a:pt x="114" y="113"/>
                      <a:pt x="105" y="113"/>
                    </a:cubicBezTo>
                    <a:close/>
                    <a:moveTo>
                      <a:pt x="98" y="65"/>
                    </a:moveTo>
                    <a:cubicBezTo>
                      <a:pt x="105" y="65"/>
                      <a:pt x="112" y="64"/>
                      <a:pt x="119" y="64"/>
                    </a:cubicBezTo>
                    <a:cubicBezTo>
                      <a:pt x="119" y="62"/>
                      <a:pt x="119" y="60"/>
                      <a:pt x="119" y="58"/>
                    </a:cubicBezTo>
                    <a:cubicBezTo>
                      <a:pt x="119" y="55"/>
                      <a:pt x="118" y="53"/>
                      <a:pt x="115" y="52"/>
                    </a:cubicBezTo>
                    <a:cubicBezTo>
                      <a:pt x="113" y="51"/>
                      <a:pt x="109" y="51"/>
                      <a:pt x="104" y="51"/>
                    </a:cubicBezTo>
                    <a:cubicBezTo>
                      <a:pt x="103" y="51"/>
                      <a:pt x="103" y="51"/>
                      <a:pt x="102" y="51"/>
                    </a:cubicBezTo>
                    <a:cubicBezTo>
                      <a:pt x="101" y="56"/>
                      <a:pt x="99" y="60"/>
                      <a:pt x="98" y="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59400" name="矩形 3"/>
          <p:cNvSpPr>
            <a:spLocks noChangeArrowheads="1"/>
          </p:cNvSpPr>
          <p:nvPr/>
        </p:nvSpPr>
        <p:spPr bwMode="auto">
          <a:xfrm>
            <a:off x="5751513" y="4341813"/>
            <a:ext cx="57816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“全球资产配置之父”加里·布林森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182" name="矩形 4"/>
          <p:cNvSpPr/>
          <p:nvPr/>
        </p:nvSpPr>
        <p:spPr>
          <a:xfrm>
            <a:off x="4375150" y="1666875"/>
            <a:ext cx="1030288" cy="1108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83" name="矩形 10"/>
          <p:cNvSpPr/>
          <p:nvPr/>
        </p:nvSpPr>
        <p:spPr>
          <a:xfrm>
            <a:off x="9418638" y="3587750"/>
            <a:ext cx="1030287" cy="1108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57763" y="5297488"/>
            <a:ext cx="6119812" cy="1055687"/>
            <a:chOff x="4945063" y="5297488"/>
            <a:chExt cx="6119812" cy="1055687"/>
          </a:xfrm>
        </p:grpSpPr>
        <p:sp>
          <p:nvSpPr>
            <p:cNvPr id="29" name="任意多边形: 形状 28"/>
            <p:cNvSpPr/>
            <p:nvPr/>
          </p:nvSpPr>
          <p:spPr bwMode="auto">
            <a:xfrm flipH="1">
              <a:off x="5138738" y="5297488"/>
              <a:ext cx="5926137" cy="1055687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solidFill>
              <a:srgbClr val="7A2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644" name="矩形 1"/>
            <p:cNvSpPr/>
            <p:nvPr/>
          </p:nvSpPr>
          <p:spPr>
            <a:xfrm>
              <a:off x="4945063" y="5354638"/>
              <a:ext cx="5926137" cy="9413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 eaLnBrk="0" hangingPunct="0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最好每半年抽出一个小时，对家庭资产</a:t>
              </a:r>
              <a:endPara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进行一次检视，对家庭理财意义重大</a:t>
              </a:r>
              <a:endPara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186" name="组合 50191"/>
          <p:cNvGrpSpPr/>
          <p:nvPr/>
        </p:nvGrpSpPr>
        <p:grpSpPr>
          <a:xfrm>
            <a:off x="10577513" y="701675"/>
            <a:ext cx="944562" cy="944563"/>
            <a:chOff x="10577513" y="701675"/>
            <a:chExt cx="944562" cy="944563"/>
          </a:xfrm>
        </p:grpSpPr>
        <p:sp>
          <p:nvSpPr>
            <p:cNvPr id="19" name="泪滴形 18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FDE9E3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69647" name="图形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2463" y="855663"/>
              <a:ext cx="527050" cy="5270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" name="矩形 4"/>
          <p:cNvSpPr/>
          <p:nvPr/>
        </p:nvSpPr>
        <p:spPr>
          <a:xfrm>
            <a:off x="5268913" y="1946275"/>
            <a:ext cx="5926137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做投资决策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最重要的是要着眼于市场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"/>
          <p:cNvSpPr/>
          <p:nvPr/>
        </p:nvSpPr>
        <p:spPr>
          <a:xfrm>
            <a:off x="5268913" y="2497138"/>
            <a:ext cx="5926137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确定好投资类别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"/>
          <p:cNvSpPr/>
          <p:nvPr/>
        </p:nvSpPr>
        <p:spPr>
          <a:xfrm>
            <a:off x="5268913" y="3048000"/>
            <a:ext cx="5926137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从长远看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的投资收益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4"/>
          <p:cNvSpPr/>
          <p:nvPr/>
        </p:nvSpPr>
        <p:spPr>
          <a:xfrm>
            <a:off x="5268913" y="3598863"/>
            <a:ext cx="5926137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都是来自于成功的资产配置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0182" grpId="0"/>
      <p:bldP spid="50183" grpId="0"/>
      <p:bldP spid="23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3285431" y="2536448"/>
            <a:ext cx="1313179" cy="17837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88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64000">
                      <a:schemeClr val="bg1"/>
                    </a:gs>
                    <a:gs pos="81000">
                      <a:schemeClr val="bg1">
                        <a:alpha val="1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兰亭粗黑简体" pitchFamily="2" charset="-122"/>
                <a:ea typeface="方正兰亭粗黑简体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64000">
                      <a:schemeClr val="bg1">
                        <a:alpha val="60000"/>
                      </a:schemeClr>
                    </a:gs>
                    <a:gs pos="81000">
                      <a:schemeClr val="bg1">
                        <a:alpha val="1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兰亭粗黑简体" pitchFamily="2" charset="-122"/>
                <a:ea typeface="方正兰亭粗黑简体" pitchFamily="2" charset="-122"/>
                <a:cs typeface="+mn-cs"/>
              </a:rPr>
              <a:t>谢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64000">
                    <a:schemeClr val="bg1">
                      <a:alpha val="60000"/>
                    </a:schemeClr>
                  </a:gs>
                  <a:gs pos="81000">
                    <a:schemeClr val="bg1">
                      <a:alpha val="10000"/>
                    </a:schemeClr>
                  </a:gs>
                </a:gsLst>
                <a:lin ang="0" scaled="1"/>
                <a:tileRect/>
              </a:gradFill>
              <a:effectLst/>
              <a:uLnTx/>
              <a:uFillTx/>
              <a:latin typeface="方正兰亭粗黑简体" pitchFamily="2" charset="-122"/>
              <a:ea typeface="方正兰亭粗黑简体" pitchFamily="2" charset="-122"/>
              <a:cs typeface="+mn-cs"/>
            </a:endParaRP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4490088" y="2536448"/>
            <a:ext cx="1595309" cy="17837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64000">
                      <a:schemeClr val="bg1">
                        <a:alpha val="60000"/>
                      </a:schemeClr>
                    </a:gs>
                    <a:gs pos="81000">
                      <a:schemeClr val="bg1">
                        <a:alpha val="1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兰亭粗黑简体" pitchFamily="2" charset="-122"/>
                <a:ea typeface="方正兰亭粗黑简体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64000">
                      <a:schemeClr val="bg1">
                        <a:alpha val="60000"/>
                      </a:schemeClr>
                    </a:gs>
                    <a:gs pos="81000">
                      <a:schemeClr val="bg1">
                        <a:alpha val="1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兰亭粗黑简体" pitchFamily="2" charset="-122"/>
                <a:ea typeface="方正兰亭粗黑简体" pitchFamily="2" charset="-122"/>
                <a:cs typeface="+mn-cs"/>
              </a:rPr>
              <a:t>谢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64000">
                    <a:schemeClr val="bg1">
                      <a:alpha val="60000"/>
                    </a:schemeClr>
                  </a:gs>
                  <a:gs pos="81000">
                    <a:schemeClr val="bg1">
                      <a:alpha val="10000"/>
                    </a:schemeClr>
                  </a:gs>
                </a:gsLst>
                <a:lin ang="0" scaled="1"/>
                <a:tileRect/>
              </a:gradFill>
              <a:effectLst/>
              <a:uLnTx/>
              <a:uFillTx/>
              <a:latin typeface="方正兰亭粗黑简体" pitchFamily="2" charset="-122"/>
              <a:ea typeface="方正兰亭粗黑简体" pitchFamily="2" charset="-122"/>
              <a:cs typeface="+mn-cs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5915914" y="2536448"/>
            <a:ext cx="1595309" cy="17837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64000">
                      <a:schemeClr val="bg1">
                        <a:alpha val="60000"/>
                      </a:schemeClr>
                    </a:gs>
                    <a:gs pos="81000">
                      <a:schemeClr val="bg1">
                        <a:alpha val="1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兰亭粗黑简体" pitchFamily="2" charset="-122"/>
                <a:ea typeface="方正兰亭粗黑简体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64000">
                      <a:schemeClr val="bg1">
                        <a:alpha val="60000"/>
                      </a:schemeClr>
                    </a:gs>
                    <a:gs pos="81000">
                      <a:schemeClr val="bg1">
                        <a:alpha val="1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兰亭粗黑简体" pitchFamily="2" charset="-122"/>
                <a:ea typeface="方正兰亭粗黑简体" pitchFamily="2" charset="-122"/>
                <a:cs typeface="+mn-cs"/>
              </a:rPr>
              <a:t>聆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64000">
                    <a:schemeClr val="bg1">
                      <a:alpha val="60000"/>
                    </a:schemeClr>
                  </a:gs>
                  <a:gs pos="81000">
                    <a:schemeClr val="bg1">
                      <a:alpha val="10000"/>
                    </a:schemeClr>
                  </a:gs>
                </a:gsLst>
                <a:lin ang="0" scaled="1"/>
                <a:tileRect/>
              </a:gradFill>
              <a:effectLst/>
              <a:uLnTx/>
              <a:uFillTx/>
              <a:latin typeface="方正兰亭粗黑简体" pitchFamily="2" charset="-122"/>
              <a:ea typeface="方正兰亭粗黑简体" pitchFamily="2" charset="-122"/>
              <a:cs typeface="+mn-cs"/>
            </a:endParaRPr>
          </a:p>
        </p:txBody>
      </p:sp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7341741" y="2536448"/>
            <a:ext cx="1595309" cy="17837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64000">
                      <a:schemeClr val="bg1">
                        <a:alpha val="60000"/>
                      </a:schemeClr>
                    </a:gs>
                    <a:gs pos="81000">
                      <a:schemeClr val="bg1">
                        <a:alpha val="1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兰亭粗黑简体" pitchFamily="2" charset="-122"/>
                <a:ea typeface="方正兰亭粗黑简体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64000">
                      <a:schemeClr val="bg1">
                        <a:alpha val="60000"/>
                      </a:schemeClr>
                    </a:gs>
                    <a:gs pos="81000">
                      <a:schemeClr val="bg1">
                        <a:alpha val="1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兰亭粗黑简体" pitchFamily="2" charset="-122"/>
                <a:ea typeface="方正兰亭粗黑简体" pitchFamily="2" charset="-122"/>
                <a:cs typeface="+mn-cs"/>
              </a:rPr>
              <a:t>听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64000">
                    <a:schemeClr val="bg1">
                      <a:alpha val="60000"/>
                    </a:schemeClr>
                  </a:gs>
                  <a:gs pos="81000">
                    <a:schemeClr val="bg1">
                      <a:alpha val="10000"/>
                    </a:schemeClr>
                  </a:gs>
                </a:gsLst>
                <a:lin ang="0" scaled="1"/>
                <a:tileRect/>
              </a:gradFill>
              <a:effectLst/>
              <a:uLnTx/>
              <a:uFillTx/>
              <a:latin typeface="方正兰亭粗黑简体" pitchFamily="2" charset="-122"/>
              <a:ea typeface="方正兰亭粗黑简体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E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0" y="0"/>
            <a:ext cx="4614863" cy="6858000"/>
          </a:xfrm>
          <a:prstGeom prst="rect">
            <a:avLst/>
          </a:prstGeom>
          <a:solidFill>
            <a:srgbClr val="C83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59" name="任意多边形: 形状 39"/>
          <p:cNvSpPr/>
          <p:nvPr/>
        </p:nvSpPr>
        <p:spPr>
          <a:xfrm>
            <a:off x="-6350" y="1990725"/>
            <a:ext cx="4629150" cy="4876800"/>
          </a:xfrm>
          <a:custGeom>
            <a:avLst/>
            <a:gdLst/>
            <a:ahLst/>
            <a:cxnLst>
              <a:cxn ang="0">
                <a:pos x="778757" y="0"/>
              </a:cxn>
              <a:cxn ang="0">
                <a:pos x="1268079" y="0"/>
              </a:cxn>
              <a:cxn ang="0">
                <a:pos x="1268079" y="1050925"/>
              </a:cxn>
              <a:cxn ang="0">
                <a:pos x="1491228" y="1050925"/>
              </a:cxn>
              <a:cxn ang="0">
                <a:pos x="1491228" y="303212"/>
              </a:cxn>
              <a:cxn ang="0">
                <a:pos x="2106478" y="303212"/>
              </a:cxn>
              <a:cxn ang="0">
                <a:pos x="2106478" y="1050925"/>
              </a:cxn>
              <a:cxn ang="0">
                <a:pos x="4054234" y="1050925"/>
              </a:cxn>
              <a:cxn ang="0">
                <a:pos x="4054234" y="515937"/>
              </a:cxn>
              <a:cxn ang="0">
                <a:pos x="4530813" y="515937"/>
              </a:cxn>
              <a:cxn ang="0">
                <a:pos x="4530813" y="1050925"/>
              </a:cxn>
              <a:cxn ang="0">
                <a:pos x="4647167" y="1050925"/>
              </a:cxn>
              <a:cxn ang="0">
                <a:pos x="4647167" y="4876800"/>
              </a:cxn>
              <a:cxn ang="0">
                <a:pos x="0" y="4876800"/>
              </a:cxn>
              <a:cxn ang="0">
                <a:pos x="0" y="1050925"/>
              </a:cxn>
              <a:cxn ang="0">
                <a:pos x="126838" y="1050925"/>
              </a:cxn>
              <a:cxn ang="0">
                <a:pos x="126838" y="531812"/>
              </a:cxn>
              <a:cxn ang="0">
                <a:pos x="380286" y="306387"/>
              </a:cxn>
              <a:cxn ang="0">
                <a:pos x="636892" y="531812"/>
              </a:cxn>
              <a:cxn ang="0">
                <a:pos x="636892" y="1050925"/>
              </a:cxn>
              <a:cxn ang="0">
                <a:pos x="778757" y="1050925"/>
              </a:cxn>
            </a:cxnLst>
            <a:pathLst>
              <a:path w="4628484" h="4876800">
                <a:moveTo>
                  <a:pt x="775621" y="0"/>
                </a:moveTo>
                <a:lnTo>
                  <a:pt x="1262983" y="0"/>
                </a:lnTo>
                <a:lnTo>
                  <a:pt x="1262983" y="1050925"/>
                </a:lnTo>
                <a:lnTo>
                  <a:pt x="1485234" y="1050925"/>
                </a:lnTo>
                <a:lnTo>
                  <a:pt x="1485234" y="303212"/>
                </a:lnTo>
                <a:lnTo>
                  <a:pt x="2098009" y="303212"/>
                </a:lnTo>
                <a:lnTo>
                  <a:pt x="2098009" y="1050925"/>
                </a:lnTo>
                <a:lnTo>
                  <a:pt x="4037934" y="1050925"/>
                </a:lnTo>
                <a:lnTo>
                  <a:pt x="4037934" y="515937"/>
                </a:lnTo>
                <a:lnTo>
                  <a:pt x="4512596" y="515937"/>
                </a:lnTo>
                <a:lnTo>
                  <a:pt x="4512596" y="1050925"/>
                </a:lnTo>
                <a:lnTo>
                  <a:pt x="4628484" y="1050925"/>
                </a:lnTo>
                <a:lnTo>
                  <a:pt x="4628484" y="4876800"/>
                </a:lnTo>
                <a:lnTo>
                  <a:pt x="0" y="4876800"/>
                </a:lnTo>
                <a:lnTo>
                  <a:pt x="0" y="1050925"/>
                </a:lnTo>
                <a:lnTo>
                  <a:pt x="126334" y="1050925"/>
                </a:lnTo>
                <a:lnTo>
                  <a:pt x="126334" y="531812"/>
                </a:lnTo>
                <a:lnTo>
                  <a:pt x="378747" y="306387"/>
                </a:lnTo>
                <a:lnTo>
                  <a:pt x="634334" y="531812"/>
                </a:lnTo>
                <a:lnTo>
                  <a:pt x="634334" y="1050925"/>
                </a:lnTo>
                <a:lnTo>
                  <a:pt x="775621" y="1050925"/>
                </a:lnTo>
                <a:lnTo>
                  <a:pt x="775621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矩形: 圆角 5"/>
          <p:cNvSpPr/>
          <p:nvPr/>
        </p:nvSpPr>
        <p:spPr bwMode="auto">
          <a:xfrm>
            <a:off x="6003925" y="1538288"/>
            <a:ext cx="4572000" cy="842963"/>
          </a:xfrm>
          <a:prstGeom prst="roundRect">
            <a:avLst/>
          </a:prstGeom>
          <a:noFill/>
          <a:ln>
            <a:solidFill>
              <a:srgbClr val="EF491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 bwMode="auto">
          <a:xfrm>
            <a:off x="6003925" y="2727325"/>
            <a:ext cx="4572000" cy="841375"/>
          </a:xfrm>
          <a:prstGeom prst="roundRect">
            <a:avLst/>
          </a:prstGeom>
          <a:noFill/>
          <a:ln>
            <a:solidFill>
              <a:srgbClr val="EC707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矩形: 圆角 36"/>
          <p:cNvSpPr/>
          <p:nvPr/>
        </p:nvSpPr>
        <p:spPr bwMode="auto">
          <a:xfrm>
            <a:off x="6003925" y="3921125"/>
            <a:ext cx="4572000" cy="835025"/>
          </a:xfrm>
          <a:prstGeom prst="roundRect">
            <a:avLst/>
          </a:prstGeom>
          <a:noFill/>
          <a:ln>
            <a:solidFill>
              <a:srgbClr val="EF491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63" name="TextBox 5"/>
          <p:cNvSpPr/>
          <p:nvPr/>
        </p:nvSpPr>
        <p:spPr>
          <a:xfrm>
            <a:off x="6643688" y="1543050"/>
            <a:ext cx="3205162" cy="841375"/>
          </a:xfrm>
          <a:prstGeom prst="roundRect">
            <a:avLst>
              <a:gd name="adj" fmla="val 8176"/>
            </a:avLst>
          </a:prstGeom>
          <a:noFill/>
          <a:ln w="25400">
            <a:noFill/>
          </a:ln>
        </p:spPr>
        <p:txBody>
          <a:bodyPr wrap="none" anchor="ctr"/>
          <a:p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什么是资产配置</a:t>
            </a:r>
            <a:endParaRPr lang="zh-CN" altLang="en-US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grpSp>
        <p:nvGrpSpPr>
          <p:cNvPr id="14345" name="组合 1"/>
          <p:cNvGrpSpPr/>
          <p:nvPr/>
        </p:nvGrpSpPr>
        <p:grpSpPr bwMode="auto">
          <a:xfrm>
            <a:off x="5637211" y="1543050"/>
            <a:ext cx="844550" cy="844550"/>
            <a:chOff x="5637213" y="1543050"/>
            <a:chExt cx="844550" cy="844550"/>
          </a:xfrm>
          <a:solidFill>
            <a:srgbClr val="C83A0E"/>
          </a:solidFill>
        </p:grpSpPr>
        <p:sp>
          <p:nvSpPr>
            <p:cNvPr id="59" name="泪滴形 58"/>
            <p:cNvSpPr>
              <a:spLocks noChangeAspect="1"/>
            </p:cNvSpPr>
            <p:nvPr/>
          </p:nvSpPr>
          <p:spPr bwMode="auto">
            <a:xfrm>
              <a:off x="5637213" y="1543050"/>
              <a:ext cx="844550" cy="844550"/>
            </a:xfrm>
            <a:prstGeom prst="teardrop">
              <a:avLst/>
            </a:prstGeom>
            <a:grpFill/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sp>
          <p:nvSpPr>
            <p:cNvPr id="14362" name="矩形 60"/>
            <p:cNvSpPr>
              <a:spLocks noChangeArrowheads="1"/>
            </p:cNvSpPr>
            <p:nvPr/>
          </p:nvSpPr>
          <p:spPr bwMode="auto">
            <a:xfrm>
              <a:off x="5853113" y="1619250"/>
              <a:ext cx="561975" cy="58578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等线" pitchFamily="2" charset="-122"/>
                </a:rPr>
                <a:t>01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等线" pitchFamily="2" charset="-122"/>
              </a:endParaRPr>
            </a:p>
          </p:txBody>
        </p:sp>
      </p:grpSp>
      <p:sp>
        <p:nvSpPr>
          <p:cNvPr id="19465" name="TextBox 5"/>
          <p:cNvSpPr/>
          <p:nvPr/>
        </p:nvSpPr>
        <p:spPr>
          <a:xfrm>
            <a:off x="6735763" y="2732088"/>
            <a:ext cx="2589212" cy="841375"/>
          </a:xfrm>
          <a:prstGeom prst="roundRect">
            <a:avLst>
              <a:gd name="adj" fmla="val 8176"/>
            </a:avLst>
          </a:prstGeom>
          <a:noFill/>
          <a:ln w="25400">
            <a:noFill/>
          </a:ln>
        </p:spPr>
        <p:txBody>
          <a:bodyPr wrap="none" anchor="ctr"/>
          <a:p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家庭资产配置实际应用</a:t>
            </a:r>
            <a:endParaRPr lang="zh-CN" altLang="en-US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grpSp>
        <p:nvGrpSpPr>
          <p:cNvPr id="19466" name="组合 2"/>
          <p:cNvGrpSpPr/>
          <p:nvPr/>
        </p:nvGrpSpPr>
        <p:grpSpPr>
          <a:xfrm>
            <a:off x="5637213" y="2738438"/>
            <a:ext cx="846137" cy="844550"/>
            <a:chOff x="5637213" y="2738438"/>
            <a:chExt cx="846137" cy="844550"/>
          </a:xfrm>
        </p:grpSpPr>
        <p:sp>
          <p:nvSpPr>
            <p:cNvPr id="64" name="泪滴形 63"/>
            <p:cNvSpPr>
              <a:spLocks noChangeAspect="1"/>
            </p:cNvSpPr>
            <p:nvPr/>
          </p:nvSpPr>
          <p:spPr bwMode="auto">
            <a:xfrm>
              <a:off x="5637213" y="2738438"/>
              <a:ext cx="846137" cy="844550"/>
            </a:xfrm>
            <a:prstGeom prst="teardrop">
              <a:avLst/>
            </a:prstGeom>
            <a:solidFill>
              <a:srgbClr val="EC7078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sp>
          <p:nvSpPr>
            <p:cNvPr id="19468" name="矩形 65"/>
            <p:cNvSpPr/>
            <p:nvPr/>
          </p:nvSpPr>
          <p:spPr>
            <a:xfrm>
              <a:off x="5853113" y="2808288"/>
              <a:ext cx="611187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等线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等线" pitchFamily="2" charset="-122"/>
              </a:endParaRPr>
            </a:p>
          </p:txBody>
        </p:sp>
      </p:grpSp>
      <p:sp>
        <p:nvSpPr>
          <p:cNvPr id="19469" name="TextBox 5"/>
          <p:cNvSpPr/>
          <p:nvPr/>
        </p:nvSpPr>
        <p:spPr>
          <a:xfrm>
            <a:off x="6670675" y="3919538"/>
            <a:ext cx="3763963" cy="841375"/>
          </a:xfrm>
          <a:prstGeom prst="roundRect">
            <a:avLst>
              <a:gd name="adj" fmla="val 8176"/>
            </a:avLst>
          </a:prstGeom>
          <a:noFill/>
          <a:ln w="25400">
            <a:noFill/>
          </a:ln>
        </p:spPr>
        <p:txBody>
          <a:bodyPr wrap="none" anchor="ctr"/>
          <a:p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结语</a:t>
            </a:r>
            <a:endParaRPr lang="zh-CN" altLang="en-US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grpSp>
        <p:nvGrpSpPr>
          <p:cNvPr id="14349" name="组合 3"/>
          <p:cNvGrpSpPr/>
          <p:nvPr/>
        </p:nvGrpSpPr>
        <p:grpSpPr bwMode="auto">
          <a:xfrm>
            <a:off x="5637211" y="3925885"/>
            <a:ext cx="846137" cy="844550"/>
            <a:chOff x="5637213" y="3925888"/>
            <a:chExt cx="846137" cy="844550"/>
          </a:xfrm>
          <a:solidFill>
            <a:srgbClr val="C83A0E"/>
          </a:solidFill>
        </p:grpSpPr>
        <p:sp>
          <p:nvSpPr>
            <p:cNvPr id="68" name="泪滴形 67"/>
            <p:cNvSpPr>
              <a:spLocks noChangeAspect="1"/>
            </p:cNvSpPr>
            <p:nvPr/>
          </p:nvSpPr>
          <p:spPr bwMode="auto">
            <a:xfrm>
              <a:off x="5637213" y="3925888"/>
              <a:ext cx="846137" cy="844550"/>
            </a:xfrm>
            <a:prstGeom prst="teardrop">
              <a:avLst/>
            </a:prstGeom>
            <a:grpFill/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sp>
          <p:nvSpPr>
            <p:cNvPr id="14358" name="矩形 69"/>
            <p:cNvSpPr>
              <a:spLocks noChangeArrowheads="1"/>
            </p:cNvSpPr>
            <p:nvPr/>
          </p:nvSpPr>
          <p:spPr bwMode="auto">
            <a:xfrm>
              <a:off x="5853113" y="3995738"/>
              <a:ext cx="622300" cy="584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  <a:sym typeface="等线" pitchFamily="2" charset="-122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  <a:sym typeface="等线" pitchFamily="2" charset="-122"/>
              </a:endParaRPr>
            </a:p>
          </p:txBody>
        </p:sp>
      </p:grpSp>
      <p:sp>
        <p:nvSpPr>
          <p:cNvPr id="19471" name="文本框 46"/>
          <p:cNvSpPr txBox="1"/>
          <p:nvPr/>
        </p:nvSpPr>
        <p:spPr>
          <a:xfrm>
            <a:off x="420688" y="419100"/>
            <a:ext cx="1579562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19472" name="文本框 47"/>
          <p:cNvSpPr txBox="1"/>
          <p:nvPr/>
        </p:nvSpPr>
        <p:spPr>
          <a:xfrm>
            <a:off x="549275" y="1211263"/>
            <a:ext cx="1322388" cy="3381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CONTENTS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pic>
        <p:nvPicPr>
          <p:cNvPr id="194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763" y="2012950"/>
            <a:ext cx="3176587" cy="42243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75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9458" name="组合 4"/>
          <p:cNvGrpSpPr/>
          <p:nvPr/>
        </p:nvGrpSpPr>
        <p:grpSpPr>
          <a:xfrm>
            <a:off x="7510463" y="908050"/>
            <a:ext cx="3541712" cy="509588"/>
            <a:chOff x="7510487" y="908712"/>
            <a:chExt cx="3541688" cy="50892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7562874" y="1417638"/>
              <a:ext cx="3489301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7510487" y="908712"/>
              <a:ext cx="2849563" cy="396875"/>
              <a:chOff x="11603037" y="3234390"/>
              <a:chExt cx="2849563" cy="396875"/>
            </a:xfrm>
            <a:solidFill>
              <a:srgbClr val="FFFF00"/>
            </a:solidFill>
          </p:grpSpPr>
          <p:sp>
            <p:nvSpPr>
              <p:cNvPr id="47" name="Freeform 26"/>
              <p:cNvSpPr>
                <a:spLocks noEditPoints="1"/>
              </p:cNvSpPr>
              <p:nvPr/>
            </p:nvSpPr>
            <p:spPr bwMode="auto">
              <a:xfrm>
                <a:off x="11603037" y="3253440"/>
                <a:ext cx="371475" cy="352425"/>
              </a:xfrm>
              <a:custGeom>
                <a:avLst/>
                <a:gdLst>
                  <a:gd name="T0" fmla="*/ 52 w 153"/>
                  <a:gd name="T1" fmla="*/ 8 h 145"/>
                  <a:gd name="T2" fmla="*/ 62 w 153"/>
                  <a:gd name="T3" fmla="*/ 35 h 145"/>
                  <a:gd name="T4" fmla="*/ 44 w 153"/>
                  <a:gd name="T5" fmla="*/ 40 h 145"/>
                  <a:gd name="T6" fmla="*/ 37 w 153"/>
                  <a:gd name="T7" fmla="*/ 135 h 145"/>
                  <a:gd name="T8" fmla="*/ 8 w 153"/>
                  <a:gd name="T9" fmla="*/ 132 h 145"/>
                  <a:gd name="T10" fmla="*/ 13 w 153"/>
                  <a:gd name="T11" fmla="*/ 50 h 145"/>
                  <a:gd name="T12" fmla="*/ 8 w 153"/>
                  <a:gd name="T13" fmla="*/ 51 h 145"/>
                  <a:gd name="T14" fmla="*/ 0 w 153"/>
                  <a:gd name="T15" fmla="*/ 23 h 145"/>
                  <a:gd name="T16" fmla="*/ 52 w 153"/>
                  <a:gd name="T17" fmla="*/ 8 h 145"/>
                  <a:gd name="T18" fmla="*/ 150 w 153"/>
                  <a:gd name="T19" fmla="*/ 44 h 145"/>
                  <a:gd name="T20" fmla="*/ 153 w 153"/>
                  <a:gd name="T21" fmla="*/ 71 h 145"/>
                  <a:gd name="T22" fmla="*/ 117 w 153"/>
                  <a:gd name="T23" fmla="*/ 72 h 145"/>
                  <a:gd name="T24" fmla="*/ 123 w 153"/>
                  <a:gd name="T25" fmla="*/ 142 h 145"/>
                  <a:gd name="T26" fmla="*/ 91 w 153"/>
                  <a:gd name="T27" fmla="*/ 145 h 145"/>
                  <a:gd name="T28" fmla="*/ 85 w 153"/>
                  <a:gd name="T29" fmla="*/ 75 h 145"/>
                  <a:gd name="T30" fmla="*/ 51 w 153"/>
                  <a:gd name="T31" fmla="*/ 79 h 145"/>
                  <a:gd name="T32" fmla="*/ 48 w 153"/>
                  <a:gd name="T33" fmla="*/ 51 h 145"/>
                  <a:gd name="T34" fmla="*/ 82 w 153"/>
                  <a:gd name="T35" fmla="*/ 46 h 145"/>
                  <a:gd name="T36" fmla="*/ 79 w 153"/>
                  <a:gd name="T37" fmla="*/ 4 h 145"/>
                  <a:gd name="T38" fmla="*/ 111 w 153"/>
                  <a:gd name="T39" fmla="*/ 0 h 145"/>
                  <a:gd name="T40" fmla="*/ 114 w 153"/>
                  <a:gd name="T41" fmla="*/ 44 h 145"/>
                  <a:gd name="T42" fmla="*/ 150 w 153"/>
                  <a:gd name="T43" fmla="*/ 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145">
                    <a:moveTo>
                      <a:pt x="52" y="8"/>
                    </a:moveTo>
                    <a:cubicBezTo>
                      <a:pt x="62" y="35"/>
                      <a:pt x="62" y="35"/>
                      <a:pt x="62" y="35"/>
                    </a:cubicBezTo>
                    <a:cubicBezTo>
                      <a:pt x="56" y="37"/>
                      <a:pt x="50" y="38"/>
                      <a:pt x="44" y="40"/>
                    </a:cubicBezTo>
                    <a:cubicBezTo>
                      <a:pt x="40" y="71"/>
                      <a:pt x="37" y="102"/>
                      <a:pt x="37" y="135"/>
                    </a:cubicBezTo>
                    <a:cubicBezTo>
                      <a:pt x="8" y="132"/>
                      <a:pt x="8" y="132"/>
                      <a:pt x="8" y="132"/>
                    </a:cubicBezTo>
                    <a:cubicBezTo>
                      <a:pt x="8" y="103"/>
                      <a:pt x="10" y="76"/>
                      <a:pt x="13" y="50"/>
                    </a:cubicBezTo>
                    <a:cubicBezTo>
                      <a:pt x="12" y="50"/>
                      <a:pt x="10" y="51"/>
                      <a:pt x="8" y="5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8" y="17"/>
                      <a:pt x="36" y="12"/>
                      <a:pt x="52" y="8"/>
                    </a:cubicBezTo>
                    <a:close/>
                    <a:moveTo>
                      <a:pt x="150" y="44"/>
                    </a:moveTo>
                    <a:cubicBezTo>
                      <a:pt x="153" y="71"/>
                      <a:pt x="153" y="71"/>
                      <a:pt x="153" y="71"/>
                    </a:cubicBezTo>
                    <a:cubicBezTo>
                      <a:pt x="141" y="71"/>
                      <a:pt x="129" y="72"/>
                      <a:pt x="117" y="72"/>
                    </a:cubicBezTo>
                    <a:cubicBezTo>
                      <a:pt x="119" y="95"/>
                      <a:pt x="121" y="118"/>
                      <a:pt x="123" y="142"/>
                    </a:cubicBezTo>
                    <a:cubicBezTo>
                      <a:pt x="91" y="145"/>
                      <a:pt x="91" y="145"/>
                      <a:pt x="91" y="145"/>
                    </a:cubicBezTo>
                    <a:cubicBezTo>
                      <a:pt x="89" y="120"/>
                      <a:pt x="87" y="97"/>
                      <a:pt x="85" y="75"/>
                    </a:cubicBezTo>
                    <a:cubicBezTo>
                      <a:pt x="74" y="76"/>
                      <a:pt x="62" y="77"/>
                      <a:pt x="51" y="79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9" y="49"/>
                      <a:pt x="71" y="48"/>
                      <a:pt x="82" y="46"/>
                    </a:cubicBezTo>
                    <a:cubicBezTo>
                      <a:pt x="81" y="31"/>
                      <a:pt x="80" y="17"/>
                      <a:pt x="79" y="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2" y="15"/>
                      <a:pt x="113" y="29"/>
                      <a:pt x="114" y="44"/>
                    </a:cubicBezTo>
                    <a:cubicBezTo>
                      <a:pt x="126" y="44"/>
                      <a:pt x="138" y="44"/>
                      <a:pt x="15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 27"/>
              <p:cNvSpPr>
                <a:spLocks noEditPoints="1"/>
              </p:cNvSpPr>
              <p:nvPr/>
            </p:nvSpPr>
            <p:spPr bwMode="auto">
              <a:xfrm>
                <a:off x="12020550" y="3285190"/>
                <a:ext cx="365125" cy="301625"/>
              </a:xfrm>
              <a:custGeom>
                <a:avLst/>
                <a:gdLst>
                  <a:gd name="T0" fmla="*/ 32 w 150"/>
                  <a:gd name="T1" fmla="*/ 0 h 124"/>
                  <a:gd name="T2" fmla="*/ 60 w 150"/>
                  <a:gd name="T3" fmla="*/ 9 h 124"/>
                  <a:gd name="T4" fmla="*/ 27 w 150"/>
                  <a:gd name="T5" fmla="*/ 94 h 124"/>
                  <a:gd name="T6" fmla="*/ 0 w 150"/>
                  <a:gd name="T7" fmla="*/ 84 h 124"/>
                  <a:gd name="T8" fmla="*/ 32 w 150"/>
                  <a:gd name="T9" fmla="*/ 0 h 124"/>
                  <a:gd name="T10" fmla="*/ 78 w 150"/>
                  <a:gd name="T11" fmla="*/ 9 h 124"/>
                  <a:gd name="T12" fmla="*/ 108 w 150"/>
                  <a:gd name="T13" fmla="*/ 18 h 124"/>
                  <a:gd name="T14" fmla="*/ 82 w 150"/>
                  <a:gd name="T15" fmla="*/ 61 h 124"/>
                  <a:gd name="T16" fmla="*/ 76 w 150"/>
                  <a:gd name="T17" fmla="*/ 80 h 124"/>
                  <a:gd name="T18" fmla="*/ 99 w 150"/>
                  <a:gd name="T19" fmla="*/ 91 h 124"/>
                  <a:gd name="T20" fmla="*/ 111 w 150"/>
                  <a:gd name="T21" fmla="*/ 89 h 124"/>
                  <a:gd name="T22" fmla="*/ 105 w 150"/>
                  <a:gd name="T23" fmla="*/ 68 h 124"/>
                  <a:gd name="T24" fmla="*/ 130 w 150"/>
                  <a:gd name="T25" fmla="*/ 58 h 124"/>
                  <a:gd name="T26" fmla="*/ 150 w 150"/>
                  <a:gd name="T27" fmla="*/ 112 h 124"/>
                  <a:gd name="T28" fmla="*/ 126 w 150"/>
                  <a:gd name="T29" fmla="*/ 124 h 124"/>
                  <a:gd name="T30" fmla="*/ 122 w 150"/>
                  <a:gd name="T31" fmla="*/ 116 h 124"/>
                  <a:gd name="T32" fmla="*/ 95 w 150"/>
                  <a:gd name="T33" fmla="*/ 121 h 124"/>
                  <a:gd name="T34" fmla="*/ 56 w 150"/>
                  <a:gd name="T35" fmla="*/ 109 h 124"/>
                  <a:gd name="T36" fmla="*/ 46 w 150"/>
                  <a:gd name="T37" fmla="*/ 83 h 124"/>
                  <a:gd name="T38" fmla="*/ 78 w 150"/>
                  <a:gd name="T39" fmla="*/ 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24">
                    <a:moveTo>
                      <a:pt x="32" y="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49" y="34"/>
                      <a:pt x="38" y="62"/>
                      <a:pt x="27" y="9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0" y="52"/>
                      <a:pt x="21" y="24"/>
                      <a:pt x="32" y="0"/>
                    </a:cubicBezTo>
                    <a:close/>
                    <a:moveTo>
                      <a:pt x="78" y="9"/>
                    </a:moveTo>
                    <a:cubicBezTo>
                      <a:pt x="108" y="18"/>
                      <a:pt x="108" y="18"/>
                      <a:pt x="108" y="18"/>
                    </a:cubicBezTo>
                    <a:cubicBezTo>
                      <a:pt x="95" y="37"/>
                      <a:pt x="86" y="52"/>
                      <a:pt x="82" y="61"/>
                    </a:cubicBezTo>
                    <a:cubicBezTo>
                      <a:pt x="78" y="70"/>
                      <a:pt x="76" y="77"/>
                      <a:pt x="76" y="80"/>
                    </a:cubicBezTo>
                    <a:cubicBezTo>
                      <a:pt x="76" y="88"/>
                      <a:pt x="84" y="91"/>
                      <a:pt x="99" y="91"/>
                    </a:cubicBezTo>
                    <a:cubicBezTo>
                      <a:pt x="103" y="91"/>
                      <a:pt x="107" y="91"/>
                      <a:pt x="111" y="89"/>
                    </a:cubicBezTo>
                    <a:cubicBezTo>
                      <a:pt x="108" y="83"/>
                      <a:pt x="106" y="76"/>
                      <a:pt x="105" y="6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5" y="78"/>
                      <a:pt x="142" y="96"/>
                      <a:pt x="150" y="11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4" y="122"/>
                      <a:pt x="123" y="119"/>
                      <a:pt x="122" y="116"/>
                    </a:cubicBezTo>
                    <a:cubicBezTo>
                      <a:pt x="113" y="119"/>
                      <a:pt x="104" y="121"/>
                      <a:pt x="95" y="121"/>
                    </a:cubicBezTo>
                    <a:cubicBezTo>
                      <a:pt x="76" y="121"/>
                      <a:pt x="63" y="117"/>
                      <a:pt x="56" y="109"/>
                    </a:cubicBezTo>
                    <a:cubicBezTo>
                      <a:pt x="49" y="102"/>
                      <a:pt x="46" y="93"/>
                      <a:pt x="46" y="83"/>
                    </a:cubicBezTo>
                    <a:cubicBezTo>
                      <a:pt x="46" y="71"/>
                      <a:pt x="57" y="46"/>
                      <a:pt x="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Freeform 28"/>
              <p:cNvSpPr>
                <a:spLocks noEditPoints="1"/>
              </p:cNvSpPr>
              <p:nvPr/>
            </p:nvSpPr>
            <p:spPr bwMode="auto">
              <a:xfrm>
                <a:off x="12426950" y="3243915"/>
                <a:ext cx="365125" cy="379413"/>
              </a:xfrm>
              <a:custGeom>
                <a:avLst/>
                <a:gdLst>
                  <a:gd name="T0" fmla="*/ 11 w 150"/>
                  <a:gd name="T1" fmla="*/ 6 h 156"/>
                  <a:gd name="T2" fmla="*/ 23 w 150"/>
                  <a:gd name="T3" fmla="*/ 8 h 156"/>
                  <a:gd name="T4" fmla="*/ 76 w 150"/>
                  <a:gd name="T5" fmla="*/ 0 h 156"/>
                  <a:gd name="T6" fmla="*/ 113 w 150"/>
                  <a:gd name="T7" fmla="*/ 2 h 156"/>
                  <a:gd name="T8" fmla="*/ 141 w 150"/>
                  <a:gd name="T9" fmla="*/ 13 h 156"/>
                  <a:gd name="T10" fmla="*/ 150 w 150"/>
                  <a:gd name="T11" fmla="*/ 38 h 156"/>
                  <a:gd name="T12" fmla="*/ 150 w 150"/>
                  <a:gd name="T13" fmla="*/ 41 h 156"/>
                  <a:gd name="T14" fmla="*/ 141 w 150"/>
                  <a:gd name="T15" fmla="*/ 64 h 156"/>
                  <a:gd name="T16" fmla="*/ 88 w 150"/>
                  <a:gd name="T17" fmla="*/ 77 h 156"/>
                  <a:gd name="T18" fmla="*/ 68 w 150"/>
                  <a:gd name="T19" fmla="*/ 77 h 156"/>
                  <a:gd name="T20" fmla="*/ 22 w 150"/>
                  <a:gd name="T21" fmla="*/ 71 h 156"/>
                  <a:gd name="T22" fmla="*/ 0 w 150"/>
                  <a:gd name="T23" fmla="*/ 41 h 156"/>
                  <a:gd name="T24" fmla="*/ 11 w 150"/>
                  <a:gd name="T25" fmla="*/ 6 h 156"/>
                  <a:gd name="T26" fmla="*/ 146 w 150"/>
                  <a:gd name="T27" fmla="*/ 77 h 156"/>
                  <a:gd name="T28" fmla="*/ 148 w 150"/>
                  <a:gd name="T29" fmla="*/ 100 h 156"/>
                  <a:gd name="T30" fmla="*/ 81 w 150"/>
                  <a:gd name="T31" fmla="*/ 101 h 156"/>
                  <a:gd name="T32" fmla="*/ 82 w 150"/>
                  <a:gd name="T33" fmla="*/ 106 h 156"/>
                  <a:gd name="T34" fmla="*/ 128 w 150"/>
                  <a:gd name="T35" fmla="*/ 105 h 156"/>
                  <a:gd name="T36" fmla="*/ 130 w 150"/>
                  <a:gd name="T37" fmla="*/ 123 h 156"/>
                  <a:gd name="T38" fmla="*/ 84 w 150"/>
                  <a:gd name="T39" fmla="*/ 124 h 156"/>
                  <a:gd name="T40" fmla="*/ 85 w 150"/>
                  <a:gd name="T41" fmla="*/ 127 h 156"/>
                  <a:gd name="T42" fmla="*/ 141 w 150"/>
                  <a:gd name="T43" fmla="*/ 131 h 156"/>
                  <a:gd name="T44" fmla="*/ 138 w 150"/>
                  <a:gd name="T45" fmla="*/ 156 h 156"/>
                  <a:gd name="T46" fmla="*/ 70 w 150"/>
                  <a:gd name="T47" fmla="*/ 151 h 156"/>
                  <a:gd name="T48" fmla="*/ 31 w 150"/>
                  <a:gd name="T49" fmla="*/ 143 h 156"/>
                  <a:gd name="T50" fmla="*/ 30 w 150"/>
                  <a:gd name="T51" fmla="*/ 151 h 156"/>
                  <a:gd name="T52" fmla="*/ 4 w 150"/>
                  <a:gd name="T53" fmla="*/ 145 h 156"/>
                  <a:gd name="T54" fmla="*/ 14 w 150"/>
                  <a:gd name="T55" fmla="*/ 106 h 156"/>
                  <a:gd name="T56" fmla="*/ 6 w 150"/>
                  <a:gd name="T57" fmla="*/ 106 h 156"/>
                  <a:gd name="T58" fmla="*/ 4 w 150"/>
                  <a:gd name="T59" fmla="*/ 84 h 156"/>
                  <a:gd name="T60" fmla="*/ 146 w 150"/>
                  <a:gd name="T61" fmla="*/ 77 h 156"/>
                  <a:gd name="T62" fmla="*/ 74 w 150"/>
                  <a:gd name="T63" fmla="*/ 22 h 156"/>
                  <a:gd name="T64" fmla="*/ 31 w 150"/>
                  <a:gd name="T65" fmla="*/ 30 h 156"/>
                  <a:gd name="T66" fmla="*/ 72 w 150"/>
                  <a:gd name="T67" fmla="*/ 31 h 156"/>
                  <a:gd name="T68" fmla="*/ 70 w 150"/>
                  <a:gd name="T69" fmla="*/ 49 h 156"/>
                  <a:gd name="T70" fmla="*/ 37 w 150"/>
                  <a:gd name="T71" fmla="*/ 48 h 156"/>
                  <a:gd name="T72" fmla="*/ 40 w 150"/>
                  <a:gd name="T73" fmla="*/ 50 h 156"/>
                  <a:gd name="T74" fmla="*/ 82 w 150"/>
                  <a:gd name="T75" fmla="*/ 54 h 156"/>
                  <a:gd name="T76" fmla="*/ 104 w 150"/>
                  <a:gd name="T77" fmla="*/ 53 h 156"/>
                  <a:gd name="T78" fmla="*/ 116 w 150"/>
                  <a:gd name="T79" fmla="*/ 48 h 156"/>
                  <a:gd name="T80" fmla="*/ 120 w 150"/>
                  <a:gd name="T81" fmla="*/ 38 h 156"/>
                  <a:gd name="T82" fmla="*/ 109 w 150"/>
                  <a:gd name="T83" fmla="*/ 24 h 156"/>
                  <a:gd name="T84" fmla="*/ 74 w 150"/>
                  <a:gd name="T85" fmla="*/ 22 h 156"/>
                  <a:gd name="T86" fmla="*/ 37 w 150"/>
                  <a:gd name="T87" fmla="*/ 119 h 156"/>
                  <a:gd name="T88" fmla="*/ 55 w 150"/>
                  <a:gd name="T89" fmla="*/ 123 h 156"/>
                  <a:gd name="T90" fmla="*/ 52 w 150"/>
                  <a:gd name="T91" fmla="*/ 103 h 156"/>
                  <a:gd name="T92" fmla="*/ 43 w 150"/>
                  <a:gd name="T93" fmla="*/ 104 h 156"/>
                  <a:gd name="T94" fmla="*/ 37 w 150"/>
                  <a:gd name="T95" fmla="*/ 1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0" h="156">
                    <a:moveTo>
                      <a:pt x="11" y="6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41" y="2"/>
                      <a:pt x="59" y="0"/>
                      <a:pt x="76" y="0"/>
                    </a:cubicBezTo>
                    <a:cubicBezTo>
                      <a:pt x="94" y="0"/>
                      <a:pt x="107" y="0"/>
                      <a:pt x="113" y="2"/>
                    </a:cubicBezTo>
                    <a:cubicBezTo>
                      <a:pt x="126" y="4"/>
                      <a:pt x="135" y="8"/>
                      <a:pt x="141" y="13"/>
                    </a:cubicBezTo>
                    <a:cubicBezTo>
                      <a:pt x="147" y="18"/>
                      <a:pt x="150" y="26"/>
                      <a:pt x="150" y="38"/>
                    </a:cubicBezTo>
                    <a:cubicBezTo>
                      <a:pt x="150" y="41"/>
                      <a:pt x="150" y="41"/>
                      <a:pt x="150" y="41"/>
                    </a:cubicBezTo>
                    <a:cubicBezTo>
                      <a:pt x="150" y="50"/>
                      <a:pt x="147" y="58"/>
                      <a:pt x="141" y="64"/>
                    </a:cubicBezTo>
                    <a:cubicBezTo>
                      <a:pt x="133" y="72"/>
                      <a:pt x="115" y="77"/>
                      <a:pt x="88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49" y="77"/>
                      <a:pt x="34" y="75"/>
                      <a:pt x="22" y="71"/>
                    </a:cubicBezTo>
                    <a:cubicBezTo>
                      <a:pt x="7" y="65"/>
                      <a:pt x="0" y="55"/>
                      <a:pt x="0" y="41"/>
                    </a:cubicBezTo>
                    <a:cubicBezTo>
                      <a:pt x="0" y="31"/>
                      <a:pt x="4" y="19"/>
                      <a:pt x="11" y="6"/>
                    </a:cubicBezTo>
                    <a:close/>
                    <a:moveTo>
                      <a:pt x="146" y="77"/>
                    </a:moveTo>
                    <a:cubicBezTo>
                      <a:pt x="148" y="100"/>
                      <a:pt x="148" y="100"/>
                      <a:pt x="148" y="100"/>
                    </a:cubicBezTo>
                    <a:cubicBezTo>
                      <a:pt x="126" y="100"/>
                      <a:pt x="103" y="100"/>
                      <a:pt x="81" y="101"/>
                    </a:cubicBezTo>
                    <a:cubicBezTo>
                      <a:pt x="81" y="103"/>
                      <a:pt x="81" y="104"/>
                      <a:pt x="82" y="106"/>
                    </a:cubicBezTo>
                    <a:cubicBezTo>
                      <a:pt x="97" y="105"/>
                      <a:pt x="112" y="105"/>
                      <a:pt x="128" y="105"/>
                    </a:cubicBezTo>
                    <a:cubicBezTo>
                      <a:pt x="130" y="123"/>
                      <a:pt x="130" y="123"/>
                      <a:pt x="130" y="123"/>
                    </a:cubicBezTo>
                    <a:cubicBezTo>
                      <a:pt x="115" y="124"/>
                      <a:pt x="100" y="124"/>
                      <a:pt x="84" y="124"/>
                    </a:cubicBezTo>
                    <a:cubicBezTo>
                      <a:pt x="84" y="125"/>
                      <a:pt x="84" y="126"/>
                      <a:pt x="85" y="127"/>
                    </a:cubicBezTo>
                    <a:cubicBezTo>
                      <a:pt x="104" y="130"/>
                      <a:pt x="123" y="131"/>
                      <a:pt x="141" y="131"/>
                    </a:cubicBezTo>
                    <a:cubicBezTo>
                      <a:pt x="138" y="156"/>
                      <a:pt x="138" y="156"/>
                      <a:pt x="138" y="156"/>
                    </a:cubicBezTo>
                    <a:cubicBezTo>
                      <a:pt x="115" y="155"/>
                      <a:pt x="92" y="154"/>
                      <a:pt x="70" y="151"/>
                    </a:cubicBezTo>
                    <a:cubicBezTo>
                      <a:pt x="56" y="148"/>
                      <a:pt x="43" y="146"/>
                      <a:pt x="31" y="143"/>
                    </a:cubicBezTo>
                    <a:cubicBezTo>
                      <a:pt x="31" y="146"/>
                      <a:pt x="30" y="148"/>
                      <a:pt x="30" y="151"/>
                    </a:cubicBezTo>
                    <a:cubicBezTo>
                      <a:pt x="4" y="145"/>
                      <a:pt x="4" y="145"/>
                      <a:pt x="4" y="145"/>
                    </a:cubicBezTo>
                    <a:cubicBezTo>
                      <a:pt x="6" y="131"/>
                      <a:pt x="10" y="118"/>
                      <a:pt x="14" y="106"/>
                    </a:cubicBezTo>
                    <a:cubicBezTo>
                      <a:pt x="11" y="106"/>
                      <a:pt x="9" y="106"/>
                      <a:pt x="6" y="106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8" y="79"/>
                      <a:pt x="96" y="77"/>
                      <a:pt x="146" y="77"/>
                    </a:cubicBezTo>
                    <a:close/>
                    <a:moveTo>
                      <a:pt x="74" y="22"/>
                    </a:moveTo>
                    <a:cubicBezTo>
                      <a:pt x="59" y="22"/>
                      <a:pt x="45" y="25"/>
                      <a:pt x="31" y="30"/>
                    </a:cubicBezTo>
                    <a:cubicBezTo>
                      <a:pt x="45" y="30"/>
                      <a:pt x="58" y="30"/>
                      <a:pt x="72" y="31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9" y="49"/>
                      <a:pt x="48" y="49"/>
                      <a:pt x="37" y="48"/>
                    </a:cubicBezTo>
                    <a:cubicBezTo>
                      <a:pt x="38" y="49"/>
                      <a:pt x="39" y="49"/>
                      <a:pt x="40" y="50"/>
                    </a:cubicBezTo>
                    <a:cubicBezTo>
                      <a:pt x="47" y="53"/>
                      <a:pt x="61" y="54"/>
                      <a:pt x="82" y="54"/>
                    </a:cubicBezTo>
                    <a:cubicBezTo>
                      <a:pt x="90" y="54"/>
                      <a:pt x="98" y="54"/>
                      <a:pt x="104" y="53"/>
                    </a:cubicBezTo>
                    <a:cubicBezTo>
                      <a:pt x="109" y="52"/>
                      <a:pt x="113" y="50"/>
                      <a:pt x="116" y="48"/>
                    </a:cubicBezTo>
                    <a:cubicBezTo>
                      <a:pt x="118" y="46"/>
                      <a:pt x="120" y="43"/>
                      <a:pt x="120" y="38"/>
                    </a:cubicBezTo>
                    <a:cubicBezTo>
                      <a:pt x="120" y="31"/>
                      <a:pt x="116" y="26"/>
                      <a:pt x="109" y="24"/>
                    </a:cubicBezTo>
                    <a:cubicBezTo>
                      <a:pt x="105" y="23"/>
                      <a:pt x="93" y="22"/>
                      <a:pt x="74" y="22"/>
                    </a:cubicBezTo>
                    <a:close/>
                    <a:moveTo>
                      <a:pt x="37" y="119"/>
                    </a:moveTo>
                    <a:cubicBezTo>
                      <a:pt x="43" y="120"/>
                      <a:pt x="49" y="122"/>
                      <a:pt x="55" y="123"/>
                    </a:cubicBezTo>
                    <a:cubicBezTo>
                      <a:pt x="54" y="116"/>
                      <a:pt x="53" y="109"/>
                      <a:pt x="52" y="103"/>
                    </a:cubicBezTo>
                    <a:cubicBezTo>
                      <a:pt x="49" y="103"/>
                      <a:pt x="46" y="103"/>
                      <a:pt x="43" y="104"/>
                    </a:cubicBezTo>
                    <a:cubicBezTo>
                      <a:pt x="41" y="109"/>
                      <a:pt x="39" y="114"/>
                      <a:pt x="37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Freeform 29"/>
              <p:cNvSpPr>
                <a:spLocks noEditPoints="1"/>
              </p:cNvSpPr>
              <p:nvPr/>
            </p:nvSpPr>
            <p:spPr bwMode="auto">
              <a:xfrm>
                <a:off x="12847637" y="3239152"/>
                <a:ext cx="365125" cy="379413"/>
              </a:xfrm>
              <a:custGeom>
                <a:avLst/>
                <a:gdLst>
                  <a:gd name="T0" fmla="*/ 38 w 150"/>
                  <a:gd name="T1" fmla="*/ 41 h 156"/>
                  <a:gd name="T2" fmla="*/ 40 w 150"/>
                  <a:gd name="T3" fmla="*/ 47 h 156"/>
                  <a:gd name="T4" fmla="*/ 57 w 150"/>
                  <a:gd name="T5" fmla="*/ 0 h 156"/>
                  <a:gd name="T6" fmla="*/ 81 w 150"/>
                  <a:gd name="T7" fmla="*/ 5 h 156"/>
                  <a:gd name="T8" fmla="*/ 79 w 150"/>
                  <a:gd name="T9" fmla="*/ 10 h 156"/>
                  <a:gd name="T10" fmla="*/ 121 w 150"/>
                  <a:gd name="T11" fmla="*/ 4 h 156"/>
                  <a:gd name="T12" fmla="*/ 139 w 150"/>
                  <a:gd name="T13" fmla="*/ 10 h 156"/>
                  <a:gd name="T14" fmla="*/ 146 w 150"/>
                  <a:gd name="T15" fmla="*/ 23 h 156"/>
                  <a:gd name="T16" fmla="*/ 142 w 150"/>
                  <a:gd name="T17" fmla="*/ 50 h 156"/>
                  <a:gd name="T18" fmla="*/ 116 w 150"/>
                  <a:gd name="T19" fmla="*/ 45 h 156"/>
                  <a:gd name="T20" fmla="*/ 121 w 150"/>
                  <a:gd name="T21" fmla="*/ 31 h 156"/>
                  <a:gd name="T22" fmla="*/ 110 w 150"/>
                  <a:gd name="T23" fmla="*/ 26 h 156"/>
                  <a:gd name="T24" fmla="*/ 101 w 150"/>
                  <a:gd name="T25" fmla="*/ 27 h 156"/>
                  <a:gd name="T26" fmla="*/ 113 w 150"/>
                  <a:gd name="T27" fmla="*/ 38 h 156"/>
                  <a:gd name="T28" fmla="*/ 106 w 150"/>
                  <a:gd name="T29" fmla="*/ 46 h 156"/>
                  <a:gd name="T30" fmla="*/ 150 w 150"/>
                  <a:gd name="T31" fmla="*/ 56 h 156"/>
                  <a:gd name="T32" fmla="*/ 146 w 150"/>
                  <a:gd name="T33" fmla="*/ 79 h 156"/>
                  <a:gd name="T34" fmla="*/ 89 w 150"/>
                  <a:gd name="T35" fmla="*/ 65 h 156"/>
                  <a:gd name="T36" fmla="*/ 78 w 150"/>
                  <a:gd name="T37" fmla="*/ 77 h 156"/>
                  <a:gd name="T38" fmla="*/ 96 w 150"/>
                  <a:gd name="T39" fmla="*/ 76 h 156"/>
                  <a:gd name="T40" fmla="*/ 128 w 150"/>
                  <a:gd name="T41" fmla="*/ 81 h 156"/>
                  <a:gd name="T42" fmla="*/ 140 w 150"/>
                  <a:gd name="T43" fmla="*/ 98 h 156"/>
                  <a:gd name="T44" fmla="*/ 140 w 150"/>
                  <a:gd name="T45" fmla="*/ 102 h 156"/>
                  <a:gd name="T46" fmla="*/ 135 w 150"/>
                  <a:gd name="T47" fmla="*/ 130 h 156"/>
                  <a:gd name="T48" fmla="*/ 108 w 150"/>
                  <a:gd name="T49" fmla="*/ 126 h 156"/>
                  <a:gd name="T50" fmla="*/ 113 w 150"/>
                  <a:gd name="T51" fmla="*/ 106 h 156"/>
                  <a:gd name="T52" fmla="*/ 109 w 150"/>
                  <a:gd name="T53" fmla="*/ 101 h 156"/>
                  <a:gd name="T54" fmla="*/ 92 w 150"/>
                  <a:gd name="T55" fmla="*/ 100 h 156"/>
                  <a:gd name="T56" fmla="*/ 74 w 150"/>
                  <a:gd name="T57" fmla="*/ 101 h 156"/>
                  <a:gd name="T58" fmla="*/ 95 w 150"/>
                  <a:gd name="T59" fmla="*/ 107 h 156"/>
                  <a:gd name="T60" fmla="*/ 84 w 150"/>
                  <a:gd name="T61" fmla="*/ 124 h 156"/>
                  <a:gd name="T62" fmla="*/ 125 w 150"/>
                  <a:gd name="T63" fmla="*/ 132 h 156"/>
                  <a:gd name="T64" fmla="*/ 118 w 150"/>
                  <a:gd name="T65" fmla="*/ 155 h 156"/>
                  <a:gd name="T66" fmla="*/ 73 w 150"/>
                  <a:gd name="T67" fmla="*/ 146 h 156"/>
                  <a:gd name="T68" fmla="*/ 67 w 150"/>
                  <a:gd name="T69" fmla="*/ 156 h 156"/>
                  <a:gd name="T70" fmla="*/ 44 w 150"/>
                  <a:gd name="T71" fmla="*/ 148 h 156"/>
                  <a:gd name="T72" fmla="*/ 71 w 150"/>
                  <a:gd name="T73" fmla="*/ 101 h 156"/>
                  <a:gd name="T74" fmla="*/ 42 w 150"/>
                  <a:gd name="T75" fmla="*/ 105 h 156"/>
                  <a:gd name="T76" fmla="*/ 45 w 150"/>
                  <a:gd name="T77" fmla="*/ 140 h 156"/>
                  <a:gd name="T78" fmla="*/ 21 w 150"/>
                  <a:gd name="T79" fmla="*/ 142 h 156"/>
                  <a:gd name="T80" fmla="*/ 16 w 150"/>
                  <a:gd name="T81" fmla="*/ 81 h 156"/>
                  <a:gd name="T82" fmla="*/ 39 w 150"/>
                  <a:gd name="T83" fmla="*/ 78 h 156"/>
                  <a:gd name="T84" fmla="*/ 40 w 150"/>
                  <a:gd name="T85" fmla="*/ 81 h 156"/>
                  <a:gd name="T86" fmla="*/ 64 w 150"/>
                  <a:gd name="T87" fmla="*/ 78 h 156"/>
                  <a:gd name="T88" fmla="*/ 53 w 150"/>
                  <a:gd name="T89" fmla="*/ 67 h 156"/>
                  <a:gd name="T90" fmla="*/ 89 w 150"/>
                  <a:gd name="T91" fmla="*/ 29 h 156"/>
                  <a:gd name="T92" fmla="*/ 68 w 150"/>
                  <a:gd name="T93" fmla="*/ 36 h 156"/>
                  <a:gd name="T94" fmla="*/ 63 w 150"/>
                  <a:gd name="T95" fmla="*/ 54 h 156"/>
                  <a:gd name="T96" fmla="*/ 41 w 150"/>
                  <a:gd name="T97" fmla="*/ 49 h 156"/>
                  <a:gd name="T98" fmla="*/ 46 w 150"/>
                  <a:gd name="T99" fmla="*/ 65 h 156"/>
                  <a:gd name="T100" fmla="*/ 7 w 150"/>
                  <a:gd name="T101" fmla="*/ 75 h 156"/>
                  <a:gd name="T102" fmla="*/ 0 w 150"/>
                  <a:gd name="T103" fmla="*/ 50 h 156"/>
                  <a:gd name="T104" fmla="*/ 38 w 150"/>
                  <a:gd name="T105" fmla="*/ 41 h 156"/>
                  <a:gd name="T106" fmla="*/ 3 w 150"/>
                  <a:gd name="T107" fmla="*/ 8 h 156"/>
                  <a:gd name="T108" fmla="*/ 42 w 150"/>
                  <a:gd name="T109" fmla="*/ 11 h 156"/>
                  <a:gd name="T110" fmla="*/ 39 w 150"/>
                  <a:gd name="T111" fmla="*/ 36 h 156"/>
                  <a:gd name="T112" fmla="*/ 0 w 150"/>
                  <a:gd name="T113" fmla="*/ 33 h 156"/>
                  <a:gd name="T114" fmla="*/ 3 w 150"/>
                  <a:gd name="T115" fmla="*/ 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0" h="156">
                    <a:moveTo>
                      <a:pt x="38" y="41"/>
                    </a:moveTo>
                    <a:cubicBezTo>
                      <a:pt x="40" y="47"/>
                      <a:pt x="40" y="47"/>
                      <a:pt x="40" y="47"/>
                    </a:cubicBezTo>
                    <a:cubicBezTo>
                      <a:pt x="44" y="30"/>
                      <a:pt x="49" y="14"/>
                      <a:pt x="57" y="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0" y="7"/>
                      <a:pt x="79" y="8"/>
                      <a:pt x="79" y="10"/>
                    </a:cubicBezTo>
                    <a:cubicBezTo>
                      <a:pt x="93" y="6"/>
                      <a:pt x="107" y="4"/>
                      <a:pt x="121" y="4"/>
                    </a:cubicBezTo>
                    <a:cubicBezTo>
                      <a:pt x="128" y="4"/>
                      <a:pt x="134" y="6"/>
                      <a:pt x="139" y="10"/>
                    </a:cubicBezTo>
                    <a:cubicBezTo>
                      <a:pt x="144" y="13"/>
                      <a:pt x="146" y="17"/>
                      <a:pt x="146" y="23"/>
                    </a:cubicBezTo>
                    <a:cubicBezTo>
                      <a:pt x="146" y="31"/>
                      <a:pt x="145" y="40"/>
                      <a:pt x="142" y="50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9" y="40"/>
                      <a:pt x="121" y="36"/>
                      <a:pt x="121" y="31"/>
                    </a:cubicBezTo>
                    <a:cubicBezTo>
                      <a:pt x="121" y="28"/>
                      <a:pt x="117" y="26"/>
                      <a:pt x="110" y="26"/>
                    </a:cubicBezTo>
                    <a:cubicBezTo>
                      <a:pt x="107" y="26"/>
                      <a:pt x="104" y="27"/>
                      <a:pt x="101" y="27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1" y="41"/>
                      <a:pt x="108" y="43"/>
                      <a:pt x="106" y="46"/>
                    </a:cubicBezTo>
                    <a:cubicBezTo>
                      <a:pt x="119" y="51"/>
                      <a:pt x="134" y="54"/>
                      <a:pt x="150" y="56"/>
                    </a:cubicBezTo>
                    <a:cubicBezTo>
                      <a:pt x="146" y="79"/>
                      <a:pt x="146" y="79"/>
                      <a:pt x="146" y="79"/>
                    </a:cubicBezTo>
                    <a:cubicBezTo>
                      <a:pt x="124" y="76"/>
                      <a:pt x="104" y="72"/>
                      <a:pt x="89" y="65"/>
                    </a:cubicBezTo>
                    <a:cubicBezTo>
                      <a:pt x="85" y="69"/>
                      <a:pt x="81" y="73"/>
                      <a:pt x="78" y="77"/>
                    </a:cubicBezTo>
                    <a:cubicBezTo>
                      <a:pt x="84" y="76"/>
                      <a:pt x="90" y="76"/>
                      <a:pt x="96" y="76"/>
                    </a:cubicBezTo>
                    <a:cubicBezTo>
                      <a:pt x="109" y="76"/>
                      <a:pt x="120" y="78"/>
                      <a:pt x="128" y="81"/>
                    </a:cubicBezTo>
                    <a:cubicBezTo>
                      <a:pt x="136" y="86"/>
                      <a:pt x="140" y="92"/>
                      <a:pt x="140" y="98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39" y="112"/>
                      <a:pt x="137" y="122"/>
                      <a:pt x="135" y="130"/>
                    </a:cubicBezTo>
                    <a:cubicBezTo>
                      <a:pt x="108" y="126"/>
                      <a:pt x="108" y="126"/>
                      <a:pt x="108" y="126"/>
                    </a:cubicBezTo>
                    <a:cubicBezTo>
                      <a:pt x="111" y="120"/>
                      <a:pt x="113" y="113"/>
                      <a:pt x="113" y="106"/>
                    </a:cubicBezTo>
                    <a:cubicBezTo>
                      <a:pt x="113" y="103"/>
                      <a:pt x="112" y="102"/>
                      <a:pt x="109" y="101"/>
                    </a:cubicBezTo>
                    <a:cubicBezTo>
                      <a:pt x="105" y="100"/>
                      <a:pt x="99" y="100"/>
                      <a:pt x="92" y="100"/>
                    </a:cubicBezTo>
                    <a:cubicBezTo>
                      <a:pt x="86" y="100"/>
                      <a:pt x="80" y="100"/>
                      <a:pt x="74" y="101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1" y="112"/>
                      <a:pt x="88" y="118"/>
                      <a:pt x="84" y="124"/>
                    </a:cubicBezTo>
                    <a:cubicBezTo>
                      <a:pt x="98" y="126"/>
                      <a:pt x="112" y="129"/>
                      <a:pt x="125" y="132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02" y="151"/>
                      <a:pt x="87" y="148"/>
                      <a:pt x="73" y="146"/>
                    </a:cubicBezTo>
                    <a:cubicBezTo>
                      <a:pt x="71" y="150"/>
                      <a:pt x="69" y="153"/>
                      <a:pt x="67" y="156"/>
                    </a:cubicBezTo>
                    <a:cubicBezTo>
                      <a:pt x="44" y="148"/>
                      <a:pt x="44" y="148"/>
                      <a:pt x="44" y="148"/>
                    </a:cubicBezTo>
                    <a:cubicBezTo>
                      <a:pt x="53" y="130"/>
                      <a:pt x="61" y="115"/>
                      <a:pt x="71" y="101"/>
                    </a:cubicBezTo>
                    <a:cubicBezTo>
                      <a:pt x="60" y="102"/>
                      <a:pt x="51" y="103"/>
                      <a:pt x="42" y="105"/>
                    </a:cubicBezTo>
                    <a:cubicBezTo>
                      <a:pt x="43" y="116"/>
                      <a:pt x="44" y="128"/>
                      <a:pt x="45" y="140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19" y="119"/>
                      <a:pt x="17" y="99"/>
                      <a:pt x="16" y="81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40" y="79"/>
                      <a:pt x="40" y="80"/>
                      <a:pt x="40" y="81"/>
                    </a:cubicBezTo>
                    <a:cubicBezTo>
                      <a:pt x="48" y="79"/>
                      <a:pt x="56" y="78"/>
                      <a:pt x="64" y="78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66" y="53"/>
                      <a:pt x="77" y="40"/>
                      <a:pt x="89" y="29"/>
                    </a:cubicBezTo>
                    <a:cubicBezTo>
                      <a:pt x="81" y="31"/>
                      <a:pt x="75" y="33"/>
                      <a:pt x="68" y="36"/>
                    </a:cubicBezTo>
                    <a:cubicBezTo>
                      <a:pt x="66" y="42"/>
                      <a:pt x="65" y="48"/>
                      <a:pt x="63" y="54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34" y="70"/>
                      <a:pt x="21" y="73"/>
                      <a:pt x="7" y="7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4" y="47"/>
                      <a:pt x="26" y="44"/>
                      <a:pt x="38" y="41"/>
                    </a:cubicBezTo>
                    <a:close/>
                    <a:moveTo>
                      <a:pt x="3" y="8"/>
                    </a:moveTo>
                    <a:cubicBezTo>
                      <a:pt x="16" y="8"/>
                      <a:pt x="29" y="9"/>
                      <a:pt x="42" y="1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26" y="34"/>
                      <a:pt x="13" y="33"/>
                      <a:pt x="0" y="33"/>
                    </a:cubicBezTo>
                    <a:lnTo>
                      <a:pt x="3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Freeform 30"/>
              <p:cNvSpPr>
                <a:spLocks noEditPoints="1"/>
              </p:cNvSpPr>
              <p:nvPr/>
            </p:nvSpPr>
            <p:spPr bwMode="auto">
              <a:xfrm>
                <a:off x="13255625" y="3234390"/>
                <a:ext cx="360363" cy="379413"/>
              </a:xfrm>
              <a:custGeom>
                <a:avLst/>
                <a:gdLst>
                  <a:gd name="T0" fmla="*/ 87 w 148"/>
                  <a:gd name="T1" fmla="*/ 0 h 156"/>
                  <a:gd name="T2" fmla="*/ 94 w 148"/>
                  <a:gd name="T3" fmla="*/ 15 h 156"/>
                  <a:gd name="T4" fmla="*/ 137 w 148"/>
                  <a:gd name="T5" fmla="*/ 12 h 156"/>
                  <a:gd name="T6" fmla="*/ 139 w 148"/>
                  <a:gd name="T7" fmla="*/ 33 h 156"/>
                  <a:gd name="T8" fmla="*/ 126 w 148"/>
                  <a:gd name="T9" fmla="*/ 34 h 156"/>
                  <a:gd name="T10" fmla="*/ 119 w 148"/>
                  <a:gd name="T11" fmla="*/ 54 h 156"/>
                  <a:gd name="T12" fmla="*/ 146 w 148"/>
                  <a:gd name="T13" fmla="*/ 53 h 156"/>
                  <a:gd name="T14" fmla="*/ 148 w 148"/>
                  <a:gd name="T15" fmla="*/ 77 h 156"/>
                  <a:gd name="T16" fmla="*/ 42 w 148"/>
                  <a:gd name="T17" fmla="*/ 84 h 156"/>
                  <a:gd name="T18" fmla="*/ 26 w 148"/>
                  <a:gd name="T19" fmla="*/ 156 h 156"/>
                  <a:gd name="T20" fmla="*/ 0 w 148"/>
                  <a:gd name="T21" fmla="*/ 150 h 156"/>
                  <a:gd name="T22" fmla="*/ 13 w 148"/>
                  <a:gd name="T23" fmla="*/ 88 h 156"/>
                  <a:gd name="T24" fmla="*/ 6 w 148"/>
                  <a:gd name="T25" fmla="*/ 89 h 156"/>
                  <a:gd name="T26" fmla="*/ 4 w 148"/>
                  <a:gd name="T27" fmla="*/ 65 h 156"/>
                  <a:gd name="T28" fmla="*/ 38 w 148"/>
                  <a:gd name="T29" fmla="*/ 60 h 156"/>
                  <a:gd name="T30" fmla="*/ 34 w 148"/>
                  <a:gd name="T31" fmla="*/ 40 h 156"/>
                  <a:gd name="T32" fmla="*/ 17 w 148"/>
                  <a:gd name="T33" fmla="*/ 40 h 156"/>
                  <a:gd name="T34" fmla="*/ 15 w 148"/>
                  <a:gd name="T35" fmla="*/ 18 h 156"/>
                  <a:gd name="T36" fmla="*/ 65 w 148"/>
                  <a:gd name="T37" fmla="*/ 16 h 156"/>
                  <a:gd name="T38" fmla="*/ 62 w 148"/>
                  <a:gd name="T39" fmla="*/ 10 h 156"/>
                  <a:gd name="T40" fmla="*/ 87 w 148"/>
                  <a:gd name="T41" fmla="*/ 0 h 156"/>
                  <a:gd name="T42" fmla="*/ 65 w 148"/>
                  <a:gd name="T43" fmla="*/ 57 h 156"/>
                  <a:gd name="T44" fmla="*/ 90 w 148"/>
                  <a:gd name="T45" fmla="*/ 55 h 156"/>
                  <a:gd name="T46" fmla="*/ 97 w 148"/>
                  <a:gd name="T47" fmla="*/ 37 h 156"/>
                  <a:gd name="T48" fmla="*/ 61 w 148"/>
                  <a:gd name="T49" fmla="*/ 39 h 156"/>
                  <a:gd name="T50" fmla="*/ 65 w 148"/>
                  <a:gd name="T51" fmla="*/ 5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8" h="156">
                    <a:moveTo>
                      <a:pt x="87" y="0"/>
                    </a:moveTo>
                    <a:cubicBezTo>
                      <a:pt x="88" y="5"/>
                      <a:pt x="91" y="10"/>
                      <a:pt x="94" y="15"/>
                    </a:cubicBezTo>
                    <a:cubicBezTo>
                      <a:pt x="109" y="14"/>
                      <a:pt x="123" y="13"/>
                      <a:pt x="137" y="1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35" y="34"/>
                      <a:pt x="130" y="34"/>
                      <a:pt x="126" y="34"/>
                    </a:cubicBezTo>
                    <a:cubicBezTo>
                      <a:pt x="123" y="41"/>
                      <a:pt x="121" y="47"/>
                      <a:pt x="119" y="54"/>
                    </a:cubicBezTo>
                    <a:cubicBezTo>
                      <a:pt x="128" y="53"/>
                      <a:pt x="137" y="53"/>
                      <a:pt x="146" y="53"/>
                    </a:cubicBezTo>
                    <a:cubicBezTo>
                      <a:pt x="148" y="77"/>
                      <a:pt x="148" y="77"/>
                      <a:pt x="148" y="77"/>
                    </a:cubicBezTo>
                    <a:cubicBezTo>
                      <a:pt x="113" y="77"/>
                      <a:pt x="77" y="80"/>
                      <a:pt x="42" y="84"/>
                    </a:cubicBezTo>
                    <a:cubicBezTo>
                      <a:pt x="36" y="107"/>
                      <a:pt x="31" y="132"/>
                      <a:pt x="26" y="156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4" y="128"/>
                      <a:pt x="8" y="107"/>
                      <a:pt x="13" y="88"/>
                    </a:cubicBezTo>
                    <a:cubicBezTo>
                      <a:pt x="10" y="88"/>
                      <a:pt x="8" y="88"/>
                      <a:pt x="6" y="89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15" y="63"/>
                      <a:pt x="27" y="61"/>
                      <a:pt x="38" y="60"/>
                    </a:cubicBezTo>
                    <a:cubicBezTo>
                      <a:pt x="37" y="53"/>
                      <a:pt x="35" y="46"/>
                      <a:pt x="34" y="40"/>
                    </a:cubicBezTo>
                    <a:cubicBezTo>
                      <a:pt x="28" y="40"/>
                      <a:pt x="23" y="40"/>
                      <a:pt x="17" y="40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31" y="18"/>
                      <a:pt x="48" y="17"/>
                      <a:pt x="65" y="16"/>
                    </a:cubicBezTo>
                    <a:cubicBezTo>
                      <a:pt x="64" y="14"/>
                      <a:pt x="63" y="12"/>
                      <a:pt x="62" y="10"/>
                    </a:cubicBezTo>
                    <a:lnTo>
                      <a:pt x="87" y="0"/>
                    </a:lnTo>
                    <a:close/>
                    <a:moveTo>
                      <a:pt x="65" y="57"/>
                    </a:moveTo>
                    <a:cubicBezTo>
                      <a:pt x="73" y="56"/>
                      <a:pt x="82" y="55"/>
                      <a:pt x="90" y="55"/>
                    </a:cubicBezTo>
                    <a:cubicBezTo>
                      <a:pt x="93" y="48"/>
                      <a:pt x="95" y="42"/>
                      <a:pt x="97" y="37"/>
                    </a:cubicBezTo>
                    <a:cubicBezTo>
                      <a:pt x="85" y="37"/>
                      <a:pt x="73" y="38"/>
                      <a:pt x="61" y="39"/>
                    </a:cubicBezTo>
                    <a:cubicBezTo>
                      <a:pt x="62" y="45"/>
                      <a:pt x="63" y="51"/>
                      <a:pt x="65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 31"/>
              <p:cNvSpPr>
                <a:spLocks noEditPoints="1"/>
              </p:cNvSpPr>
              <p:nvPr/>
            </p:nvSpPr>
            <p:spPr bwMode="auto">
              <a:xfrm>
                <a:off x="13665200" y="3258202"/>
                <a:ext cx="379413" cy="350838"/>
              </a:xfrm>
              <a:custGeom>
                <a:avLst/>
                <a:gdLst>
                  <a:gd name="T0" fmla="*/ 83 w 156"/>
                  <a:gd name="T1" fmla="*/ 6 h 144"/>
                  <a:gd name="T2" fmla="*/ 64 w 156"/>
                  <a:gd name="T3" fmla="*/ 29 h 144"/>
                  <a:gd name="T4" fmla="*/ 77 w 156"/>
                  <a:gd name="T5" fmla="*/ 45 h 144"/>
                  <a:gd name="T6" fmla="*/ 76 w 156"/>
                  <a:gd name="T7" fmla="*/ 122 h 144"/>
                  <a:gd name="T8" fmla="*/ 10 w 156"/>
                  <a:gd name="T9" fmla="*/ 132 h 144"/>
                  <a:gd name="T10" fmla="*/ 12 w 156"/>
                  <a:gd name="T11" fmla="*/ 34 h 144"/>
                  <a:gd name="T12" fmla="*/ 30 w 156"/>
                  <a:gd name="T13" fmla="*/ 35 h 144"/>
                  <a:gd name="T14" fmla="*/ 9 w 156"/>
                  <a:gd name="T15" fmla="*/ 23 h 144"/>
                  <a:gd name="T16" fmla="*/ 43 w 156"/>
                  <a:gd name="T17" fmla="*/ 55 h 144"/>
                  <a:gd name="T18" fmla="*/ 28 w 156"/>
                  <a:gd name="T19" fmla="*/ 75 h 144"/>
                  <a:gd name="T20" fmla="*/ 26 w 156"/>
                  <a:gd name="T21" fmla="*/ 58 h 144"/>
                  <a:gd name="T22" fmla="*/ 44 w 156"/>
                  <a:gd name="T23" fmla="*/ 86 h 144"/>
                  <a:gd name="T24" fmla="*/ 21 w 156"/>
                  <a:gd name="T25" fmla="*/ 106 h 144"/>
                  <a:gd name="T26" fmla="*/ 40 w 156"/>
                  <a:gd name="T27" fmla="*/ 119 h 144"/>
                  <a:gd name="T28" fmla="*/ 63 w 156"/>
                  <a:gd name="T29" fmla="*/ 81 h 144"/>
                  <a:gd name="T30" fmla="*/ 57 w 156"/>
                  <a:gd name="T31" fmla="*/ 84 h 144"/>
                  <a:gd name="T32" fmla="*/ 45 w 156"/>
                  <a:gd name="T33" fmla="*/ 56 h 144"/>
                  <a:gd name="T34" fmla="*/ 49 w 156"/>
                  <a:gd name="T35" fmla="*/ 32 h 144"/>
                  <a:gd name="T36" fmla="*/ 46 w 156"/>
                  <a:gd name="T37" fmla="*/ 27 h 144"/>
                  <a:gd name="T38" fmla="*/ 49 w 156"/>
                  <a:gd name="T39" fmla="*/ 32 h 144"/>
                  <a:gd name="T40" fmla="*/ 148 w 156"/>
                  <a:gd name="T41" fmla="*/ 12 h 144"/>
                  <a:gd name="T42" fmla="*/ 147 w 156"/>
                  <a:gd name="T43" fmla="*/ 65 h 144"/>
                  <a:gd name="T44" fmla="*/ 118 w 156"/>
                  <a:gd name="T45" fmla="*/ 75 h 144"/>
                  <a:gd name="T46" fmla="*/ 112 w 156"/>
                  <a:gd name="T47" fmla="*/ 116 h 144"/>
                  <a:gd name="T48" fmla="*/ 148 w 156"/>
                  <a:gd name="T49" fmla="*/ 113 h 144"/>
                  <a:gd name="T50" fmla="*/ 124 w 156"/>
                  <a:gd name="T51" fmla="*/ 144 h 144"/>
                  <a:gd name="T52" fmla="*/ 92 w 156"/>
                  <a:gd name="T53" fmla="*/ 136 h 144"/>
                  <a:gd name="T54" fmla="*/ 90 w 156"/>
                  <a:gd name="T55" fmla="*/ 73 h 144"/>
                  <a:gd name="T56" fmla="*/ 91 w 156"/>
                  <a:gd name="T57" fmla="*/ 47 h 144"/>
                  <a:gd name="T58" fmla="*/ 127 w 156"/>
                  <a:gd name="T59" fmla="*/ 47 h 144"/>
                  <a:gd name="T60" fmla="*/ 129 w 156"/>
                  <a:gd name="T61" fmla="*/ 30 h 144"/>
                  <a:gd name="T62" fmla="*/ 91 w 156"/>
                  <a:gd name="T63" fmla="*/ 32 h 144"/>
                  <a:gd name="T64" fmla="*/ 128 w 156"/>
                  <a:gd name="T65" fmla="*/ 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44">
                    <a:moveTo>
                      <a:pt x="13" y="0"/>
                    </a:moveTo>
                    <a:cubicBezTo>
                      <a:pt x="37" y="1"/>
                      <a:pt x="61" y="3"/>
                      <a:pt x="83" y="6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5" y="30"/>
                      <a:pt x="70" y="29"/>
                      <a:pt x="64" y="29"/>
                    </a:cubicBezTo>
                    <a:cubicBezTo>
                      <a:pt x="64" y="31"/>
                      <a:pt x="63" y="33"/>
                      <a:pt x="63" y="35"/>
                    </a:cubicBezTo>
                    <a:cubicBezTo>
                      <a:pt x="69" y="36"/>
                      <a:pt x="73" y="40"/>
                      <a:pt x="77" y="45"/>
                    </a:cubicBezTo>
                    <a:cubicBezTo>
                      <a:pt x="81" y="51"/>
                      <a:pt x="83" y="61"/>
                      <a:pt x="83" y="77"/>
                    </a:cubicBezTo>
                    <a:cubicBezTo>
                      <a:pt x="83" y="98"/>
                      <a:pt x="81" y="112"/>
                      <a:pt x="76" y="122"/>
                    </a:cubicBezTo>
                    <a:cubicBezTo>
                      <a:pt x="69" y="135"/>
                      <a:pt x="57" y="142"/>
                      <a:pt x="42" y="142"/>
                    </a:cubicBezTo>
                    <a:cubicBezTo>
                      <a:pt x="28" y="142"/>
                      <a:pt x="17" y="138"/>
                      <a:pt x="10" y="132"/>
                    </a:cubicBezTo>
                    <a:cubicBezTo>
                      <a:pt x="3" y="125"/>
                      <a:pt x="0" y="114"/>
                      <a:pt x="0" y="101"/>
                    </a:cubicBezTo>
                    <a:cubicBezTo>
                      <a:pt x="0" y="78"/>
                      <a:pt x="4" y="55"/>
                      <a:pt x="12" y="34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6"/>
                      <a:pt x="29" y="35"/>
                      <a:pt x="30" y="35"/>
                    </a:cubicBezTo>
                    <a:cubicBezTo>
                      <a:pt x="31" y="31"/>
                      <a:pt x="31" y="28"/>
                      <a:pt x="31" y="26"/>
                    </a:cubicBezTo>
                    <a:cubicBezTo>
                      <a:pt x="24" y="25"/>
                      <a:pt x="16" y="24"/>
                      <a:pt x="9" y="23"/>
                    </a:cubicBezTo>
                    <a:lnTo>
                      <a:pt x="13" y="0"/>
                    </a:lnTo>
                    <a:close/>
                    <a:moveTo>
                      <a:pt x="43" y="55"/>
                    </a:moveTo>
                    <a:cubicBezTo>
                      <a:pt x="42" y="62"/>
                      <a:pt x="42" y="70"/>
                      <a:pt x="42" y="77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69"/>
                      <a:pt x="28" y="63"/>
                      <a:pt x="28" y="58"/>
                    </a:cubicBezTo>
                    <a:cubicBezTo>
                      <a:pt x="28" y="58"/>
                      <a:pt x="27" y="58"/>
                      <a:pt x="26" y="58"/>
                    </a:cubicBezTo>
                    <a:cubicBezTo>
                      <a:pt x="24" y="67"/>
                      <a:pt x="22" y="76"/>
                      <a:pt x="22" y="84"/>
                    </a:cubicBezTo>
                    <a:cubicBezTo>
                      <a:pt x="29" y="85"/>
                      <a:pt x="37" y="85"/>
                      <a:pt x="44" y="86"/>
                    </a:cubicBezTo>
                    <a:cubicBezTo>
                      <a:pt x="42" y="108"/>
                      <a:pt x="42" y="108"/>
                      <a:pt x="42" y="108"/>
                    </a:cubicBezTo>
                    <a:cubicBezTo>
                      <a:pt x="35" y="107"/>
                      <a:pt x="28" y="106"/>
                      <a:pt x="21" y="106"/>
                    </a:cubicBezTo>
                    <a:cubicBezTo>
                      <a:pt x="22" y="110"/>
                      <a:pt x="23" y="112"/>
                      <a:pt x="25" y="114"/>
                    </a:cubicBezTo>
                    <a:cubicBezTo>
                      <a:pt x="27" y="117"/>
                      <a:pt x="32" y="119"/>
                      <a:pt x="40" y="119"/>
                    </a:cubicBezTo>
                    <a:cubicBezTo>
                      <a:pt x="48" y="119"/>
                      <a:pt x="54" y="115"/>
                      <a:pt x="58" y="109"/>
                    </a:cubicBezTo>
                    <a:cubicBezTo>
                      <a:pt x="61" y="103"/>
                      <a:pt x="63" y="94"/>
                      <a:pt x="63" y="81"/>
                    </a:cubicBezTo>
                    <a:cubicBezTo>
                      <a:pt x="63" y="70"/>
                      <a:pt x="62" y="62"/>
                      <a:pt x="59" y="60"/>
                    </a:cubicBezTo>
                    <a:cubicBezTo>
                      <a:pt x="58" y="68"/>
                      <a:pt x="58" y="76"/>
                      <a:pt x="57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4" y="73"/>
                      <a:pt x="44" y="64"/>
                      <a:pt x="45" y="56"/>
                    </a:cubicBezTo>
                    <a:cubicBezTo>
                      <a:pt x="44" y="56"/>
                      <a:pt x="43" y="56"/>
                      <a:pt x="43" y="55"/>
                    </a:cubicBezTo>
                    <a:close/>
                    <a:moveTo>
                      <a:pt x="49" y="32"/>
                    </a:moveTo>
                    <a:cubicBezTo>
                      <a:pt x="49" y="31"/>
                      <a:pt x="50" y="29"/>
                      <a:pt x="50" y="27"/>
                    </a:cubicBezTo>
                    <a:cubicBezTo>
                      <a:pt x="49" y="27"/>
                      <a:pt x="47" y="27"/>
                      <a:pt x="46" y="27"/>
                    </a:cubicBezTo>
                    <a:cubicBezTo>
                      <a:pt x="45" y="29"/>
                      <a:pt x="45" y="31"/>
                      <a:pt x="45" y="32"/>
                    </a:cubicBezTo>
                    <a:cubicBezTo>
                      <a:pt x="47" y="32"/>
                      <a:pt x="48" y="32"/>
                      <a:pt x="49" y="32"/>
                    </a:cubicBezTo>
                    <a:close/>
                    <a:moveTo>
                      <a:pt x="128" y="3"/>
                    </a:moveTo>
                    <a:cubicBezTo>
                      <a:pt x="137" y="3"/>
                      <a:pt x="143" y="6"/>
                      <a:pt x="148" y="12"/>
                    </a:cubicBezTo>
                    <a:cubicBezTo>
                      <a:pt x="153" y="18"/>
                      <a:pt x="156" y="26"/>
                      <a:pt x="156" y="37"/>
                    </a:cubicBezTo>
                    <a:cubicBezTo>
                      <a:pt x="156" y="49"/>
                      <a:pt x="153" y="59"/>
                      <a:pt x="147" y="65"/>
                    </a:cubicBezTo>
                    <a:cubicBezTo>
                      <a:pt x="140" y="71"/>
                      <a:pt x="131" y="75"/>
                      <a:pt x="119" y="75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14" y="85"/>
                      <a:pt x="112" y="95"/>
                      <a:pt x="110" y="105"/>
                    </a:cubicBezTo>
                    <a:cubicBezTo>
                      <a:pt x="110" y="110"/>
                      <a:pt x="111" y="114"/>
                      <a:pt x="112" y="116"/>
                    </a:cubicBezTo>
                    <a:cubicBezTo>
                      <a:pt x="114" y="119"/>
                      <a:pt x="117" y="120"/>
                      <a:pt x="122" y="120"/>
                    </a:cubicBezTo>
                    <a:cubicBezTo>
                      <a:pt x="126" y="120"/>
                      <a:pt x="135" y="117"/>
                      <a:pt x="148" y="113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39" y="142"/>
                      <a:pt x="129" y="144"/>
                      <a:pt x="124" y="144"/>
                    </a:cubicBezTo>
                    <a:cubicBezTo>
                      <a:pt x="117" y="144"/>
                      <a:pt x="117" y="144"/>
                      <a:pt x="117" y="144"/>
                    </a:cubicBezTo>
                    <a:cubicBezTo>
                      <a:pt x="106" y="144"/>
                      <a:pt x="98" y="141"/>
                      <a:pt x="92" y="136"/>
                    </a:cubicBezTo>
                    <a:cubicBezTo>
                      <a:pt x="86" y="130"/>
                      <a:pt x="83" y="121"/>
                      <a:pt x="83" y="109"/>
                    </a:cubicBezTo>
                    <a:cubicBezTo>
                      <a:pt x="84" y="98"/>
                      <a:pt x="86" y="86"/>
                      <a:pt x="90" y="73"/>
                    </a:cubicBezTo>
                    <a:cubicBezTo>
                      <a:pt x="88" y="73"/>
                      <a:pt x="87" y="73"/>
                      <a:pt x="85" y="73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7" y="48"/>
                      <a:pt x="105" y="49"/>
                      <a:pt x="114" y="49"/>
                    </a:cubicBezTo>
                    <a:cubicBezTo>
                      <a:pt x="120" y="49"/>
                      <a:pt x="124" y="49"/>
                      <a:pt x="127" y="47"/>
                    </a:cubicBezTo>
                    <a:cubicBezTo>
                      <a:pt x="130" y="45"/>
                      <a:pt x="131" y="43"/>
                      <a:pt x="131" y="38"/>
                    </a:cubicBezTo>
                    <a:cubicBezTo>
                      <a:pt x="131" y="34"/>
                      <a:pt x="130" y="32"/>
                      <a:pt x="129" y="30"/>
                    </a:cubicBezTo>
                    <a:cubicBezTo>
                      <a:pt x="128" y="29"/>
                      <a:pt x="126" y="28"/>
                      <a:pt x="124" y="28"/>
                    </a:cubicBezTo>
                    <a:cubicBezTo>
                      <a:pt x="118" y="28"/>
                      <a:pt x="108" y="30"/>
                      <a:pt x="91" y="32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101" y="4"/>
                      <a:pt x="115" y="3"/>
                      <a:pt x="12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Freeform 32"/>
              <p:cNvSpPr>
                <a:spLocks noEditPoints="1"/>
              </p:cNvSpPr>
              <p:nvPr/>
            </p:nvSpPr>
            <p:spPr bwMode="auto">
              <a:xfrm>
                <a:off x="14082712" y="3247090"/>
                <a:ext cx="369888" cy="384175"/>
              </a:xfrm>
              <a:custGeom>
                <a:avLst/>
                <a:gdLst>
                  <a:gd name="T0" fmla="*/ 29 w 152"/>
                  <a:gd name="T1" fmla="*/ 4 h 158"/>
                  <a:gd name="T2" fmla="*/ 140 w 152"/>
                  <a:gd name="T3" fmla="*/ 7 h 158"/>
                  <a:gd name="T4" fmla="*/ 151 w 152"/>
                  <a:gd name="T5" fmla="*/ 28 h 158"/>
                  <a:gd name="T6" fmla="*/ 82 w 152"/>
                  <a:gd name="T7" fmla="*/ 51 h 158"/>
                  <a:gd name="T8" fmla="*/ 146 w 152"/>
                  <a:gd name="T9" fmla="*/ 51 h 158"/>
                  <a:gd name="T10" fmla="*/ 77 w 152"/>
                  <a:gd name="T11" fmla="*/ 72 h 158"/>
                  <a:gd name="T12" fmla="*/ 95 w 152"/>
                  <a:gd name="T13" fmla="*/ 74 h 158"/>
                  <a:gd name="T14" fmla="*/ 139 w 152"/>
                  <a:gd name="T15" fmla="*/ 105 h 158"/>
                  <a:gd name="T16" fmla="*/ 135 w 152"/>
                  <a:gd name="T17" fmla="*/ 133 h 158"/>
                  <a:gd name="T18" fmla="*/ 152 w 152"/>
                  <a:gd name="T19" fmla="*/ 152 h 158"/>
                  <a:gd name="T20" fmla="*/ 0 w 152"/>
                  <a:gd name="T21" fmla="*/ 139 h 158"/>
                  <a:gd name="T22" fmla="*/ 9 w 152"/>
                  <a:gd name="T23" fmla="*/ 81 h 158"/>
                  <a:gd name="T24" fmla="*/ 34 w 152"/>
                  <a:gd name="T25" fmla="*/ 82 h 158"/>
                  <a:gd name="T26" fmla="*/ 50 w 152"/>
                  <a:gd name="T27" fmla="*/ 73 h 158"/>
                  <a:gd name="T28" fmla="*/ 2 w 152"/>
                  <a:gd name="T29" fmla="*/ 56 h 158"/>
                  <a:gd name="T30" fmla="*/ 54 w 152"/>
                  <a:gd name="T31" fmla="*/ 51 h 158"/>
                  <a:gd name="T32" fmla="*/ 6 w 152"/>
                  <a:gd name="T33" fmla="*/ 28 h 158"/>
                  <a:gd name="T34" fmla="*/ 98 w 152"/>
                  <a:gd name="T35" fmla="*/ 17 h 158"/>
                  <a:gd name="T36" fmla="*/ 69 w 152"/>
                  <a:gd name="T37" fmla="*/ 26 h 158"/>
                  <a:gd name="T38" fmla="*/ 68 w 152"/>
                  <a:gd name="T39" fmla="*/ 19 h 158"/>
                  <a:gd name="T40" fmla="*/ 41 w 152"/>
                  <a:gd name="T41" fmla="*/ 25 h 158"/>
                  <a:gd name="T42" fmla="*/ 33 w 152"/>
                  <a:gd name="T43" fmla="*/ 27 h 158"/>
                  <a:gd name="T44" fmla="*/ 64 w 152"/>
                  <a:gd name="T45" fmla="*/ 34 h 158"/>
                  <a:gd name="T46" fmla="*/ 117 w 152"/>
                  <a:gd name="T47" fmla="*/ 33 h 158"/>
                  <a:gd name="T48" fmla="*/ 118 w 152"/>
                  <a:gd name="T49" fmla="*/ 19 h 158"/>
                  <a:gd name="T50" fmla="*/ 93 w 152"/>
                  <a:gd name="T51" fmla="*/ 134 h 158"/>
                  <a:gd name="T52" fmla="*/ 113 w 152"/>
                  <a:gd name="T53" fmla="*/ 111 h 158"/>
                  <a:gd name="T54" fmla="*/ 92 w 152"/>
                  <a:gd name="T55" fmla="*/ 92 h 158"/>
                  <a:gd name="T56" fmla="*/ 63 w 152"/>
                  <a:gd name="T57" fmla="*/ 94 h 158"/>
                  <a:gd name="T58" fmla="*/ 96 w 152"/>
                  <a:gd name="T59" fmla="*/ 107 h 158"/>
                  <a:gd name="T60" fmla="*/ 38 w 152"/>
                  <a:gd name="T61" fmla="*/ 107 h 158"/>
                  <a:gd name="T62" fmla="*/ 95 w 152"/>
                  <a:gd name="T63" fmla="*/ 121 h 158"/>
                  <a:gd name="T64" fmla="*/ 40 w 152"/>
                  <a:gd name="T65" fmla="*/ 120 h 158"/>
                  <a:gd name="T66" fmla="*/ 93 w 152"/>
                  <a:gd name="T67" fmla="*/ 134 h 158"/>
                  <a:gd name="T68" fmla="*/ 89 w 152"/>
                  <a:gd name="T69" fmla="*/ 134 h 158"/>
                  <a:gd name="T70" fmla="*/ 42 w 152"/>
                  <a:gd name="T71" fmla="*/ 13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58">
                    <a:moveTo>
                      <a:pt x="14" y="0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51" y="2"/>
                      <a:pt x="72" y="1"/>
                      <a:pt x="93" y="1"/>
                    </a:cubicBezTo>
                    <a:cubicBezTo>
                      <a:pt x="116" y="1"/>
                      <a:pt x="132" y="3"/>
                      <a:pt x="140" y="7"/>
                    </a:cubicBezTo>
                    <a:cubicBezTo>
                      <a:pt x="147" y="11"/>
                      <a:pt x="151" y="17"/>
                      <a:pt x="151" y="25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1" y="37"/>
                      <a:pt x="147" y="43"/>
                      <a:pt x="139" y="46"/>
                    </a:cubicBezTo>
                    <a:cubicBezTo>
                      <a:pt x="132" y="49"/>
                      <a:pt x="113" y="51"/>
                      <a:pt x="82" y="51"/>
                    </a:cubicBezTo>
                    <a:cubicBezTo>
                      <a:pt x="82" y="52"/>
                      <a:pt x="81" y="53"/>
                      <a:pt x="81" y="54"/>
                    </a:cubicBezTo>
                    <a:cubicBezTo>
                      <a:pt x="102" y="53"/>
                      <a:pt x="124" y="52"/>
                      <a:pt x="146" y="51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24" y="70"/>
                      <a:pt x="101" y="71"/>
                      <a:pt x="77" y="72"/>
                    </a:cubicBezTo>
                    <a:cubicBezTo>
                      <a:pt x="77" y="73"/>
                      <a:pt x="77" y="74"/>
                      <a:pt x="77" y="75"/>
                    </a:cubicBezTo>
                    <a:cubicBezTo>
                      <a:pt x="83" y="74"/>
                      <a:pt x="89" y="74"/>
                      <a:pt x="95" y="74"/>
                    </a:cubicBezTo>
                    <a:cubicBezTo>
                      <a:pt x="110" y="74"/>
                      <a:pt x="120" y="75"/>
                      <a:pt x="126" y="79"/>
                    </a:cubicBezTo>
                    <a:cubicBezTo>
                      <a:pt x="135" y="82"/>
                      <a:pt x="139" y="90"/>
                      <a:pt x="139" y="105"/>
                    </a:cubicBezTo>
                    <a:cubicBezTo>
                      <a:pt x="139" y="108"/>
                      <a:pt x="139" y="108"/>
                      <a:pt x="139" y="108"/>
                    </a:cubicBezTo>
                    <a:cubicBezTo>
                      <a:pt x="139" y="116"/>
                      <a:pt x="138" y="125"/>
                      <a:pt x="135" y="133"/>
                    </a:cubicBezTo>
                    <a:cubicBezTo>
                      <a:pt x="140" y="133"/>
                      <a:pt x="145" y="133"/>
                      <a:pt x="150" y="133"/>
                    </a:cubicBezTo>
                    <a:cubicBezTo>
                      <a:pt x="152" y="152"/>
                      <a:pt x="152" y="152"/>
                      <a:pt x="152" y="152"/>
                    </a:cubicBezTo>
                    <a:cubicBezTo>
                      <a:pt x="103" y="152"/>
                      <a:pt x="52" y="154"/>
                      <a:pt x="2" y="15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5" y="139"/>
                      <a:pt x="11" y="139"/>
                      <a:pt x="16" y="138"/>
                    </a:cubicBezTo>
                    <a:cubicBezTo>
                      <a:pt x="13" y="119"/>
                      <a:pt x="11" y="100"/>
                      <a:pt x="9" y="81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9"/>
                      <a:pt x="34" y="81"/>
                      <a:pt x="34" y="82"/>
                    </a:cubicBezTo>
                    <a:cubicBezTo>
                      <a:pt x="40" y="80"/>
                      <a:pt x="45" y="79"/>
                      <a:pt x="50" y="78"/>
                    </a:cubicBezTo>
                    <a:cubicBezTo>
                      <a:pt x="50" y="76"/>
                      <a:pt x="50" y="75"/>
                      <a:pt x="50" y="73"/>
                    </a:cubicBezTo>
                    <a:cubicBezTo>
                      <a:pt x="35" y="73"/>
                      <a:pt x="20" y="74"/>
                      <a:pt x="4" y="7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19" y="55"/>
                      <a:pt x="36" y="55"/>
                      <a:pt x="53" y="54"/>
                    </a:cubicBezTo>
                    <a:cubicBezTo>
                      <a:pt x="53" y="53"/>
                      <a:pt x="54" y="52"/>
                      <a:pt x="54" y="51"/>
                    </a:cubicBezTo>
                    <a:cubicBezTo>
                      <a:pt x="36" y="51"/>
                      <a:pt x="24" y="49"/>
                      <a:pt x="16" y="46"/>
                    </a:cubicBezTo>
                    <a:cubicBezTo>
                      <a:pt x="9" y="42"/>
                      <a:pt x="6" y="36"/>
                      <a:pt x="6" y="28"/>
                    </a:cubicBezTo>
                    <a:cubicBezTo>
                      <a:pt x="6" y="19"/>
                      <a:pt x="8" y="9"/>
                      <a:pt x="14" y="0"/>
                    </a:cubicBezTo>
                    <a:close/>
                    <a:moveTo>
                      <a:pt x="98" y="17"/>
                    </a:moveTo>
                    <a:cubicBezTo>
                      <a:pt x="95" y="22"/>
                      <a:pt x="92" y="27"/>
                      <a:pt x="90" y="33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1" y="23"/>
                      <a:pt x="72" y="21"/>
                      <a:pt x="73" y="18"/>
                    </a:cubicBezTo>
                    <a:cubicBezTo>
                      <a:pt x="71" y="19"/>
                      <a:pt x="70" y="19"/>
                      <a:pt x="68" y="19"/>
                    </a:cubicBezTo>
                    <a:cubicBezTo>
                      <a:pt x="65" y="23"/>
                      <a:pt x="63" y="28"/>
                      <a:pt x="61" y="32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2" y="25"/>
                      <a:pt x="42" y="25"/>
                      <a:pt x="42" y="24"/>
                    </a:cubicBezTo>
                    <a:cubicBezTo>
                      <a:pt x="39" y="25"/>
                      <a:pt x="36" y="26"/>
                      <a:pt x="33" y="27"/>
                    </a:cubicBezTo>
                    <a:cubicBezTo>
                      <a:pt x="33" y="29"/>
                      <a:pt x="35" y="31"/>
                      <a:pt x="37" y="31"/>
                    </a:cubicBezTo>
                    <a:cubicBezTo>
                      <a:pt x="42" y="33"/>
                      <a:pt x="51" y="34"/>
                      <a:pt x="64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95" y="34"/>
                      <a:pt x="109" y="34"/>
                      <a:pt x="117" y="33"/>
                    </a:cubicBezTo>
                    <a:cubicBezTo>
                      <a:pt x="122" y="32"/>
                      <a:pt x="125" y="30"/>
                      <a:pt x="125" y="26"/>
                    </a:cubicBezTo>
                    <a:cubicBezTo>
                      <a:pt x="124" y="22"/>
                      <a:pt x="122" y="20"/>
                      <a:pt x="118" y="19"/>
                    </a:cubicBezTo>
                    <a:cubicBezTo>
                      <a:pt x="114" y="18"/>
                      <a:pt x="107" y="17"/>
                      <a:pt x="98" y="17"/>
                    </a:cubicBezTo>
                    <a:close/>
                    <a:moveTo>
                      <a:pt x="93" y="134"/>
                    </a:moveTo>
                    <a:cubicBezTo>
                      <a:pt x="98" y="134"/>
                      <a:pt x="103" y="134"/>
                      <a:pt x="108" y="134"/>
                    </a:cubicBezTo>
                    <a:cubicBezTo>
                      <a:pt x="112" y="125"/>
                      <a:pt x="113" y="118"/>
                      <a:pt x="113" y="111"/>
                    </a:cubicBezTo>
                    <a:cubicBezTo>
                      <a:pt x="113" y="102"/>
                      <a:pt x="111" y="97"/>
                      <a:pt x="107" y="94"/>
                    </a:cubicBezTo>
                    <a:cubicBezTo>
                      <a:pt x="103" y="93"/>
                      <a:pt x="98" y="92"/>
                      <a:pt x="92" y="92"/>
                    </a:cubicBezTo>
                    <a:cubicBezTo>
                      <a:pt x="86" y="92"/>
                      <a:pt x="77" y="93"/>
                      <a:pt x="64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75" y="95"/>
                      <a:pt x="86" y="96"/>
                      <a:pt x="97" y="97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76" y="106"/>
                      <a:pt x="57" y="105"/>
                      <a:pt x="38" y="104"/>
                    </a:cubicBezTo>
                    <a:cubicBezTo>
                      <a:pt x="38" y="105"/>
                      <a:pt x="38" y="106"/>
                      <a:pt x="38" y="107"/>
                    </a:cubicBezTo>
                    <a:cubicBezTo>
                      <a:pt x="57" y="107"/>
                      <a:pt x="76" y="108"/>
                      <a:pt x="95" y="111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76" y="119"/>
                      <a:pt x="58" y="118"/>
                      <a:pt x="39" y="118"/>
                    </a:cubicBezTo>
                    <a:cubicBezTo>
                      <a:pt x="39" y="119"/>
                      <a:pt x="39" y="120"/>
                      <a:pt x="40" y="120"/>
                    </a:cubicBezTo>
                    <a:cubicBezTo>
                      <a:pt x="58" y="121"/>
                      <a:pt x="76" y="122"/>
                      <a:pt x="94" y="124"/>
                    </a:cubicBezTo>
                    <a:lnTo>
                      <a:pt x="93" y="134"/>
                    </a:lnTo>
                    <a:close/>
                    <a:moveTo>
                      <a:pt x="42" y="136"/>
                    </a:moveTo>
                    <a:cubicBezTo>
                      <a:pt x="57" y="135"/>
                      <a:pt x="73" y="135"/>
                      <a:pt x="89" y="134"/>
                    </a:cubicBezTo>
                    <a:cubicBezTo>
                      <a:pt x="73" y="133"/>
                      <a:pt x="57" y="132"/>
                      <a:pt x="41" y="131"/>
                    </a:cubicBezTo>
                    <a:cubicBezTo>
                      <a:pt x="41" y="133"/>
                      <a:pt x="41" y="135"/>
                      <a:pt x="42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9460" name="矩形 1"/>
          <p:cNvSpPr/>
          <p:nvPr/>
        </p:nvSpPr>
        <p:spPr>
          <a:xfrm>
            <a:off x="8910638" y="1838325"/>
            <a:ext cx="203200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农业常识的朋友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矩形 5"/>
          <p:cNvSpPr/>
          <p:nvPr/>
        </p:nvSpPr>
        <p:spPr>
          <a:xfrm>
            <a:off x="8910638" y="2592388"/>
            <a:ext cx="20320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喜欢买衣服的朋友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6618288" y="2514600"/>
            <a:ext cx="1260475" cy="477838"/>
          </a:xfrm>
          <a:prstGeom prst="roundRect">
            <a:avLst/>
          </a:prstGeom>
          <a:solidFill>
            <a:srgbClr val="3B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整体造型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6618288" y="1784350"/>
            <a:ext cx="1260475" cy="477838"/>
          </a:xfrm>
          <a:prstGeom prst="roundRect">
            <a:avLst/>
          </a:prstGeom>
          <a:solidFill>
            <a:srgbClr val="3B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间种套作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7553325" y="4484688"/>
            <a:ext cx="1611313" cy="479425"/>
          </a:xfrm>
          <a:prstGeom prst="roundRect">
            <a:avLst/>
          </a:prstGeom>
          <a:solidFill>
            <a:srgbClr val="3B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保证有所收益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7553325" y="3754438"/>
            <a:ext cx="1611313" cy="479425"/>
          </a:xfrm>
          <a:prstGeom prst="roundRect">
            <a:avLst/>
          </a:prstGeom>
          <a:solidFill>
            <a:srgbClr val="3B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降低整体风险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>
            <a:off x="7988300" y="2776538"/>
            <a:ext cx="884238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H="1">
            <a:off x="4769644" y="3202781"/>
            <a:ext cx="884238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7988300" y="2024063"/>
            <a:ext cx="884238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组合 3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20" name="组合 1"/>
            <p:cNvGrpSpPr/>
            <p:nvPr/>
          </p:nvGrpSpPr>
          <p:grpSpPr>
            <a:xfrm>
              <a:off x="1120775" y="6291263"/>
              <a:ext cx="9931400" cy="566737"/>
              <a:chOff x="1120775" y="6291263"/>
              <a:chExt cx="9931400" cy="566737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>
                <a:off x="1120775" y="6291263"/>
                <a:ext cx="9931400" cy="0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1120775" y="6308725"/>
                <a:ext cx="0" cy="549275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1" name="组合 6"/>
          <p:cNvGrpSpPr/>
          <p:nvPr/>
        </p:nvGrpSpPr>
        <p:grpSpPr>
          <a:xfrm>
            <a:off x="2103438" y="5329238"/>
            <a:ext cx="8961437" cy="649287"/>
            <a:chOff x="2103438" y="5329238"/>
            <a:chExt cx="8961436" cy="649287"/>
          </a:xfrm>
        </p:grpSpPr>
        <p:sp>
          <p:nvSpPr>
            <p:cNvPr id="41" name="任意多边形: 形状 40"/>
            <p:cNvSpPr/>
            <p:nvPr/>
          </p:nvSpPr>
          <p:spPr>
            <a:xfrm flipH="1">
              <a:off x="2208213" y="5329238"/>
              <a:ext cx="8856661" cy="649287"/>
            </a:xfrm>
            <a:custGeom>
              <a:avLst/>
              <a:gdLst>
                <a:gd name="connsiteX0" fmla="*/ 2424044 w 5635557"/>
                <a:gd name="connsiteY0" fmla="*/ 0 h 649288"/>
                <a:gd name="connsiteX1" fmla="*/ 3655944 w 5635557"/>
                <a:gd name="connsiteY1" fmla="*/ 0 h 649288"/>
                <a:gd name="connsiteX2" fmla="*/ 4403657 w 5635557"/>
                <a:gd name="connsiteY2" fmla="*/ 0 h 649288"/>
                <a:gd name="connsiteX3" fmla="*/ 5635557 w 5635557"/>
                <a:gd name="connsiteY3" fmla="*/ 0 h 649288"/>
                <a:gd name="connsiteX4" fmla="*/ 5508557 w 5635557"/>
                <a:gd name="connsiteY4" fmla="*/ 330200 h 649288"/>
                <a:gd name="connsiteX5" fmla="*/ 5635557 w 5635557"/>
                <a:gd name="connsiteY5" fmla="*/ 649288 h 649288"/>
                <a:gd name="connsiteX6" fmla="*/ 4403657 w 5635557"/>
                <a:gd name="connsiteY6" fmla="*/ 649288 h 649288"/>
                <a:gd name="connsiteX7" fmla="*/ 3655944 w 5635557"/>
                <a:gd name="connsiteY7" fmla="*/ 649288 h 649288"/>
                <a:gd name="connsiteX8" fmla="*/ 2424044 w 5635557"/>
                <a:gd name="connsiteY8" fmla="*/ 649288 h 649288"/>
                <a:gd name="connsiteX9" fmla="*/ 2424243 w 5635557"/>
                <a:gd name="connsiteY9" fmla="*/ 648644 h 649288"/>
                <a:gd name="connsiteX10" fmla="*/ 0 w 5635557"/>
                <a:gd name="connsiteY10" fmla="*/ 648644 h 649288"/>
                <a:gd name="connsiteX11" fmla="*/ 0 w 5635557"/>
                <a:gd name="connsiteY11" fmla="*/ 644 h 649288"/>
                <a:gd name="connsiteX12" fmla="*/ 2424236 w 5635557"/>
                <a:gd name="connsiteY12" fmla="*/ 644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5557" h="649288">
                  <a:moveTo>
                    <a:pt x="2424044" y="0"/>
                  </a:moveTo>
                  <a:lnTo>
                    <a:pt x="3655944" y="0"/>
                  </a:lnTo>
                  <a:lnTo>
                    <a:pt x="4403657" y="0"/>
                  </a:lnTo>
                  <a:lnTo>
                    <a:pt x="5635557" y="0"/>
                  </a:lnTo>
                  <a:lnTo>
                    <a:pt x="5508557" y="330200"/>
                  </a:lnTo>
                  <a:lnTo>
                    <a:pt x="5635557" y="649288"/>
                  </a:lnTo>
                  <a:lnTo>
                    <a:pt x="4403657" y="649288"/>
                  </a:lnTo>
                  <a:lnTo>
                    <a:pt x="3655944" y="649288"/>
                  </a:lnTo>
                  <a:lnTo>
                    <a:pt x="2424044" y="649288"/>
                  </a:lnTo>
                  <a:lnTo>
                    <a:pt x="2424243" y="648644"/>
                  </a:lnTo>
                  <a:lnTo>
                    <a:pt x="0" y="648644"/>
                  </a:lnTo>
                  <a:lnTo>
                    <a:pt x="0" y="644"/>
                  </a:lnTo>
                  <a:lnTo>
                    <a:pt x="2424236" y="644"/>
                  </a:lnTo>
                  <a:close/>
                </a:path>
              </a:pathLst>
            </a:cu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A24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525" name="矩形 19"/>
            <p:cNvSpPr/>
            <p:nvPr/>
          </p:nvSpPr>
          <p:spPr>
            <a:xfrm>
              <a:off x="2103438" y="5392738"/>
              <a:ext cx="8948737" cy="5222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效果是一样的：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花一样的钱、一样的时间，办更多的事儿！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72" name="组合 5"/>
          <p:cNvGrpSpPr/>
          <p:nvPr/>
        </p:nvGrpSpPr>
        <p:grpSpPr>
          <a:xfrm>
            <a:off x="10577513" y="701675"/>
            <a:ext cx="944562" cy="944563"/>
            <a:chOff x="10577513" y="701675"/>
            <a:chExt cx="944562" cy="944563"/>
          </a:xfrm>
        </p:grpSpPr>
        <p:sp>
          <p:nvSpPr>
            <p:cNvPr id="27" name="泪滴形 26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CBEAF5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16408" name="图形 28"/>
            <p:cNvPicPr>
              <a:picLocks noChangeAspect="1" noChangeArrowheads="1"/>
            </p:cNvPicPr>
            <p:nvPr/>
          </p:nvPicPr>
          <p:blipFill>
            <a:blip r:embed="rId1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812463" y="896938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矩形: 圆角 56"/>
          <p:cNvSpPr/>
          <p:nvPr/>
        </p:nvSpPr>
        <p:spPr>
          <a:xfrm>
            <a:off x="4406900" y="2149475"/>
            <a:ext cx="1508125" cy="477838"/>
          </a:xfrm>
          <a:prstGeom prst="roundRect">
            <a:avLst/>
          </a:prstGeom>
          <a:solidFill>
            <a:srgbClr val="3B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统筹和搭配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任意多边形 92"/>
          <p:cNvSpPr/>
          <p:nvPr/>
        </p:nvSpPr>
        <p:spPr>
          <a:xfrm>
            <a:off x="6132513" y="1778000"/>
            <a:ext cx="358775" cy="1220788"/>
          </a:xfrm>
          <a:custGeom>
            <a:avLst/>
            <a:gdLst/>
            <a:ahLst/>
            <a:cxnLst/>
            <a:rect l="l" t="t" r="r" b="b"/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rgbClr val="3B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476" name="组合 7"/>
          <p:cNvGrpSpPr/>
          <p:nvPr/>
        </p:nvGrpSpPr>
        <p:grpSpPr>
          <a:xfrm>
            <a:off x="3836988" y="3694113"/>
            <a:ext cx="2647950" cy="892175"/>
            <a:chOff x="3837475" y="3694305"/>
            <a:chExt cx="2646878" cy="891464"/>
          </a:xfrm>
        </p:grpSpPr>
        <p:sp>
          <p:nvSpPr>
            <p:cNvPr id="28679" name="矩形 11"/>
            <p:cNvSpPr>
              <a:spLocks noChangeArrowheads="1"/>
            </p:cNvSpPr>
            <p:nvPr/>
          </p:nvSpPr>
          <p:spPr bwMode="auto">
            <a:xfrm>
              <a:off x="3837475" y="3694305"/>
              <a:ext cx="2646878" cy="36959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500" cap="none" spc="12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把不同风险的金融产品</a:t>
              </a:r>
              <a:endParaRPr kumimoji="0" lang="en-US" altLang="zh-CN" sz="1800" b="0" i="0" u="none" strike="noStrike" kern="150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矩形: 圆角 58"/>
            <p:cNvSpPr/>
            <p:nvPr/>
          </p:nvSpPr>
          <p:spPr>
            <a:xfrm>
              <a:off x="4407156" y="4106726"/>
              <a:ext cx="1610661" cy="479043"/>
            </a:xfrm>
            <a:prstGeom prst="roundRect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500" cap="none" spc="12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搭配在一起</a:t>
              </a:r>
              <a:endParaRPr kumimoji="0" lang="zh-CN" altLang="en-US" sz="1800" b="0" i="0" u="none" strike="noStrike" kern="150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60" name="直接箭头连接符 59"/>
          <p:cNvCxnSpPr/>
          <p:nvPr/>
        </p:nvCxnSpPr>
        <p:spPr>
          <a:xfrm>
            <a:off x="6048375" y="4359275"/>
            <a:ext cx="884238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任意多边形 92"/>
          <p:cNvSpPr/>
          <p:nvPr/>
        </p:nvSpPr>
        <p:spPr>
          <a:xfrm>
            <a:off x="7037388" y="3719513"/>
            <a:ext cx="357188" cy="1220788"/>
          </a:xfrm>
          <a:custGeom>
            <a:avLst/>
            <a:gdLst/>
            <a:ahLst/>
            <a:cxnLst/>
            <a:rect l="l" t="t" r="r" b="b"/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rgbClr val="3B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263" y="1655763"/>
            <a:ext cx="1682750" cy="368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22" grpId="0" animBg="1"/>
      <p:bldP spid="26" grpId="0" animBg="1"/>
      <p:bldP spid="34" grpId="0" animBg="1"/>
      <p:bldP spid="35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120775" y="193675"/>
            <a:ext cx="3489325" cy="636588"/>
            <a:chOff x="1120775" y="194458"/>
            <a:chExt cx="3489325" cy="635875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1120775" y="830333"/>
              <a:ext cx="3489325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55" name="矩形 19"/>
            <p:cNvSpPr/>
            <p:nvPr/>
          </p:nvSpPr>
          <p:spPr>
            <a:xfrm>
              <a:off x="1334391" y="194458"/>
              <a:ext cx="313600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3200" b="1" dirty="0">
                  <a:solidFill>
                    <a:srgbClr val="FFFF00"/>
                  </a:solidFill>
                  <a:latin typeface="华康海报体W12" pitchFamily="81" charset="-122"/>
                  <a:ea typeface="华康海报体W12" pitchFamily="81" charset="-122"/>
                </a:rPr>
                <a:t>“轮替” 现象</a:t>
              </a:r>
              <a:endParaRPr lang="zh-CN" altLang="en-US" sz="3200" b="1" dirty="0">
                <a:solidFill>
                  <a:srgbClr val="FFFF00"/>
                </a:solidFill>
                <a:latin typeface="华康海报体W12" pitchFamily="81" charset="-122"/>
                <a:ea typeface="华康海报体W12" pitchFamily="81" charset="-122"/>
              </a:endParaRPr>
            </a:p>
          </p:txBody>
        </p:sp>
      </p:grpSp>
      <p:pic>
        <p:nvPicPr>
          <p:cNvPr id="5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5775" y="1158875"/>
            <a:ext cx="3316288" cy="4152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6105525" y="2838450"/>
            <a:ext cx="533400" cy="1965325"/>
            <a:chOff x="6026150" y="1855788"/>
            <a:chExt cx="533400" cy="1965325"/>
          </a:xfrm>
        </p:grpSpPr>
        <p:sp>
          <p:nvSpPr>
            <p:cNvPr id="2" name="矩形 1"/>
            <p:cNvSpPr/>
            <p:nvPr/>
          </p:nvSpPr>
          <p:spPr>
            <a:xfrm>
              <a:off x="6026150" y="2836863"/>
              <a:ext cx="533400" cy="984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026150" y="1855788"/>
              <a:ext cx="533400" cy="982663"/>
            </a:xfrm>
            <a:prstGeom prst="rect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880100" y="4086225"/>
            <a:ext cx="801688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黄金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127875" y="4086225"/>
            <a:ext cx="11398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96313" y="4086225"/>
            <a:ext cx="11398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债券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967913" y="4086225"/>
            <a:ext cx="11398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房产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 bwMode="auto">
            <a:xfrm flipV="1">
              <a:off x="110521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2" name="组合 5"/>
          <p:cNvGrpSpPr/>
          <p:nvPr/>
        </p:nvGrpSpPr>
        <p:grpSpPr>
          <a:xfrm>
            <a:off x="635000" y="306388"/>
            <a:ext cx="944563" cy="944562"/>
            <a:chOff x="10577513" y="701675"/>
            <a:chExt cx="944562" cy="944563"/>
          </a:xfrm>
        </p:grpSpPr>
        <p:sp>
          <p:nvSpPr>
            <p:cNvPr id="27" name="泪滴形 26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CBEAF5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16408" name="图形 28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812463" y="896938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700" y="4689475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5" y="4718050"/>
            <a:ext cx="476250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925" y="4691063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0325" y="4702175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" name="组合 32"/>
          <p:cNvGrpSpPr/>
          <p:nvPr/>
        </p:nvGrpSpPr>
        <p:grpSpPr>
          <a:xfrm>
            <a:off x="8872538" y="1806575"/>
            <a:ext cx="533400" cy="4043363"/>
            <a:chOff x="6026150" y="1855788"/>
            <a:chExt cx="533400" cy="1965325"/>
          </a:xfrm>
        </p:grpSpPr>
        <p:sp>
          <p:nvSpPr>
            <p:cNvPr id="34" name="矩形 33"/>
            <p:cNvSpPr/>
            <p:nvPr/>
          </p:nvSpPr>
          <p:spPr>
            <a:xfrm>
              <a:off x="6026150" y="2836522"/>
              <a:ext cx="533400" cy="984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026150" y="1855788"/>
              <a:ext cx="533400" cy="983048"/>
            </a:xfrm>
            <a:prstGeom prst="rect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242550" y="2566988"/>
            <a:ext cx="533400" cy="2503487"/>
            <a:chOff x="6026150" y="1855788"/>
            <a:chExt cx="533400" cy="1965325"/>
          </a:xfrm>
        </p:grpSpPr>
        <p:sp>
          <p:nvSpPr>
            <p:cNvPr id="40" name="矩形 39"/>
            <p:cNvSpPr/>
            <p:nvPr/>
          </p:nvSpPr>
          <p:spPr>
            <a:xfrm>
              <a:off x="6026150" y="2836581"/>
              <a:ext cx="533400" cy="984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26150" y="1855788"/>
              <a:ext cx="533400" cy="983285"/>
            </a:xfrm>
            <a:prstGeom prst="rect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431088" y="1325563"/>
            <a:ext cx="533400" cy="5000625"/>
            <a:chOff x="6026150" y="1855788"/>
            <a:chExt cx="533400" cy="1965325"/>
          </a:xfrm>
        </p:grpSpPr>
        <p:sp>
          <p:nvSpPr>
            <p:cNvPr id="43" name="矩形 42"/>
            <p:cNvSpPr/>
            <p:nvPr/>
          </p:nvSpPr>
          <p:spPr>
            <a:xfrm>
              <a:off x="6026150" y="2836579"/>
              <a:ext cx="533400" cy="984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026150" y="1855788"/>
              <a:ext cx="533400" cy="982662"/>
            </a:xfrm>
            <a:prstGeom prst="rect">
              <a:avLst/>
            </a:prstGeom>
            <a:solidFill>
              <a:srgbClr val="3BA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" name="人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2179" y="191034"/>
            <a:ext cx="2386011" cy="34829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38" y="4027488"/>
            <a:ext cx="2555875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027488"/>
            <a:ext cx="2555875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25" y="4027488"/>
            <a:ext cx="2555875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4027488"/>
            <a:ext cx="2555875" cy="2555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1120775" y="0"/>
            <a:ext cx="9931400" cy="6858000"/>
            <a:chOff x="1120775" y="0"/>
            <a:chExt cx="9931400" cy="68580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1052175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8" name="组合 1"/>
            <p:cNvGrpSpPr/>
            <p:nvPr/>
          </p:nvGrpSpPr>
          <p:grpSpPr>
            <a:xfrm>
              <a:off x="1120775" y="6291263"/>
              <a:ext cx="9931400" cy="566737"/>
              <a:chOff x="1120775" y="6291263"/>
              <a:chExt cx="9931400" cy="566737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>
                <a:off x="1120775" y="6291263"/>
                <a:ext cx="9931400" cy="0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1120775" y="6308725"/>
                <a:ext cx="0" cy="549275"/>
              </a:xfrm>
              <a:prstGeom prst="line">
                <a:avLst/>
              </a:prstGeom>
              <a:ln w="25400">
                <a:solidFill>
                  <a:schemeClr val="bg1">
                    <a:alpha val="8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2" name="组合 5"/>
          <p:cNvGrpSpPr/>
          <p:nvPr/>
        </p:nvGrpSpPr>
        <p:grpSpPr>
          <a:xfrm>
            <a:off x="10577513" y="701675"/>
            <a:ext cx="944562" cy="944563"/>
            <a:chOff x="10577513" y="701675"/>
            <a:chExt cx="944562" cy="944563"/>
          </a:xfrm>
        </p:grpSpPr>
        <p:sp>
          <p:nvSpPr>
            <p:cNvPr id="27" name="泪滴形 26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CBEAF5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16408" name="图形 28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812463" y="896938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10352" t="19035" r="59570" b="16528"/>
          <a:stretch>
            <a:fillRect/>
          </a:stretch>
        </p:blipFill>
        <p:spPr>
          <a:xfrm>
            <a:off x="5867400" y="1362075"/>
            <a:ext cx="1235075" cy="162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rcRect l="10352" t="19035" r="59570" b="16528"/>
          <a:stretch>
            <a:fillRect/>
          </a:stretch>
        </p:blipFill>
        <p:spPr>
          <a:xfrm rot="10559349">
            <a:off x="4670425" y="1400175"/>
            <a:ext cx="1235075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rcRect l="10352" t="19035" r="59570" b="16528"/>
          <a:stretch>
            <a:fillRect/>
          </a:stretch>
        </p:blipFill>
        <p:spPr>
          <a:xfrm rot="990864">
            <a:off x="5340350" y="1316038"/>
            <a:ext cx="1111250" cy="146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t="49861" r="56691" b="10637"/>
          <a:stretch>
            <a:fillRect/>
          </a:stretch>
        </p:blipFill>
        <p:spPr>
          <a:xfrm rot="-3898363">
            <a:off x="5308600" y="1411288"/>
            <a:ext cx="1230313" cy="1042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rcRect l="10352" t="19035" r="59570" b="16528"/>
          <a:stretch>
            <a:fillRect/>
          </a:stretch>
        </p:blipFill>
        <p:spPr>
          <a:xfrm rot="272349">
            <a:off x="6269038" y="1465263"/>
            <a:ext cx="1235075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l="37411" b="29074"/>
          <a:stretch>
            <a:fillRect/>
          </a:stretch>
        </p:blipFill>
        <p:spPr>
          <a:xfrm>
            <a:off x="4662488" y="1606550"/>
            <a:ext cx="3136900" cy="2292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18"/>
          <p:cNvGrpSpPr/>
          <p:nvPr/>
        </p:nvGrpSpPr>
        <p:grpSpPr>
          <a:xfrm>
            <a:off x="7273925" y="554038"/>
            <a:ext cx="3275013" cy="636587"/>
            <a:chOff x="7273777" y="554646"/>
            <a:chExt cx="3275709" cy="635875"/>
          </a:xfrm>
        </p:grpSpPr>
        <p:cxnSp>
          <p:nvCxnSpPr>
            <p:cNvPr id="69" name="直接连接符 68"/>
            <p:cNvCxnSpPr/>
            <p:nvPr/>
          </p:nvCxnSpPr>
          <p:spPr bwMode="auto">
            <a:xfrm>
              <a:off x="8266176" y="1190521"/>
              <a:ext cx="228331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2" name="矩形 19"/>
            <p:cNvSpPr/>
            <p:nvPr/>
          </p:nvSpPr>
          <p:spPr>
            <a:xfrm>
              <a:off x="7273777" y="554646"/>
              <a:ext cx="313600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3200" b="1" dirty="0">
                  <a:solidFill>
                    <a:srgbClr val="FFFF00"/>
                  </a:solidFill>
                  <a:latin typeface="华康海报体W12" pitchFamily="81" charset="-122"/>
                  <a:ea typeface="华康海报体W12" pitchFamily="81" charset="-122"/>
                </a:rPr>
                <a:t>分散风险</a:t>
              </a:r>
              <a:endParaRPr lang="zh-CN" altLang="en-US" sz="3200" b="1" dirty="0">
                <a:solidFill>
                  <a:srgbClr val="FFFF00"/>
                </a:solidFill>
                <a:latin typeface="华康海报体W12" pitchFamily="81" charset="-122"/>
                <a:ea typeface="华康海报体W12" pitchFamily="81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46000" decel="5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-0.06081 -0.05717 L -0.10091 -0.05717 L -0.14115 -0.01828 L -0.203 0.06505 L -0.25599 0.16505 L -0.30261 0.26412 L -0.34076 0.38449 L -0.34805 0.4426 C -0.34792 0.44699 -0.34753 0.45162 -0.3474 0.45625 " pathEditMode="relative" rAng="0" ptsTypes="AAAAAAAA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200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7408 L -0.07421 -0.13264 L -0.10104 -0.11551 L -0.11497 -0.03681 C -0.11419 -0.00741 -0.11289 0.02222 -0.11171 0.05139 L -0.10416 0.1493 L -0.09192 0.26088 L -0.08411 0.35324 C -0.08385 0.35185 -0.08372 0.35046 -0.08346 0.3493 C -0.08372 0.35254 -0.08385 0.35578 -0.08411 0.35926 C -0.08411 0.3618 -0.08203 0.38981 -0.08203 0.3925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04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11065 L 0.07331 -0.14375 L 0.12839 -0.1125 L 0.15065 -0.01273 L 0.13724 0.11898 L 0.1142 0.20116 L 0.09857 0.28357 L 0.08868 0.35232 L 0.08868 0.43056 " pathEditMode="relative" rAng="0" ptsTypes="AAAAAAAAA">
                                      <p:cBhvr>
                                        <p:cTn id="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254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 -0.09329 L 0.07357 -0.13426 L 0.12318 -0.11482 L 0.14427 -0.03472 L 0.14753 -0.0169 L 0.16836 0.09259 L 0.18399 0.20278 L 0.19831 0.29467 L 0.20599 0.33981 L 0.21159 0.40486 " pathEditMode="relative" rAng="0" ptsTypes="AAAAAAAAAA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228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图示 2"/>
          <p:cNvGraphicFramePr/>
          <p:nvPr/>
        </p:nvGraphicFramePr>
        <p:xfrm>
          <a:off x="4292293" y="1211316"/>
          <a:ext cx="6443210" cy="463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625" y="1928813"/>
            <a:ext cx="3360738" cy="2624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1093788" y="0"/>
            <a:ext cx="9958387" cy="6858000"/>
            <a:chOff x="1093788" y="0"/>
            <a:chExt cx="9958387" cy="685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93788" y="0"/>
              <a:ext cx="0" cy="630872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 bwMode="auto">
            <a:xfrm flipH="1">
              <a:off x="1120775" y="6291263"/>
              <a:ext cx="9931400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auto">
            <a:xfrm flipV="1">
              <a:off x="11052175" y="6308725"/>
              <a:ext cx="0" cy="549275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323975" y="447675"/>
            <a:ext cx="3489325" cy="636588"/>
            <a:chOff x="1120775" y="194458"/>
            <a:chExt cx="3489325" cy="635875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1120775" y="830333"/>
              <a:ext cx="3489325" cy="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7" name="矩形 19"/>
            <p:cNvSpPr/>
            <p:nvPr/>
          </p:nvSpPr>
          <p:spPr>
            <a:xfrm>
              <a:off x="1334391" y="194458"/>
              <a:ext cx="313600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3200" b="1" dirty="0">
                  <a:solidFill>
                    <a:srgbClr val="FFFF00"/>
                  </a:solidFill>
                  <a:latin typeface="华康海报体W12" pitchFamily="81" charset="-122"/>
                  <a:ea typeface="华康海报体W12" pitchFamily="81" charset="-122"/>
                </a:rPr>
                <a:t>资产配置的逻辑</a:t>
              </a:r>
              <a:endParaRPr lang="zh-CN" altLang="en-US" sz="3200" b="1" dirty="0">
                <a:solidFill>
                  <a:srgbClr val="FFFF00"/>
                </a:solidFill>
                <a:latin typeface="华康海报体W12" pitchFamily="81" charset="-122"/>
                <a:ea typeface="华康海报体W12" pitchFamily="81" charset="-122"/>
              </a:endParaRPr>
            </a:p>
          </p:txBody>
        </p:sp>
      </p:grpSp>
      <p:grpSp>
        <p:nvGrpSpPr>
          <p:cNvPr id="13" name="组合 5"/>
          <p:cNvGrpSpPr/>
          <p:nvPr/>
        </p:nvGrpSpPr>
        <p:grpSpPr>
          <a:xfrm>
            <a:off x="635000" y="306388"/>
            <a:ext cx="944563" cy="944562"/>
            <a:chOff x="10577513" y="701675"/>
            <a:chExt cx="944562" cy="944563"/>
          </a:xfrm>
        </p:grpSpPr>
        <p:sp>
          <p:nvSpPr>
            <p:cNvPr id="14" name="泪滴形 13"/>
            <p:cNvSpPr>
              <a:spLocks noChangeAspect="1"/>
            </p:cNvSpPr>
            <p:nvPr/>
          </p:nvSpPr>
          <p:spPr bwMode="auto">
            <a:xfrm flipH="1">
              <a:off x="10577513" y="701675"/>
              <a:ext cx="944562" cy="944563"/>
            </a:xfrm>
            <a:prstGeom prst="teardrop">
              <a:avLst/>
            </a:prstGeom>
            <a:solidFill>
              <a:srgbClr val="CBEAF5"/>
            </a:solidFill>
            <a:ln w="38100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endParaRPr>
            </a:p>
          </p:txBody>
        </p:sp>
        <p:pic>
          <p:nvPicPr>
            <p:cNvPr id="15" name="图形 28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812463" y="896938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4063" y="4899025"/>
            <a:ext cx="500062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2200" y="2676525"/>
            <a:ext cx="6223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3950" y="3760788"/>
            <a:ext cx="623888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2150" y="1639888"/>
            <a:ext cx="623888" cy="62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75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 bwMode="auto">
          <a:xfrm>
            <a:off x="1014504" y="684210"/>
            <a:ext cx="10037672" cy="6000750"/>
            <a:chOff x="4102100" y="857250"/>
            <a:chExt cx="6950075" cy="600075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8" name="直接连接符 17"/>
            <p:cNvSpPr/>
            <p:nvPr/>
          </p:nvSpPr>
          <p:spPr>
            <a:xfrm flipV="1">
              <a:off x="11052175" y="857250"/>
              <a:ext cx="0" cy="6000750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 flipH="1">
              <a:off x="4102100" y="857250"/>
              <a:ext cx="6950075" cy="42863"/>
            </a:xfrm>
            <a:prstGeom prst="line">
              <a:avLst/>
            </a:prstGeom>
            <a:ln w="25400">
              <a:solidFill>
                <a:schemeClr val="bg1">
                  <a:alpha val="8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grpSp>
        <p:nvGrpSpPr>
          <p:cNvPr id="4" name="组合 3"/>
          <p:cNvGrpSpPr/>
          <p:nvPr/>
        </p:nvGrpSpPr>
        <p:grpSpPr>
          <a:xfrm>
            <a:off x="658813" y="549275"/>
            <a:ext cx="3443287" cy="595313"/>
            <a:chOff x="658813" y="549275"/>
            <a:chExt cx="3443287" cy="701675"/>
          </a:xfrm>
        </p:grpSpPr>
        <p:sp>
          <p:nvSpPr>
            <p:cNvPr id="2" name="矩形: 圆角 1"/>
            <p:cNvSpPr/>
            <p:nvPr/>
          </p:nvSpPr>
          <p:spPr>
            <a:xfrm>
              <a:off x="658813" y="549275"/>
              <a:ext cx="3443287" cy="701675"/>
            </a:xfrm>
            <a:prstGeom prst="roundRect">
              <a:avLst/>
            </a:prstGeom>
            <a:solidFill>
              <a:srgbClr val="F9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3B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701" name="标题 1"/>
            <p:cNvSpPr txBox="1"/>
            <p:nvPr/>
          </p:nvSpPr>
          <p:spPr>
            <a:xfrm>
              <a:off x="771525" y="617538"/>
              <a:ext cx="3217863" cy="5095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>
                <a:lnSpc>
                  <a:spcPct val="90000"/>
                </a:lnSpc>
              </a:pPr>
              <a:r>
                <a:rPr lang="zh-CN" altLang="zh-CN" sz="2800" b="1" dirty="0">
                  <a:solidFill>
                    <a:srgbClr val="0D3B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资产配置的重要性</a:t>
              </a:r>
              <a:endParaRPr lang="zh-CN" altLang="en-US" sz="2800" b="1" dirty="0">
                <a:solidFill>
                  <a:srgbClr val="0D3B4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: 圆角 2"/>
          <p:cNvSpPr/>
          <p:nvPr/>
        </p:nvSpPr>
        <p:spPr>
          <a:xfrm>
            <a:off x="658813" y="1108075"/>
            <a:ext cx="10837863" cy="5153025"/>
          </a:xfrm>
          <a:prstGeom prst="roundRect">
            <a:avLst>
              <a:gd name="adj" fmla="val 3098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人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2471738"/>
            <a:ext cx="2581275" cy="3481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矩形 4"/>
          <p:cNvSpPr/>
          <p:nvPr/>
        </p:nvSpPr>
        <p:spPr>
          <a:xfrm>
            <a:off x="896938" y="1319213"/>
            <a:ext cx="172402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dirty="0">
                <a:solidFill>
                  <a:srgbClr val="0D3B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花花的故事</a:t>
            </a:r>
            <a:endParaRPr lang="zh-CN" altLang="en-US" sz="2400" dirty="0">
              <a:solidFill>
                <a:srgbClr val="0D3B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4" name="涨"/>
          <p:cNvGrpSpPr/>
          <p:nvPr/>
        </p:nvGrpSpPr>
        <p:grpSpPr>
          <a:xfrm>
            <a:off x="3271838" y="2017713"/>
            <a:ext cx="2041525" cy="1644650"/>
            <a:chOff x="3562350" y="2652713"/>
            <a:chExt cx="2041525" cy="1644650"/>
          </a:xfrm>
        </p:grpSpPr>
        <p:sp>
          <p:nvSpPr>
            <p:cNvPr id="12" name="对话气泡: 椭圆形 11"/>
            <p:cNvSpPr/>
            <p:nvPr/>
          </p:nvSpPr>
          <p:spPr>
            <a:xfrm>
              <a:off x="3562350" y="2652713"/>
              <a:ext cx="1812925" cy="1644650"/>
            </a:xfrm>
            <a:prstGeom prst="wedgeEllipseCallout">
              <a:avLst>
                <a:gd name="adj1" fmla="val -62185"/>
                <a:gd name="adj2" fmla="val 37526"/>
              </a:avLst>
            </a:prstGeom>
            <a:solidFill>
              <a:srgbClr val="90D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707" name="文本框 9"/>
            <p:cNvSpPr txBox="1"/>
            <p:nvPr/>
          </p:nvSpPr>
          <p:spPr>
            <a:xfrm>
              <a:off x="3790950" y="3232150"/>
              <a:ext cx="1812925" cy="522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涨涨涨！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flipV="1">
            <a:off x="11052175" y="57150"/>
            <a:ext cx="0" cy="549275"/>
          </a:xfrm>
          <a:prstGeom prst="line">
            <a:avLst/>
          </a:prstGeom>
          <a:ln w="25400">
            <a:solidFill>
              <a:schemeClr val="bg1">
                <a:alpha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人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2201863"/>
            <a:ext cx="2386013" cy="3482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5" name="组合 7"/>
          <p:cNvGrpSpPr/>
          <p:nvPr/>
        </p:nvGrpSpPr>
        <p:grpSpPr>
          <a:xfrm>
            <a:off x="5511800" y="1490663"/>
            <a:ext cx="1601788" cy="1422400"/>
            <a:chOff x="5530850" y="1230313"/>
            <a:chExt cx="1601788" cy="1422400"/>
          </a:xfrm>
        </p:grpSpPr>
        <p:sp>
          <p:nvSpPr>
            <p:cNvPr id="14" name="对话气泡: 椭圆形 13"/>
            <p:cNvSpPr/>
            <p:nvPr/>
          </p:nvSpPr>
          <p:spPr>
            <a:xfrm>
              <a:off x="5530850" y="1230313"/>
              <a:ext cx="1601788" cy="1422400"/>
            </a:xfrm>
            <a:prstGeom prst="wedgeEllipseCallout">
              <a:avLst>
                <a:gd name="adj1" fmla="val 43428"/>
                <a:gd name="adj2" fmla="val 51311"/>
              </a:avLst>
            </a:prstGeom>
            <a:solidFill>
              <a:srgbClr val="90D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712" name="矩形 14"/>
            <p:cNvSpPr/>
            <p:nvPr/>
          </p:nvSpPr>
          <p:spPr>
            <a:xfrm>
              <a:off x="5737225" y="1673225"/>
              <a:ext cx="1335088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咦！老公发来了啥？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51900" y="3362325"/>
            <a:ext cx="2486025" cy="2822575"/>
            <a:chOff x="6845527" y="3333543"/>
            <a:chExt cx="2486025" cy="2823048"/>
          </a:xfrm>
        </p:grpSpPr>
        <p:sp>
          <p:nvSpPr>
            <p:cNvPr id="6" name="对话气泡: 椭圆形 5"/>
            <p:cNvSpPr/>
            <p:nvPr/>
          </p:nvSpPr>
          <p:spPr bwMode="auto">
            <a:xfrm>
              <a:off x="6845527" y="3900376"/>
              <a:ext cx="2486025" cy="2256215"/>
            </a:xfrm>
            <a:prstGeom prst="wedgeEllipseCallout">
              <a:avLst>
                <a:gd name="adj1" fmla="val -108122"/>
                <a:gd name="adj2" fmla="val -27813"/>
              </a:avLst>
            </a:prstGeom>
            <a:solidFill>
              <a:srgbClr val="90D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715" name="矩形 6"/>
            <p:cNvSpPr/>
            <p:nvPr/>
          </p:nvSpPr>
          <p:spPr>
            <a:xfrm>
              <a:off x="7099435" y="4645291"/>
              <a:ext cx="2071688" cy="12001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亲爱的，咱家股市里投入的资金比重太大了，最好调整一下。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716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900" y="3333543"/>
              <a:ext cx="1304657" cy="124369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50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ISLIDE.ICON" val="#375988;#375859;#375860;#371910;"/>
  <p:tag name="ISLIDE.VECTOR" val="#188721;"/>
</p:tagLst>
</file>

<file path=ppt/tags/tag3.xml><?xml version="1.0" encoding="utf-8"?>
<p:tagLst xmlns:p="http://schemas.openxmlformats.org/presentationml/2006/main">
  <p:tag name="ISLIDE.ICON" val="#375988;#375859;#375860;#371910;"/>
</p:tagLst>
</file>

<file path=ppt/tags/tag4.xml><?xml version="1.0" encoding="utf-8"?>
<p:tagLst xmlns:p="http://schemas.openxmlformats.org/presentationml/2006/main">
  <p:tag name="ISLIDE.ICON" val="#375988;#375859;#375860;#371910;"/>
</p:tagLst>
</file>

<file path=ppt/theme/theme1.xml><?xml version="1.0" encoding="utf-8"?>
<a:theme xmlns:a="http://schemas.openxmlformats.org/drawingml/2006/main" name="Office 主题​​">
  <a:themeElements>
    <a:clrScheme name="红色1">
      <a:dk1>
        <a:sysClr val="windowText" lastClr="000000"/>
      </a:dk1>
      <a:lt1>
        <a:sysClr val="window" lastClr="FFFFFF"/>
      </a:lt1>
      <a:dk2>
        <a:srgbClr val="FDA2A5"/>
      </a:dk2>
      <a:lt2>
        <a:srgbClr val="E7E6E6"/>
      </a:lt2>
      <a:accent1>
        <a:srgbClr val="F382B2"/>
      </a:accent1>
      <a:accent2>
        <a:srgbClr val="EC7078"/>
      </a:accent2>
      <a:accent3>
        <a:srgbClr val="FB329A"/>
      </a:accent3>
      <a:accent4>
        <a:srgbClr val="FEB7D9"/>
      </a:accent4>
      <a:accent5>
        <a:srgbClr val="43D3FF"/>
      </a:accent5>
      <a:accent6>
        <a:srgbClr val="B6DCE4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0</TotalTime>
  <Words>1477</Words>
  <Application>WPS 演示</Application>
  <PresentationFormat/>
  <Paragraphs>399</Paragraphs>
  <Slides>33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0" baseType="lpstr">
      <vt:lpstr>Arial</vt:lpstr>
      <vt:lpstr>宋体</vt:lpstr>
      <vt:lpstr>Wingdings</vt:lpstr>
      <vt:lpstr>等线</vt:lpstr>
      <vt:lpstr>等线 Light</vt:lpstr>
      <vt:lpstr>微软雅黑</vt:lpstr>
      <vt:lpstr>Impact</vt:lpstr>
      <vt:lpstr>华康海报体W12</vt:lpstr>
      <vt:lpstr>华康海报体W12(P)</vt:lpstr>
      <vt:lpstr>Calibri</vt:lpstr>
      <vt:lpstr>微软雅黑 Light</vt:lpstr>
      <vt:lpstr>黑体</vt:lpstr>
      <vt:lpstr>Times New Roman</vt:lpstr>
      <vt:lpstr>Arial Unicode MS</vt:lpstr>
      <vt:lpstr>方正汉真广标简体</vt:lpstr>
      <vt:lpstr>方正兰亭粗黑简体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女神理财进阶之路——家庭资产配置</dc:title>
  <dc:creator>xbany</dc:creator>
  <cp:lastModifiedBy>肖俊娟</cp:lastModifiedBy>
  <cp:revision>344</cp:revision>
  <dcterms:created xsi:type="dcterms:W3CDTF">2019-03-22T03:35:03Z</dcterms:created>
  <dcterms:modified xsi:type="dcterms:W3CDTF">2020-03-23T12:41:12Z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