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9"/>
  </p:notesMasterIdLst>
  <p:sldIdLst>
    <p:sldId id="256" r:id="rId4"/>
    <p:sldId id="292" r:id="rId5"/>
    <p:sldId id="257" r:id="rId6"/>
    <p:sldId id="339" r:id="rId7"/>
    <p:sldId id="340" r:id="rId8"/>
    <p:sldId id="341" r:id="rId10"/>
    <p:sldId id="342" r:id="rId11"/>
    <p:sldId id="343" r:id="rId12"/>
    <p:sldId id="344" r:id="rId13"/>
    <p:sldId id="311" r:id="rId14"/>
    <p:sldId id="283" r:id="rId15"/>
    <p:sldId id="302" r:id="rId16"/>
    <p:sldId id="303" r:id="rId17"/>
    <p:sldId id="304" r:id="rId18"/>
    <p:sldId id="305" r:id="rId19"/>
    <p:sldId id="306" r:id="rId20"/>
    <p:sldId id="308" r:id="rId21"/>
    <p:sldId id="309" r:id="rId22"/>
    <p:sldId id="307" r:id="rId23"/>
    <p:sldId id="310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7" r:id="rId37"/>
    <p:sldId id="324" r:id="rId38"/>
    <p:sldId id="325" r:id="rId39"/>
    <p:sldId id="326" r:id="rId40"/>
    <p:sldId id="281" r:id="rId4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赵思媛" initials="赵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3990"/>
    <a:srgbClr val="943485"/>
    <a:srgbClr val="019188"/>
    <a:srgbClr val="D1173C"/>
    <a:srgbClr val="94880D"/>
    <a:srgbClr val="CCA23E"/>
    <a:srgbClr val="936338"/>
    <a:srgbClr val="BF9C72"/>
    <a:srgbClr val="DB7D01"/>
    <a:srgbClr val="9363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/>
    <p:restoredTop sz="95633"/>
  </p:normalViewPr>
  <p:slideViewPr>
    <p:cSldViewPr showGuides="1">
      <p:cViewPr varScale="1">
        <p:scale>
          <a:sx n="105" d="100"/>
          <a:sy n="105" d="100"/>
        </p:scale>
        <p:origin x="468" y="114"/>
      </p:cViewPr>
      <p:guideLst>
        <p:guide orient="horz" pos="2109"/>
        <p:guide pos="3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commentAuthors" Target="commentAuthors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EFAF04-33BE-4BCC-9CEA-B5C157CA59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154E2-187F-4538-99B2-81FA09305A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154E2-187F-4538-99B2-81FA09305A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19286-7D23-4A9B-8736-319AD14013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84FA99D-400E-4510-84D3-F0131D6B28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.xml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0" Type="http://schemas.openxmlformats.org/officeDocument/2006/relationships/notesSlide" Target="../notesSlides/notesSlide1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3.png"/><Relationship Id="rId1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5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3075" name="组合 21"/>
          <p:cNvGrpSpPr/>
          <p:nvPr/>
        </p:nvGrpSpPr>
        <p:grpSpPr>
          <a:xfrm>
            <a:off x="6567170" y="5137785"/>
            <a:ext cx="4758055" cy="736600"/>
            <a:chOff x="1811867" y="3185013"/>
            <a:chExt cx="4035239" cy="416455"/>
          </a:xfrm>
        </p:grpSpPr>
        <p:sp>
          <p:nvSpPr>
            <p:cNvPr id="13" name="圆角矩形 12"/>
            <p:cNvSpPr/>
            <p:nvPr/>
          </p:nvSpPr>
          <p:spPr bwMode="auto">
            <a:xfrm>
              <a:off x="1835696" y="3213522"/>
              <a:ext cx="4011410" cy="387946"/>
            </a:xfrm>
            <a:prstGeom prst="roundRect">
              <a:avLst>
                <a:gd name="adj" fmla="val 42270"/>
              </a:avLst>
            </a:prstGeom>
            <a:solidFill>
              <a:schemeClr val="bg2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" name="组合 106"/>
            <p:cNvGrpSpPr/>
            <p:nvPr/>
          </p:nvGrpSpPr>
          <p:grpSpPr bwMode="auto">
            <a:xfrm>
              <a:off x="1811867" y="3185013"/>
              <a:ext cx="559645" cy="416455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圆角矩形 14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920239" y="2397813"/>
                <a:ext cx="681257" cy="533517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4" name="Shape 75"/>
          <p:cNvSpPr/>
          <p:nvPr/>
        </p:nvSpPr>
        <p:spPr>
          <a:xfrm>
            <a:off x="7210425" y="5318125"/>
            <a:ext cx="4011613" cy="673100"/>
          </a:xfrm>
          <a:prstGeom prst="rect">
            <a:avLst/>
          </a:prstGeom>
          <a:ln w="3175">
            <a:miter lim="400000"/>
          </a:ln>
        </p:spPr>
        <p:txBody>
          <a:bodyPr lIns="38100" tIns="38100" rIns="38100" bIns="38100">
            <a:noAutofit/>
          </a:bodyPr>
          <a:lstStyle>
            <a:lvl1pPr>
              <a:defRPr sz="3200">
                <a:solidFill>
                  <a:srgbClr val="42C0A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湖南省人民医院       蔡  华   </a:t>
            </a: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0353" y="3329305"/>
            <a:ext cx="9923462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新冠肺炎你要知道的事</a:t>
            </a:r>
            <a:endParaRPr lang="zh-CN" altLang="zh-CN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101" name="图片 1" descr="院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452438"/>
            <a:ext cx="3338513" cy="695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4"/>
          <p:cNvSpPr txBox="1"/>
          <p:nvPr/>
        </p:nvSpPr>
        <p:spPr>
          <a:xfrm>
            <a:off x="2663508" y="4251325"/>
            <a:ext cx="9923462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en-US" altLang="zh-CN" sz="4200" b="1" dirty="0">
                <a:solidFill>
                  <a:srgbClr val="A13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------</a:t>
            </a:r>
            <a:r>
              <a:rPr lang="zh-CN" altLang="zh-CN" sz="4200" b="1" i="1" dirty="0">
                <a:solidFill>
                  <a:srgbClr val="A13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饮食指导与体重管理</a:t>
            </a:r>
            <a:endParaRPr lang="zh-CN" altLang="zh-CN" sz="4200" b="1" i="1" dirty="0">
              <a:solidFill>
                <a:srgbClr val="A13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5" name="TextBox 5" hidden="1"/>
          <p:cNvSpPr txBox="1"/>
          <p:nvPr/>
        </p:nvSpPr>
        <p:spPr>
          <a:xfrm>
            <a:off x="3463925" y="1954213"/>
            <a:ext cx="19431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6" name="矩形 6" hidden="1"/>
          <p:cNvSpPr/>
          <p:nvPr/>
        </p:nvSpPr>
        <p:spPr>
          <a:xfrm>
            <a:off x="3463925" y="3025775"/>
            <a:ext cx="1471613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7" name="矩形 7" hidden="1"/>
          <p:cNvSpPr/>
          <p:nvPr/>
        </p:nvSpPr>
        <p:spPr>
          <a:xfrm>
            <a:off x="3535363" y="4240213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8" name="矩形 8" hidden="1"/>
          <p:cNvSpPr/>
          <p:nvPr/>
        </p:nvSpPr>
        <p:spPr>
          <a:xfrm>
            <a:off x="3535363" y="5526088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1" name="矩形 21"/>
          <p:cNvSpPr/>
          <p:nvPr/>
        </p:nvSpPr>
        <p:spPr>
          <a:xfrm>
            <a:off x="5883275" y="3798888"/>
            <a:ext cx="1401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应急预案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2" name="矩形 22"/>
          <p:cNvSpPr/>
          <p:nvPr/>
        </p:nvSpPr>
        <p:spPr>
          <a:xfrm>
            <a:off x="5902325" y="2952750"/>
            <a:ext cx="1096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529445" y="4067175"/>
            <a:ext cx="2311400" cy="2692400"/>
            <a:chOff x="256989" y="4777797"/>
            <a:chExt cx="1422382" cy="1845729"/>
          </a:xfrm>
          <a:solidFill>
            <a:srgbClr val="943485"/>
          </a:solidFill>
        </p:grpSpPr>
        <p:sp>
          <p:nvSpPr>
            <p:cNvPr id="41" name="PA-102231"/>
            <p:cNvSpPr/>
            <p:nvPr>
              <p:custDataLst>
                <p:tags r:id="rId1"/>
              </p:custDataLst>
            </p:nvPr>
          </p:nvSpPr>
          <p:spPr>
            <a:xfrm flipH="1">
              <a:off x="978176" y="6019047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2" name="PA-102232"/>
            <p:cNvSpPr/>
            <p:nvPr>
              <p:custDataLst>
                <p:tags r:id="rId2"/>
              </p:custDataLst>
            </p:nvPr>
          </p:nvSpPr>
          <p:spPr>
            <a:xfrm flipH="1">
              <a:off x="320439" y="5646274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3" name="PA-102233"/>
            <p:cNvSpPr/>
            <p:nvPr>
              <p:custDataLst>
                <p:tags r:id="rId3"/>
              </p:custDataLst>
            </p:nvPr>
          </p:nvSpPr>
          <p:spPr>
            <a:xfrm flipH="1">
              <a:off x="256989" y="4777797"/>
              <a:ext cx="845737" cy="729084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9" name="hospital-symbol_63809"/>
            <p:cNvSpPr>
              <a:spLocks noChangeAspect="1"/>
            </p:cNvSpPr>
            <p:nvPr/>
          </p:nvSpPr>
          <p:spPr bwMode="auto">
            <a:xfrm>
              <a:off x="485936" y="5762268"/>
              <a:ext cx="387842" cy="387302"/>
            </a:xfrm>
            <a:custGeom>
              <a:avLst/>
              <a:gdLst>
                <a:gd name="T0" fmla="*/ 400 w 11264"/>
                <a:gd name="T1" fmla="*/ 7099 h 11264"/>
                <a:gd name="T2" fmla="*/ 4165 w 11264"/>
                <a:gd name="T3" fmla="*/ 7099 h 11264"/>
                <a:gd name="T4" fmla="*/ 4165 w 11264"/>
                <a:gd name="T5" fmla="*/ 10864 h 11264"/>
                <a:gd name="T6" fmla="*/ 4565 w 11264"/>
                <a:gd name="T7" fmla="*/ 11264 h 11264"/>
                <a:gd name="T8" fmla="*/ 6699 w 11264"/>
                <a:gd name="T9" fmla="*/ 11264 h 11264"/>
                <a:gd name="T10" fmla="*/ 7099 w 11264"/>
                <a:gd name="T11" fmla="*/ 10864 h 11264"/>
                <a:gd name="T12" fmla="*/ 7099 w 11264"/>
                <a:gd name="T13" fmla="*/ 7099 h 11264"/>
                <a:gd name="T14" fmla="*/ 10864 w 11264"/>
                <a:gd name="T15" fmla="*/ 7099 h 11264"/>
                <a:gd name="T16" fmla="*/ 11264 w 11264"/>
                <a:gd name="T17" fmla="*/ 6699 h 11264"/>
                <a:gd name="T18" fmla="*/ 11264 w 11264"/>
                <a:gd name="T19" fmla="*/ 4565 h 11264"/>
                <a:gd name="T20" fmla="*/ 10864 w 11264"/>
                <a:gd name="T21" fmla="*/ 4165 h 11264"/>
                <a:gd name="T22" fmla="*/ 7099 w 11264"/>
                <a:gd name="T23" fmla="*/ 4165 h 11264"/>
                <a:gd name="T24" fmla="*/ 7099 w 11264"/>
                <a:gd name="T25" fmla="*/ 400 h 11264"/>
                <a:gd name="T26" fmla="*/ 6699 w 11264"/>
                <a:gd name="T27" fmla="*/ 0 h 11264"/>
                <a:gd name="T28" fmla="*/ 4565 w 11264"/>
                <a:gd name="T29" fmla="*/ 0 h 11264"/>
                <a:gd name="T30" fmla="*/ 4165 w 11264"/>
                <a:gd name="T31" fmla="*/ 400 h 11264"/>
                <a:gd name="T32" fmla="*/ 4165 w 11264"/>
                <a:gd name="T33" fmla="*/ 4165 h 11264"/>
                <a:gd name="T34" fmla="*/ 400 w 11264"/>
                <a:gd name="T35" fmla="*/ 4165 h 11264"/>
                <a:gd name="T36" fmla="*/ 0 w 11264"/>
                <a:gd name="T37" fmla="*/ 4565 h 11264"/>
                <a:gd name="T38" fmla="*/ 0 w 11264"/>
                <a:gd name="T39" fmla="*/ 6699 h 11264"/>
                <a:gd name="T40" fmla="*/ 400 w 11264"/>
                <a:gd name="T41" fmla="*/ 7099 h 1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64" h="11264">
                  <a:moveTo>
                    <a:pt x="400" y="7099"/>
                  </a:moveTo>
                  <a:lnTo>
                    <a:pt x="4165" y="7099"/>
                  </a:lnTo>
                  <a:lnTo>
                    <a:pt x="4165" y="10864"/>
                  </a:lnTo>
                  <a:cubicBezTo>
                    <a:pt x="4165" y="11085"/>
                    <a:pt x="4344" y="11264"/>
                    <a:pt x="4565" y="11264"/>
                  </a:cubicBezTo>
                  <a:lnTo>
                    <a:pt x="6699" y="11264"/>
                  </a:lnTo>
                  <a:cubicBezTo>
                    <a:pt x="6920" y="11264"/>
                    <a:pt x="7099" y="11085"/>
                    <a:pt x="7099" y="10864"/>
                  </a:cubicBezTo>
                  <a:lnTo>
                    <a:pt x="7099" y="7099"/>
                  </a:lnTo>
                  <a:lnTo>
                    <a:pt x="10864" y="7099"/>
                  </a:lnTo>
                  <a:cubicBezTo>
                    <a:pt x="11085" y="7099"/>
                    <a:pt x="11264" y="6920"/>
                    <a:pt x="11264" y="6699"/>
                  </a:cubicBezTo>
                  <a:lnTo>
                    <a:pt x="11264" y="4565"/>
                  </a:lnTo>
                  <a:cubicBezTo>
                    <a:pt x="11264" y="4344"/>
                    <a:pt x="11085" y="4165"/>
                    <a:pt x="10864" y="4165"/>
                  </a:cubicBezTo>
                  <a:lnTo>
                    <a:pt x="7099" y="4165"/>
                  </a:lnTo>
                  <a:lnTo>
                    <a:pt x="7099" y="400"/>
                  </a:lnTo>
                  <a:cubicBezTo>
                    <a:pt x="7099" y="179"/>
                    <a:pt x="6920" y="0"/>
                    <a:pt x="6699" y="0"/>
                  </a:cubicBezTo>
                  <a:lnTo>
                    <a:pt x="4565" y="0"/>
                  </a:lnTo>
                  <a:cubicBezTo>
                    <a:pt x="4344" y="0"/>
                    <a:pt x="4165" y="179"/>
                    <a:pt x="4165" y="400"/>
                  </a:cubicBezTo>
                  <a:lnTo>
                    <a:pt x="4165" y="4165"/>
                  </a:lnTo>
                  <a:lnTo>
                    <a:pt x="400" y="4165"/>
                  </a:lnTo>
                  <a:cubicBezTo>
                    <a:pt x="179" y="4165"/>
                    <a:pt x="0" y="4344"/>
                    <a:pt x="0" y="4565"/>
                  </a:cubicBezTo>
                  <a:lnTo>
                    <a:pt x="0" y="6699"/>
                  </a:lnTo>
                  <a:cubicBezTo>
                    <a:pt x="0" y="6920"/>
                    <a:pt x="179" y="7099"/>
                    <a:pt x="400" y="70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1" name="dna-code_82990"/>
            <p:cNvSpPr>
              <a:spLocks noChangeAspect="1"/>
            </p:cNvSpPr>
            <p:nvPr/>
          </p:nvSpPr>
          <p:spPr bwMode="auto">
            <a:xfrm>
              <a:off x="1119578" y="6149569"/>
              <a:ext cx="444989" cy="34343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475" h="468837">
                  <a:moveTo>
                    <a:pt x="396500" y="146917"/>
                  </a:moveTo>
                  <a:lnTo>
                    <a:pt x="548327" y="239691"/>
                  </a:lnTo>
                  <a:cubicBezTo>
                    <a:pt x="606532" y="275246"/>
                    <a:pt x="624927" y="351476"/>
                    <a:pt x="589327" y="409700"/>
                  </a:cubicBezTo>
                  <a:cubicBezTo>
                    <a:pt x="566630" y="446718"/>
                    <a:pt x="527095" y="468837"/>
                    <a:pt x="483624" y="468837"/>
                  </a:cubicBezTo>
                  <a:cubicBezTo>
                    <a:pt x="460836" y="468837"/>
                    <a:pt x="438598" y="462530"/>
                    <a:pt x="419104" y="450648"/>
                  </a:cubicBezTo>
                  <a:lnTo>
                    <a:pt x="257210" y="351750"/>
                  </a:lnTo>
                  <a:lnTo>
                    <a:pt x="257668" y="348003"/>
                  </a:lnTo>
                  <a:cubicBezTo>
                    <a:pt x="261694" y="313910"/>
                    <a:pt x="276703" y="242616"/>
                    <a:pt x="330332" y="190333"/>
                  </a:cubicBezTo>
                  <a:cubicBezTo>
                    <a:pt x="331339" y="192253"/>
                    <a:pt x="481245" y="284752"/>
                    <a:pt x="481245" y="284752"/>
                  </a:cubicBezTo>
                  <a:cubicBezTo>
                    <a:pt x="483258" y="285940"/>
                    <a:pt x="485363" y="286489"/>
                    <a:pt x="487376" y="286489"/>
                  </a:cubicBezTo>
                  <a:cubicBezTo>
                    <a:pt x="491403" y="286489"/>
                    <a:pt x="495247" y="284478"/>
                    <a:pt x="497443" y="280913"/>
                  </a:cubicBezTo>
                  <a:cubicBezTo>
                    <a:pt x="500829" y="275338"/>
                    <a:pt x="499091" y="268117"/>
                    <a:pt x="493508" y="264735"/>
                  </a:cubicBezTo>
                  <a:lnTo>
                    <a:pt x="347355" y="175617"/>
                  </a:lnTo>
                  <a:cubicBezTo>
                    <a:pt x="360716" y="165106"/>
                    <a:pt x="376000" y="155692"/>
                    <a:pt x="393662" y="148105"/>
                  </a:cubicBezTo>
                  <a:close/>
                  <a:moveTo>
                    <a:pt x="129623" y="39391"/>
                  </a:moveTo>
                  <a:cubicBezTo>
                    <a:pt x="97956" y="39391"/>
                    <a:pt x="69218" y="55476"/>
                    <a:pt x="52744" y="82346"/>
                  </a:cubicBezTo>
                  <a:cubicBezTo>
                    <a:pt x="26843" y="124661"/>
                    <a:pt x="40206" y="180046"/>
                    <a:pt x="82489" y="205911"/>
                  </a:cubicBezTo>
                  <a:lnTo>
                    <a:pt x="196983" y="275827"/>
                  </a:lnTo>
                  <a:cubicBezTo>
                    <a:pt x="209888" y="229399"/>
                    <a:pt x="236887" y="168439"/>
                    <a:pt x="292990" y="123839"/>
                  </a:cubicBezTo>
                  <a:lnTo>
                    <a:pt x="176482" y="52643"/>
                  </a:lnTo>
                  <a:cubicBezTo>
                    <a:pt x="162296" y="43960"/>
                    <a:pt x="146097" y="39391"/>
                    <a:pt x="129623" y="39391"/>
                  </a:cubicBezTo>
                  <a:close/>
                  <a:moveTo>
                    <a:pt x="129623" y="0"/>
                  </a:moveTo>
                  <a:cubicBezTo>
                    <a:pt x="153327" y="0"/>
                    <a:pt x="176665" y="6580"/>
                    <a:pt x="197075" y="19010"/>
                  </a:cubicBezTo>
                  <a:lnTo>
                    <a:pt x="366940" y="122742"/>
                  </a:lnTo>
                  <a:lnTo>
                    <a:pt x="339300" y="139559"/>
                  </a:lnTo>
                  <a:cubicBezTo>
                    <a:pt x="267547" y="183154"/>
                    <a:pt x="239816" y="256634"/>
                    <a:pt x="229291" y="310648"/>
                  </a:cubicBezTo>
                  <a:lnTo>
                    <a:pt x="223799" y="338432"/>
                  </a:lnTo>
                  <a:lnTo>
                    <a:pt x="61896" y="239544"/>
                  </a:lnTo>
                  <a:cubicBezTo>
                    <a:pt x="1034" y="202346"/>
                    <a:pt x="-18277" y="122651"/>
                    <a:pt x="18973" y="61782"/>
                  </a:cubicBezTo>
                  <a:cubicBezTo>
                    <a:pt x="42768" y="23123"/>
                    <a:pt x="84045" y="0"/>
                    <a:pt x="1296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2" name="biology-shape_46102"/>
            <p:cNvSpPr>
              <a:spLocks noChangeAspect="1"/>
            </p:cNvSpPr>
            <p:nvPr/>
          </p:nvSpPr>
          <p:spPr bwMode="auto">
            <a:xfrm>
              <a:off x="379088" y="4868016"/>
              <a:ext cx="609685" cy="548646"/>
            </a:xfrm>
            <a:custGeom>
              <a:avLst/>
              <a:gdLst>
                <a:gd name="T0" fmla="*/ 397 w 424"/>
                <a:gd name="T1" fmla="*/ 130 h 382"/>
                <a:gd name="T2" fmla="*/ 377 w 424"/>
                <a:gd name="T3" fmla="*/ 176 h 382"/>
                <a:gd name="T4" fmla="*/ 360 w 424"/>
                <a:gd name="T5" fmla="*/ 195 h 382"/>
                <a:gd name="T6" fmla="*/ 308 w 424"/>
                <a:gd name="T7" fmla="*/ 211 h 382"/>
                <a:gd name="T8" fmla="*/ 274 w 424"/>
                <a:gd name="T9" fmla="*/ 175 h 382"/>
                <a:gd name="T10" fmla="*/ 274 w 424"/>
                <a:gd name="T11" fmla="*/ 141 h 382"/>
                <a:gd name="T12" fmla="*/ 287 w 424"/>
                <a:gd name="T13" fmla="*/ 121 h 382"/>
                <a:gd name="T14" fmla="*/ 287 w 424"/>
                <a:gd name="T15" fmla="*/ 66 h 382"/>
                <a:gd name="T16" fmla="*/ 265 w 424"/>
                <a:gd name="T17" fmla="*/ 109 h 382"/>
                <a:gd name="T18" fmla="*/ 252 w 424"/>
                <a:gd name="T19" fmla="*/ 131 h 382"/>
                <a:gd name="T20" fmla="*/ 197 w 424"/>
                <a:gd name="T21" fmla="*/ 147 h 382"/>
                <a:gd name="T22" fmla="*/ 160 w 424"/>
                <a:gd name="T23" fmla="*/ 110 h 382"/>
                <a:gd name="T24" fmla="*/ 162 w 424"/>
                <a:gd name="T25" fmla="*/ 74 h 382"/>
                <a:gd name="T26" fmla="*/ 199 w 424"/>
                <a:gd name="T27" fmla="*/ 27 h 382"/>
                <a:gd name="T28" fmla="*/ 145 w 424"/>
                <a:gd name="T29" fmla="*/ 27 h 382"/>
                <a:gd name="T30" fmla="*/ 140 w 424"/>
                <a:gd name="T31" fmla="*/ 64 h 382"/>
                <a:gd name="T32" fmla="*/ 115 w 424"/>
                <a:gd name="T33" fmla="*/ 81 h 382"/>
                <a:gd name="T34" fmla="*/ 59 w 424"/>
                <a:gd name="T35" fmla="*/ 66 h 382"/>
                <a:gd name="T36" fmla="*/ 59 w 424"/>
                <a:gd name="T37" fmla="*/ 121 h 382"/>
                <a:gd name="T38" fmla="*/ 118 w 424"/>
                <a:gd name="T39" fmla="*/ 106 h 382"/>
                <a:gd name="T40" fmla="*/ 150 w 424"/>
                <a:gd name="T41" fmla="*/ 141 h 382"/>
                <a:gd name="T42" fmla="*/ 151 w 424"/>
                <a:gd name="T43" fmla="*/ 175 h 382"/>
                <a:gd name="T44" fmla="*/ 116 w 424"/>
                <a:gd name="T45" fmla="*/ 211 h 382"/>
                <a:gd name="T46" fmla="*/ 59 w 424"/>
                <a:gd name="T47" fmla="*/ 195 h 382"/>
                <a:gd name="T48" fmla="*/ 38 w 424"/>
                <a:gd name="T49" fmla="*/ 240 h 382"/>
                <a:gd name="T50" fmla="*/ 0 w 424"/>
                <a:gd name="T51" fmla="*/ 288 h 382"/>
                <a:gd name="T52" fmla="*/ 55 w 424"/>
                <a:gd name="T53" fmla="*/ 288 h 382"/>
                <a:gd name="T54" fmla="*/ 60 w 424"/>
                <a:gd name="T55" fmla="*/ 250 h 382"/>
                <a:gd name="T56" fmla="*/ 117 w 424"/>
                <a:gd name="T57" fmla="*/ 236 h 382"/>
                <a:gd name="T58" fmla="*/ 150 w 424"/>
                <a:gd name="T59" fmla="*/ 271 h 382"/>
                <a:gd name="T60" fmla="*/ 151 w 424"/>
                <a:gd name="T61" fmla="*/ 306 h 382"/>
                <a:gd name="T62" fmla="*/ 113 w 424"/>
                <a:gd name="T63" fmla="*/ 355 h 382"/>
                <a:gd name="T64" fmla="*/ 168 w 424"/>
                <a:gd name="T65" fmla="*/ 355 h 382"/>
                <a:gd name="T66" fmla="*/ 167 w 424"/>
                <a:gd name="T67" fmla="*/ 325 h 382"/>
                <a:gd name="T68" fmla="*/ 173 w 424"/>
                <a:gd name="T69" fmla="*/ 315 h 382"/>
                <a:gd name="T70" fmla="*/ 228 w 424"/>
                <a:gd name="T71" fmla="*/ 300 h 382"/>
                <a:gd name="T72" fmla="*/ 263 w 424"/>
                <a:gd name="T73" fmla="*/ 336 h 382"/>
                <a:gd name="T74" fmla="*/ 283 w 424"/>
                <a:gd name="T75" fmla="*/ 382 h 382"/>
                <a:gd name="T76" fmla="*/ 286 w 424"/>
                <a:gd name="T77" fmla="*/ 328 h 382"/>
                <a:gd name="T78" fmla="*/ 280 w 424"/>
                <a:gd name="T79" fmla="*/ 288 h 382"/>
                <a:gd name="T80" fmla="*/ 287 w 424"/>
                <a:gd name="T81" fmla="*/ 249 h 382"/>
                <a:gd name="T82" fmla="*/ 336 w 424"/>
                <a:gd name="T83" fmla="*/ 236 h 382"/>
                <a:gd name="T84" fmla="*/ 387 w 424"/>
                <a:gd name="T85" fmla="*/ 222 h 382"/>
                <a:gd name="T86" fmla="*/ 400 w 424"/>
                <a:gd name="T87" fmla="*/ 185 h 382"/>
                <a:gd name="T88" fmla="*/ 252 w 424"/>
                <a:gd name="T89" fmla="*/ 261 h 382"/>
                <a:gd name="T90" fmla="*/ 197 w 424"/>
                <a:gd name="T91" fmla="*/ 277 h 382"/>
                <a:gd name="T92" fmla="*/ 171 w 424"/>
                <a:gd name="T93" fmla="*/ 260 h 382"/>
                <a:gd name="T94" fmla="*/ 168 w 424"/>
                <a:gd name="T95" fmla="*/ 222 h 382"/>
                <a:gd name="T96" fmla="*/ 172 w 424"/>
                <a:gd name="T97" fmla="*/ 185 h 382"/>
                <a:gd name="T98" fmla="*/ 196 w 424"/>
                <a:gd name="T99" fmla="*/ 170 h 382"/>
                <a:gd name="T100" fmla="*/ 251 w 424"/>
                <a:gd name="T101" fmla="*/ 185 h 382"/>
                <a:gd name="T102" fmla="*/ 256 w 424"/>
                <a:gd name="T103" fmla="*/ 222 h 382"/>
                <a:gd name="T104" fmla="*/ 252 w 424"/>
                <a:gd name="T105" fmla="*/ 26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4" h="382">
                  <a:moveTo>
                    <a:pt x="424" y="158"/>
                  </a:moveTo>
                  <a:cubicBezTo>
                    <a:pt x="424" y="143"/>
                    <a:pt x="412" y="130"/>
                    <a:pt x="397" y="130"/>
                  </a:cubicBezTo>
                  <a:cubicBezTo>
                    <a:pt x="382" y="130"/>
                    <a:pt x="370" y="143"/>
                    <a:pt x="370" y="158"/>
                  </a:cubicBezTo>
                  <a:cubicBezTo>
                    <a:pt x="370" y="165"/>
                    <a:pt x="372" y="171"/>
                    <a:pt x="377" y="176"/>
                  </a:cubicBezTo>
                  <a:lnTo>
                    <a:pt x="366" y="196"/>
                  </a:lnTo>
                  <a:cubicBezTo>
                    <a:pt x="364" y="195"/>
                    <a:pt x="362" y="195"/>
                    <a:pt x="360" y="195"/>
                  </a:cubicBezTo>
                  <a:cubicBezTo>
                    <a:pt x="349" y="195"/>
                    <a:pt x="339" y="202"/>
                    <a:pt x="335" y="211"/>
                  </a:cubicBezTo>
                  <a:lnTo>
                    <a:pt x="308" y="211"/>
                  </a:lnTo>
                  <a:cubicBezTo>
                    <a:pt x="304" y="202"/>
                    <a:pt x="295" y="196"/>
                    <a:pt x="285" y="195"/>
                  </a:cubicBezTo>
                  <a:lnTo>
                    <a:pt x="274" y="175"/>
                  </a:lnTo>
                  <a:cubicBezTo>
                    <a:pt x="277" y="170"/>
                    <a:pt x="280" y="164"/>
                    <a:pt x="280" y="158"/>
                  </a:cubicBezTo>
                  <a:cubicBezTo>
                    <a:pt x="280" y="152"/>
                    <a:pt x="278" y="146"/>
                    <a:pt x="274" y="141"/>
                  </a:cubicBezTo>
                  <a:lnTo>
                    <a:pt x="286" y="121"/>
                  </a:lnTo>
                  <a:cubicBezTo>
                    <a:pt x="286" y="121"/>
                    <a:pt x="287" y="121"/>
                    <a:pt x="287" y="121"/>
                  </a:cubicBezTo>
                  <a:cubicBezTo>
                    <a:pt x="302" y="121"/>
                    <a:pt x="314" y="109"/>
                    <a:pt x="314" y="94"/>
                  </a:cubicBezTo>
                  <a:cubicBezTo>
                    <a:pt x="314" y="78"/>
                    <a:pt x="302" y="66"/>
                    <a:pt x="287" y="66"/>
                  </a:cubicBezTo>
                  <a:cubicBezTo>
                    <a:pt x="272" y="66"/>
                    <a:pt x="260" y="78"/>
                    <a:pt x="260" y="94"/>
                  </a:cubicBezTo>
                  <a:cubicBezTo>
                    <a:pt x="260" y="99"/>
                    <a:pt x="262" y="105"/>
                    <a:pt x="265" y="109"/>
                  </a:cubicBezTo>
                  <a:lnTo>
                    <a:pt x="253" y="131"/>
                  </a:lnTo>
                  <a:lnTo>
                    <a:pt x="252" y="131"/>
                  </a:lnTo>
                  <a:cubicBezTo>
                    <a:pt x="241" y="131"/>
                    <a:pt x="232" y="137"/>
                    <a:pt x="227" y="147"/>
                  </a:cubicBezTo>
                  <a:lnTo>
                    <a:pt x="197" y="147"/>
                  </a:lnTo>
                  <a:cubicBezTo>
                    <a:pt x="193" y="137"/>
                    <a:pt x="183" y="131"/>
                    <a:pt x="172" y="131"/>
                  </a:cubicBezTo>
                  <a:lnTo>
                    <a:pt x="160" y="110"/>
                  </a:lnTo>
                  <a:cubicBezTo>
                    <a:pt x="165" y="105"/>
                    <a:pt x="168" y="98"/>
                    <a:pt x="168" y="91"/>
                  </a:cubicBezTo>
                  <a:cubicBezTo>
                    <a:pt x="168" y="85"/>
                    <a:pt x="166" y="79"/>
                    <a:pt x="162" y="74"/>
                  </a:cubicBezTo>
                  <a:lnTo>
                    <a:pt x="173" y="55"/>
                  </a:lnTo>
                  <a:cubicBezTo>
                    <a:pt x="188" y="54"/>
                    <a:pt x="199" y="42"/>
                    <a:pt x="199" y="27"/>
                  </a:cubicBezTo>
                  <a:cubicBezTo>
                    <a:pt x="199" y="12"/>
                    <a:pt x="187" y="0"/>
                    <a:pt x="172" y="0"/>
                  </a:cubicBezTo>
                  <a:cubicBezTo>
                    <a:pt x="157" y="0"/>
                    <a:pt x="145" y="12"/>
                    <a:pt x="145" y="27"/>
                  </a:cubicBezTo>
                  <a:cubicBezTo>
                    <a:pt x="145" y="34"/>
                    <a:pt x="147" y="40"/>
                    <a:pt x="151" y="45"/>
                  </a:cubicBezTo>
                  <a:lnTo>
                    <a:pt x="140" y="64"/>
                  </a:lnTo>
                  <a:lnTo>
                    <a:pt x="140" y="64"/>
                  </a:lnTo>
                  <a:cubicBezTo>
                    <a:pt x="129" y="64"/>
                    <a:pt x="119" y="71"/>
                    <a:pt x="115" y="81"/>
                  </a:cubicBezTo>
                  <a:lnTo>
                    <a:pt x="84" y="81"/>
                  </a:lnTo>
                  <a:cubicBezTo>
                    <a:pt x="79" y="72"/>
                    <a:pt x="70" y="66"/>
                    <a:pt x="59" y="66"/>
                  </a:cubicBezTo>
                  <a:cubicBezTo>
                    <a:pt x="44" y="66"/>
                    <a:pt x="32" y="78"/>
                    <a:pt x="32" y="94"/>
                  </a:cubicBezTo>
                  <a:cubicBezTo>
                    <a:pt x="32" y="109"/>
                    <a:pt x="44" y="121"/>
                    <a:pt x="59" y="121"/>
                  </a:cubicBezTo>
                  <a:cubicBezTo>
                    <a:pt x="70" y="121"/>
                    <a:pt x="79" y="115"/>
                    <a:pt x="83" y="106"/>
                  </a:cubicBezTo>
                  <a:lnTo>
                    <a:pt x="118" y="106"/>
                  </a:lnTo>
                  <a:cubicBezTo>
                    <a:pt x="122" y="112"/>
                    <a:pt x="129" y="117"/>
                    <a:pt x="137" y="118"/>
                  </a:cubicBezTo>
                  <a:lnTo>
                    <a:pt x="150" y="141"/>
                  </a:lnTo>
                  <a:cubicBezTo>
                    <a:pt x="147" y="146"/>
                    <a:pt x="145" y="152"/>
                    <a:pt x="145" y="158"/>
                  </a:cubicBezTo>
                  <a:cubicBezTo>
                    <a:pt x="145" y="164"/>
                    <a:pt x="147" y="170"/>
                    <a:pt x="151" y="175"/>
                  </a:cubicBezTo>
                  <a:lnTo>
                    <a:pt x="139" y="195"/>
                  </a:lnTo>
                  <a:cubicBezTo>
                    <a:pt x="129" y="196"/>
                    <a:pt x="120" y="202"/>
                    <a:pt x="116" y="211"/>
                  </a:cubicBezTo>
                  <a:lnTo>
                    <a:pt x="84" y="211"/>
                  </a:lnTo>
                  <a:cubicBezTo>
                    <a:pt x="80" y="202"/>
                    <a:pt x="70" y="195"/>
                    <a:pt x="59" y="195"/>
                  </a:cubicBezTo>
                  <a:cubicBezTo>
                    <a:pt x="44" y="195"/>
                    <a:pt x="32" y="207"/>
                    <a:pt x="32" y="222"/>
                  </a:cubicBezTo>
                  <a:cubicBezTo>
                    <a:pt x="32" y="229"/>
                    <a:pt x="34" y="235"/>
                    <a:pt x="38" y="240"/>
                  </a:cubicBezTo>
                  <a:lnTo>
                    <a:pt x="26" y="261"/>
                  </a:lnTo>
                  <a:cubicBezTo>
                    <a:pt x="12" y="261"/>
                    <a:pt x="0" y="273"/>
                    <a:pt x="0" y="288"/>
                  </a:cubicBezTo>
                  <a:cubicBezTo>
                    <a:pt x="0" y="303"/>
                    <a:pt x="12" y="315"/>
                    <a:pt x="27" y="315"/>
                  </a:cubicBezTo>
                  <a:cubicBezTo>
                    <a:pt x="42" y="315"/>
                    <a:pt x="55" y="303"/>
                    <a:pt x="55" y="288"/>
                  </a:cubicBezTo>
                  <a:cubicBezTo>
                    <a:pt x="55" y="281"/>
                    <a:pt x="52" y="275"/>
                    <a:pt x="48" y="270"/>
                  </a:cubicBezTo>
                  <a:lnTo>
                    <a:pt x="60" y="250"/>
                  </a:lnTo>
                  <a:cubicBezTo>
                    <a:pt x="70" y="249"/>
                    <a:pt x="78" y="244"/>
                    <a:pt x="83" y="236"/>
                  </a:cubicBezTo>
                  <a:lnTo>
                    <a:pt x="117" y="236"/>
                  </a:lnTo>
                  <a:cubicBezTo>
                    <a:pt x="121" y="243"/>
                    <a:pt x="129" y="248"/>
                    <a:pt x="137" y="249"/>
                  </a:cubicBezTo>
                  <a:lnTo>
                    <a:pt x="150" y="271"/>
                  </a:lnTo>
                  <a:cubicBezTo>
                    <a:pt x="147" y="276"/>
                    <a:pt x="145" y="282"/>
                    <a:pt x="145" y="288"/>
                  </a:cubicBezTo>
                  <a:cubicBezTo>
                    <a:pt x="145" y="295"/>
                    <a:pt x="147" y="301"/>
                    <a:pt x="151" y="306"/>
                  </a:cubicBezTo>
                  <a:lnTo>
                    <a:pt x="139" y="327"/>
                  </a:lnTo>
                  <a:cubicBezTo>
                    <a:pt x="124" y="328"/>
                    <a:pt x="113" y="340"/>
                    <a:pt x="113" y="355"/>
                  </a:cubicBezTo>
                  <a:cubicBezTo>
                    <a:pt x="113" y="370"/>
                    <a:pt x="125" y="382"/>
                    <a:pt x="140" y="382"/>
                  </a:cubicBezTo>
                  <a:cubicBezTo>
                    <a:pt x="156" y="382"/>
                    <a:pt x="168" y="370"/>
                    <a:pt x="168" y="355"/>
                  </a:cubicBezTo>
                  <a:cubicBezTo>
                    <a:pt x="168" y="348"/>
                    <a:pt x="165" y="341"/>
                    <a:pt x="161" y="336"/>
                  </a:cubicBezTo>
                  <a:lnTo>
                    <a:pt x="167" y="325"/>
                  </a:lnTo>
                  <a:cubicBezTo>
                    <a:pt x="167" y="325"/>
                    <a:pt x="167" y="325"/>
                    <a:pt x="167" y="325"/>
                  </a:cubicBezTo>
                  <a:lnTo>
                    <a:pt x="173" y="315"/>
                  </a:lnTo>
                  <a:cubicBezTo>
                    <a:pt x="183" y="315"/>
                    <a:pt x="192" y="309"/>
                    <a:pt x="196" y="300"/>
                  </a:cubicBezTo>
                  <a:lnTo>
                    <a:pt x="228" y="300"/>
                  </a:lnTo>
                  <a:cubicBezTo>
                    <a:pt x="232" y="309"/>
                    <a:pt x="241" y="315"/>
                    <a:pt x="251" y="315"/>
                  </a:cubicBezTo>
                  <a:lnTo>
                    <a:pt x="263" y="336"/>
                  </a:lnTo>
                  <a:cubicBezTo>
                    <a:pt x="259" y="341"/>
                    <a:pt x="256" y="347"/>
                    <a:pt x="256" y="355"/>
                  </a:cubicBezTo>
                  <a:cubicBezTo>
                    <a:pt x="256" y="370"/>
                    <a:pt x="268" y="382"/>
                    <a:pt x="283" y="382"/>
                  </a:cubicBezTo>
                  <a:cubicBezTo>
                    <a:pt x="298" y="382"/>
                    <a:pt x="310" y="370"/>
                    <a:pt x="310" y="355"/>
                  </a:cubicBezTo>
                  <a:cubicBezTo>
                    <a:pt x="310" y="341"/>
                    <a:pt x="300" y="329"/>
                    <a:pt x="286" y="328"/>
                  </a:cubicBezTo>
                  <a:lnTo>
                    <a:pt x="273" y="306"/>
                  </a:lnTo>
                  <a:cubicBezTo>
                    <a:pt x="277" y="301"/>
                    <a:pt x="280" y="295"/>
                    <a:pt x="280" y="288"/>
                  </a:cubicBezTo>
                  <a:cubicBezTo>
                    <a:pt x="280" y="282"/>
                    <a:pt x="278" y="276"/>
                    <a:pt x="274" y="271"/>
                  </a:cubicBezTo>
                  <a:lnTo>
                    <a:pt x="287" y="249"/>
                  </a:lnTo>
                  <a:cubicBezTo>
                    <a:pt x="295" y="248"/>
                    <a:pt x="302" y="243"/>
                    <a:pt x="306" y="236"/>
                  </a:cubicBezTo>
                  <a:lnTo>
                    <a:pt x="336" y="236"/>
                  </a:lnTo>
                  <a:cubicBezTo>
                    <a:pt x="341" y="244"/>
                    <a:pt x="350" y="250"/>
                    <a:pt x="360" y="250"/>
                  </a:cubicBezTo>
                  <a:cubicBezTo>
                    <a:pt x="375" y="250"/>
                    <a:pt x="387" y="237"/>
                    <a:pt x="387" y="222"/>
                  </a:cubicBezTo>
                  <a:cubicBezTo>
                    <a:pt x="387" y="218"/>
                    <a:pt x="386" y="215"/>
                    <a:pt x="385" y="211"/>
                  </a:cubicBezTo>
                  <a:lnTo>
                    <a:pt x="400" y="185"/>
                  </a:lnTo>
                  <a:cubicBezTo>
                    <a:pt x="413" y="184"/>
                    <a:pt x="424" y="172"/>
                    <a:pt x="424" y="158"/>
                  </a:cubicBezTo>
                  <a:close/>
                  <a:moveTo>
                    <a:pt x="252" y="261"/>
                  </a:moveTo>
                  <a:cubicBezTo>
                    <a:pt x="241" y="261"/>
                    <a:pt x="231" y="267"/>
                    <a:pt x="227" y="277"/>
                  </a:cubicBezTo>
                  <a:lnTo>
                    <a:pt x="197" y="277"/>
                  </a:lnTo>
                  <a:cubicBezTo>
                    <a:pt x="193" y="267"/>
                    <a:pt x="183" y="260"/>
                    <a:pt x="172" y="260"/>
                  </a:cubicBezTo>
                  <a:cubicBezTo>
                    <a:pt x="172" y="260"/>
                    <a:pt x="171" y="260"/>
                    <a:pt x="171" y="260"/>
                  </a:cubicBezTo>
                  <a:lnTo>
                    <a:pt x="160" y="241"/>
                  </a:lnTo>
                  <a:cubicBezTo>
                    <a:pt x="165" y="236"/>
                    <a:pt x="168" y="230"/>
                    <a:pt x="168" y="222"/>
                  </a:cubicBezTo>
                  <a:cubicBezTo>
                    <a:pt x="168" y="215"/>
                    <a:pt x="165" y="209"/>
                    <a:pt x="161" y="204"/>
                  </a:cubicBezTo>
                  <a:lnTo>
                    <a:pt x="172" y="185"/>
                  </a:lnTo>
                  <a:cubicBezTo>
                    <a:pt x="172" y="185"/>
                    <a:pt x="172" y="185"/>
                    <a:pt x="172" y="185"/>
                  </a:cubicBezTo>
                  <a:cubicBezTo>
                    <a:pt x="183" y="185"/>
                    <a:pt x="192" y="179"/>
                    <a:pt x="196" y="170"/>
                  </a:cubicBezTo>
                  <a:lnTo>
                    <a:pt x="228" y="170"/>
                  </a:lnTo>
                  <a:cubicBezTo>
                    <a:pt x="232" y="179"/>
                    <a:pt x="241" y="185"/>
                    <a:pt x="251" y="185"/>
                  </a:cubicBezTo>
                  <a:lnTo>
                    <a:pt x="262" y="204"/>
                  </a:lnTo>
                  <a:cubicBezTo>
                    <a:pt x="258" y="209"/>
                    <a:pt x="256" y="215"/>
                    <a:pt x="256" y="222"/>
                  </a:cubicBezTo>
                  <a:cubicBezTo>
                    <a:pt x="256" y="230"/>
                    <a:pt x="259" y="237"/>
                    <a:pt x="263" y="242"/>
                  </a:cubicBezTo>
                  <a:lnTo>
                    <a:pt x="252" y="261"/>
                  </a:lnTo>
                  <a:cubicBezTo>
                    <a:pt x="252" y="261"/>
                    <a:pt x="252" y="261"/>
                    <a:pt x="252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9" name="组合 28"/>
          <p:cNvGrpSpPr/>
          <p:nvPr/>
        </p:nvGrpSpPr>
        <p:grpSpPr>
          <a:xfrm>
            <a:off x="3099070" y="2798859"/>
            <a:ext cx="6247967" cy="768350"/>
            <a:chOff x="3871641" y="774063"/>
            <a:chExt cx="6247967" cy="768350"/>
          </a:xfrm>
        </p:grpSpPr>
        <p:sp>
          <p:nvSpPr>
            <p:cNvPr id="31" name="矩形 30"/>
            <p:cNvSpPr/>
            <p:nvPr/>
          </p:nvSpPr>
          <p:spPr>
            <a:xfrm>
              <a:off x="4602728" y="866964"/>
              <a:ext cx="5516880" cy="58356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新冠肺炎防控期间饮食指导</a:t>
              </a:r>
              <a:endParaRPr kumimoji="1" lang="zh-CN" altLang="en-US" sz="3200" b="1" spc="3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文字方塊 37"/>
            <p:cNvSpPr txBox="1"/>
            <p:nvPr/>
          </p:nvSpPr>
          <p:spPr>
            <a:xfrm>
              <a:off x="3871641" y="774063"/>
              <a:ext cx="76327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3990"/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ea"/>
                </a:rPr>
                <a:t>02</a:t>
              </a:r>
              <a:endPara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3990"/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ea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971550" y="1765935"/>
            <a:ext cx="4921250" cy="3415030"/>
          </a:xfrm>
          <a:prstGeom prst="rect">
            <a:avLst/>
          </a:prstGeom>
        </p:spPr>
        <p:txBody>
          <a:bodyPr wrap="square">
            <a:spAutoFit/>
          </a:bodyPr>
          <a:p>
            <a:pPr algn="ctr" eaLnBrk="1" hangingPunct="1"/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中国居民膳食指南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2016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（六条）</a:t>
            </a:r>
            <a:b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b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食物多样、谷类为主</a:t>
            </a:r>
            <a:b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吃动平衡、健康体重</a:t>
            </a:r>
            <a:b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多吃蔬果、奶类、大豆</a:t>
            </a:r>
            <a:b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    适量吃鱼、禽、蛋、瘦肉</a:t>
            </a:r>
            <a:b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少盐少油、控糖限酒</a:t>
            </a:r>
            <a:b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</a:b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杜绝浪费、兴新食尚</a:t>
            </a:r>
            <a:endParaRPr lang="zh-CN" altLang="en-US" sz="2400" dirty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32525" y="1127760"/>
            <a:ext cx="4309110" cy="5066665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825183" y="120968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饮食原则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0085" y="2093595"/>
            <a:ext cx="5095240" cy="3400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469640" y="1510030"/>
            <a:ext cx="631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一 、谷薯类食物要保证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16000" y="5659755"/>
            <a:ext cx="106711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 eaLnBrk="1" hangingPunct="1">
              <a:buNone/>
            </a:pPr>
            <a:r>
              <a:rPr lang="zh-CN" altLang="en-US" sz="2800" dirty="0">
                <a:solidFill>
                  <a:srgbClr val="9434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每天摄入谷薯类</a:t>
            </a:r>
            <a:r>
              <a:rPr lang="en-US" altLang="zh-CN" sz="2800" dirty="0">
                <a:solidFill>
                  <a:srgbClr val="9434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250</a:t>
            </a:r>
            <a:r>
              <a:rPr sz="2800" dirty="0">
                <a:solidFill>
                  <a:srgbClr val="9434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altLang="zh-CN" sz="2800" dirty="0">
                <a:solidFill>
                  <a:srgbClr val="9434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400g</a:t>
            </a:r>
            <a:r>
              <a:rPr sz="2800" dirty="0">
                <a:solidFill>
                  <a:srgbClr val="94348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，提供能量和维生素</a:t>
            </a:r>
            <a:endParaRPr lang="zh-CN" altLang="en-US" sz="2800" dirty="0">
              <a:solidFill>
                <a:srgbClr val="94348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15" y="1125855"/>
            <a:ext cx="8170545" cy="533590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485" y="776605"/>
            <a:ext cx="6435725" cy="6034405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825183" y="120968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07055" y="1217930"/>
            <a:ext cx="631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/>
            <a:r>
              <a:rPr lang="zh-CN" altLang="en-US" sz="32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 、优质蛋白质类食物要充足</a:t>
            </a:r>
            <a:endParaRPr lang="zh-CN" altLang="en-US" sz="32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981200" y="4853940"/>
            <a:ext cx="810895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zh-CN" altLang="en-US" sz="2400">
                <a:solidFill>
                  <a:srgbClr val="943485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鱼、虾</a:t>
            </a: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（深海、浅海和淡水鱼都可以）</a:t>
            </a:r>
            <a:r>
              <a:rPr lang="zh-CN" altLang="en-US" sz="2400">
                <a:solidFill>
                  <a:srgbClr val="943485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、瘦肉类</a:t>
            </a: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（瘦猪肉、瘦牛肉、鸡肉等）</a:t>
            </a:r>
            <a:r>
              <a:rPr lang="zh-CN" altLang="en-US" sz="2400">
                <a:solidFill>
                  <a:srgbClr val="943485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，每天150~200g（3~4两）。</a:t>
            </a:r>
            <a:endParaRPr lang="zh-CN" altLang="en-US" sz="2400">
              <a:solidFill>
                <a:srgbClr val="007E8B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indent="0">
              <a:buNone/>
            </a:pPr>
            <a:r>
              <a:rPr lang="zh-CN" altLang="en-US" sz="2400">
                <a:solidFill>
                  <a:srgbClr val="943485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适当多选奶类和大豆类食物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（</a:t>
            </a: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豆腐、腐竹、豆干和豆浆）</a:t>
            </a:r>
            <a:r>
              <a:rPr lang="zh-CN" altLang="en-US" sz="2400">
                <a:solidFill>
                  <a:srgbClr val="007E8B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</a:t>
            </a:r>
            <a:r>
              <a:rPr lang="zh-CN" altLang="en-US" sz="2400">
                <a:solidFill>
                  <a:srgbClr val="943485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坚持每天一个鸡蛋一杯牛奶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3925" y="2153285"/>
            <a:ext cx="3028950" cy="260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325" y="2153920"/>
            <a:ext cx="3076575" cy="26028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35" y="857250"/>
            <a:ext cx="7928610" cy="5854065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881698" y="12668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2938780" y="1310005"/>
            <a:ext cx="631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 、适量增加优质脂肪摄入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353310" y="5051425"/>
            <a:ext cx="689991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eaLnBrk="1" hangingPunct="1">
              <a:buNone/>
            </a:pP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包括橄榄油、大豆油，增加坚果类的摄入（</a:t>
            </a:r>
            <a:r>
              <a:rPr lang="zh-CN" altLang="en-US" sz="2400" b="1">
                <a:solidFill>
                  <a:srgbClr val="A13990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每天1小把</a:t>
            </a: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，大约3~5颗核桃），如花生、核桃、开心果和榛果等。</a:t>
            </a:r>
            <a:endParaRPr lang="zh-CN" altLang="en-US" sz="24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pPr marL="0" indent="0" eaLnBrk="1" hangingPunct="1">
              <a:buNone/>
            </a:pPr>
            <a:r>
              <a:rPr lang="zh-CN" altLang="en-US" sz="2400" dirty="0">
                <a:solidFill>
                  <a:srgbClr val="A139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少吃</a:t>
            </a:r>
            <a:r>
              <a:rPr lang="en-US" altLang="zh-CN" sz="2400" dirty="0">
                <a:solidFill>
                  <a:srgbClr val="A139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2400" dirty="0">
                <a:solidFill>
                  <a:srgbClr val="A1399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不吃：猪油、奶油、人造黄油及各种糕点</a:t>
            </a:r>
            <a:endParaRPr lang="zh-CN" altLang="en-US" sz="2400" dirty="0">
              <a:solidFill>
                <a:srgbClr val="A1399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3310" y="2764790"/>
            <a:ext cx="3416935" cy="2122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6" t="8748" r="2398" b="1355"/>
          <a:stretch>
            <a:fillRect/>
          </a:stretch>
        </p:blipFill>
        <p:spPr>
          <a:xfrm>
            <a:off x="6596380" y="2219325"/>
            <a:ext cx="2513330" cy="2756535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729355" y="1205865"/>
            <a:ext cx="51682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四、多吃新鲜蔬菜和水果</a:t>
            </a:r>
            <a:r>
              <a:rPr lang="en-US" altLang="zh-CN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hangingPunct="1"/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261995" y="5174615"/>
            <a:ext cx="6861810" cy="13735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fontAlgn="auto">
              <a:lnSpc>
                <a:spcPts val="2000"/>
              </a:lnSpc>
              <a:buNone/>
            </a:pP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蔬菜种类</a:t>
            </a:r>
            <a:r>
              <a:rPr lang="en-US" altLang="zh-CN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5</a:t>
            </a: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种以上，深绿色蔬菜要有一半以上；</a:t>
            </a:r>
            <a:endParaRPr lang="zh-CN" altLang="en-US" sz="24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marL="0" indent="0" fontAlgn="auto">
              <a:lnSpc>
                <a:spcPts val="2000"/>
              </a:lnSpc>
              <a:buNone/>
            </a:pPr>
            <a:endParaRPr lang="zh-CN" altLang="en-US" sz="24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marL="0" indent="0" fontAlgn="auto">
              <a:lnSpc>
                <a:spcPts val="2000"/>
              </a:lnSpc>
              <a:buNone/>
            </a:pP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增加菌藻类摄入；</a:t>
            </a:r>
            <a:endParaRPr lang="zh-CN" altLang="en-US" sz="24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marL="0" indent="0" fontAlgn="auto">
              <a:lnSpc>
                <a:spcPts val="2000"/>
              </a:lnSpc>
              <a:buNone/>
            </a:pPr>
            <a:endParaRPr lang="zh-CN" altLang="en-US" sz="2400"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pPr marL="0" indent="0" fontAlgn="auto">
              <a:lnSpc>
                <a:spcPts val="2000"/>
              </a:lnSpc>
              <a:buNone/>
            </a:pP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水果每天</a:t>
            </a:r>
            <a:r>
              <a:rPr lang="en-US" altLang="zh-CN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</a:t>
            </a:r>
            <a:r>
              <a:rPr lang="zh-CN" altLang="en-US" sz="2400"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种以上，多选深色水果。</a:t>
            </a:r>
            <a:endParaRPr lang="zh-CN" altLang="en-US" sz="2400" dirty="0">
              <a:solidFill>
                <a:srgbClr val="007E8B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0130" y="1920875"/>
            <a:ext cx="5031105" cy="3016885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902653" y="141288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120390" y="1066165"/>
            <a:ext cx="63144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五、保证充足饮水量，注意运动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4970" y="2041525"/>
            <a:ext cx="3318510" cy="25507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35" y="2047875"/>
            <a:ext cx="3665855" cy="25514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67815" y="4636135"/>
            <a:ext cx="4114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每天1500~2000ml；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少量多次</a:t>
            </a:r>
            <a:r>
              <a:rPr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、</a:t>
            </a:r>
            <a:r>
              <a:rPr 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有效饮水；</a:t>
            </a:r>
            <a:endParaRPr lang="zh-CN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3.</a:t>
            </a:r>
            <a:r>
              <a:rPr 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温开水、淡茶水、菜汤、鱼汤和不油腻的鸡汤均可选择，避免含糖饮料。</a:t>
            </a:r>
            <a:endParaRPr lang="zh-CN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05500" y="4620260"/>
            <a:ext cx="54927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每天累计不小于</a:t>
            </a:r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小时；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注意兼顾有氧和抗阻力；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不参加集体活动，可选择居家运动；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4.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规律作息，保证每天至少</a:t>
            </a:r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7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小时睡眠；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5.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</a:rPr>
              <a:t>不刻意节食和减重。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588385" y="824230"/>
            <a:ext cx="52139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六、微量营养素要补充</a:t>
            </a:r>
            <a:r>
              <a:rPr lang="en-US" altLang="zh-CN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hangingPunct="1"/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4610" y="1844675"/>
            <a:ext cx="6663690" cy="45618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115" y="1316355"/>
            <a:ext cx="6710045" cy="5541645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-102214"/>
          <p:cNvSpPr txBox="1"/>
          <p:nvPr>
            <p:custDataLst>
              <p:tags r:id="rId1"/>
            </p:custDataLst>
          </p:nvPr>
        </p:nvSpPr>
        <p:spPr>
          <a:xfrm>
            <a:off x="741702" y="1473054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 smtClean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饮 食 指 </a:t>
            </a:r>
            <a:endParaRPr lang="zh-CN" altLang="en-US" sz="2000" dirty="0" smtClean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68625" y="795655"/>
            <a:ext cx="83356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七、远离野生动物，拒绝食用野生动物</a:t>
            </a:r>
            <a:r>
              <a:rPr lang="en-US" altLang="zh-CN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eaLnBrk="1" hangingPunct="1"/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177290" y="1752600"/>
            <a:ext cx="5085080" cy="4250055"/>
            <a:chOff x="816677" y="1545019"/>
            <a:chExt cx="5084975" cy="4099036"/>
          </a:xfrm>
        </p:grpSpPr>
        <p:sp>
          <p:nvSpPr>
            <p:cNvPr id="6" name="矩形 5"/>
            <p:cNvSpPr/>
            <p:nvPr/>
          </p:nvSpPr>
          <p:spPr>
            <a:xfrm>
              <a:off x="816677" y="1545020"/>
              <a:ext cx="5084975" cy="4099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915" b="69623" l="21389" r="836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05" t="42078" r="14797" b="30117"/>
            <a:stretch>
              <a:fillRect/>
            </a:stretch>
          </p:blipFill>
          <p:spPr>
            <a:xfrm>
              <a:off x="1125262" y="3906730"/>
              <a:ext cx="1430725" cy="82375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6609" b="83754" l="21354" r="74479">
                          <a14:foregroundMark x1="27813" y1="60444" x2="27187" y2="659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7" t="54936" r="23192" b="12950"/>
            <a:stretch>
              <a:fillRect/>
            </a:stretch>
          </p:blipFill>
          <p:spPr>
            <a:xfrm>
              <a:off x="2608034" y="3976791"/>
              <a:ext cx="1502260" cy="83670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3217" b="72450" l="28438" r="730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68" t="31422" r="24668" b="26748"/>
            <a:stretch>
              <a:fillRect/>
            </a:stretch>
          </p:blipFill>
          <p:spPr>
            <a:xfrm>
              <a:off x="4452485" y="3735530"/>
              <a:ext cx="1092727" cy="107796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478455" y="4890806"/>
              <a:ext cx="630620" cy="2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rgbClr val="007E8B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蝙蝠</a:t>
              </a:r>
              <a:endParaRPr lang="zh-CN" altLang="en-US" sz="1400" dirty="0">
                <a:solidFill>
                  <a:srgbClr val="007E8B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970951" y="4890806"/>
              <a:ext cx="776426" cy="2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rgbClr val="007E8B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果子狸</a:t>
              </a:r>
              <a:endParaRPr lang="zh-CN" altLang="en-US" sz="1400" dirty="0">
                <a:solidFill>
                  <a:srgbClr val="007E8B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419479" y="4890805"/>
              <a:ext cx="1158738" cy="295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rgbClr val="007E8B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野生土拨鼠</a:t>
              </a:r>
              <a:endParaRPr lang="zh-CN" altLang="en-US" sz="1400" dirty="0">
                <a:solidFill>
                  <a:srgbClr val="007E8B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16677" y="1545019"/>
              <a:ext cx="5084975" cy="1832406"/>
            </a:xfrm>
            <a:prstGeom prst="rect">
              <a:avLst/>
            </a:prstGeom>
            <a:solidFill>
              <a:srgbClr val="007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PA-1022138"/>
            <p:cNvSpPr/>
            <p:nvPr>
              <p:custDataLst>
                <p:tags r:id="rId8"/>
              </p:custDataLst>
            </p:nvPr>
          </p:nvSpPr>
          <p:spPr>
            <a:xfrm>
              <a:off x="1053527" y="2163579"/>
              <a:ext cx="4777006" cy="889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800" dirty="0" smtClean="0">
                  <a:solidFill>
                    <a:schemeClr val="bg1"/>
                  </a:solidFill>
                  <a:latin typeface="冬青黑体简体中文" panose="020B0300000000000000" charset="-122"/>
                </a:rPr>
                <a:t>不要</a:t>
              </a:r>
              <a:r>
                <a:rPr lang="zh-CN" altLang="en-US" sz="1800" dirty="0">
                  <a:solidFill>
                    <a:schemeClr val="bg1"/>
                  </a:solidFill>
                  <a:latin typeface="冬青黑体简体中文" panose="020B0300000000000000" charset="-122"/>
                </a:rPr>
                <a:t>吃未检疫、未熟的食物，尽量避免接触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冬青黑体简体中文" panose="020B0300000000000000" charset="-122"/>
                </a:rPr>
                <a:t>野生动物</a:t>
              </a:r>
              <a:r>
                <a:rPr lang="zh-CN" altLang="en-US" sz="1800" dirty="0">
                  <a:solidFill>
                    <a:schemeClr val="bg1"/>
                  </a:solidFill>
                  <a:latin typeface="冬青黑体简体中文" panose="020B0300000000000000" charset="-122"/>
                </a:rPr>
                <a:t>，尤其是蝙蝠、土拨鼠等啮齿类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冬青黑体简体中文" panose="020B0300000000000000" charset="-122"/>
                </a:rPr>
                <a:t>动物</a:t>
              </a:r>
              <a:endParaRPr lang="zh-CN" altLang="en-US" sz="1800" dirty="0">
                <a:solidFill>
                  <a:schemeClr val="bg1"/>
                </a:solidFill>
                <a:latin typeface="冬青黑体简体中文" panose="020B0300000000000000" charset="-122"/>
              </a:endParaRPr>
            </a:p>
          </p:txBody>
        </p:sp>
        <p:sp>
          <p:nvSpPr>
            <p:cNvPr id="16" name="PA-1022131"/>
            <p:cNvSpPr/>
            <p:nvPr/>
          </p:nvSpPr>
          <p:spPr>
            <a:xfrm>
              <a:off x="1125262" y="1640172"/>
              <a:ext cx="3567003" cy="50342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800" dirty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避免接触</a:t>
              </a:r>
              <a:r>
                <a:rPr lang="zh-CN" altLang="en-US" sz="2800" dirty="0" smtClean="0">
                  <a:solidFill>
                    <a:schemeClr val="bg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野生动物</a:t>
              </a:r>
              <a:endParaRPr lang="zh-CN" altLang="en-US" sz="28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16677" y="5556687"/>
              <a:ext cx="5084975" cy="87367"/>
            </a:xfrm>
            <a:prstGeom prst="rect">
              <a:avLst/>
            </a:prstGeom>
            <a:solidFill>
              <a:srgbClr val="007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30035" y="2724150"/>
            <a:ext cx="48113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家庭烹饪时注意生熟分开，肉蛋类要高温煮熟、煮透；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家庭用餐，将菜肴分成小份，每人自行挑选，尽量实行分餐制；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</a:endParaRPr>
          </a:p>
          <a:p>
            <a:r>
              <a:rPr lang="en-US" altLang="zh-CN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华文宋体" panose="02010600040101010101" charset="-122"/>
                <a:ea typeface="华文宋体" panose="02010600040101010101" charset="-122"/>
                <a:cs typeface="华文宋体" panose="02010600040101010101" charset="-122"/>
                <a:sym typeface="+mn-ea"/>
              </a:rPr>
              <a:t>使用公勺公筷，避免亲人间相互传染。</a:t>
            </a:r>
            <a:endParaRPr lang="zh-CN" altLang="en-US" sz="2400">
              <a:solidFill>
                <a:schemeClr val="tx1"/>
              </a:solidFill>
              <a:latin typeface="华文宋体" panose="02010600040101010101" charset="-122"/>
              <a:ea typeface="华文宋体" panose="02010600040101010101" charset="-122"/>
              <a:cs typeface="华文宋体" panose="02010600040101010101" charset="-122"/>
              <a:sym typeface="+mn-ea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0" y="1570990"/>
            <a:ext cx="3045460" cy="2194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310" y="1570355"/>
            <a:ext cx="3010535" cy="21958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360" y="4225925"/>
            <a:ext cx="3028950" cy="2039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600" y="4227195"/>
            <a:ext cx="3196590" cy="2106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90" y="2129155"/>
            <a:ext cx="2560955" cy="3197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24655" y="3765550"/>
            <a:ext cx="3542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哑铃一小时约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240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大卡</a:t>
            </a:r>
            <a:endParaRPr lang="zh-CN" altLang="en-US" sz="2400"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62730" y="6348095"/>
            <a:ext cx="3964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健身操一小时约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300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大卡</a:t>
            </a:r>
            <a:endParaRPr lang="zh-CN" altLang="en-US" sz="2400"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27670" y="3766185"/>
            <a:ext cx="4364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中医八段锦一小时约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270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大卡</a:t>
            </a:r>
            <a:endParaRPr lang="zh-CN" altLang="en-US" sz="2400"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64245" y="6364605"/>
            <a:ext cx="3542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瑜伽一小时约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450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大卡</a:t>
            </a:r>
            <a:endParaRPr lang="zh-CN" altLang="en-US" sz="2400"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1065" y="5537200"/>
            <a:ext cx="3542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跳绳一小时约</a:t>
            </a:r>
            <a:r>
              <a:rPr lang="en-US" altLang="zh-CN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448</a:t>
            </a:r>
            <a:r>
              <a:rPr lang="zh-CN" altLang="en-US" sz="240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大卡</a:t>
            </a:r>
            <a:endParaRPr lang="zh-CN" altLang="en-US" sz="2400"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室内运动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文本框 6"/>
          <p:cNvSpPr txBox="1"/>
          <p:nvPr/>
        </p:nvSpPr>
        <p:spPr>
          <a:xfrm>
            <a:off x="1166495" y="1177925"/>
            <a:ext cx="5590540" cy="53848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sz="3200" b="1">
                <a:solidFill>
                  <a:srgbClr val="A1399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蔡华</a:t>
            </a:r>
            <a:r>
              <a:rPr sz="2400" b="1">
                <a:latin typeface="Arial" panose="020B0604020202020204" pitchFamily="34" charset="0"/>
                <a:ea typeface="宋体" panose="02010600030101010101" pitchFamily="2" charset="-122"/>
              </a:rPr>
              <a:t>，硕导，湖南省人民医院医院消化营养学科护士长，中国注册营养师，1级健康管理师，2级心理咨询师，湖南省总工会“芙蓉杯”公益讲师，</a:t>
            </a:r>
            <a:endParaRPr sz="24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sz="2400" b="1">
                <a:latin typeface="Arial" panose="020B0604020202020204" pitchFamily="34" charset="0"/>
                <a:ea typeface="宋体" panose="02010600030101010101" pitchFamily="2" charset="-122"/>
              </a:rPr>
              <a:t>湖南省健康管理学会体重管理委员会常务副主委 中西医药和中西医结合学会营养与健康专业委员会副主委，湖南省健康服务协会体重管理分会付理事长，湖南省健康协会营养分会理事，全国卫生产业企业管理协会医学营养产业分会常务理事，吴阶平医学基金会营养学部肥胖管理专业委员会常务委员，湖南省营养学会常务理事，青年科普作家专业委员会副主委</a:t>
            </a:r>
            <a:endParaRPr sz="2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6" name="TextBox 12"/>
          <p:cNvSpPr txBox="1"/>
          <p:nvPr/>
        </p:nvSpPr>
        <p:spPr>
          <a:xfrm>
            <a:off x="1090613" y="141288"/>
            <a:ext cx="20304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个人简介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97800" y="1177925"/>
            <a:ext cx="3644900" cy="50063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5" name="TextBox 5" hidden="1"/>
          <p:cNvSpPr txBox="1"/>
          <p:nvPr/>
        </p:nvSpPr>
        <p:spPr>
          <a:xfrm>
            <a:off x="3463925" y="1954213"/>
            <a:ext cx="19431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6" name="矩形 6" hidden="1"/>
          <p:cNvSpPr/>
          <p:nvPr/>
        </p:nvSpPr>
        <p:spPr>
          <a:xfrm>
            <a:off x="3463925" y="3025775"/>
            <a:ext cx="1471613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7" name="矩形 7" hidden="1"/>
          <p:cNvSpPr/>
          <p:nvPr/>
        </p:nvSpPr>
        <p:spPr>
          <a:xfrm>
            <a:off x="3535363" y="4240213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8" name="矩形 8" hidden="1"/>
          <p:cNvSpPr/>
          <p:nvPr/>
        </p:nvSpPr>
        <p:spPr>
          <a:xfrm>
            <a:off x="3535363" y="5526088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1" name="矩形 21"/>
          <p:cNvSpPr/>
          <p:nvPr/>
        </p:nvSpPr>
        <p:spPr>
          <a:xfrm>
            <a:off x="5883275" y="3798888"/>
            <a:ext cx="1401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应急预案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2" name="矩形 22"/>
          <p:cNvSpPr/>
          <p:nvPr/>
        </p:nvSpPr>
        <p:spPr>
          <a:xfrm>
            <a:off x="5902325" y="2952750"/>
            <a:ext cx="1096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558020" y="3883660"/>
            <a:ext cx="2282825" cy="2875915"/>
            <a:chOff x="256989" y="4777797"/>
            <a:chExt cx="1422382" cy="1845729"/>
          </a:xfrm>
          <a:solidFill>
            <a:srgbClr val="943485"/>
          </a:solidFill>
        </p:grpSpPr>
        <p:sp>
          <p:nvSpPr>
            <p:cNvPr id="41" name="PA-102231"/>
            <p:cNvSpPr/>
            <p:nvPr>
              <p:custDataLst>
                <p:tags r:id="rId1"/>
              </p:custDataLst>
            </p:nvPr>
          </p:nvSpPr>
          <p:spPr>
            <a:xfrm flipH="1">
              <a:off x="978176" y="6019047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2" name="PA-102232"/>
            <p:cNvSpPr/>
            <p:nvPr>
              <p:custDataLst>
                <p:tags r:id="rId2"/>
              </p:custDataLst>
            </p:nvPr>
          </p:nvSpPr>
          <p:spPr>
            <a:xfrm flipH="1">
              <a:off x="320439" y="5646274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3" name="PA-102233"/>
            <p:cNvSpPr/>
            <p:nvPr>
              <p:custDataLst>
                <p:tags r:id="rId3"/>
              </p:custDataLst>
            </p:nvPr>
          </p:nvSpPr>
          <p:spPr>
            <a:xfrm flipH="1">
              <a:off x="256989" y="4777797"/>
              <a:ext cx="845737" cy="729084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9" name="hospital-symbol_63809"/>
            <p:cNvSpPr>
              <a:spLocks noChangeAspect="1"/>
            </p:cNvSpPr>
            <p:nvPr/>
          </p:nvSpPr>
          <p:spPr bwMode="auto">
            <a:xfrm>
              <a:off x="485936" y="5762268"/>
              <a:ext cx="387842" cy="387302"/>
            </a:xfrm>
            <a:custGeom>
              <a:avLst/>
              <a:gdLst>
                <a:gd name="T0" fmla="*/ 400 w 11264"/>
                <a:gd name="T1" fmla="*/ 7099 h 11264"/>
                <a:gd name="T2" fmla="*/ 4165 w 11264"/>
                <a:gd name="T3" fmla="*/ 7099 h 11264"/>
                <a:gd name="T4" fmla="*/ 4165 w 11264"/>
                <a:gd name="T5" fmla="*/ 10864 h 11264"/>
                <a:gd name="T6" fmla="*/ 4565 w 11264"/>
                <a:gd name="T7" fmla="*/ 11264 h 11264"/>
                <a:gd name="T8" fmla="*/ 6699 w 11264"/>
                <a:gd name="T9" fmla="*/ 11264 h 11264"/>
                <a:gd name="T10" fmla="*/ 7099 w 11264"/>
                <a:gd name="T11" fmla="*/ 10864 h 11264"/>
                <a:gd name="T12" fmla="*/ 7099 w 11264"/>
                <a:gd name="T13" fmla="*/ 7099 h 11264"/>
                <a:gd name="T14" fmla="*/ 10864 w 11264"/>
                <a:gd name="T15" fmla="*/ 7099 h 11264"/>
                <a:gd name="T16" fmla="*/ 11264 w 11264"/>
                <a:gd name="T17" fmla="*/ 6699 h 11264"/>
                <a:gd name="T18" fmla="*/ 11264 w 11264"/>
                <a:gd name="T19" fmla="*/ 4565 h 11264"/>
                <a:gd name="T20" fmla="*/ 10864 w 11264"/>
                <a:gd name="T21" fmla="*/ 4165 h 11264"/>
                <a:gd name="T22" fmla="*/ 7099 w 11264"/>
                <a:gd name="T23" fmla="*/ 4165 h 11264"/>
                <a:gd name="T24" fmla="*/ 7099 w 11264"/>
                <a:gd name="T25" fmla="*/ 400 h 11264"/>
                <a:gd name="T26" fmla="*/ 6699 w 11264"/>
                <a:gd name="T27" fmla="*/ 0 h 11264"/>
                <a:gd name="T28" fmla="*/ 4565 w 11264"/>
                <a:gd name="T29" fmla="*/ 0 h 11264"/>
                <a:gd name="T30" fmla="*/ 4165 w 11264"/>
                <a:gd name="T31" fmla="*/ 400 h 11264"/>
                <a:gd name="T32" fmla="*/ 4165 w 11264"/>
                <a:gd name="T33" fmla="*/ 4165 h 11264"/>
                <a:gd name="T34" fmla="*/ 400 w 11264"/>
                <a:gd name="T35" fmla="*/ 4165 h 11264"/>
                <a:gd name="T36" fmla="*/ 0 w 11264"/>
                <a:gd name="T37" fmla="*/ 4565 h 11264"/>
                <a:gd name="T38" fmla="*/ 0 w 11264"/>
                <a:gd name="T39" fmla="*/ 6699 h 11264"/>
                <a:gd name="T40" fmla="*/ 400 w 11264"/>
                <a:gd name="T41" fmla="*/ 7099 h 1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64" h="11264">
                  <a:moveTo>
                    <a:pt x="400" y="7099"/>
                  </a:moveTo>
                  <a:lnTo>
                    <a:pt x="4165" y="7099"/>
                  </a:lnTo>
                  <a:lnTo>
                    <a:pt x="4165" y="10864"/>
                  </a:lnTo>
                  <a:cubicBezTo>
                    <a:pt x="4165" y="11085"/>
                    <a:pt x="4344" y="11264"/>
                    <a:pt x="4565" y="11264"/>
                  </a:cubicBezTo>
                  <a:lnTo>
                    <a:pt x="6699" y="11264"/>
                  </a:lnTo>
                  <a:cubicBezTo>
                    <a:pt x="6920" y="11264"/>
                    <a:pt x="7099" y="11085"/>
                    <a:pt x="7099" y="10864"/>
                  </a:cubicBezTo>
                  <a:lnTo>
                    <a:pt x="7099" y="7099"/>
                  </a:lnTo>
                  <a:lnTo>
                    <a:pt x="10864" y="7099"/>
                  </a:lnTo>
                  <a:cubicBezTo>
                    <a:pt x="11085" y="7099"/>
                    <a:pt x="11264" y="6920"/>
                    <a:pt x="11264" y="6699"/>
                  </a:cubicBezTo>
                  <a:lnTo>
                    <a:pt x="11264" y="4565"/>
                  </a:lnTo>
                  <a:cubicBezTo>
                    <a:pt x="11264" y="4344"/>
                    <a:pt x="11085" y="4165"/>
                    <a:pt x="10864" y="4165"/>
                  </a:cubicBezTo>
                  <a:lnTo>
                    <a:pt x="7099" y="4165"/>
                  </a:lnTo>
                  <a:lnTo>
                    <a:pt x="7099" y="400"/>
                  </a:lnTo>
                  <a:cubicBezTo>
                    <a:pt x="7099" y="179"/>
                    <a:pt x="6920" y="0"/>
                    <a:pt x="6699" y="0"/>
                  </a:cubicBezTo>
                  <a:lnTo>
                    <a:pt x="4565" y="0"/>
                  </a:lnTo>
                  <a:cubicBezTo>
                    <a:pt x="4344" y="0"/>
                    <a:pt x="4165" y="179"/>
                    <a:pt x="4165" y="400"/>
                  </a:cubicBezTo>
                  <a:lnTo>
                    <a:pt x="4165" y="4165"/>
                  </a:lnTo>
                  <a:lnTo>
                    <a:pt x="400" y="4165"/>
                  </a:lnTo>
                  <a:cubicBezTo>
                    <a:pt x="179" y="4165"/>
                    <a:pt x="0" y="4344"/>
                    <a:pt x="0" y="4565"/>
                  </a:cubicBezTo>
                  <a:lnTo>
                    <a:pt x="0" y="6699"/>
                  </a:lnTo>
                  <a:cubicBezTo>
                    <a:pt x="0" y="6920"/>
                    <a:pt x="179" y="7099"/>
                    <a:pt x="400" y="70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1" name="dna-code_82990"/>
            <p:cNvSpPr>
              <a:spLocks noChangeAspect="1"/>
            </p:cNvSpPr>
            <p:nvPr/>
          </p:nvSpPr>
          <p:spPr bwMode="auto">
            <a:xfrm>
              <a:off x="1119578" y="6149569"/>
              <a:ext cx="444989" cy="34343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475" h="468837">
                  <a:moveTo>
                    <a:pt x="396500" y="146917"/>
                  </a:moveTo>
                  <a:lnTo>
                    <a:pt x="548327" y="239691"/>
                  </a:lnTo>
                  <a:cubicBezTo>
                    <a:pt x="606532" y="275246"/>
                    <a:pt x="624927" y="351476"/>
                    <a:pt x="589327" y="409700"/>
                  </a:cubicBezTo>
                  <a:cubicBezTo>
                    <a:pt x="566630" y="446718"/>
                    <a:pt x="527095" y="468837"/>
                    <a:pt x="483624" y="468837"/>
                  </a:cubicBezTo>
                  <a:cubicBezTo>
                    <a:pt x="460836" y="468837"/>
                    <a:pt x="438598" y="462530"/>
                    <a:pt x="419104" y="450648"/>
                  </a:cubicBezTo>
                  <a:lnTo>
                    <a:pt x="257210" y="351750"/>
                  </a:lnTo>
                  <a:lnTo>
                    <a:pt x="257668" y="348003"/>
                  </a:lnTo>
                  <a:cubicBezTo>
                    <a:pt x="261694" y="313910"/>
                    <a:pt x="276703" y="242616"/>
                    <a:pt x="330332" y="190333"/>
                  </a:cubicBezTo>
                  <a:cubicBezTo>
                    <a:pt x="331339" y="192253"/>
                    <a:pt x="481245" y="284752"/>
                    <a:pt x="481245" y="284752"/>
                  </a:cubicBezTo>
                  <a:cubicBezTo>
                    <a:pt x="483258" y="285940"/>
                    <a:pt x="485363" y="286489"/>
                    <a:pt x="487376" y="286489"/>
                  </a:cubicBezTo>
                  <a:cubicBezTo>
                    <a:pt x="491403" y="286489"/>
                    <a:pt x="495247" y="284478"/>
                    <a:pt x="497443" y="280913"/>
                  </a:cubicBezTo>
                  <a:cubicBezTo>
                    <a:pt x="500829" y="275338"/>
                    <a:pt x="499091" y="268117"/>
                    <a:pt x="493508" y="264735"/>
                  </a:cubicBezTo>
                  <a:lnTo>
                    <a:pt x="347355" y="175617"/>
                  </a:lnTo>
                  <a:cubicBezTo>
                    <a:pt x="360716" y="165106"/>
                    <a:pt x="376000" y="155692"/>
                    <a:pt x="393662" y="148105"/>
                  </a:cubicBezTo>
                  <a:close/>
                  <a:moveTo>
                    <a:pt x="129623" y="39391"/>
                  </a:moveTo>
                  <a:cubicBezTo>
                    <a:pt x="97956" y="39391"/>
                    <a:pt x="69218" y="55476"/>
                    <a:pt x="52744" y="82346"/>
                  </a:cubicBezTo>
                  <a:cubicBezTo>
                    <a:pt x="26843" y="124661"/>
                    <a:pt x="40206" y="180046"/>
                    <a:pt x="82489" y="205911"/>
                  </a:cubicBezTo>
                  <a:lnTo>
                    <a:pt x="196983" y="275827"/>
                  </a:lnTo>
                  <a:cubicBezTo>
                    <a:pt x="209888" y="229399"/>
                    <a:pt x="236887" y="168439"/>
                    <a:pt x="292990" y="123839"/>
                  </a:cubicBezTo>
                  <a:lnTo>
                    <a:pt x="176482" y="52643"/>
                  </a:lnTo>
                  <a:cubicBezTo>
                    <a:pt x="162296" y="43960"/>
                    <a:pt x="146097" y="39391"/>
                    <a:pt x="129623" y="39391"/>
                  </a:cubicBezTo>
                  <a:close/>
                  <a:moveTo>
                    <a:pt x="129623" y="0"/>
                  </a:moveTo>
                  <a:cubicBezTo>
                    <a:pt x="153327" y="0"/>
                    <a:pt x="176665" y="6580"/>
                    <a:pt x="197075" y="19010"/>
                  </a:cubicBezTo>
                  <a:lnTo>
                    <a:pt x="366940" y="122742"/>
                  </a:lnTo>
                  <a:lnTo>
                    <a:pt x="339300" y="139559"/>
                  </a:lnTo>
                  <a:cubicBezTo>
                    <a:pt x="267547" y="183154"/>
                    <a:pt x="239816" y="256634"/>
                    <a:pt x="229291" y="310648"/>
                  </a:cubicBezTo>
                  <a:lnTo>
                    <a:pt x="223799" y="338432"/>
                  </a:lnTo>
                  <a:lnTo>
                    <a:pt x="61896" y="239544"/>
                  </a:lnTo>
                  <a:cubicBezTo>
                    <a:pt x="1034" y="202346"/>
                    <a:pt x="-18277" y="122651"/>
                    <a:pt x="18973" y="61782"/>
                  </a:cubicBezTo>
                  <a:cubicBezTo>
                    <a:pt x="42768" y="23123"/>
                    <a:pt x="84045" y="0"/>
                    <a:pt x="1296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2" name="biology-shape_46102"/>
            <p:cNvSpPr>
              <a:spLocks noChangeAspect="1"/>
            </p:cNvSpPr>
            <p:nvPr/>
          </p:nvSpPr>
          <p:spPr bwMode="auto">
            <a:xfrm>
              <a:off x="379088" y="4868016"/>
              <a:ext cx="609685" cy="548646"/>
            </a:xfrm>
            <a:custGeom>
              <a:avLst/>
              <a:gdLst>
                <a:gd name="T0" fmla="*/ 397 w 424"/>
                <a:gd name="T1" fmla="*/ 130 h 382"/>
                <a:gd name="T2" fmla="*/ 377 w 424"/>
                <a:gd name="T3" fmla="*/ 176 h 382"/>
                <a:gd name="T4" fmla="*/ 360 w 424"/>
                <a:gd name="T5" fmla="*/ 195 h 382"/>
                <a:gd name="T6" fmla="*/ 308 w 424"/>
                <a:gd name="T7" fmla="*/ 211 h 382"/>
                <a:gd name="T8" fmla="*/ 274 w 424"/>
                <a:gd name="T9" fmla="*/ 175 h 382"/>
                <a:gd name="T10" fmla="*/ 274 w 424"/>
                <a:gd name="T11" fmla="*/ 141 h 382"/>
                <a:gd name="T12" fmla="*/ 287 w 424"/>
                <a:gd name="T13" fmla="*/ 121 h 382"/>
                <a:gd name="T14" fmla="*/ 287 w 424"/>
                <a:gd name="T15" fmla="*/ 66 h 382"/>
                <a:gd name="T16" fmla="*/ 265 w 424"/>
                <a:gd name="T17" fmla="*/ 109 h 382"/>
                <a:gd name="T18" fmla="*/ 252 w 424"/>
                <a:gd name="T19" fmla="*/ 131 h 382"/>
                <a:gd name="T20" fmla="*/ 197 w 424"/>
                <a:gd name="T21" fmla="*/ 147 h 382"/>
                <a:gd name="T22" fmla="*/ 160 w 424"/>
                <a:gd name="T23" fmla="*/ 110 h 382"/>
                <a:gd name="T24" fmla="*/ 162 w 424"/>
                <a:gd name="T25" fmla="*/ 74 h 382"/>
                <a:gd name="T26" fmla="*/ 199 w 424"/>
                <a:gd name="T27" fmla="*/ 27 h 382"/>
                <a:gd name="T28" fmla="*/ 145 w 424"/>
                <a:gd name="T29" fmla="*/ 27 h 382"/>
                <a:gd name="T30" fmla="*/ 140 w 424"/>
                <a:gd name="T31" fmla="*/ 64 h 382"/>
                <a:gd name="T32" fmla="*/ 115 w 424"/>
                <a:gd name="T33" fmla="*/ 81 h 382"/>
                <a:gd name="T34" fmla="*/ 59 w 424"/>
                <a:gd name="T35" fmla="*/ 66 h 382"/>
                <a:gd name="T36" fmla="*/ 59 w 424"/>
                <a:gd name="T37" fmla="*/ 121 h 382"/>
                <a:gd name="T38" fmla="*/ 118 w 424"/>
                <a:gd name="T39" fmla="*/ 106 h 382"/>
                <a:gd name="T40" fmla="*/ 150 w 424"/>
                <a:gd name="T41" fmla="*/ 141 h 382"/>
                <a:gd name="T42" fmla="*/ 151 w 424"/>
                <a:gd name="T43" fmla="*/ 175 h 382"/>
                <a:gd name="T44" fmla="*/ 116 w 424"/>
                <a:gd name="T45" fmla="*/ 211 h 382"/>
                <a:gd name="T46" fmla="*/ 59 w 424"/>
                <a:gd name="T47" fmla="*/ 195 h 382"/>
                <a:gd name="T48" fmla="*/ 38 w 424"/>
                <a:gd name="T49" fmla="*/ 240 h 382"/>
                <a:gd name="T50" fmla="*/ 0 w 424"/>
                <a:gd name="T51" fmla="*/ 288 h 382"/>
                <a:gd name="T52" fmla="*/ 55 w 424"/>
                <a:gd name="T53" fmla="*/ 288 h 382"/>
                <a:gd name="T54" fmla="*/ 60 w 424"/>
                <a:gd name="T55" fmla="*/ 250 h 382"/>
                <a:gd name="T56" fmla="*/ 117 w 424"/>
                <a:gd name="T57" fmla="*/ 236 h 382"/>
                <a:gd name="T58" fmla="*/ 150 w 424"/>
                <a:gd name="T59" fmla="*/ 271 h 382"/>
                <a:gd name="T60" fmla="*/ 151 w 424"/>
                <a:gd name="T61" fmla="*/ 306 h 382"/>
                <a:gd name="T62" fmla="*/ 113 w 424"/>
                <a:gd name="T63" fmla="*/ 355 h 382"/>
                <a:gd name="T64" fmla="*/ 168 w 424"/>
                <a:gd name="T65" fmla="*/ 355 h 382"/>
                <a:gd name="T66" fmla="*/ 167 w 424"/>
                <a:gd name="T67" fmla="*/ 325 h 382"/>
                <a:gd name="T68" fmla="*/ 173 w 424"/>
                <a:gd name="T69" fmla="*/ 315 h 382"/>
                <a:gd name="T70" fmla="*/ 228 w 424"/>
                <a:gd name="T71" fmla="*/ 300 h 382"/>
                <a:gd name="T72" fmla="*/ 263 w 424"/>
                <a:gd name="T73" fmla="*/ 336 h 382"/>
                <a:gd name="T74" fmla="*/ 283 w 424"/>
                <a:gd name="T75" fmla="*/ 382 h 382"/>
                <a:gd name="T76" fmla="*/ 286 w 424"/>
                <a:gd name="T77" fmla="*/ 328 h 382"/>
                <a:gd name="T78" fmla="*/ 280 w 424"/>
                <a:gd name="T79" fmla="*/ 288 h 382"/>
                <a:gd name="T80" fmla="*/ 287 w 424"/>
                <a:gd name="T81" fmla="*/ 249 h 382"/>
                <a:gd name="T82" fmla="*/ 336 w 424"/>
                <a:gd name="T83" fmla="*/ 236 h 382"/>
                <a:gd name="T84" fmla="*/ 387 w 424"/>
                <a:gd name="T85" fmla="*/ 222 h 382"/>
                <a:gd name="T86" fmla="*/ 400 w 424"/>
                <a:gd name="T87" fmla="*/ 185 h 382"/>
                <a:gd name="T88" fmla="*/ 252 w 424"/>
                <a:gd name="T89" fmla="*/ 261 h 382"/>
                <a:gd name="T90" fmla="*/ 197 w 424"/>
                <a:gd name="T91" fmla="*/ 277 h 382"/>
                <a:gd name="T92" fmla="*/ 171 w 424"/>
                <a:gd name="T93" fmla="*/ 260 h 382"/>
                <a:gd name="T94" fmla="*/ 168 w 424"/>
                <a:gd name="T95" fmla="*/ 222 h 382"/>
                <a:gd name="T96" fmla="*/ 172 w 424"/>
                <a:gd name="T97" fmla="*/ 185 h 382"/>
                <a:gd name="T98" fmla="*/ 196 w 424"/>
                <a:gd name="T99" fmla="*/ 170 h 382"/>
                <a:gd name="T100" fmla="*/ 251 w 424"/>
                <a:gd name="T101" fmla="*/ 185 h 382"/>
                <a:gd name="T102" fmla="*/ 256 w 424"/>
                <a:gd name="T103" fmla="*/ 222 h 382"/>
                <a:gd name="T104" fmla="*/ 252 w 424"/>
                <a:gd name="T105" fmla="*/ 26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4" h="382">
                  <a:moveTo>
                    <a:pt x="424" y="158"/>
                  </a:moveTo>
                  <a:cubicBezTo>
                    <a:pt x="424" y="143"/>
                    <a:pt x="412" y="130"/>
                    <a:pt x="397" y="130"/>
                  </a:cubicBezTo>
                  <a:cubicBezTo>
                    <a:pt x="382" y="130"/>
                    <a:pt x="370" y="143"/>
                    <a:pt x="370" y="158"/>
                  </a:cubicBezTo>
                  <a:cubicBezTo>
                    <a:pt x="370" y="165"/>
                    <a:pt x="372" y="171"/>
                    <a:pt x="377" y="176"/>
                  </a:cubicBezTo>
                  <a:lnTo>
                    <a:pt x="366" y="196"/>
                  </a:lnTo>
                  <a:cubicBezTo>
                    <a:pt x="364" y="195"/>
                    <a:pt x="362" y="195"/>
                    <a:pt x="360" y="195"/>
                  </a:cubicBezTo>
                  <a:cubicBezTo>
                    <a:pt x="349" y="195"/>
                    <a:pt x="339" y="202"/>
                    <a:pt x="335" y="211"/>
                  </a:cubicBezTo>
                  <a:lnTo>
                    <a:pt x="308" y="211"/>
                  </a:lnTo>
                  <a:cubicBezTo>
                    <a:pt x="304" y="202"/>
                    <a:pt x="295" y="196"/>
                    <a:pt x="285" y="195"/>
                  </a:cubicBezTo>
                  <a:lnTo>
                    <a:pt x="274" y="175"/>
                  </a:lnTo>
                  <a:cubicBezTo>
                    <a:pt x="277" y="170"/>
                    <a:pt x="280" y="164"/>
                    <a:pt x="280" y="158"/>
                  </a:cubicBezTo>
                  <a:cubicBezTo>
                    <a:pt x="280" y="152"/>
                    <a:pt x="278" y="146"/>
                    <a:pt x="274" y="141"/>
                  </a:cubicBezTo>
                  <a:lnTo>
                    <a:pt x="286" y="121"/>
                  </a:lnTo>
                  <a:cubicBezTo>
                    <a:pt x="286" y="121"/>
                    <a:pt x="287" y="121"/>
                    <a:pt x="287" y="121"/>
                  </a:cubicBezTo>
                  <a:cubicBezTo>
                    <a:pt x="302" y="121"/>
                    <a:pt x="314" y="109"/>
                    <a:pt x="314" y="94"/>
                  </a:cubicBezTo>
                  <a:cubicBezTo>
                    <a:pt x="314" y="78"/>
                    <a:pt x="302" y="66"/>
                    <a:pt x="287" y="66"/>
                  </a:cubicBezTo>
                  <a:cubicBezTo>
                    <a:pt x="272" y="66"/>
                    <a:pt x="260" y="78"/>
                    <a:pt x="260" y="94"/>
                  </a:cubicBezTo>
                  <a:cubicBezTo>
                    <a:pt x="260" y="99"/>
                    <a:pt x="262" y="105"/>
                    <a:pt x="265" y="109"/>
                  </a:cubicBezTo>
                  <a:lnTo>
                    <a:pt x="253" y="131"/>
                  </a:lnTo>
                  <a:lnTo>
                    <a:pt x="252" y="131"/>
                  </a:lnTo>
                  <a:cubicBezTo>
                    <a:pt x="241" y="131"/>
                    <a:pt x="232" y="137"/>
                    <a:pt x="227" y="147"/>
                  </a:cubicBezTo>
                  <a:lnTo>
                    <a:pt x="197" y="147"/>
                  </a:lnTo>
                  <a:cubicBezTo>
                    <a:pt x="193" y="137"/>
                    <a:pt x="183" y="131"/>
                    <a:pt x="172" y="131"/>
                  </a:cubicBezTo>
                  <a:lnTo>
                    <a:pt x="160" y="110"/>
                  </a:lnTo>
                  <a:cubicBezTo>
                    <a:pt x="165" y="105"/>
                    <a:pt x="168" y="98"/>
                    <a:pt x="168" y="91"/>
                  </a:cubicBezTo>
                  <a:cubicBezTo>
                    <a:pt x="168" y="85"/>
                    <a:pt x="166" y="79"/>
                    <a:pt x="162" y="74"/>
                  </a:cubicBezTo>
                  <a:lnTo>
                    <a:pt x="173" y="55"/>
                  </a:lnTo>
                  <a:cubicBezTo>
                    <a:pt x="188" y="54"/>
                    <a:pt x="199" y="42"/>
                    <a:pt x="199" y="27"/>
                  </a:cubicBezTo>
                  <a:cubicBezTo>
                    <a:pt x="199" y="12"/>
                    <a:pt x="187" y="0"/>
                    <a:pt x="172" y="0"/>
                  </a:cubicBezTo>
                  <a:cubicBezTo>
                    <a:pt x="157" y="0"/>
                    <a:pt x="145" y="12"/>
                    <a:pt x="145" y="27"/>
                  </a:cubicBezTo>
                  <a:cubicBezTo>
                    <a:pt x="145" y="34"/>
                    <a:pt x="147" y="40"/>
                    <a:pt x="151" y="45"/>
                  </a:cubicBezTo>
                  <a:lnTo>
                    <a:pt x="140" y="64"/>
                  </a:lnTo>
                  <a:lnTo>
                    <a:pt x="140" y="64"/>
                  </a:lnTo>
                  <a:cubicBezTo>
                    <a:pt x="129" y="64"/>
                    <a:pt x="119" y="71"/>
                    <a:pt x="115" y="81"/>
                  </a:cubicBezTo>
                  <a:lnTo>
                    <a:pt x="84" y="81"/>
                  </a:lnTo>
                  <a:cubicBezTo>
                    <a:pt x="79" y="72"/>
                    <a:pt x="70" y="66"/>
                    <a:pt x="59" y="66"/>
                  </a:cubicBezTo>
                  <a:cubicBezTo>
                    <a:pt x="44" y="66"/>
                    <a:pt x="32" y="78"/>
                    <a:pt x="32" y="94"/>
                  </a:cubicBezTo>
                  <a:cubicBezTo>
                    <a:pt x="32" y="109"/>
                    <a:pt x="44" y="121"/>
                    <a:pt x="59" y="121"/>
                  </a:cubicBezTo>
                  <a:cubicBezTo>
                    <a:pt x="70" y="121"/>
                    <a:pt x="79" y="115"/>
                    <a:pt x="83" y="106"/>
                  </a:cubicBezTo>
                  <a:lnTo>
                    <a:pt x="118" y="106"/>
                  </a:lnTo>
                  <a:cubicBezTo>
                    <a:pt x="122" y="112"/>
                    <a:pt x="129" y="117"/>
                    <a:pt x="137" y="118"/>
                  </a:cubicBezTo>
                  <a:lnTo>
                    <a:pt x="150" y="141"/>
                  </a:lnTo>
                  <a:cubicBezTo>
                    <a:pt x="147" y="146"/>
                    <a:pt x="145" y="152"/>
                    <a:pt x="145" y="158"/>
                  </a:cubicBezTo>
                  <a:cubicBezTo>
                    <a:pt x="145" y="164"/>
                    <a:pt x="147" y="170"/>
                    <a:pt x="151" y="175"/>
                  </a:cubicBezTo>
                  <a:lnTo>
                    <a:pt x="139" y="195"/>
                  </a:lnTo>
                  <a:cubicBezTo>
                    <a:pt x="129" y="196"/>
                    <a:pt x="120" y="202"/>
                    <a:pt x="116" y="211"/>
                  </a:cubicBezTo>
                  <a:lnTo>
                    <a:pt x="84" y="211"/>
                  </a:lnTo>
                  <a:cubicBezTo>
                    <a:pt x="80" y="202"/>
                    <a:pt x="70" y="195"/>
                    <a:pt x="59" y="195"/>
                  </a:cubicBezTo>
                  <a:cubicBezTo>
                    <a:pt x="44" y="195"/>
                    <a:pt x="32" y="207"/>
                    <a:pt x="32" y="222"/>
                  </a:cubicBezTo>
                  <a:cubicBezTo>
                    <a:pt x="32" y="229"/>
                    <a:pt x="34" y="235"/>
                    <a:pt x="38" y="240"/>
                  </a:cubicBezTo>
                  <a:lnTo>
                    <a:pt x="26" y="261"/>
                  </a:lnTo>
                  <a:cubicBezTo>
                    <a:pt x="12" y="261"/>
                    <a:pt x="0" y="273"/>
                    <a:pt x="0" y="288"/>
                  </a:cubicBezTo>
                  <a:cubicBezTo>
                    <a:pt x="0" y="303"/>
                    <a:pt x="12" y="315"/>
                    <a:pt x="27" y="315"/>
                  </a:cubicBezTo>
                  <a:cubicBezTo>
                    <a:pt x="42" y="315"/>
                    <a:pt x="55" y="303"/>
                    <a:pt x="55" y="288"/>
                  </a:cubicBezTo>
                  <a:cubicBezTo>
                    <a:pt x="55" y="281"/>
                    <a:pt x="52" y="275"/>
                    <a:pt x="48" y="270"/>
                  </a:cubicBezTo>
                  <a:lnTo>
                    <a:pt x="60" y="250"/>
                  </a:lnTo>
                  <a:cubicBezTo>
                    <a:pt x="70" y="249"/>
                    <a:pt x="78" y="244"/>
                    <a:pt x="83" y="236"/>
                  </a:cubicBezTo>
                  <a:lnTo>
                    <a:pt x="117" y="236"/>
                  </a:lnTo>
                  <a:cubicBezTo>
                    <a:pt x="121" y="243"/>
                    <a:pt x="129" y="248"/>
                    <a:pt x="137" y="249"/>
                  </a:cubicBezTo>
                  <a:lnTo>
                    <a:pt x="150" y="271"/>
                  </a:lnTo>
                  <a:cubicBezTo>
                    <a:pt x="147" y="276"/>
                    <a:pt x="145" y="282"/>
                    <a:pt x="145" y="288"/>
                  </a:cubicBezTo>
                  <a:cubicBezTo>
                    <a:pt x="145" y="295"/>
                    <a:pt x="147" y="301"/>
                    <a:pt x="151" y="306"/>
                  </a:cubicBezTo>
                  <a:lnTo>
                    <a:pt x="139" y="327"/>
                  </a:lnTo>
                  <a:cubicBezTo>
                    <a:pt x="124" y="328"/>
                    <a:pt x="113" y="340"/>
                    <a:pt x="113" y="355"/>
                  </a:cubicBezTo>
                  <a:cubicBezTo>
                    <a:pt x="113" y="370"/>
                    <a:pt x="125" y="382"/>
                    <a:pt x="140" y="382"/>
                  </a:cubicBezTo>
                  <a:cubicBezTo>
                    <a:pt x="156" y="382"/>
                    <a:pt x="168" y="370"/>
                    <a:pt x="168" y="355"/>
                  </a:cubicBezTo>
                  <a:cubicBezTo>
                    <a:pt x="168" y="348"/>
                    <a:pt x="165" y="341"/>
                    <a:pt x="161" y="336"/>
                  </a:cubicBezTo>
                  <a:lnTo>
                    <a:pt x="167" y="325"/>
                  </a:lnTo>
                  <a:cubicBezTo>
                    <a:pt x="167" y="325"/>
                    <a:pt x="167" y="325"/>
                    <a:pt x="167" y="325"/>
                  </a:cubicBezTo>
                  <a:lnTo>
                    <a:pt x="173" y="315"/>
                  </a:lnTo>
                  <a:cubicBezTo>
                    <a:pt x="183" y="315"/>
                    <a:pt x="192" y="309"/>
                    <a:pt x="196" y="300"/>
                  </a:cubicBezTo>
                  <a:lnTo>
                    <a:pt x="228" y="300"/>
                  </a:lnTo>
                  <a:cubicBezTo>
                    <a:pt x="232" y="309"/>
                    <a:pt x="241" y="315"/>
                    <a:pt x="251" y="315"/>
                  </a:cubicBezTo>
                  <a:lnTo>
                    <a:pt x="263" y="336"/>
                  </a:lnTo>
                  <a:cubicBezTo>
                    <a:pt x="259" y="341"/>
                    <a:pt x="256" y="347"/>
                    <a:pt x="256" y="355"/>
                  </a:cubicBezTo>
                  <a:cubicBezTo>
                    <a:pt x="256" y="370"/>
                    <a:pt x="268" y="382"/>
                    <a:pt x="283" y="382"/>
                  </a:cubicBezTo>
                  <a:cubicBezTo>
                    <a:pt x="298" y="382"/>
                    <a:pt x="310" y="370"/>
                    <a:pt x="310" y="355"/>
                  </a:cubicBezTo>
                  <a:cubicBezTo>
                    <a:pt x="310" y="341"/>
                    <a:pt x="300" y="329"/>
                    <a:pt x="286" y="328"/>
                  </a:cubicBezTo>
                  <a:lnTo>
                    <a:pt x="273" y="306"/>
                  </a:lnTo>
                  <a:cubicBezTo>
                    <a:pt x="277" y="301"/>
                    <a:pt x="280" y="295"/>
                    <a:pt x="280" y="288"/>
                  </a:cubicBezTo>
                  <a:cubicBezTo>
                    <a:pt x="280" y="282"/>
                    <a:pt x="278" y="276"/>
                    <a:pt x="274" y="271"/>
                  </a:cubicBezTo>
                  <a:lnTo>
                    <a:pt x="287" y="249"/>
                  </a:lnTo>
                  <a:cubicBezTo>
                    <a:pt x="295" y="248"/>
                    <a:pt x="302" y="243"/>
                    <a:pt x="306" y="236"/>
                  </a:cubicBezTo>
                  <a:lnTo>
                    <a:pt x="336" y="236"/>
                  </a:lnTo>
                  <a:cubicBezTo>
                    <a:pt x="341" y="244"/>
                    <a:pt x="350" y="250"/>
                    <a:pt x="360" y="250"/>
                  </a:cubicBezTo>
                  <a:cubicBezTo>
                    <a:pt x="375" y="250"/>
                    <a:pt x="387" y="237"/>
                    <a:pt x="387" y="222"/>
                  </a:cubicBezTo>
                  <a:cubicBezTo>
                    <a:pt x="387" y="218"/>
                    <a:pt x="386" y="215"/>
                    <a:pt x="385" y="211"/>
                  </a:cubicBezTo>
                  <a:lnTo>
                    <a:pt x="400" y="185"/>
                  </a:lnTo>
                  <a:cubicBezTo>
                    <a:pt x="413" y="184"/>
                    <a:pt x="424" y="172"/>
                    <a:pt x="424" y="158"/>
                  </a:cubicBezTo>
                  <a:close/>
                  <a:moveTo>
                    <a:pt x="252" y="261"/>
                  </a:moveTo>
                  <a:cubicBezTo>
                    <a:pt x="241" y="261"/>
                    <a:pt x="231" y="267"/>
                    <a:pt x="227" y="277"/>
                  </a:cubicBezTo>
                  <a:lnTo>
                    <a:pt x="197" y="277"/>
                  </a:lnTo>
                  <a:cubicBezTo>
                    <a:pt x="193" y="267"/>
                    <a:pt x="183" y="260"/>
                    <a:pt x="172" y="260"/>
                  </a:cubicBezTo>
                  <a:cubicBezTo>
                    <a:pt x="172" y="260"/>
                    <a:pt x="171" y="260"/>
                    <a:pt x="171" y="260"/>
                  </a:cubicBezTo>
                  <a:lnTo>
                    <a:pt x="160" y="241"/>
                  </a:lnTo>
                  <a:cubicBezTo>
                    <a:pt x="165" y="236"/>
                    <a:pt x="168" y="230"/>
                    <a:pt x="168" y="222"/>
                  </a:cubicBezTo>
                  <a:cubicBezTo>
                    <a:pt x="168" y="215"/>
                    <a:pt x="165" y="209"/>
                    <a:pt x="161" y="204"/>
                  </a:cubicBezTo>
                  <a:lnTo>
                    <a:pt x="172" y="185"/>
                  </a:lnTo>
                  <a:cubicBezTo>
                    <a:pt x="172" y="185"/>
                    <a:pt x="172" y="185"/>
                    <a:pt x="172" y="185"/>
                  </a:cubicBezTo>
                  <a:cubicBezTo>
                    <a:pt x="183" y="185"/>
                    <a:pt x="192" y="179"/>
                    <a:pt x="196" y="170"/>
                  </a:cubicBezTo>
                  <a:lnTo>
                    <a:pt x="228" y="170"/>
                  </a:lnTo>
                  <a:cubicBezTo>
                    <a:pt x="232" y="179"/>
                    <a:pt x="241" y="185"/>
                    <a:pt x="251" y="185"/>
                  </a:cubicBezTo>
                  <a:lnTo>
                    <a:pt x="262" y="204"/>
                  </a:lnTo>
                  <a:cubicBezTo>
                    <a:pt x="258" y="209"/>
                    <a:pt x="256" y="215"/>
                    <a:pt x="256" y="222"/>
                  </a:cubicBezTo>
                  <a:cubicBezTo>
                    <a:pt x="256" y="230"/>
                    <a:pt x="259" y="237"/>
                    <a:pt x="263" y="242"/>
                  </a:cubicBezTo>
                  <a:lnTo>
                    <a:pt x="252" y="261"/>
                  </a:lnTo>
                  <a:cubicBezTo>
                    <a:pt x="252" y="261"/>
                    <a:pt x="252" y="261"/>
                    <a:pt x="252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35" name="组合 34"/>
          <p:cNvGrpSpPr/>
          <p:nvPr/>
        </p:nvGrpSpPr>
        <p:grpSpPr>
          <a:xfrm>
            <a:off x="3206385" y="2512114"/>
            <a:ext cx="6258127" cy="768350"/>
            <a:chOff x="3871641" y="774063"/>
            <a:chExt cx="6258127" cy="768350"/>
          </a:xfrm>
        </p:grpSpPr>
        <p:sp>
          <p:nvSpPr>
            <p:cNvPr id="36" name="矩形 35"/>
            <p:cNvSpPr/>
            <p:nvPr/>
          </p:nvSpPr>
          <p:spPr>
            <a:xfrm>
              <a:off x="4612888" y="866329"/>
              <a:ext cx="5516880" cy="58356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</a:rPr>
                <a:t>新</a:t>
              </a:r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冠肺炎防控期间体重管理</a:t>
              </a:r>
              <a:endParaRPr kumimoji="1" lang="zh-CN" altLang="en-US" sz="3200" b="1" spc="3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37" name="文字方塊 37"/>
            <p:cNvSpPr txBox="1"/>
            <p:nvPr/>
          </p:nvSpPr>
          <p:spPr>
            <a:xfrm>
              <a:off x="3871641" y="774063"/>
              <a:ext cx="77914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3990"/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ea"/>
                </a:rPr>
                <a:t>03</a:t>
              </a:r>
              <a:endPara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3990"/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ea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0590" y="1151890"/>
            <a:ext cx="5661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肥胖的诊断方法：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76" name="Rectangle 3"/>
          <p:cNvSpPr>
            <a:spLocks noGrp="1"/>
          </p:cNvSpPr>
          <p:nvPr/>
        </p:nvSpPr>
        <p:spPr>
          <a:xfrm>
            <a:off x="3312795" y="1343660"/>
            <a:ext cx="7031355" cy="191262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/>
            <a:r>
              <a:rPr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理想体重（千克）＝身高（厘米）－105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eaLnBrk="1" hangingPunct="1"/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eaLnBrk="1" hangingPunct="1"/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体重指数（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BMI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 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BMI=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体重（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kg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/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身高</a:t>
            </a:r>
            <a:r>
              <a:rPr lang="en-US" altLang="zh-CN" sz="2400" baseline="30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3074" name="Picture 4" descr="UAH81]TGE$BN2Q{U28Q@6K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015" y="3514090"/>
            <a:ext cx="8838565" cy="3343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何为肥胖？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0590" y="938530"/>
            <a:ext cx="5661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肥胖的诊断方法：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276" name="文本框 3"/>
          <p:cNvSpPr txBox="1"/>
          <p:nvPr/>
        </p:nvSpPr>
        <p:spPr>
          <a:xfrm>
            <a:off x="1013460" y="1609090"/>
            <a:ext cx="9286875" cy="13087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腰围（WC）  腰围是公认的衡量脂肪在腹部蓄积程度最简单、实用的指标。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腰围的测量方法：站立，用软尺在肚脐处绕腹部一周（单位：厘米）。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判断标准为：</a:t>
            </a:r>
            <a:r>
              <a:rPr sz="2200" b="1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男性≥85厘米，女性≥80厘米，</a:t>
            </a: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均属于中心性肥胖。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279" name="文本框 6"/>
          <p:cNvSpPr txBox="1"/>
          <p:nvPr/>
        </p:nvSpPr>
        <p:spPr>
          <a:xfrm>
            <a:off x="1068070" y="3388995"/>
            <a:ext cx="6525895" cy="2526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腰臀比（WHR）  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臀围的测量方法：站立，用软尺在臀部最突出处绕臀部一周（单位：厘米）。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计算公式：腰臀比＝腰围（厘米）÷臀围（厘米）。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20000"/>
              </a:lnSpc>
            </a:pP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评价标准：</a:t>
            </a:r>
            <a:r>
              <a:rPr sz="2200" b="1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男性＞0.9，女性＞0.8，</a:t>
            </a:r>
            <a:r>
              <a:rPr sz="2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可判断为中心性肥胖。</a:t>
            </a:r>
            <a:endParaRPr sz="22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90485" y="3227705"/>
            <a:ext cx="3484880" cy="3178810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何为肥胖？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41"/>
          <p:cNvSpPr txBox="1"/>
          <p:nvPr/>
        </p:nvSpPr>
        <p:spPr>
          <a:xfrm>
            <a:off x="4566920" y="2874645"/>
            <a:ext cx="6055995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" panose="02010600030101010101" pitchFamily="2" charset="-122"/>
              </a:rPr>
              <a:t>任何减肥都是不以身体损害为代价的，不管选择怎样的减重方式，</a:t>
            </a:r>
            <a:endParaRPr lang="zh-CN" sz="28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" panose="02010600030101010101" pitchFamily="2" charset="-122"/>
            </a:endParaRPr>
          </a:p>
          <a:p>
            <a:pPr algn="ctr">
              <a:lnSpc>
                <a:spcPct val="140000"/>
              </a:lnSpc>
            </a:pPr>
            <a:r>
              <a:rPr lang="zh-CN" sz="28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" panose="02010600030101010101" pitchFamily="2" charset="-122"/>
              </a:rPr>
              <a:t>一定要是正确的！</a:t>
            </a:r>
            <a:endParaRPr lang="zh-CN" sz="28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" panose="02010600030101010101" pitchFamily="2" charset="-122"/>
            </a:endParaRPr>
          </a:p>
        </p:txBody>
      </p:sp>
      <p:grpSp>
        <p:nvGrpSpPr>
          <p:cNvPr id="21" name="Group 1"/>
          <p:cNvGrpSpPr/>
          <p:nvPr/>
        </p:nvGrpSpPr>
        <p:grpSpPr>
          <a:xfrm>
            <a:off x="934177" y="2727698"/>
            <a:ext cx="2045778" cy="2045778"/>
            <a:chOff x="5073111" y="1813298"/>
            <a:chExt cx="2045778" cy="2045778"/>
          </a:xfrm>
        </p:grpSpPr>
        <p:sp>
          <p:nvSpPr>
            <p:cNvPr id="22" name="Diamond 2"/>
            <p:cNvSpPr/>
            <p:nvPr/>
          </p:nvSpPr>
          <p:spPr>
            <a:xfrm>
              <a:off x="5073111" y="1813298"/>
              <a:ext cx="2045778" cy="2045778"/>
            </a:xfrm>
            <a:prstGeom prst="diamond">
              <a:avLst/>
            </a:prstGeom>
            <a:solidFill>
              <a:srgbClr val="9434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3" name="TextBox 6"/>
            <p:cNvSpPr txBox="1"/>
            <p:nvPr/>
          </p:nvSpPr>
          <p:spPr>
            <a:xfrm>
              <a:off x="5505840" y="2545387"/>
              <a:ext cx="117919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PLAN</a:t>
              </a:r>
              <a:endPara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Group 30"/>
          <p:cNvGrpSpPr/>
          <p:nvPr/>
        </p:nvGrpSpPr>
        <p:grpSpPr>
          <a:xfrm>
            <a:off x="2980055" y="3709670"/>
            <a:ext cx="3255010" cy="76200"/>
            <a:chOff x="3966529" y="2552980"/>
            <a:chExt cx="5400784" cy="50800"/>
          </a:xfrm>
        </p:grpSpPr>
        <p:cxnSp>
          <p:nvCxnSpPr>
            <p:cNvPr id="54" name="Straight Connector 14"/>
            <p:cNvCxnSpPr/>
            <p:nvPr/>
          </p:nvCxnSpPr>
          <p:spPr>
            <a:xfrm>
              <a:off x="3966529" y="2580336"/>
              <a:ext cx="2045444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28"/>
            <p:cNvSpPr/>
            <p:nvPr/>
          </p:nvSpPr>
          <p:spPr>
            <a:xfrm>
              <a:off x="9316513" y="2552980"/>
              <a:ext cx="50800" cy="508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瘦身关键词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3707924" y="1545504"/>
            <a:ext cx="4512501" cy="6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3335" dirty="0" smtClean="0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膳食品种</a:t>
            </a:r>
            <a:endParaRPr lang="zh-CN" altLang="en-US" sz="3335" dirty="0">
              <a:solidFill>
                <a:srgbClr val="3333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Freeform 5"/>
          <p:cNvSpPr/>
          <p:nvPr/>
        </p:nvSpPr>
        <p:spPr bwMode="auto">
          <a:xfrm>
            <a:off x="3503712" y="2682260"/>
            <a:ext cx="1981723" cy="175638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A13990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1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 bwMode="auto">
          <a:xfrm>
            <a:off x="3599723" y="2794781"/>
            <a:ext cx="1766068" cy="156525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1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6096000" y="2685309"/>
            <a:ext cx="1981723" cy="175638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A13990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2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6192011" y="2764810"/>
            <a:ext cx="1766068" cy="156525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2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" name="Freeform 5"/>
          <p:cNvSpPr/>
          <p:nvPr/>
        </p:nvSpPr>
        <p:spPr bwMode="auto">
          <a:xfrm>
            <a:off x="8868244" y="2660544"/>
            <a:ext cx="1981723" cy="175638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A13990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3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9" name="Freeform 5"/>
          <p:cNvSpPr/>
          <p:nvPr/>
        </p:nvSpPr>
        <p:spPr bwMode="auto">
          <a:xfrm>
            <a:off x="8976320" y="2727980"/>
            <a:ext cx="1766068" cy="156525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3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87755" y="3304805"/>
            <a:ext cx="12719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4~6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种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天</a:t>
            </a:r>
            <a:endParaRPr lang="zh-CN" altLang="en-US" sz="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87488" y="2660915"/>
            <a:ext cx="11252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¥13456</a:t>
            </a:r>
            <a:endParaRPr lang="zh-CN" altLang="en-US" sz="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719403" y="4293096"/>
            <a:ext cx="2349784" cy="556891"/>
            <a:chOff x="2061936" y="5263650"/>
            <a:chExt cx="2349784" cy="556892"/>
          </a:xfrm>
        </p:grpSpPr>
        <p:sp>
          <p:nvSpPr>
            <p:cNvPr id="50" name="文本框 49"/>
            <p:cNvSpPr txBox="1"/>
            <p:nvPr/>
          </p:nvSpPr>
          <p:spPr bwMode="auto">
            <a:xfrm>
              <a:off x="2217364" y="5498597"/>
              <a:ext cx="2038928" cy="321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endParaRPr lang="en-US" altLang="zh-CN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 bwMode="auto">
            <a:xfrm>
              <a:off x="2061936" y="5263650"/>
              <a:ext cx="2349784" cy="337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16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4" name="文本框 53"/>
          <p:cNvSpPr txBox="1"/>
          <p:nvPr/>
        </p:nvSpPr>
        <p:spPr bwMode="auto">
          <a:xfrm>
            <a:off x="5999989" y="4101075"/>
            <a:ext cx="2349784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zh-CN" altLang="en-US" sz="1600" spc="75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976320" y="3988551"/>
            <a:ext cx="2349784" cy="556889"/>
            <a:chOff x="2157947" y="5263650"/>
            <a:chExt cx="2349784" cy="556889"/>
          </a:xfrm>
        </p:grpSpPr>
        <p:sp>
          <p:nvSpPr>
            <p:cNvPr id="56" name="文本框 55"/>
            <p:cNvSpPr txBox="1"/>
            <p:nvPr/>
          </p:nvSpPr>
          <p:spPr bwMode="auto">
            <a:xfrm>
              <a:off x="2217364" y="5498594"/>
              <a:ext cx="2038928" cy="321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endParaRPr lang="en-US" altLang="zh-CN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 bwMode="auto">
            <a:xfrm>
              <a:off x="2157947" y="5263650"/>
              <a:ext cx="2349784" cy="337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16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 flipV="1">
            <a:off x="934720" y="5589270"/>
            <a:ext cx="10129520" cy="158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170"/>
          <p:cNvSpPr txBox="1"/>
          <p:nvPr/>
        </p:nvSpPr>
        <p:spPr>
          <a:xfrm>
            <a:off x="2310130" y="5725795"/>
            <a:ext cx="8025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zh-CN" sz="2400" dirty="0" smtClean="0">
                <a:latin typeface="圆体-简" panose="02010600040101010101" charset="-122"/>
                <a:ea typeface="圆体-简" panose="02010600040101010101" charset="-122"/>
              </a:rPr>
              <a:t>每天保证12个品种以上食材，每周应超过25个不同品种。</a:t>
            </a:r>
            <a:endParaRPr lang="zh-CN" altLang="zh-CN" sz="2400" dirty="0" smtClean="0">
              <a:latin typeface="圆体-简" panose="02010600040101010101" charset="-122"/>
              <a:ea typeface="圆体-简" panose="02010600040101010101" charset="-122"/>
            </a:endParaRPr>
          </a:p>
          <a:p>
            <a:pPr algn="ctr"/>
            <a:endParaRPr lang="en-US" altLang="zh-CN" sz="2400" dirty="0" smtClean="0">
              <a:latin typeface="+mj-ea"/>
              <a:ea typeface="+mj-ea"/>
              <a:cs typeface="方正兰亭细黑_GBK_M" pitchFamily="2" charset="2"/>
            </a:endParaRPr>
          </a:p>
        </p:txBody>
      </p:sp>
      <p:cxnSp>
        <p:nvCxnSpPr>
          <p:cNvPr id="84" name="直接连接符​​ 14"/>
          <p:cNvCxnSpPr/>
          <p:nvPr/>
        </p:nvCxnSpPr>
        <p:spPr>
          <a:xfrm>
            <a:off x="3311691" y="2313464"/>
            <a:ext cx="5682409" cy="0"/>
          </a:xfrm>
          <a:prstGeom prst="line">
            <a:avLst/>
          </a:prstGeom>
          <a:ln w="19050">
            <a:solidFill>
              <a:srgbClr val="33333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 5"/>
          <p:cNvSpPr/>
          <p:nvPr/>
        </p:nvSpPr>
        <p:spPr bwMode="auto">
          <a:xfrm>
            <a:off x="990925" y="2665750"/>
            <a:ext cx="1981723" cy="1756383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rgbClr val="A13990"/>
          </a:solidFill>
          <a:ln w="317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27000" dist="63500" dir="13500000">
              <a:schemeClr val="accent1">
                <a:lumMod val="50000"/>
                <a:alpha val="8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6" name="Freeform 5"/>
          <p:cNvSpPr/>
          <p:nvPr/>
        </p:nvSpPr>
        <p:spPr bwMode="auto">
          <a:xfrm>
            <a:off x="1099000" y="2761761"/>
            <a:ext cx="1766068" cy="156525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01600" dist="50800" dir="2700000" algn="tl" rotWithShape="0">
              <a:schemeClr val="accent1">
                <a:lumMod val="50000"/>
                <a:alpha val="64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63500" h="190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rgbClr val="FFFFFF"/>
              </a:solidFill>
              <a:latin typeface="+mj-ea"/>
              <a:ea typeface="+mj-ea"/>
              <a:sym typeface="Arial" panose="020B0604020202020204" pitchFamily="34" charset="0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6480043" y="3274834"/>
            <a:ext cx="12719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3~5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种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天</a:t>
            </a:r>
            <a:endParaRPr lang="zh-CN" altLang="en-US" sz="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358457" y="3271785"/>
            <a:ext cx="12719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3~5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种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天</a:t>
            </a:r>
            <a:endParaRPr lang="zh-CN" altLang="en-US" sz="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9264352" y="3241814"/>
            <a:ext cx="12719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2~3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种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/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天</a:t>
            </a:r>
            <a:endParaRPr lang="zh-CN" altLang="en-US" sz="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91" name="组合 90"/>
          <p:cNvGrpSpPr/>
          <p:nvPr/>
        </p:nvGrpSpPr>
        <p:grpSpPr>
          <a:xfrm>
            <a:off x="3311691" y="4101071"/>
            <a:ext cx="2349784" cy="556891"/>
            <a:chOff x="2061936" y="5263650"/>
            <a:chExt cx="2349784" cy="556892"/>
          </a:xfrm>
        </p:grpSpPr>
        <p:sp>
          <p:nvSpPr>
            <p:cNvPr id="92" name="文本框 49"/>
            <p:cNvSpPr txBox="1"/>
            <p:nvPr/>
          </p:nvSpPr>
          <p:spPr bwMode="auto">
            <a:xfrm>
              <a:off x="2217364" y="5498597"/>
              <a:ext cx="2038928" cy="3219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endParaRPr lang="en-US" altLang="zh-CN" sz="1200" dirty="0">
                <a:solidFill>
                  <a:srgbClr val="000000"/>
                </a:solidFill>
                <a:latin typeface="+mj-ea"/>
                <a:ea typeface="+mj-ea"/>
                <a:cs typeface="Lato Light" charset="0"/>
                <a:sym typeface="Lato Light" charset="0"/>
              </a:endParaRPr>
            </a:p>
          </p:txBody>
        </p:sp>
        <p:sp>
          <p:nvSpPr>
            <p:cNvPr id="93" name="文本框 50"/>
            <p:cNvSpPr txBox="1"/>
            <p:nvPr/>
          </p:nvSpPr>
          <p:spPr bwMode="auto">
            <a:xfrm>
              <a:off x="2061936" y="5263650"/>
              <a:ext cx="2349784" cy="337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zh-CN" altLang="en-US" sz="1600" spc="75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4" name="矩形 93"/>
          <p:cNvSpPr/>
          <p:nvPr/>
        </p:nvSpPr>
        <p:spPr>
          <a:xfrm>
            <a:off x="934720" y="4676140"/>
            <a:ext cx="2033270" cy="74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135" dirty="0" smtClean="0">
                <a:latin typeface="圆体-简" panose="02010600040101010101" charset="-122"/>
                <a:ea typeface="圆体-简" panose="02010600040101010101" charset="-122"/>
              </a:rPr>
              <a:t>主食（谷、薯、杂豆）类</a:t>
            </a:r>
            <a:endParaRPr lang="zh-CN" altLang="en-US" sz="2135" dirty="0">
              <a:latin typeface="圆体-简" panose="02010600040101010101" charset="-122"/>
              <a:ea typeface="圆体-简" panose="02010600040101010101" charset="-122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3355764" y="4742041"/>
            <a:ext cx="235712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35" dirty="0" smtClean="0">
                <a:latin typeface="圆体-简" panose="02010600040101010101" charset="-122"/>
                <a:ea typeface="圆体-简" panose="02010600040101010101" charset="-122"/>
              </a:rPr>
              <a:t>蔬菜、菌藻和水果</a:t>
            </a:r>
            <a:endParaRPr lang="zh-CN" altLang="zh-CN" sz="2135" dirty="0" smtClean="0">
              <a:latin typeface="圆体-简" panose="02010600040101010101" charset="-122"/>
              <a:ea typeface="圆体-简" panose="02010600040101010101" charset="-122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5902583" y="4751566"/>
            <a:ext cx="2688299" cy="420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135" dirty="0" smtClean="0">
                <a:latin typeface="圆体-简" panose="02010600040101010101" charset="-122"/>
                <a:ea typeface="圆体-简" panose="02010600040101010101" charset="-122"/>
              </a:rPr>
              <a:t>鱼、蛋、禽肉、畜肉</a:t>
            </a:r>
            <a:endParaRPr lang="zh-CN" altLang="en-US" sz="2135" dirty="0"/>
          </a:p>
        </p:txBody>
      </p:sp>
      <p:sp>
        <p:nvSpPr>
          <p:cNvPr id="98" name="矩形 97"/>
          <p:cNvSpPr/>
          <p:nvPr/>
        </p:nvSpPr>
        <p:spPr>
          <a:xfrm>
            <a:off x="8793824" y="4751566"/>
            <a:ext cx="2357120" cy="420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135" dirty="0" smtClean="0">
                <a:latin typeface="圆体-简" panose="02010600040101010101" charset="-122"/>
                <a:ea typeface="圆体-简" panose="02010600040101010101" charset="-122"/>
              </a:rPr>
              <a:t>奶、大豆、坚果类</a:t>
            </a:r>
            <a:endParaRPr lang="zh-CN" altLang="en-US" sz="2135" dirty="0"/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18"/>
          <p:cNvSpPr txBox="1">
            <a:spLocks noChangeArrowheads="1"/>
          </p:cNvSpPr>
          <p:nvPr/>
        </p:nvSpPr>
        <p:spPr bwMode="gray">
          <a:xfrm>
            <a:off x="3943889" y="1618972"/>
            <a:ext cx="513657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膳食数量（</a:t>
            </a:r>
            <a:r>
              <a:rPr lang="en-US" altLang="zh-CN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lang="en-US" altLang="zh-CN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加</a:t>
            </a:r>
            <a:r>
              <a:rPr lang="en-US" altLang="zh-CN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个</a:t>
            </a:r>
            <a:r>
              <a:rPr lang="en-US" altLang="zh-CN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250</a:t>
            </a:r>
            <a:r>
              <a:rPr lang="zh-CN" altLang="en-US" sz="28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2800" dirty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360806" y="3072761"/>
            <a:ext cx="9067800" cy="282003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rgbClr val="5F5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48714" y="3675104"/>
            <a:ext cx="812545" cy="8125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1115541" y="5388352"/>
            <a:ext cx="824765" cy="824765"/>
          </a:xfrm>
          <a:prstGeom prst="ellipse">
            <a:avLst/>
          </a:prstGeom>
          <a:solidFill>
            <a:srgbClr val="A1399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691437" y="2738420"/>
            <a:ext cx="812545" cy="8125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3397608" y="4589631"/>
            <a:ext cx="824765" cy="824765"/>
          </a:xfrm>
          <a:prstGeom prst="ellipse">
            <a:avLst/>
          </a:prstGeom>
          <a:solidFill>
            <a:srgbClr val="A1399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194025" y="4795140"/>
            <a:ext cx="824765" cy="824765"/>
          </a:xfrm>
          <a:prstGeom prst="ellipse">
            <a:avLst/>
          </a:prstGeom>
          <a:solidFill>
            <a:srgbClr val="A1399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364664" y="3657117"/>
            <a:ext cx="812545" cy="8125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同心圆 1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784703" y="4334756"/>
            <a:ext cx="824765" cy="824765"/>
          </a:xfrm>
          <a:prstGeom prst="ellipse">
            <a:avLst/>
          </a:prstGeom>
          <a:solidFill>
            <a:srgbClr val="A1399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080808"/>
              </a:solidFill>
              <a:latin typeface="+mj-ea"/>
              <a:ea typeface="+mj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0008685" y="2421325"/>
            <a:ext cx="812545" cy="8125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080808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1" name="TextBox 53"/>
          <p:cNvSpPr txBox="1"/>
          <p:nvPr/>
        </p:nvSpPr>
        <p:spPr>
          <a:xfrm>
            <a:off x="961344" y="6202057"/>
            <a:ext cx="9829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1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杯奶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2" name="TextBox 54"/>
          <p:cNvSpPr txBox="1"/>
          <p:nvPr/>
        </p:nvSpPr>
        <p:spPr>
          <a:xfrm>
            <a:off x="2010937" y="3072928"/>
            <a:ext cx="1287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1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个鸡蛋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3" name="TextBox 55"/>
          <p:cNvSpPr txBox="1"/>
          <p:nvPr/>
        </p:nvSpPr>
        <p:spPr>
          <a:xfrm>
            <a:off x="3166046" y="5432580"/>
            <a:ext cx="1287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1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百克肉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4" name="TextBox 59"/>
          <p:cNvSpPr txBox="1"/>
          <p:nvPr/>
        </p:nvSpPr>
        <p:spPr>
          <a:xfrm>
            <a:off x="4453787" y="2295680"/>
            <a:ext cx="1287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1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斤蔬菜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5" name="TextBox 60"/>
          <p:cNvSpPr txBox="1"/>
          <p:nvPr/>
        </p:nvSpPr>
        <p:spPr>
          <a:xfrm>
            <a:off x="6194041" y="5752948"/>
            <a:ext cx="9829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1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两豆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6" name="TextBox 61"/>
          <p:cNvSpPr txBox="1"/>
          <p:nvPr/>
        </p:nvSpPr>
        <p:spPr>
          <a:xfrm>
            <a:off x="7177053" y="2917167"/>
            <a:ext cx="9829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1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勺果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7" name="TextBox 62"/>
          <p:cNvSpPr txBox="1"/>
          <p:nvPr/>
        </p:nvSpPr>
        <p:spPr>
          <a:xfrm>
            <a:off x="8474296" y="5292732"/>
            <a:ext cx="1552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250g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主食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sp>
        <p:nvSpPr>
          <p:cNvPr id="28" name="TextBox 65"/>
          <p:cNvSpPr txBox="1"/>
          <p:nvPr/>
        </p:nvSpPr>
        <p:spPr>
          <a:xfrm>
            <a:off x="9890925" y="1978813"/>
            <a:ext cx="1552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+mj-ea"/>
                <a:ea typeface="+mj-ea"/>
              </a:rPr>
              <a:t>250g</a:t>
            </a:r>
            <a:r>
              <a:rPr lang="zh-CN" altLang="en-US" sz="2400" dirty="0" smtClean="0">
                <a:solidFill>
                  <a:srgbClr val="080808"/>
                </a:solidFill>
                <a:latin typeface="+mj-ea"/>
                <a:ea typeface="+mj-ea"/>
              </a:rPr>
              <a:t>水果</a:t>
            </a:r>
            <a:endParaRPr lang="zh-CN" altLang="en-US" sz="2400" dirty="0">
              <a:solidFill>
                <a:srgbClr val="080808"/>
              </a:solidFill>
              <a:latin typeface="+mj-ea"/>
              <a:ea typeface="+mj-ea"/>
            </a:endParaRPr>
          </a:p>
        </p:txBody>
      </p:sp>
      <p:cxnSp>
        <p:nvCxnSpPr>
          <p:cNvPr id="53" name="直接连接符​​ 14"/>
          <p:cNvCxnSpPr/>
          <p:nvPr/>
        </p:nvCxnSpPr>
        <p:spPr>
          <a:xfrm>
            <a:off x="3670721" y="2209324"/>
            <a:ext cx="5682409" cy="0"/>
          </a:xfrm>
          <a:prstGeom prst="line">
            <a:avLst/>
          </a:prstGeom>
          <a:ln w="19050">
            <a:solidFill>
              <a:srgbClr val="33333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784299" y="6213309"/>
            <a:ext cx="3936437" cy="44894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2400" dirty="0" smtClea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※ </a:t>
            </a:r>
            <a:r>
              <a:rPr lang="zh-CN" altLang="en-US" sz="2400" dirty="0" smtClea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另饮水</a:t>
            </a:r>
            <a:r>
              <a:rPr lang="en-US" altLang="zh-CN" sz="2400" dirty="0" smtClean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1500ml</a:t>
            </a:r>
            <a:endParaRPr lang="zh-CN" altLang="en-US" sz="2400" dirty="0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PA-102214"/>
          <p:cNvSpPr txBox="1"/>
          <p:nvPr>
            <p:custDataLst>
              <p:tags r:id="rId1"/>
            </p:custDataLst>
          </p:nvPr>
        </p:nvSpPr>
        <p:spPr>
          <a:xfrm>
            <a:off x="758212" y="1472419"/>
            <a:ext cx="13893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 smtClean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饮 食 指 导</a:t>
            </a:r>
            <a:endParaRPr lang="zh-CN" altLang="en-US" sz="2000" dirty="0" smtClean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1352868" y="2762250"/>
            <a:ext cx="1217612" cy="1182688"/>
          </a:xfrm>
        </p:spPr>
      </p:pic>
      <p:sp>
        <p:nvSpPr>
          <p:cNvPr id="129026" name="矩形 5"/>
          <p:cNvSpPr>
            <a:spLocks noChangeArrowheads="1"/>
          </p:cNvSpPr>
          <p:nvPr/>
        </p:nvSpPr>
        <p:spPr bwMode="auto">
          <a:xfrm>
            <a:off x="2570480" y="2077720"/>
            <a:ext cx="2948940" cy="2122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脂肪：一个拇指尖。要限制脂肪</a:t>
            </a:r>
            <a:r>
              <a:rPr lang="en-US" altLang="zh-CN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(</a:t>
            </a:r>
            <a:r>
              <a:rPr lang="zh-CN" altLang="en-US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黄油</a:t>
            </a:r>
            <a:r>
              <a:rPr lang="en-US" altLang="zh-CN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)</a:t>
            </a:r>
            <a:r>
              <a:rPr lang="zh-CN" altLang="en-US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的摄入，每天仅取拇指的尖端</a:t>
            </a:r>
            <a:r>
              <a:rPr lang="en-US" altLang="zh-CN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(</a:t>
            </a:r>
            <a:r>
              <a:rPr lang="zh-CN" altLang="en-US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第一节</a:t>
            </a:r>
            <a:r>
              <a:rPr lang="en-US" altLang="zh-CN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)</a:t>
            </a:r>
            <a:r>
              <a:rPr lang="zh-CN" altLang="en-US" sz="2200" b="1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就足够。此处可以用白瓷汤匙来量取</a:t>
            </a:r>
            <a:endParaRPr lang="zh-CN" altLang="en-US" sz="2200" b="1">
              <a:solidFill>
                <a:srgbClr val="943485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pic>
        <p:nvPicPr>
          <p:cNvPr id="12902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863" y="4735513"/>
            <a:ext cx="1312862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矩形 7"/>
          <p:cNvSpPr/>
          <p:nvPr/>
        </p:nvSpPr>
        <p:spPr>
          <a:xfrm>
            <a:off x="2570480" y="4421505"/>
            <a:ext cx="2949575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瘦肉量：一指厚两指宽，切一块与食指厚度相同，与两指</a:t>
            </a:r>
            <a:r>
              <a:rPr lang="en-US" altLang="zh-CN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食指和中指并拢</a:t>
            </a:r>
            <a:r>
              <a:rPr lang="en-US" altLang="zh-CN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的长度、宽度相同的瘦肉相当于</a:t>
            </a:r>
            <a:r>
              <a:rPr lang="en-US" altLang="zh-CN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lang="zh-CN" altLang="en-US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克的量</a:t>
            </a:r>
            <a:endParaRPr lang="zh-CN" altLang="en-US" sz="22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9029" name="Picture 2"/>
          <p:cNvPicPr>
            <a:picLocks noChangeAspect="1"/>
          </p:cNvPicPr>
          <p:nvPr/>
        </p:nvPicPr>
        <p:blipFill>
          <a:blip r:embed="rId3"/>
          <a:srcRect t="3973" b="2771"/>
          <a:stretch>
            <a:fillRect/>
          </a:stretch>
        </p:blipFill>
        <p:spPr bwMode="auto">
          <a:xfrm>
            <a:off x="5797550" y="1527175"/>
            <a:ext cx="11938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矩形 7"/>
          <p:cNvSpPr/>
          <p:nvPr/>
        </p:nvSpPr>
        <p:spPr>
          <a:xfrm>
            <a:off x="7143750" y="1332865"/>
            <a:ext cx="435165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蛋白质：一个掌心。50克的蛋白质相当于掌心大小、约为小指厚的一块。每天吃50—100克的蛋白质即可满足一天需求</a:t>
            </a:r>
            <a:r>
              <a:rPr lang="zh-CN" altLang="en-US" sz="2200" b="1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。</a:t>
            </a:r>
            <a:endParaRPr lang="zh-CN" altLang="en-US" sz="2200" b="1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29031" name="Picture 1" descr="C:\Users\123\AppData\Roaming\Tencent\Users\48313149\QQ\WinTemp\RichOle\QI[XL73DKL2}0Y]8B]~`B)5.jpg"/>
          <p:cNvPicPr>
            <a:picLocks noChangeAspect="1"/>
          </p:cNvPicPr>
          <p:nvPr/>
        </p:nvPicPr>
        <p:blipFill>
          <a:blip r:embed="rId4"/>
          <a:srcRect l="51009"/>
          <a:stretch>
            <a:fillRect/>
          </a:stretch>
        </p:blipFill>
        <p:spPr bwMode="auto">
          <a:xfrm>
            <a:off x="5870575" y="3257550"/>
            <a:ext cx="10477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矩形 5"/>
          <p:cNvSpPr/>
          <p:nvPr/>
        </p:nvSpPr>
        <p:spPr>
          <a:xfrm>
            <a:off x="7143750" y="3108960"/>
            <a:ext cx="4483735" cy="1783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None/>
              <a:defRPr/>
            </a:pPr>
            <a:r>
              <a:rPr lang="zh-CN" altLang="en-US" sz="22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碳水化合物：一个拳头。可以根据自己拳头大小选择一顿所需吃主食量（碳水化合物需求量），例如馒头、花卷、米饭等。水果一天需要量则相当于1个拳头大小。</a:t>
            </a:r>
            <a:endParaRPr lang="zh-CN" altLang="en-US" sz="2200" dirty="0">
              <a:solidFill>
                <a:schemeClr val="tx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9033" name="Picture 3"/>
          <p:cNvPicPr>
            <a:picLocks noChangeAspect="1"/>
          </p:cNvPicPr>
          <p:nvPr/>
        </p:nvPicPr>
        <p:blipFill>
          <a:blip r:embed="rId5"/>
          <a:srcRect t="4417"/>
          <a:stretch>
            <a:fillRect/>
          </a:stretch>
        </p:blipFill>
        <p:spPr bwMode="auto">
          <a:xfrm>
            <a:off x="5870575" y="5283200"/>
            <a:ext cx="104933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4" name="矩形 9"/>
          <p:cNvSpPr>
            <a:spLocks noChangeArrowheads="1"/>
          </p:cNvSpPr>
          <p:nvPr/>
        </p:nvSpPr>
        <p:spPr bwMode="auto">
          <a:xfrm>
            <a:off x="7040880" y="5000625"/>
            <a:ext cx="4586605" cy="17837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蔬菜：两手抓，两只手能够抓住的菜量</a:t>
            </a:r>
            <a:r>
              <a:rPr lang="en-US" altLang="zh-CN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(1</a:t>
            </a:r>
            <a:r>
              <a:rPr lang="zh-CN" altLang="en-US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把</a:t>
            </a:r>
            <a:r>
              <a:rPr lang="en-US" altLang="zh-CN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可相当于</a:t>
            </a:r>
            <a:r>
              <a:rPr lang="en-US" altLang="zh-CN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500</a:t>
            </a:r>
            <a:r>
              <a:rPr lang="zh-CN" altLang="en-US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克的量，每天进食</a:t>
            </a:r>
            <a:r>
              <a:rPr lang="en-US" altLang="zh-CN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500</a:t>
            </a:r>
            <a:r>
              <a:rPr lang="zh-CN" altLang="en-US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至</a:t>
            </a:r>
            <a:r>
              <a:rPr lang="en-US" altLang="zh-CN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1000</a:t>
            </a:r>
            <a:r>
              <a:rPr lang="zh-CN" altLang="en-US" sz="2200" b="1">
                <a:solidFill>
                  <a:srgbClr val="943485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克蔬菜可满足需要。当然这些蔬菜都是低碳水化合物蔬菜如青菜、豆芽、卷心菜等。</a:t>
            </a:r>
            <a:endParaRPr lang="zh-CN" altLang="en-US" sz="2200" b="1">
              <a:solidFill>
                <a:srgbClr val="943485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2472690" y="1306830"/>
            <a:ext cx="2832100" cy="576263"/>
          </a:xfrm>
          <a:prstGeom prst="roundRect">
            <a:avLst/>
          </a:prstGeom>
          <a:solidFill>
            <a:srgbClr val="A139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4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手掌法则</a:t>
            </a:r>
            <a:endParaRPr lang="zh-CN" altLang="en-US" sz="40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19738" y="1412875"/>
            <a:ext cx="76200" cy="5256213"/>
          </a:xfrm>
          <a:prstGeom prst="rect">
            <a:avLst/>
          </a:prstGeom>
          <a:solidFill>
            <a:srgbClr val="A13990"/>
          </a:solidFill>
          <a:ln>
            <a:solidFill>
              <a:srgbClr val="A13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95938" y="2965450"/>
            <a:ext cx="4608512" cy="76200"/>
          </a:xfrm>
          <a:prstGeom prst="rect">
            <a:avLst/>
          </a:prstGeom>
          <a:solidFill>
            <a:srgbClr val="A13990"/>
          </a:solidFill>
          <a:ln>
            <a:solidFill>
              <a:srgbClr val="A13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33550" y="4195763"/>
            <a:ext cx="3786188" cy="76200"/>
          </a:xfrm>
          <a:prstGeom prst="rect">
            <a:avLst/>
          </a:prstGeom>
          <a:solidFill>
            <a:srgbClr val="A13990"/>
          </a:solidFill>
          <a:ln>
            <a:solidFill>
              <a:srgbClr val="A13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95938" y="4830763"/>
            <a:ext cx="4608512" cy="74612"/>
          </a:xfrm>
          <a:prstGeom prst="rect">
            <a:avLst/>
          </a:prstGeom>
          <a:solidFill>
            <a:srgbClr val="A13990"/>
          </a:solidFill>
          <a:ln>
            <a:solidFill>
              <a:srgbClr val="A139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object 8"/>
          <p:cNvSpPr txBox="1"/>
          <p:nvPr/>
        </p:nvSpPr>
        <p:spPr>
          <a:xfrm>
            <a:off x="1112520" y="1607820"/>
            <a:ext cx="10513695" cy="4740910"/>
          </a:xfrm>
          <a:prstGeom prst="rect">
            <a:avLst/>
          </a:prstGeom>
        </p:spPr>
        <p:txBody>
          <a:bodyPr vert="horz" wrap="square" lIns="0" tIns="244475" rIns="0" bIns="0" rtlCol="0">
            <a:spAutoFit/>
          </a:bodyPr>
          <a:p>
            <a:pPr marL="12700" algn="l">
              <a:lnSpc>
                <a:spcPct val="100000"/>
              </a:lnSpc>
              <a:spcBef>
                <a:spcPts val="1925"/>
              </a:spcBef>
            </a:pPr>
            <a:r>
              <a:rPr sz="2400" b="1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模式一:限能量平衡膳食模式</a:t>
            </a:r>
            <a:r>
              <a:rPr sz="2400" b="1" spc="-10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sz="2400" b="1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b="1" spc="-5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CRD）</a:t>
            </a:r>
            <a:endParaRPr sz="2400">
              <a:solidFill>
                <a:srgbClr val="94348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7325" indent="-174625">
              <a:lnSpc>
                <a:spcPct val="100000"/>
              </a:lnSpc>
              <a:spcBef>
                <a:spcPts val="1145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187325" algn="l"/>
              </a:tabLst>
            </a:pP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CRD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模式主要有三种类型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647700">
              <a:lnSpc>
                <a:spcPct val="100000"/>
              </a:lnSpc>
              <a:spcBef>
                <a:spcPts val="1200"/>
              </a:spcBef>
            </a:pP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①</a:t>
            </a:r>
            <a:r>
              <a:rPr sz="2400" spc="-3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在目标摄入量基础上按一定比例递减（能量减少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10～70%）；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647700">
              <a:lnSpc>
                <a:spcPct val="100000"/>
              </a:lnSpc>
              <a:spcBef>
                <a:spcPts val="1200"/>
              </a:spcBef>
            </a:pP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</a:t>
            </a:r>
            <a:r>
              <a:rPr sz="2400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在目标摄入量基础上每日减少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500kcal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左右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；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647700">
              <a:lnSpc>
                <a:spcPct val="100000"/>
              </a:lnSpc>
              <a:spcBef>
                <a:spcPts val="1200"/>
              </a:spcBef>
            </a:pP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</a:t>
            </a:r>
            <a:r>
              <a:rPr sz="2400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每日供能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1000～1500kcal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7325" marR="5080" indent="-174625" algn="just">
              <a:lnSpc>
                <a:spcPct val="130000"/>
              </a:lnSpc>
              <a:spcBef>
                <a:spcPts val="480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187325" algn="l"/>
              </a:tabLst>
            </a:pP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CRD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模式对于延长寿命、推迟衰老相关疾病的发生，能有效减重或维持 体重，并且均衡营养的限能量膳食更容易长期坚持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87325" marR="132080" indent="-174625" algn="just">
              <a:lnSpc>
                <a:spcPct val="130000"/>
              </a:lnSpc>
              <a:spcBef>
                <a:spcPts val="480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187325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营养师建议：主食：</a:t>
            </a:r>
            <a:r>
              <a:rPr sz="2400" u="sng" spc="-25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</a:t>
            </a:r>
            <a:r>
              <a:rPr sz="2400" spc="-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日，无糖奶类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sz="2400" spc="-2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ml/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日，蛋肉类荤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菜 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150</a:t>
            </a:r>
            <a:r>
              <a:rPr sz="2400" spc="-1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日，水果</a:t>
            </a:r>
            <a:r>
              <a:rPr sz="2400" u="sng" spc="-10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150</a:t>
            </a:r>
            <a:r>
              <a:rPr sz="2400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日，蔬菜类</a:t>
            </a:r>
            <a:r>
              <a:rPr sz="2400" u="sng" spc="-10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sng" spc="-5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500</a:t>
            </a:r>
            <a:r>
              <a:rPr sz="2400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日，烹调用油</a:t>
            </a:r>
            <a:r>
              <a:rPr sz="2400" u="sng" spc="-10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</a:t>
            </a:r>
            <a:r>
              <a:rPr sz="2400" spc="-1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  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盐</a:t>
            </a:r>
            <a:r>
              <a:rPr sz="2400" u="sng" spc="-10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sng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/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日</a:t>
            </a:r>
            <a:r>
              <a:rPr sz="2400" spc="-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</a:t>
            </a:r>
            <a:r>
              <a:rPr sz="2400" spc="5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91635" y="1024255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+mn-ea"/>
              </a:rPr>
              <a:t>肥胖症医学营养减重模式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object 8"/>
          <p:cNvSpPr txBox="1"/>
          <p:nvPr/>
        </p:nvSpPr>
        <p:spPr>
          <a:xfrm>
            <a:off x="1021080" y="1363980"/>
            <a:ext cx="9855200" cy="4389755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2800" b="1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模式二:低能量高蛋白膳食模</a:t>
            </a:r>
            <a:r>
              <a:rPr sz="2800" b="1" spc="-10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式</a:t>
            </a:r>
            <a:endParaRPr sz="2400">
              <a:solidFill>
                <a:srgbClr val="94348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5080" indent="-342900">
              <a:lnSpc>
                <a:spcPct val="120000"/>
              </a:lnSpc>
              <a:spcBef>
                <a:spcPts val="525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354965" algn="l"/>
                <a:tab pos="355600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低能量高蛋白质膳食主要用于控制体重、体脂等，高蛋白 膳食的蛋白质的一般为占供热比的25%以上，或至少在 1.5g/kg体重以上。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5080" indent="-342900" algn="just">
              <a:lnSpc>
                <a:spcPct val="120000"/>
              </a:lnSpc>
              <a:spcBef>
                <a:spcPts val="575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355600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对于单纯性肥胖以及合并高甘油三酯血症者、高胆固醇症 者采用高蛋白膳食较正常蛋白饮食更有利于减轻体重以及 改善血脂情况；并控制减重后体重的反弹。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5080" indent="-342900">
              <a:lnSpc>
                <a:spcPct val="120000"/>
              </a:lnSpc>
              <a:spcBef>
                <a:spcPts val="575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354965" algn="l"/>
                <a:tab pos="355600" algn="l"/>
                <a:tab pos="2640965" algn="l"/>
                <a:tab pos="2793365" algn="l"/>
                <a:tab pos="3860165" algn="l"/>
                <a:tab pos="4469765" algn="l"/>
                <a:tab pos="4926965" algn="l"/>
                <a:tab pos="6908165" algn="l"/>
                <a:tab pos="7517765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营养师建议：主食：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100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g/日，无糖奶类：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	ml/日， 蛋肉类荤菜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300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g/日，水果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150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g/日，蔬菜类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600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  日，烹调用油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30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g/日，盐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3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/日g。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object 8"/>
          <p:cNvSpPr txBox="1"/>
          <p:nvPr/>
        </p:nvSpPr>
        <p:spPr>
          <a:xfrm>
            <a:off x="891540" y="1234440"/>
            <a:ext cx="10408285" cy="4389120"/>
          </a:xfrm>
          <a:prstGeom prst="rect">
            <a:avLst/>
          </a:prstGeom>
        </p:spPr>
        <p:txBody>
          <a:bodyPr vert="horz" wrap="square" lIns="0" tIns="199390" rIns="0" bIns="0" rtlCol="0">
            <a:spAutoFit/>
          </a:bodyPr>
          <a:p>
            <a:pPr marL="12700">
              <a:lnSpc>
                <a:spcPct val="100000"/>
              </a:lnSpc>
              <a:spcBef>
                <a:spcPts val="1570"/>
              </a:spcBef>
            </a:pPr>
            <a:r>
              <a:rPr sz="2800" b="1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模式三</a:t>
            </a:r>
            <a:r>
              <a:rPr sz="2800" b="1" spc="-10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sz="2800" b="1" spc="10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800" b="1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轻断食膳食模</a:t>
            </a:r>
            <a:r>
              <a:rPr sz="2800" b="1" spc="-10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式</a:t>
            </a:r>
            <a:endParaRPr sz="2400">
              <a:solidFill>
                <a:srgbClr val="94348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5080" indent="-342900">
              <a:lnSpc>
                <a:spcPct val="120000"/>
              </a:lnSpc>
              <a:spcBef>
                <a:spcPts val="525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354965" algn="l"/>
                <a:tab pos="355600" algn="l"/>
                <a:tab pos="4317365" algn="l"/>
                <a:tab pos="4926965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轻断食模式也称间歇式断食:	5+2	模式，即1周5天正常进 食，其他2天（非连续）则摄取平常的1/4能量（约女性 500kcal/day，男性600kcal/day）的饮食模式。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indent="-342900">
              <a:lnSpc>
                <a:spcPct val="100000"/>
              </a:lnSpc>
              <a:spcBef>
                <a:spcPts val="1150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354965" algn="l"/>
                <a:tab pos="355600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该模式在正常进食日饮食状态自然、较少过度地限制食物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5080">
              <a:lnSpc>
                <a:spcPts val="3460"/>
              </a:lnSpc>
              <a:spcBef>
                <a:spcPts val="205"/>
              </a:spcBef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，降低了低肌肉衰减的风险。有益于体重降低及减重效果 的长期保持。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55600" marR="157480" indent="-342900">
              <a:lnSpc>
                <a:spcPct val="120000"/>
              </a:lnSpc>
              <a:spcBef>
                <a:spcPts val="360"/>
              </a:spcBef>
              <a:buClr>
                <a:srgbClr val="2E2E2E"/>
              </a:buClr>
              <a:buSzPct val="50000"/>
              <a:buFont typeface="Wingdings" panose="05000000000000000000"/>
              <a:buChar char=""/>
              <a:tabLst>
                <a:tab pos="354965" algn="l"/>
                <a:tab pos="355600" algn="l"/>
                <a:tab pos="2793365" algn="l"/>
                <a:tab pos="3707765" algn="l"/>
                <a:tab pos="4469765" algn="l"/>
                <a:tab pos="4774565" algn="l"/>
                <a:tab pos="5688965" algn="l"/>
              </a:tabLst>
            </a:pP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营养师建议轻断食日：主食：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g/日，无糖奶类：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 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ml/日，蛋肉类荤菜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100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g/日，水果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g/日，蔬菜</a:t>
            </a:r>
            <a:r>
              <a:rPr sz="2400" u="heavy" spc="-100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500 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g/日，烹调油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10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g/日，盐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3	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g/日。</a:t>
            </a:r>
            <a:endParaRPr sz="2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5" name="TextBox 5" hidden="1"/>
          <p:cNvSpPr txBox="1"/>
          <p:nvPr/>
        </p:nvSpPr>
        <p:spPr>
          <a:xfrm>
            <a:off x="3463925" y="1954213"/>
            <a:ext cx="19431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6" name="矩形 6" hidden="1"/>
          <p:cNvSpPr/>
          <p:nvPr/>
        </p:nvSpPr>
        <p:spPr>
          <a:xfrm>
            <a:off x="3463925" y="3025775"/>
            <a:ext cx="1471613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7" name="矩形 7" hidden="1"/>
          <p:cNvSpPr/>
          <p:nvPr/>
        </p:nvSpPr>
        <p:spPr>
          <a:xfrm>
            <a:off x="3535363" y="4240213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8" name="矩形 8" hidden="1"/>
          <p:cNvSpPr/>
          <p:nvPr/>
        </p:nvSpPr>
        <p:spPr>
          <a:xfrm>
            <a:off x="3535363" y="5526088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TextBox 12"/>
          <p:cNvSpPr txBox="1"/>
          <p:nvPr/>
        </p:nvSpPr>
        <p:spPr>
          <a:xfrm>
            <a:off x="1090613" y="141288"/>
            <a:ext cx="1000125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1" name="矩形 21"/>
          <p:cNvSpPr/>
          <p:nvPr/>
        </p:nvSpPr>
        <p:spPr>
          <a:xfrm>
            <a:off x="5883275" y="3798888"/>
            <a:ext cx="1401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应急预案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2" name="矩形 22"/>
          <p:cNvSpPr/>
          <p:nvPr/>
        </p:nvSpPr>
        <p:spPr>
          <a:xfrm>
            <a:off x="5902325" y="2952750"/>
            <a:ext cx="1096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418518" y="4913687"/>
            <a:ext cx="1422382" cy="1845729"/>
            <a:chOff x="256989" y="4777797"/>
            <a:chExt cx="1422382" cy="1845729"/>
          </a:xfrm>
          <a:solidFill>
            <a:srgbClr val="943485"/>
          </a:solidFill>
        </p:grpSpPr>
        <p:sp>
          <p:nvSpPr>
            <p:cNvPr id="41" name="PA-102231"/>
            <p:cNvSpPr/>
            <p:nvPr>
              <p:custDataLst>
                <p:tags r:id="rId1"/>
              </p:custDataLst>
            </p:nvPr>
          </p:nvSpPr>
          <p:spPr>
            <a:xfrm flipH="1">
              <a:off x="978176" y="6019047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2" name="PA-102232"/>
            <p:cNvSpPr/>
            <p:nvPr>
              <p:custDataLst>
                <p:tags r:id="rId2"/>
              </p:custDataLst>
            </p:nvPr>
          </p:nvSpPr>
          <p:spPr>
            <a:xfrm flipH="1">
              <a:off x="320439" y="5646274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3" name="PA-102233"/>
            <p:cNvSpPr/>
            <p:nvPr>
              <p:custDataLst>
                <p:tags r:id="rId3"/>
              </p:custDataLst>
            </p:nvPr>
          </p:nvSpPr>
          <p:spPr>
            <a:xfrm flipH="1">
              <a:off x="256989" y="4777797"/>
              <a:ext cx="845737" cy="729084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9" name="hospital-symbol_63809"/>
            <p:cNvSpPr>
              <a:spLocks noChangeAspect="1"/>
            </p:cNvSpPr>
            <p:nvPr/>
          </p:nvSpPr>
          <p:spPr bwMode="auto">
            <a:xfrm>
              <a:off x="485936" y="5762268"/>
              <a:ext cx="387842" cy="387302"/>
            </a:xfrm>
            <a:custGeom>
              <a:avLst/>
              <a:gdLst>
                <a:gd name="T0" fmla="*/ 400 w 11264"/>
                <a:gd name="T1" fmla="*/ 7099 h 11264"/>
                <a:gd name="T2" fmla="*/ 4165 w 11264"/>
                <a:gd name="T3" fmla="*/ 7099 h 11264"/>
                <a:gd name="T4" fmla="*/ 4165 w 11264"/>
                <a:gd name="T5" fmla="*/ 10864 h 11264"/>
                <a:gd name="T6" fmla="*/ 4565 w 11264"/>
                <a:gd name="T7" fmla="*/ 11264 h 11264"/>
                <a:gd name="T8" fmla="*/ 6699 w 11264"/>
                <a:gd name="T9" fmla="*/ 11264 h 11264"/>
                <a:gd name="T10" fmla="*/ 7099 w 11264"/>
                <a:gd name="T11" fmla="*/ 10864 h 11264"/>
                <a:gd name="T12" fmla="*/ 7099 w 11264"/>
                <a:gd name="T13" fmla="*/ 7099 h 11264"/>
                <a:gd name="T14" fmla="*/ 10864 w 11264"/>
                <a:gd name="T15" fmla="*/ 7099 h 11264"/>
                <a:gd name="T16" fmla="*/ 11264 w 11264"/>
                <a:gd name="T17" fmla="*/ 6699 h 11264"/>
                <a:gd name="T18" fmla="*/ 11264 w 11264"/>
                <a:gd name="T19" fmla="*/ 4565 h 11264"/>
                <a:gd name="T20" fmla="*/ 10864 w 11264"/>
                <a:gd name="T21" fmla="*/ 4165 h 11264"/>
                <a:gd name="T22" fmla="*/ 7099 w 11264"/>
                <a:gd name="T23" fmla="*/ 4165 h 11264"/>
                <a:gd name="T24" fmla="*/ 7099 w 11264"/>
                <a:gd name="T25" fmla="*/ 400 h 11264"/>
                <a:gd name="T26" fmla="*/ 6699 w 11264"/>
                <a:gd name="T27" fmla="*/ 0 h 11264"/>
                <a:gd name="T28" fmla="*/ 4565 w 11264"/>
                <a:gd name="T29" fmla="*/ 0 h 11264"/>
                <a:gd name="T30" fmla="*/ 4165 w 11264"/>
                <a:gd name="T31" fmla="*/ 400 h 11264"/>
                <a:gd name="T32" fmla="*/ 4165 w 11264"/>
                <a:gd name="T33" fmla="*/ 4165 h 11264"/>
                <a:gd name="T34" fmla="*/ 400 w 11264"/>
                <a:gd name="T35" fmla="*/ 4165 h 11264"/>
                <a:gd name="T36" fmla="*/ 0 w 11264"/>
                <a:gd name="T37" fmla="*/ 4565 h 11264"/>
                <a:gd name="T38" fmla="*/ 0 w 11264"/>
                <a:gd name="T39" fmla="*/ 6699 h 11264"/>
                <a:gd name="T40" fmla="*/ 400 w 11264"/>
                <a:gd name="T41" fmla="*/ 7099 h 1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64" h="11264">
                  <a:moveTo>
                    <a:pt x="400" y="7099"/>
                  </a:moveTo>
                  <a:lnTo>
                    <a:pt x="4165" y="7099"/>
                  </a:lnTo>
                  <a:lnTo>
                    <a:pt x="4165" y="10864"/>
                  </a:lnTo>
                  <a:cubicBezTo>
                    <a:pt x="4165" y="11085"/>
                    <a:pt x="4344" y="11264"/>
                    <a:pt x="4565" y="11264"/>
                  </a:cubicBezTo>
                  <a:lnTo>
                    <a:pt x="6699" y="11264"/>
                  </a:lnTo>
                  <a:cubicBezTo>
                    <a:pt x="6920" y="11264"/>
                    <a:pt x="7099" y="11085"/>
                    <a:pt x="7099" y="10864"/>
                  </a:cubicBezTo>
                  <a:lnTo>
                    <a:pt x="7099" y="7099"/>
                  </a:lnTo>
                  <a:lnTo>
                    <a:pt x="10864" y="7099"/>
                  </a:lnTo>
                  <a:cubicBezTo>
                    <a:pt x="11085" y="7099"/>
                    <a:pt x="11264" y="6920"/>
                    <a:pt x="11264" y="6699"/>
                  </a:cubicBezTo>
                  <a:lnTo>
                    <a:pt x="11264" y="4565"/>
                  </a:lnTo>
                  <a:cubicBezTo>
                    <a:pt x="11264" y="4344"/>
                    <a:pt x="11085" y="4165"/>
                    <a:pt x="10864" y="4165"/>
                  </a:cubicBezTo>
                  <a:lnTo>
                    <a:pt x="7099" y="4165"/>
                  </a:lnTo>
                  <a:lnTo>
                    <a:pt x="7099" y="400"/>
                  </a:lnTo>
                  <a:cubicBezTo>
                    <a:pt x="7099" y="179"/>
                    <a:pt x="6920" y="0"/>
                    <a:pt x="6699" y="0"/>
                  </a:cubicBezTo>
                  <a:lnTo>
                    <a:pt x="4565" y="0"/>
                  </a:lnTo>
                  <a:cubicBezTo>
                    <a:pt x="4344" y="0"/>
                    <a:pt x="4165" y="179"/>
                    <a:pt x="4165" y="400"/>
                  </a:cubicBezTo>
                  <a:lnTo>
                    <a:pt x="4165" y="4165"/>
                  </a:lnTo>
                  <a:lnTo>
                    <a:pt x="400" y="4165"/>
                  </a:lnTo>
                  <a:cubicBezTo>
                    <a:pt x="179" y="4165"/>
                    <a:pt x="0" y="4344"/>
                    <a:pt x="0" y="4565"/>
                  </a:cubicBezTo>
                  <a:lnTo>
                    <a:pt x="0" y="6699"/>
                  </a:lnTo>
                  <a:cubicBezTo>
                    <a:pt x="0" y="6920"/>
                    <a:pt x="179" y="7099"/>
                    <a:pt x="400" y="70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1" name="dna-code_82990"/>
            <p:cNvSpPr>
              <a:spLocks noChangeAspect="1"/>
            </p:cNvSpPr>
            <p:nvPr/>
          </p:nvSpPr>
          <p:spPr bwMode="auto">
            <a:xfrm>
              <a:off x="1119578" y="6149569"/>
              <a:ext cx="444989" cy="34343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475" h="468837">
                  <a:moveTo>
                    <a:pt x="396500" y="146917"/>
                  </a:moveTo>
                  <a:lnTo>
                    <a:pt x="548327" y="239691"/>
                  </a:lnTo>
                  <a:cubicBezTo>
                    <a:pt x="606532" y="275246"/>
                    <a:pt x="624927" y="351476"/>
                    <a:pt x="589327" y="409700"/>
                  </a:cubicBezTo>
                  <a:cubicBezTo>
                    <a:pt x="566630" y="446718"/>
                    <a:pt x="527095" y="468837"/>
                    <a:pt x="483624" y="468837"/>
                  </a:cubicBezTo>
                  <a:cubicBezTo>
                    <a:pt x="460836" y="468837"/>
                    <a:pt x="438598" y="462530"/>
                    <a:pt x="419104" y="450648"/>
                  </a:cubicBezTo>
                  <a:lnTo>
                    <a:pt x="257210" y="351750"/>
                  </a:lnTo>
                  <a:lnTo>
                    <a:pt x="257668" y="348003"/>
                  </a:lnTo>
                  <a:cubicBezTo>
                    <a:pt x="261694" y="313910"/>
                    <a:pt x="276703" y="242616"/>
                    <a:pt x="330332" y="190333"/>
                  </a:cubicBezTo>
                  <a:cubicBezTo>
                    <a:pt x="331339" y="192253"/>
                    <a:pt x="481245" y="284752"/>
                    <a:pt x="481245" y="284752"/>
                  </a:cubicBezTo>
                  <a:cubicBezTo>
                    <a:pt x="483258" y="285940"/>
                    <a:pt x="485363" y="286489"/>
                    <a:pt x="487376" y="286489"/>
                  </a:cubicBezTo>
                  <a:cubicBezTo>
                    <a:pt x="491403" y="286489"/>
                    <a:pt x="495247" y="284478"/>
                    <a:pt x="497443" y="280913"/>
                  </a:cubicBezTo>
                  <a:cubicBezTo>
                    <a:pt x="500829" y="275338"/>
                    <a:pt x="499091" y="268117"/>
                    <a:pt x="493508" y="264735"/>
                  </a:cubicBezTo>
                  <a:lnTo>
                    <a:pt x="347355" y="175617"/>
                  </a:lnTo>
                  <a:cubicBezTo>
                    <a:pt x="360716" y="165106"/>
                    <a:pt x="376000" y="155692"/>
                    <a:pt x="393662" y="148105"/>
                  </a:cubicBezTo>
                  <a:close/>
                  <a:moveTo>
                    <a:pt x="129623" y="39391"/>
                  </a:moveTo>
                  <a:cubicBezTo>
                    <a:pt x="97956" y="39391"/>
                    <a:pt x="69218" y="55476"/>
                    <a:pt x="52744" y="82346"/>
                  </a:cubicBezTo>
                  <a:cubicBezTo>
                    <a:pt x="26843" y="124661"/>
                    <a:pt x="40206" y="180046"/>
                    <a:pt x="82489" y="205911"/>
                  </a:cubicBezTo>
                  <a:lnTo>
                    <a:pt x="196983" y="275827"/>
                  </a:lnTo>
                  <a:cubicBezTo>
                    <a:pt x="209888" y="229399"/>
                    <a:pt x="236887" y="168439"/>
                    <a:pt x="292990" y="123839"/>
                  </a:cubicBezTo>
                  <a:lnTo>
                    <a:pt x="176482" y="52643"/>
                  </a:lnTo>
                  <a:cubicBezTo>
                    <a:pt x="162296" y="43960"/>
                    <a:pt x="146097" y="39391"/>
                    <a:pt x="129623" y="39391"/>
                  </a:cubicBezTo>
                  <a:close/>
                  <a:moveTo>
                    <a:pt x="129623" y="0"/>
                  </a:moveTo>
                  <a:cubicBezTo>
                    <a:pt x="153327" y="0"/>
                    <a:pt x="176665" y="6580"/>
                    <a:pt x="197075" y="19010"/>
                  </a:cubicBezTo>
                  <a:lnTo>
                    <a:pt x="366940" y="122742"/>
                  </a:lnTo>
                  <a:lnTo>
                    <a:pt x="339300" y="139559"/>
                  </a:lnTo>
                  <a:cubicBezTo>
                    <a:pt x="267547" y="183154"/>
                    <a:pt x="239816" y="256634"/>
                    <a:pt x="229291" y="310648"/>
                  </a:cubicBezTo>
                  <a:lnTo>
                    <a:pt x="223799" y="338432"/>
                  </a:lnTo>
                  <a:lnTo>
                    <a:pt x="61896" y="239544"/>
                  </a:lnTo>
                  <a:cubicBezTo>
                    <a:pt x="1034" y="202346"/>
                    <a:pt x="-18277" y="122651"/>
                    <a:pt x="18973" y="61782"/>
                  </a:cubicBezTo>
                  <a:cubicBezTo>
                    <a:pt x="42768" y="23123"/>
                    <a:pt x="84045" y="0"/>
                    <a:pt x="1296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2" name="biology-shape_46102"/>
            <p:cNvSpPr>
              <a:spLocks noChangeAspect="1"/>
            </p:cNvSpPr>
            <p:nvPr/>
          </p:nvSpPr>
          <p:spPr bwMode="auto">
            <a:xfrm>
              <a:off x="379088" y="4868016"/>
              <a:ext cx="609685" cy="548646"/>
            </a:xfrm>
            <a:custGeom>
              <a:avLst/>
              <a:gdLst>
                <a:gd name="T0" fmla="*/ 397 w 424"/>
                <a:gd name="T1" fmla="*/ 130 h 382"/>
                <a:gd name="T2" fmla="*/ 377 w 424"/>
                <a:gd name="T3" fmla="*/ 176 h 382"/>
                <a:gd name="T4" fmla="*/ 360 w 424"/>
                <a:gd name="T5" fmla="*/ 195 h 382"/>
                <a:gd name="T6" fmla="*/ 308 w 424"/>
                <a:gd name="T7" fmla="*/ 211 h 382"/>
                <a:gd name="T8" fmla="*/ 274 w 424"/>
                <a:gd name="T9" fmla="*/ 175 h 382"/>
                <a:gd name="T10" fmla="*/ 274 w 424"/>
                <a:gd name="T11" fmla="*/ 141 h 382"/>
                <a:gd name="T12" fmla="*/ 287 w 424"/>
                <a:gd name="T13" fmla="*/ 121 h 382"/>
                <a:gd name="T14" fmla="*/ 287 w 424"/>
                <a:gd name="T15" fmla="*/ 66 h 382"/>
                <a:gd name="T16" fmla="*/ 265 w 424"/>
                <a:gd name="T17" fmla="*/ 109 h 382"/>
                <a:gd name="T18" fmla="*/ 252 w 424"/>
                <a:gd name="T19" fmla="*/ 131 h 382"/>
                <a:gd name="T20" fmla="*/ 197 w 424"/>
                <a:gd name="T21" fmla="*/ 147 h 382"/>
                <a:gd name="T22" fmla="*/ 160 w 424"/>
                <a:gd name="T23" fmla="*/ 110 h 382"/>
                <a:gd name="T24" fmla="*/ 162 w 424"/>
                <a:gd name="T25" fmla="*/ 74 h 382"/>
                <a:gd name="T26" fmla="*/ 199 w 424"/>
                <a:gd name="T27" fmla="*/ 27 h 382"/>
                <a:gd name="T28" fmla="*/ 145 w 424"/>
                <a:gd name="T29" fmla="*/ 27 h 382"/>
                <a:gd name="T30" fmla="*/ 140 w 424"/>
                <a:gd name="T31" fmla="*/ 64 h 382"/>
                <a:gd name="T32" fmla="*/ 115 w 424"/>
                <a:gd name="T33" fmla="*/ 81 h 382"/>
                <a:gd name="T34" fmla="*/ 59 w 424"/>
                <a:gd name="T35" fmla="*/ 66 h 382"/>
                <a:gd name="T36" fmla="*/ 59 w 424"/>
                <a:gd name="T37" fmla="*/ 121 h 382"/>
                <a:gd name="T38" fmla="*/ 118 w 424"/>
                <a:gd name="T39" fmla="*/ 106 h 382"/>
                <a:gd name="T40" fmla="*/ 150 w 424"/>
                <a:gd name="T41" fmla="*/ 141 h 382"/>
                <a:gd name="T42" fmla="*/ 151 w 424"/>
                <a:gd name="T43" fmla="*/ 175 h 382"/>
                <a:gd name="T44" fmla="*/ 116 w 424"/>
                <a:gd name="T45" fmla="*/ 211 h 382"/>
                <a:gd name="T46" fmla="*/ 59 w 424"/>
                <a:gd name="T47" fmla="*/ 195 h 382"/>
                <a:gd name="T48" fmla="*/ 38 w 424"/>
                <a:gd name="T49" fmla="*/ 240 h 382"/>
                <a:gd name="T50" fmla="*/ 0 w 424"/>
                <a:gd name="T51" fmla="*/ 288 h 382"/>
                <a:gd name="T52" fmla="*/ 55 w 424"/>
                <a:gd name="T53" fmla="*/ 288 h 382"/>
                <a:gd name="T54" fmla="*/ 60 w 424"/>
                <a:gd name="T55" fmla="*/ 250 h 382"/>
                <a:gd name="T56" fmla="*/ 117 w 424"/>
                <a:gd name="T57" fmla="*/ 236 h 382"/>
                <a:gd name="T58" fmla="*/ 150 w 424"/>
                <a:gd name="T59" fmla="*/ 271 h 382"/>
                <a:gd name="T60" fmla="*/ 151 w 424"/>
                <a:gd name="T61" fmla="*/ 306 h 382"/>
                <a:gd name="T62" fmla="*/ 113 w 424"/>
                <a:gd name="T63" fmla="*/ 355 h 382"/>
                <a:gd name="T64" fmla="*/ 168 w 424"/>
                <a:gd name="T65" fmla="*/ 355 h 382"/>
                <a:gd name="T66" fmla="*/ 167 w 424"/>
                <a:gd name="T67" fmla="*/ 325 h 382"/>
                <a:gd name="T68" fmla="*/ 173 w 424"/>
                <a:gd name="T69" fmla="*/ 315 h 382"/>
                <a:gd name="T70" fmla="*/ 228 w 424"/>
                <a:gd name="T71" fmla="*/ 300 h 382"/>
                <a:gd name="T72" fmla="*/ 263 w 424"/>
                <a:gd name="T73" fmla="*/ 336 h 382"/>
                <a:gd name="T74" fmla="*/ 283 w 424"/>
                <a:gd name="T75" fmla="*/ 382 h 382"/>
                <a:gd name="T76" fmla="*/ 286 w 424"/>
                <a:gd name="T77" fmla="*/ 328 h 382"/>
                <a:gd name="T78" fmla="*/ 280 w 424"/>
                <a:gd name="T79" fmla="*/ 288 h 382"/>
                <a:gd name="T80" fmla="*/ 287 w 424"/>
                <a:gd name="T81" fmla="*/ 249 h 382"/>
                <a:gd name="T82" fmla="*/ 336 w 424"/>
                <a:gd name="T83" fmla="*/ 236 h 382"/>
                <a:gd name="T84" fmla="*/ 387 w 424"/>
                <a:gd name="T85" fmla="*/ 222 h 382"/>
                <a:gd name="T86" fmla="*/ 400 w 424"/>
                <a:gd name="T87" fmla="*/ 185 h 382"/>
                <a:gd name="T88" fmla="*/ 252 w 424"/>
                <a:gd name="T89" fmla="*/ 261 h 382"/>
                <a:gd name="T90" fmla="*/ 197 w 424"/>
                <a:gd name="T91" fmla="*/ 277 h 382"/>
                <a:gd name="T92" fmla="*/ 171 w 424"/>
                <a:gd name="T93" fmla="*/ 260 h 382"/>
                <a:gd name="T94" fmla="*/ 168 w 424"/>
                <a:gd name="T95" fmla="*/ 222 h 382"/>
                <a:gd name="T96" fmla="*/ 172 w 424"/>
                <a:gd name="T97" fmla="*/ 185 h 382"/>
                <a:gd name="T98" fmla="*/ 196 w 424"/>
                <a:gd name="T99" fmla="*/ 170 h 382"/>
                <a:gd name="T100" fmla="*/ 251 w 424"/>
                <a:gd name="T101" fmla="*/ 185 h 382"/>
                <a:gd name="T102" fmla="*/ 256 w 424"/>
                <a:gd name="T103" fmla="*/ 222 h 382"/>
                <a:gd name="T104" fmla="*/ 252 w 424"/>
                <a:gd name="T105" fmla="*/ 26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4" h="382">
                  <a:moveTo>
                    <a:pt x="424" y="158"/>
                  </a:moveTo>
                  <a:cubicBezTo>
                    <a:pt x="424" y="143"/>
                    <a:pt x="412" y="130"/>
                    <a:pt x="397" y="130"/>
                  </a:cubicBezTo>
                  <a:cubicBezTo>
                    <a:pt x="382" y="130"/>
                    <a:pt x="370" y="143"/>
                    <a:pt x="370" y="158"/>
                  </a:cubicBezTo>
                  <a:cubicBezTo>
                    <a:pt x="370" y="165"/>
                    <a:pt x="372" y="171"/>
                    <a:pt x="377" y="176"/>
                  </a:cubicBezTo>
                  <a:lnTo>
                    <a:pt x="366" y="196"/>
                  </a:lnTo>
                  <a:cubicBezTo>
                    <a:pt x="364" y="195"/>
                    <a:pt x="362" y="195"/>
                    <a:pt x="360" y="195"/>
                  </a:cubicBezTo>
                  <a:cubicBezTo>
                    <a:pt x="349" y="195"/>
                    <a:pt x="339" y="202"/>
                    <a:pt x="335" y="211"/>
                  </a:cubicBezTo>
                  <a:lnTo>
                    <a:pt x="308" y="211"/>
                  </a:lnTo>
                  <a:cubicBezTo>
                    <a:pt x="304" y="202"/>
                    <a:pt x="295" y="196"/>
                    <a:pt x="285" y="195"/>
                  </a:cubicBezTo>
                  <a:lnTo>
                    <a:pt x="274" y="175"/>
                  </a:lnTo>
                  <a:cubicBezTo>
                    <a:pt x="277" y="170"/>
                    <a:pt x="280" y="164"/>
                    <a:pt x="280" y="158"/>
                  </a:cubicBezTo>
                  <a:cubicBezTo>
                    <a:pt x="280" y="152"/>
                    <a:pt x="278" y="146"/>
                    <a:pt x="274" y="141"/>
                  </a:cubicBezTo>
                  <a:lnTo>
                    <a:pt x="286" y="121"/>
                  </a:lnTo>
                  <a:cubicBezTo>
                    <a:pt x="286" y="121"/>
                    <a:pt x="287" y="121"/>
                    <a:pt x="287" y="121"/>
                  </a:cubicBezTo>
                  <a:cubicBezTo>
                    <a:pt x="302" y="121"/>
                    <a:pt x="314" y="109"/>
                    <a:pt x="314" y="94"/>
                  </a:cubicBezTo>
                  <a:cubicBezTo>
                    <a:pt x="314" y="78"/>
                    <a:pt x="302" y="66"/>
                    <a:pt x="287" y="66"/>
                  </a:cubicBezTo>
                  <a:cubicBezTo>
                    <a:pt x="272" y="66"/>
                    <a:pt x="260" y="78"/>
                    <a:pt x="260" y="94"/>
                  </a:cubicBezTo>
                  <a:cubicBezTo>
                    <a:pt x="260" y="99"/>
                    <a:pt x="262" y="105"/>
                    <a:pt x="265" y="109"/>
                  </a:cubicBezTo>
                  <a:lnTo>
                    <a:pt x="253" y="131"/>
                  </a:lnTo>
                  <a:lnTo>
                    <a:pt x="252" y="131"/>
                  </a:lnTo>
                  <a:cubicBezTo>
                    <a:pt x="241" y="131"/>
                    <a:pt x="232" y="137"/>
                    <a:pt x="227" y="147"/>
                  </a:cubicBezTo>
                  <a:lnTo>
                    <a:pt x="197" y="147"/>
                  </a:lnTo>
                  <a:cubicBezTo>
                    <a:pt x="193" y="137"/>
                    <a:pt x="183" y="131"/>
                    <a:pt x="172" y="131"/>
                  </a:cubicBezTo>
                  <a:lnTo>
                    <a:pt x="160" y="110"/>
                  </a:lnTo>
                  <a:cubicBezTo>
                    <a:pt x="165" y="105"/>
                    <a:pt x="168" y="98"/>
                    <a:pt x="168" y="91"/>
                  </a:cubicBezTo>
                  <a:cubicBezTo>
                    <a:pt x="168" y="85"/>
                    <a:pt x="166" y="79"/>
                    <a:pt x="162" y="74"/>
                  </a:cubicBezTo>
                  <a:lnTo>
                    <a:pt x="173" y="55"/>
                  </a:lnTo>
                  <a:cubicBezTo>
                    <a:pt x="188" y="54"/>
                    <a:pt x="199" y="42"/>
                    <a:pt x="199" y="27"/>
                  </a:cubicBezTo>
                  <a:cubicBezTo>
                    <a:pt x="199" y="12"/>
                    <a:pt x="187" y="0"/>
                    <a:pt x="172" y="0"/>
                  </a:cubicBezTo>
                  <a:cubicBezTo>
                    <a:pt x="157" y="0"/>
                    <a:pt x="145" y="12"/>
                    <a:pt x="145" y="27"/>
                  </a:cubicBezTo>
                  <a:cubicBezTo>
                    <a:pt x="145" y="34"/>
                    <a:pt x="147" y="40"/>
                    <a:pt x="151" y="45"/>
                  </a:cubicBezTo>
                  <a:lnTo>
                    <a:pt x="140" y="64"/>
                  </a:lnTo>
                  <a:lnTo>
                    <a:pt x="140" y="64"/>
                  </a:lnTo>
                  <a:cubicBezTo>
                    <a:pt x="129" y="64"/>
                    <a:pt x="119" y="71"/>
                    <a:pt x="115" y="81"/>
                  </a:cubicBezTo>
                  <a:lnTo>
                    <a:pt x="84" y="81"/>
                  </a:lnTo>
                  <a:cubicBezTo>
                    <a:pt x="79" y="72"/>
                    <a:pt x="70" y="66"/>
                    <a:pt x="59" y="66"/>
                  </a:cubicBezTo>
                  <a:cubicBezTo>
                    <a:pt x="44" y="66"/>
                    <a:pt x="32" y="78"/>
                    <a:pt x="32" y="94"/>
                  </a:cubicBezTo>
                  <a:cubicBezTo>
                    <a:pt x="32" y="109"/>
                    <a:pt x="44" y="121"/>
                    <a:pt x="59" y="121"/>
                  </a:cubicBezTo>
                  <a:cubicBezTo>
                    <a:pt x="70" y="121"/>
                    <a:pt x="79" y="115"/>
                    <a:pt x="83" y="106"/>
                  </a:cubicBezTo>
                  <a:lnTo>
                    <a:pt x="118" y="106"/>
                  </a:lnTo>
                  <a:cubicBezTo>
                    <a:pt x="122" y="112"/>
                    <a:pt x="129" y="117"/>
                    <a:pt x="137" y="118"/>
                  </a:cubicBezTo>
                  <a:lnTo>
                    <a:pt x="150" y="141"/>
                  </a:lnTo>
                  <a:cubicBezTo>
                    <a:pt x="147" y="146"/>
                    <a:pt x="145" y="152"/>
                    <a:pt x="145" y="158"/>
                  </a:cubicBezTo>
                  <a:cubicBezTo>
                    <a:pt x="145" y="164"/>
                    <a:pt x="147" y="170"/>
                    <a:pt x="151" y="175"/>
                  </a:cubicBezTo>
                  <a:lnTo>
                    <a:pt x="139" y="195"/>
                  </a:lnTo>
                  <a:cubicBezTo>
                    <a:pt x="129" y="196"/>
                    <a:pt x="120" y="202"/>
                    <a:pt x="116" y="211"/>
                  </a:cubicBezTo>
                  <a:lnTo>
                    <a:pt x="84" y="211"/>
                  </a:lnTo>
                  <a:cubicBezTo>
                    <a:pt x="80" y="202"/>
                    <a:pt x="70" y="195"/>
                    <a:pt x="59" y="195"/>
                  </a:cubicBezTo>
                  <a:cubicBezTo>
                    <a:pt x="44" y="195"/>
                    <a:pt x="32" y="207"/>
                    <a:pt x="32" y="222"/>
                  </a:cubicBezTo>
                  <a:cubicBezTo>
                    <a:pt x="32" y="229"/>
                    <a:pt x="34" y="235"/>
                    <a:pt x="38" y="240"/>
                  </a:cubicBezTo>
                  <a:lnTo>
                    <a:pt x="26" y="261"/>
                  </a:lnTo>
                  <a:cubicBezTo>
                    <a:pt x="12" y="261"/>
                    <a:pt x="0" y="273"/>
                    <a:pt x="0" y="288"/>
                  </a:cubicBezTo>
                  <a:cubicBezTo>
                    <a:pt x="0" y="303"/>
                    <a:pt x="12" y="315"/>
                    <a:pt x="27" y="315"/>
                  </a:cubicBezTo>
                  <a:cubicBezTo>
                    <a:pt x="42" y="315"/>
                    <a:pt x="55" y="303"/>
                    <a:pt x="55" y="288"/>
                  </a:cubicBezTo>
                  <a:cubicBezTo>
                    <a:pt x="55" y="281"/>
                    <a:pt x="52" y="275"/>
                    <a:pt x="48" y="270"/>
                  </a:cubicBezTo>
                  <a:lnTo>
                    <a:pt x="60" y="250"/>
                  </a:lnTo>
                  <a:cubicBezTo>
                    <a:pt x="70" y="249"/>
                    <a:pt x="78" y="244"/>
                    <a:pt x="83" y="236"/>
                  </a:cubicBezTo>
                  <a:lnTo>
                    <a:pt x="117" y="236"/>
                  </a:lnTo>
                  <a:cubicBezTo>
                    <a:pt x="121" y="243"/>
                    <a:pt x="129" y="248"/>
                    <a:pt x="137" y="249"/>
                  </a:cubicBezTo>
                  <a:lnTo>
                    <a:pt x="150" y="271"/>
                  </a:lnTo>
                  <a:cubicBezTo>
                    <a:pt x="147" y="276"/>
                    <a:pt x="145" y="282"/>
                    <a:pt x="145" y="288"/>
                  </a:cubicBezTo>
                  <a:cubicBezTo>
                    <a:pt x="145" y="295"/>
                    <a:pt x="147" y="301"/>
                    <a:pt x="151" y="306"/>
                  </a:cubicBezTo>
                  <a:lnTo>
                    <a:pt x="139" y="327"/>
                  </a:lnTo>
                  <a:cubicBezTo>
                    <a:pt x="124" y="328"/>
                    <a:pt x="113" y="340"/>
                    <a:pt x="113" y="355"/>
                  </a:cubicBezTo>
                  <a:cubicBezTo>
                    <a:pt x="113" y="370"/>
                    <a:pt x="125" y="382"/>
                    <a:pt x="140" y="382"/>
                  </a:cubicBezTo>
                  <a:cubicBezTo>
                    <a:pt x="156" y="382"/>
                    <a:pt x="168" y="370"/>
                    <a:pt x="168" y="355"/>
                  </a:cubicBezTo>
                  <a:cubicBezTo>
                    <a:pt x="168" y="348"/>
                    <a:pt x="165" y="341"/>
                    <a:pt x="161" y="336"/>
                  </a:cubicBezTo>
                  <a:lnTo>
                    <a:pt x="167" y="325"/>
                  </a:lnTo>
                  <a:cubicBezTo>
                    <a:pt x="167" y="325"/>
                    <a:pt x="167" y="325"/>
                    <a:pt x="167" y="325"/>
                  </a:cubicBezTo>
                  <a:lnTo>
                    <a:pt x="173" y="315"/>
                  </a:lnTo>
                  <a:cubicBezTo>
                    <a:pt x="183" y="315"/>
                    <a:pt x="192" y="309"/>
                    <a:pt x="196" y="300"/>
                  </a:cubicBezTo>
                  <a:lnTo>
                    <a:pt x="228" y="300"/>
                  </a:lnTo>
                  <a:cubicBezTo>
                    <a:pt x="232" y="309"/>
                    <a:pt x="241" y="315"/>
                    <a:pt x="251" y="315"/>
                  </a:cubicBezTo>
                  <a:lnTo>
                    <a:pt x="263" y="336"/>
                  </a:lnTo>
                  <a:cubicBezTo>
                    <a:pt x="259" y="341"/>
                    <a:pt x="256" y="347"/>
                    <a:pt x="256" y="355"/>
                  </a:cubicBezTo>
                  <a:cubicBezTo>
                    <a:pt x="256" y="370"/>
                    <a:pt x="268" y="382"/>
                    <a:pt x="283" y="382"/>
                  </a:cubicBezTo>
                  <a:cubicBezTo>
                    <a:pt x="298" y="382"/>
                    <a:pt x="310" y="370"/>
                    <a:pt x="310" y="355"/>
                  </a:cubicBezTo>
                  <a:cubicBezTo>
                    <a:pt x="310" y="341"/>
                    <a:pt x="300" y="329"/>
                    <a:pt x="286" y="328"/>
                  </a:cubicBezTo>
                  <a:lnTo>
                    <a:pt x="273" y="306"/>
                  </a:lnTo>
                  <a:cubicBezTo>
                    <a:pt x="277" y="301"/>
                    <a:pt x="280" y="295"/>
                    <a:pt x="280" y="288"/>
                  </a:cubicBezTo>
                  <a:cubicBezTo>
                    <a:pt x="280" y="282"/>
                    <a:pt x="278" y="276"/>
                    <a:pt x="274" y="271"/>
                  </a:cubicBezTo>
                  <a:lnTo>
                    <a:pt x="287" y="249"/>
                  </a:lnTo>
                  <a:cubicBezTo>
                    <a:pt x="295" y="248"/>
                    <a:pt x="302" y="243"/>
                    <a:pt x="306" y="236"/>
                  </a:cubicBezTo>
                  <a:lnTo>
                    <a:pt x="336" y="236"/>
                  </a:lnTo>
                  <a:cubicBezTo>
                    <a:pt x="341" y="244"/>
                    <a:pt x="350" y="250"/>
                    <a:pt x="360" y="250"/>
                  </a:cubicBezTo>
                  <a:cubicBezTo>
                    <a:pt x="375" y="250"/>
                    <a:pt x="387" y="237"/>
                    <a:pt x="387" y="222"/>
                  </a:cubicBezTo>
                  <a:cubicBezTo>
                    <a:pt x="387" y="218"/>
                    <a:pt x="386" y="215"/>
                    <a:pt x="385" y="211"/>
                  </a:cubicBezTo>
                  <a:lnTo>
                    <a:pt x="400" y="185"/>
                  </a:lnTo>
                  <a:cubicBezTo>
                    <a:pt x="413" y="184"/>
                    <a:pt x="424" y="172"/>
                    <a:pt x="424" y="158"/>
                  </a:cubicBezTo>
                  <a:close/>
                  <a:moveTo>
                    <a:pt x="252" y="261"/>
                  </a:moveTo>
                  <a:cubicBezTo>
                    <a:pt x="241" y="261"/>
                    <a:pt x="231" y="267"/>
                    <a:pt x="227" y="277"/>
                  </a:cubicBezTo>
                  <a:lnTo>
                    <a:pt x="197" y="277"/>
                  </a:lnTo>
                  <a:cubicBezTo>
                    <a:pt x="193" y="267"/>
                    <a:pt x="183" y="260"/>
                    <a:pt x="172" y="260"/>
                  </a:cubicBezTo>
                  <a:cubicBezTo>
                    <a:pt x="172" y="260"/>
                    <a:pt x="171" y="260"/>
                    <a:pt x="171" y="260"/>
                  </a:cubicBezTo>
                  <a:lnTo>
                    <a:pt x="160" y="241"/>
                  </a:lnTo>
                  <a:cubicBezTo>
                    <a:pt x="165" y="236"/>
                    <a:pt x="168" y="230"/>
                    <a:pt x="168" y="222"/>
                  </a:cubicBezTo>
                  <a:cubicBezTo>
                    <a:pt x="168" y="215"/>
                    <a:pt x="165" y="209"/>
                    <a:pt x="161" y="204"/>
                  </a:cubicBezTo>
                  <a:lnTo>
                    <a:pt x="172" y="185"/>
                  </a:lnTo>
                  <a:cubicBezTo>
                    <a:pt x="172" y="185"/>
                    <a:pt x="172" y="185"/>
                    <a:pt x="172" y="185"/>
                  </a:cubicBezTo>
                  <a:cubicBezTo>
                    <a:pt x="183" y="185"/>
                    <a:pt x="192" y="179"/>
                    <a:pt x="196" y="170"/>
                  </a:cubicBezTo>
                  <a:lnTo>
                    <a:pt x="228" y="170"/>
                  </a:lnTo>
                  <a:cubicBezTo>
                    <a:pt x="232" y="179"/>
                    <a:pt x="241" y="185"/>
                    <a:pt x="251" y="185"/>
                  </a:cubicBezTo>
                  <a:lnTo>
                    <a:pt x="262" y="204"/>
                  </a:lnTo>
                  <a:cubicBezTo>
                    <a:pt x="258" y="209"/>
                    <a:pt x="256" y="215"/>
                    <a:pt x="256" y="222"/>
                  </a:cubicBezTo>
                  <a:cubicBezTo>
                    <a:pt x="256" y="230"/>
                    <a:pt x="259" y="237"/>
                    <a:pt x="263" y="242"/>
                  </a:cubicBezTo>
                  <a:lnTo>
                    <a:pt x="252" y="261"/>
                  </a:lnTo>
                  <a:cubicBezTo>
                    <a:pt x="252" y="261"/>
                    <a:pt x="252" y="261"/>
                    <a:pt x="252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9" name="组合 28"/>
          <p:cNvGrpSpPr/>
          <p:nvPr/>
        </p:nvGrpSpPr>
        <p:grpSpPr>
          <a:xfrm>
            <a:off x="3184160" y="2352454"/>
            <a:ext cx="4931612" cy="768350"/>
            <a:chOff x="3871641" y="774063"/>
            <a:chExt cx="4931612" cy="768350"/>
          </a:xfrm>
        </p:grpSpPr>
        <p:sp>
          <p:nvSpPr>
            <p:cNvPr id="31" name="矩形 30"/>
            <p:cNvSpPr/>
            <p:nvPr/>
          </p:nvSpPr>
          <p:spPr>
            <a:xfrm>
              <a:off x="4602728" y="866964"/>
              <a:ext cx="4200525" cy="58356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新冠肺炎的常见知识</a:t>
              </a:r>
              <a:endParaRPr kumimoji="1" lang="zh-CN" altLang="en-US" sz="3200" b="1" spc="3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文字方塊 37"/>
            <p:cNvSpPr txBox="1"/>
            <p:nvPr/>
          </p:nvSpPr>
          <p:spPr>
            <a:xfrm>
              <a:off x="3871641" y="774063"/>
              <a:ext cx="6953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3990"/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ea"/>
                </a:rPr>
                <a:t>01</a:t>
              </a:r>
              <a:endPara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3990"/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78445" y="3617649"/>
            <a:ext cx="6280987" cy="768350"/>
            <a:chOff x="3871641" y="774063"/>
            <a:chExt cx="6280987" cy="768350"/>
          </a:xfrm>
        </p:grpSpPr>
        <p:sp>
          <p:nvSpPr>
            <p:cNvPr id="36" name="矩形 35"/>
            <p:cNvSpPr/>
            <p:nvPr/>
          </p:nvSpPr>
          <p:spPr>
            <a:xfrm>
              <a:off x="4612888" y="866329"/>
              <a:ext cx="5539740" cy="58356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</a:rPr>
                <a:t>新冠肺炎防控期间饮食指导</a:t>
              </a:r>
              <a:endParaRPr kumimoji="1" lang="zh-CN" altLang="en-US" sz="3200" b="1" spc="3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37" name="文字方塊 37"/>
            <p:cNvSpPr txBox="1"/>
            <p:nvPr/>
          </p:nvSpPr>
          <p:spPr>
            <a:xfrm>
              <a:off x="3871641" y="774063"/>
              <a:ext cx="76327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3990"/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ea"/>
                </a:rPr>
                <a:t>02</a:t>
              </a:r>
              <a:endPara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3990"/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174635" y="4874314"/>
            <a:ext cx="6258127" cy="768350"/>
            <a:chOff x="3871641" y="774063"/>
            <a:chExt cx="6258127" cy="768350"/>
          </a:xfrm>
        </p:grpSpPr>
        <p:sp>
          <p:nvSpPr>
            <p:cNvPr id="3" name="矩形 2"/>
            <p:cNvSpPr/>
            <p:nvPr/>
          </p:nvSpPr>
          <p:spPr>
            <a:xfrm>
              <a:off x="4612888" y="866329"/>
              <a:ext cx="5516880" cy="58356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</a:rPr>
                <a:t>新</a:t>
              </a:r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冠肺炎防控期间体重管理</a:t>
              </a:r>
              <a:endParaRPr kumimoji="1" lang="zh-CN" altLang="en-US" sz="3200" b="1" spc="3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4" name="文字方塊 37"/>
            <p:cNvSpPr txBox="1"/>
            <p:nvPr/>
          </p:nvSpPr>
          <p:spPr>
            <a:xfrm>
              <a:off x="3871641" y="774063"/>
              <a:ext cx="77914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3990"/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ea"/>
                </a:rPr>
                <a:t>03</a:t>
              </a:r>
              <a:endPara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3990"/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ea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内容占位符 2"/>
          <p:cNvSpPr>
            <a:spLocks noGrp="1"/>
          </p:cNvSpPr>
          <p:nvPr/>
        </p:nvSpPr>
        <p:spPr>
          <a:xfrm>
            <a:off x="1648460" y="1945005"/>
            <a:ext cx="8895080" cy="322707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228600" indent="-228600">
              <a:lnSpc>
                <a:spcPct val="1500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早餐：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煮鸡蛋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个，煮玉米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根（或苹果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个），大西红柿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个，脱脂牛奶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250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毫升，蛋白粉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克，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水溶性膳食纤维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</a:t>
            </a:r>
            <a:r>
              <a:rPr lang="zh-CN" altLang="en-US" sz="2400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marL="228600" indent="-228600">
              <a:lnSpc>
                <a:spcPct val="1500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晚餐：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全麦切片面包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片，瘦酱牛肉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克，叶类蔬菜半斤，蛋白粉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克，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水溶性膳食纤维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</a:t>
            </a:r>
            <a:r>
              <a:rPr lang="zh-CN" altLang="en-US" sz="2400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。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全天基本不放烹调油，晚餐的蔬菜可滴一点儿香油。</a:t>
            </a:r>
            <a:endParaRPr lang="en-US" altLang="zh-CN" sz="2400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marL="228600" indent="-228600">
              <a:lnSpc>
                <a:spcPct val="150000"/>
              </a:lnSpc>
              <a:spcBef>
                <a:spcPts val="1200"/>
              </a:spcBef>
            </a:pPr>
            <a:r>
              <a:rPr lang="en-US" altLang="zh-CN" sz="2400" b="1" dirty="0">
                <a:solidFill>
                  <a:srgbClr val="007E8B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  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总能量约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500-550kcal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，蛋白质约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53g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（优质蛋白占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87%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）。</a:t>
            </a:r>
            <a:endParaRPr lang="en-US" altLang="zh-CN" sz="2400" b="1" dirty="0">
              <a:solidFill>
                <a:srgbClr val="007E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28600" indent="-228600">
              <a:lnSpc>
                <a:spcPct val="150000"/>
              </a:lnSpc>
              <a:spcBef>
                <a:spcPts val="1200"/>
              </a:spcBef>
              <a:buChar char="•"/>
            </a:pPr>
            <a:endParaRPr lang="en-US" altLang="zh-CN" sz="2400" b="1" dirty="0">
              <a:solidFill>
                <a:srgbClr val="007E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817" name="矩形 3"/>
          <p:cNvSpPr/>
          <p:nvPr/>
        </p:nvSpPr>
        <p:spPr>
          <a:xfrm>
            <a:off x="3104515" y="1063308"/>
            <a:ext cx="52895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女性“</a:t>
            </a:r>
            <a:r>
              <a:rPr lang="en-US" altLang="zh-CN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5+2”</a:t>
            </a:r>
            <a:r>
              <a:rPr lang="zh-CN" altLang="en-US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轻断食食谱举例</a:t>
            </a:r>
            <a:endParaRPr lang="zh-CN" altLang="en-US" sz="32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矩形 3"/>
          <p:cNvSpPr/>
          <p:nvPr/>
        </p:nvSpPr>
        <p:spPr>
          <a:xfrm>
            <a:off x="3451225" y="1132523"/>
            <a:ext cx="52895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男性“</a:t>
            </a:r>
            <a:r>
              <a:rPr lang="en-US" altLang="zh-CN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5+2”</a:t>
            </a:r>
            <a:r>
              <a:rPr lang="zh-CN" altLang="en-US" sz="3200" b="1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轻断食食谱举例</a:t>
            </a:r>
            <a:endParaRPr lang="zh-CN" altLang="en-US" sz="3200" b="1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36866" name="内容占位符 2"/>
          <p:cNvSpPr>
            <a:spLocks noGrp="1"/>
          </p:cNvSpPr>
          <p:nvPr/>
        </p:nvSpPr>
        <p:spPr>
          <a:xfrm>
            <a:off x="1697355" y="1890395"/>
            <a:ext cx="9240520" cy="38671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228600" indent="-228600">
              <a:lnSpc>
                <a:spcPct val="1500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早餐：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煮鸡蛋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个，煮玉米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根（或苹果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个），大西红柿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个，脱脂牛奶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250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毫升，蛋白营养粉粉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25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克（蛋白质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克），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水溶性膳食纤维10克</a:t>
            </a:r>
            <a:r>
              <a:rPr lang="zh-CN" altLang="en-US" sz="2400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。</a:t>
            </a:r>
            <a:endParaRPr lang="zh-CN" altLang="en-US" sz="2400" dirty="0">
              <a:solidFill>
                <a:srgbClr val="943485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marL="228600" indent="-228600">
              <a:lnSpc>
                <a:spcPct val="1500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晚餐：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全麦切片面包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片，瘦酱牛肉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克，叶类蔬菜半斤，蛋白粉</a:t>
            </a:r>
            <a:r>
              <a:rPr lang="en-US" altLang="zh-CN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克，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水溶性膳食纤维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10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克</a:t>
            </a:r>
            <a:r>
              <a:rPr lang="zh-CN" altLang="en-US" sz="24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。全天基本不放烹调油，晚餐的蔬菜可滴一点儿香油。</a:t>
            </a:r>
            <a:endParaRPr lang="en-US" altLang="zh-CN" sz="2400" dirty="0">
              <a:solidFill>
                <a:srgbClr val="0000FF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  <a:p>
            <a:pPr marL="228600" indent="-228600">
              <a:lnSpc>
                <a:spcPct val="150000"/>
              </a:lnSpc>
              <a:spcBef>
                <a:spcPts val="1200"/>
              </a:spcBef>
            </a:pPr>
            <a:r>
              <a:rPr lang="zh-CN" altLang="en-US" sz="2400" b="1" dirty="0">
                <a:solidFill>
                  <a:srgbClr val="007E8B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    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总能量约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600kcal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，蛋白质约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58g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（优质蛋白占</a:t>
            </a:r>
            <a:r>
              <a:rPr lang="en-US" altLang="zh-CN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90%</a:t>
            </a:r>
            <a:r>
              <a:rPr lang="zh-CN" altLang="en-US" sz="24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）。</a:t>
            </a:r>
            <a:endParaRPr lang="en-US" altLang="zh-CN" sz="2400" b="1" dirty="0">
              <a:solidFill>
                <a:srgbClr val="943485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矩形 13"/>
          <p:cNvSpPr/>
          <p:nvPr/>
        </p:nvSpPr>
        <p:spPr>
          <a:xfrm>
            <a:off x="3350895" y="1121728"/>
            <a:ext cx="549084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3200" b="1" dirty="0">
                <a:solidFill>
                  <a:srgbClr val="943485"/>
                </a:solidFill>
                <a:latin typeface="宋体-简" panose="02010800040101010101" charset="-122"/>
                <a:ea typeface="宋体-简" panose="02010800040101010101" charset="-122"/>
              </a:rPr>
              <a:t>减肥期间要保证蛋白质的摄入</a:t>
            </a:r>
            <a:endParaRPr lang="zh-CN" altLang="en-US" sz="3200" b="1" dirty="0">
              <a:solidFill>
                <a:srgbClr val="943485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10" name="PA-102214"/>
          <p:cNvSpPr txBox="1"/>
          <p:nvPr>
            <p:custDataLst>
              <p:tags r:id="rId1"/>
            </p:custDataLst>
          </p:nvPr>
        </p:nvSpPr>
        <p:spPr>
          <a:xfrm>
            <a:off x="741702" y="1530204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 smtClean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饮 食 指 </a:t>
            </a:r>
            <a:endParaRPr lang="zh-CN" altLang="en-US" sz="2000" dirty="0" smtClean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7778" r="1103" b="17963"/>
          <a:stretch>
            <a:fillRect/>
          </a:stretch>
        </p:blipFill>
        <p:spPr>
          <a:xfrm>
            <a:off x="3228340" y="1929130"/>
            <a:ext cx="5613400" cy="4483100"/>
          </a:xfrm>
          <a:prstGeom prst="rect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" name="组合 20"/>
          <p:cNvGrpSpPr/>
          <p:nvPr/>
        </p:nvGrpSpPr>
        <p:grpSpPr>
          <a:xfrm>
            <a:off x="2034540" y="1010285"/>
            <a:ext cx="8314690" cy="4837430"/>
            <a:chOff x="2694672" y="2132806"/>
            <a:chExt cx="6374039" cy="3327836"/>
          </a:xfrm>
        </p:grpSpPr>
        <p:sp>
          <p:nvSpPr>
            <p:cNvPr id="4" name="MH_SubTitle_1"/>
            <p:cNvSpPr/>
            <p:nvPr>
              <p:custDataLst>
                <p:tags r:id="rId1"/>
              </p:custDataLst>
            </p:nvPr>
          </p:nvSpPr>
          <p:spPr>
            <a:xfrm>
              <a:off x="2694672" y="2132806"/>
              <a:ext cx="3117525" cy="3327836"/>
            </a:xfrm>
            <a:prstGeom prst="roundRect">
              <a:avLst>
                <a:gd name="adj" fmla="val 314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2C2C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tIns="90000" rIns="648000" bIns="90000" anchor="ctr">
              <a:normAutofit/>
            </a:bodyPr>
            <a:p>
              <a:pPr algn="just">
                <a:lnSpc>
                  <a:spcPct val="120000"/>
                </a:lnSpc>
                <a:defRPr/>
              </a:pPr>
              <a:endParaRPr lang="zh-CN" altLang="en-US" sz="19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MH_SubTitle_2"/>
            <p:cNvSpPr/>
            <p:nvPr>
              <p:custDataLst>
                <p:tags r:id="rId2"/>
              </p:custDataLst>
            </p:nvPr>
          </p:nvSpPr>
          <p:spPr>
            <a:xfrm>
              <a:off x="5950774" y="2132806"/>
              <a:ext cx="3117937" cy="3327836"/>
            </a:xfrm>
            <a:prstGeom prst="roundRect">
              <a:avLst>
                <a:gd name="adj" fmla="val 3149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C2C2C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8000" tIns="90000" rIns="90000" bIns="90000" anchor="ctr">
              <a:normAutofit/>
            </a:bodyPr>
            <a:p>
              <a:pPr algn="just">
                <a:lnSpc>
                  <a:spcPct val="130000"/>
                </a:lnSpc>
                <a:defRPr/>
              </a:pPr>
              <a:endParaRPr lang="zh-CN" altLang="en-US" sz="2000" dirty="0">
                <a:solidFill>
                  <a:srgbClr val="333333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MH_Other_1"/>
            <p:cNvSpPr/>
            <p:nvPr>
              <p:custDataLst>
                <p:tags r:id="rId3"/>
              </p:custDataLst>
            </p:nvPr>
          </p:nvSpPr>
          <p:spPr>
            <a:xfrm>
              <a:off x="5153969" y="3067754"/>
              <a:ext cx="1455036" cy="1455036"/>
            </a:xfrm>
            <a:prstGeom prst="ellipse">
              <a:avLst/>
            </a:prstGeom>
            <a:solidFill>
              <a:srgbClr val="007E8B"/>
            </a:solidFill>
            <a:ln w="57150">
              <a:solidFill>
                <a:srgbClr val="C2C2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MH_Title_1"/>
            <p:cNvSpPr/>
            <p:nvPr>
              <p:custDataLst>
                <p:tags r:id="rId4"/>
              </p:custDataLst>
            </p:nvPr>
          </p:nvSpPr>
          <p:spPr>
            <a:xfrm>
              <a:off x="5300695" y="3214915"/>
              <a:ext cx="1161584" cy="116158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p>
              <a:pPr algn="ctr">
                <a:defRPr/>
              </a:pPr>
              <a:r>
                <a:rPr lang="zh-CN" altLang="en-US" sz="2400" b="1" dirty="0" smtClean="0">
                  <a:solidFill>
                    <a:srgbClr val="D8241D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不吃</a:t>
              </a:r>
              <a:endParaRPr lang="zh-CN" altLang="en-US" sz="2400" b="1" dirty="0">
                <a:solidFill>
                  <a:srgbClr val="D8241D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" name="MH_Other_2"/>
            <p:cNvSpPr/>
            <p:nvPr>
              <p:custDataLst>
                <p:tags r:id="rId5"/>
              </p:custDataLst>
            </p:nvPr>
          </p:nvSpPr>
          <p:spPr>
            <a:xfrm>
              <a:off x="5988818" y="2322804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MH_Other_3"/>
            <p:cNvSpPr/>
            <p:nvPr>
              <p:custDataLst>
                <p:tags r:id="rId6"/>
              </p:custDataLst>
            </p:nvPr>
          </p:nvSpPr>
          <p:spPr>
            <a:xfrm>
              <a:off x="5663299" y="2327941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MH_Other_4"/>
            <p:cNvSpPr/>
            <p:nvPr>
              <p:custDataLst>
                <p:tags r:id="rId7"/>
              </p:custDataLst>
            </p:nvPr>
          </p:nvSpPr>
          <p:spPr>
            <a:xfrm>
              <a:off x="5708269" y="2340670"/>
              <a:ext cx="346437" cy="69287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" name="MH_Other_5"/>
            <p:cNvSpPr/>
            <p:nvPr>
              <p:custDataLst>
                <p:tags r:id="rId8"/>
              </p:custDataLst>
            </p:nvPr>
          </p:nvSpPr>
          <p:spPr>
            <a:xfrm>
              <a:off x="5988818" y="2547938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2" name="MH_Other_6"/>
            <p:cNvSpPr/>
            <p:nvPr>
              <p:custDataLst>
                <p:tags r:id="rId9"/>
              </p:custDataLst>
            </p:nvPr>
          </p:nvSpPr>
          <p:spPr>
            <a:xfrm>
              <a:off x="5663299" y="2553074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MH_Other_7"/>
            <p:cNvSpPr/>
            <p:nvPr>
              <p:custDataLst>
                <p:tags r:id="rId10"/>
              </p:custDataLst>
            </p:nvPr>
          </p:nvSpPr>
          <p:spPr>
            <a:xfrm>
              <a:off x="5708269" y="2564835"/>
              <a:ext cx="346437" cy="69287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MH_Other_8"/>
            <p:cNvSpPr/>
            <p:nvPr>
              <p:custDataLst>
                <p:tags r:id="rId11"/>
              </p:custDataLst>
            </p:nvPr>
          </p:nvSpPr>
          <p:spPr>
            <a:xfrm>
              <a:off x="5988818" y="4835737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5" name="MH_Other_9"/>
            <p:cNvSpPr/>
            <p:nvPr>
              <p:custDataLst>
                <p:tags r:id="rId12"/>
              </p:custDataLst>
            </p:nvPr>
          </p:nvSpPr>
          <p:spPr>
            <a:xfrm>
              <a:off x="5663299" y="4840873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7" name="MH_Other_10"/>
            <p:cNvSpPr/>
            <p:nvPr>
              <p:custDataLst>
                <p:tags r:id="rId13"/>
              </p:custDataLst>
            </p:nvPr>
          </p:nvSpPr>
          <p:spPr>
            <a:xfrm>
              <a:off x="5708269" y="4853359"/>
              <a:ext cx="346437" cy="69287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MH_Other_11"/>
            <p:cNvSpPr/>
            <p:nvPr>
              <p:custDataLst>
                <p:tags r:id="rId14"/>
              </p:custDataLst>
            </p:nvPr>
          </p:nvSpPr>
          <p:spPr>
            <a:xfrm>
              <a:off x="5988818" y="5060869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9" name="MH_Other_12"/>
            <p:cNvSpPr/>
            <p:nvPr>
              <p:custDataLst>
                <p:tags r:id="rId15"/>
              </p:custDataLst>
            </p:nvPr>
          </p:nvSpPr>
          <p:spPr>
            <a:xfrm>
              <a:off x="5663299" y="5066005"/>
              <a:ext cx="92320" cy="103629"/>
            </a:xfrm>
            <a:prstGeom prst="ellipse">
              <a:avLst/>
            </a:prstGeom>
            <a:gradFill flip="none" rotWithShape="1">
              <a:gsLst>
                <a:gs pos="51000">
                  <a:srgbClr val="525252"/>
                </a:gs>
                <a:gs pos="20000">
                  <a:srgbClr val="808080"/>
                </a:gs>
                <a:gs pos="86000">
                  <a:srgbClr val="A5A5A5"/>
                </a:gs>
              </a:gsLst>
              <a:path path="circle">
                <a:fillToRect l="100000" t="100000"/>
              </a:path>
              <a:tileRect r="-100000" b="-100000"/>
            </a:gradFill>
            <a:ln w="12700">
              <a:solidFill>
                <a:srgbClr val="A9A9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" name="MH_Other_13"/>
            <p:cNvSpPr/>
            <p:nvPr>
              <p:custDataLst>
                <p:tags r:id="rId16"/>
              </p:custDataLst>
            </p:nvPr>
          </p:nvSpPr>
          <p:spPr>
            <a:xfrm>
              <a:off x="5708269" y="5077524"/>
              <a:ext cx="346437" cy="69287"/>
            </a:xfrm>
            <a:prstGeom prst="rect">
              <a:avLst/>
            </a:prstGeom>
            <a:gradFill flip="none" rotWithShape="1">
              <a:gsLst>
                <a:gs pos="57000">
                  <a:srgbClr val="D2D2D2"/>
                </a:gs>
                <a:gs pos="9000">
                  <a:srgbClr val="808080"/>
                </a:gs>
                <a:gs pos="98000">
                  <a:srgbClr val="AEAEA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p>
              <a:pPr algn="ctr">
                <a:defRPr/>
              </a:pPr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2727980" y="1707919"/>
            <a:ext cx="2679315" cy="421640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0000"/>
              </a:lnSpc>
              <a:defRPr/>
            </a:pPr>
            <a:r>
              <a:rPr lang="zh-CN" altLang="en-US" sz="2400" b="1" dirty="0">
                <a:solidFill>
                  <a:srgbClr val="D8241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十大垃圾食物</a:t>
            </a:r>
            <a:endParaRPr lang="zh-CN" altLang="en-US" sz="2200" b="1" dirty="0">
              <a:solidFill>
                <a:srgbClr val="D8241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油炸类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腌制类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加工类肉食品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饼干类食品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汽水可乐类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方便面类食品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罐头类食品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话梅、蜜饯类食品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冷冻甜品类食品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</a:rPr>
              <a:t>烧烤类食品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670284" y="1740939"/>
            <a:ext cx="2679315" cy="421640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10000"/>
              </a:lnSpc>
              <a:defRPr/>
            </a:pPr>
            <a:r>
              <a:rPr lang="zh-CN" altLang="en-US" sz="2400" b="1" dirty="0">
                <a:solidFill>
                  <a:srgbClr val="D8241D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高胆固醇食物</a:t>
            </a:r>
            <a:endParaRPr lang="en-US" altLang="zh-CN" sz="2400" b="1" dirty="0">
              <a:solidFill>
                <a:srgbClr val="D8241D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蛋黄</a:t>
            </a:r>
            <a:endParaRPr lang="en-US" altLang="zh-CN" sz="2200" dirty="0" smtClean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奶油</a:t>
            </a:r>
            <a:endParaRPr lang="zh-CN" altLang="en-US" sz="2200" dirty="0">
              <a:solidFill>
                <a:schemeClr val="tx1">
                  <a:lumMod val="85000"/>
                  <a:lumOff val="15000"/>
                </a:schemeClr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动物</a:t>
            </a:r>
            <a:r>
              <a:rPr lang="zh-CN" altLang="en-US" sz="220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内脏</a:t>
            </a:r>
            <a:endParaRPr lang="zh-CN" altLang="en-US" sz="2200" dirty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甲鱼</a:t>
            </a:r>
            <a:endParaRPr lang="en-US" altLang="zh-CN" sz="2200" dirty="0" smtClean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乌贼</a:t>
            </a:r>
            <a:endParaRPr lang="zh-CN" altLang="en-US" sz="2200" dirty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鱼</a:t>
            </a:r>
            <a:r>
              <a:rPr lang="zh-CN" altLang="en-US" sz="22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籽</a:t>
            </a:r>
            <a:endParaRPr lang="en-US" altLang="zh-CN" sz="2200" dirty="0" smtClean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鱿鱼</a:t>
            </a:r>
            <a:endParaRPr lang="zh-CN" altLang="en-US" sz="2200" dirty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蟹黄</a:t>
            </a:r>
            <a:endParaRPr lang="en-US" altLang="zh-CN" sz="2200" dirty="0" smtClean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zh-CN" altLang="en-US" sz="2200" dirty="0" smtClean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蚬子</a:t>
            </a:r>
            <a:endParaRPr lang="en-US" altLang="zh-CN" sz="2200" dirty="0" smtClean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10000"/>
              </a:lnSpc>
              <a:defRPr/>
            </a:pPr>
            <a:r>
              <a:rPr lang="en-US" altLang="zh-CN" sz="2200" dirty="0">
                <a:solidFill>
                  <a:srgbClr val="33333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……</a:t>
            </a:r>
            <a:endParaRPr lang="zh-CN" altLang="en-US" sz="2200" dirty="0">
              <a:solidFill>
                <a:srgbClr val="333333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25" name="表格 24"/>
          <p:cNvGraphicFramePr>
            <a:graphicFrameLocks noGrp="1"/>
          </p:cNvGraphicFramePr>
          <p:nvPr>
            <p:custDataLst>
              <p:tags r:id="rId17"/>
            </p:custDataLst>
          </p:nvPr>
        </p:nvGraphicFramePr>
        <p:xfrm>
          <a:off x="2034540" y="1155065"/>
          <a:ext cx="8931275" cy="4692650"/>
        </p:xfrm>
        <a:graphic>
          <a:graphicData uri="http://schemas.openxmlformats.org/drawingml/2006/table">
            <a:tbl>
              <a:tblPr/>
              <a:tblGrid>
                <a:gridCol w="1871980"/>
                <a:gridCol w="1181100"/>
                <a:gridCol w="1757045"/>
                <a:gridCol w="1165225"/>
                <a:gridCol w="1805305"/>
                <a:gridCol w="1150620"/>
              </a:tblGrid>
              <a:tr h="56070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食物项目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胆固醇</a:t>
                      </a:r>
                      <a:endParaRPr lang="zh-CN" altLang="en-US" sz="2400" b="1">
                        <a:solidFill>
                          <a:srgbClr val="FF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食物项目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胆固醇</a:t>
                      </a:r>
                      <a:endParaRPr lang="zh-CN" altLang="en-US" sz="2400" b="1">
                        <a:solidFill>
                          <a:srgbClr val="FF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食物项目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000" b="1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胆固醇</a:t>
                      </a:r>
                      <a:endParaRPr lang="zh-CN" altLang="en-US" sz="2000" b="1">
                        <a:solidFill>
                          <a:srgbClr val="FF330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黑体" panose="02010609060101010101" charset="-122"/>
                        </a:rPr>
                        <a:t>瘦猪肉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77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肾  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405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 鸡    肝</a:t>
                      </a:r>
                      <a:endParaRPr lang="zh-CN" altLang="en-US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429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黑体" panose="02010609060101010101" charset="-122"/>
                        </a:rPr>
                        <a:t>肥猪肉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107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猪大肠  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180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 鸡    肫 </a:t>
                      </a:r>
                      <a:endParaRPr lang="zh-CN" altLang="en-US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229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7434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脑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3100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广东香肠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123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鸭   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98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舌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116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 瘦牛肉  </a:t>
                      </a:r>
                      <a:endParaRPr lang="zh-CN" altLang="en-US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68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兔    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83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心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158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牛  肚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130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牛    乳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肚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159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黑体" panose="02010609060101010101" charset="-122"/>
                        </a:rPr>
                        <a:t>瘦羊肉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酸    奶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肝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368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鸡  肉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154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全脂奶粉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104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青  菜 </a:t>
                      </a:r>
                      <a:endParaRPr lang="zh-CN" altLang="en-US" sz="2400" b="1">
                        <a:solidFill>
                          <a:srgbClr val="FF33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FF33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x-none" sz="2000" b="1" dirty="0">
                        <a:solidFill>
                          <a:srgbClr val="FF3300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小红肠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70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干    贝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368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鲜  贝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104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 田  鸡</a:t>
                      </a:r>
                      <a:endParaRPr lang="zh-CN" altLang="en-US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84</a:t>
                      </a:r>
                      <a:endParaRPr lang="en-US" altLang="x-none" sz="20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楷体_GB2312" panose="02010609030101010101" pitchFamily="49" charset="-122"/>
                        </a:rPr>
                        <a:t>大  豆 </a:t>
                      </a:r>
                      <a:endParaRPr lang="zh-CN" altLang="en-US" sz="2400" b="1">
                        <a:solidFill>
                          <a:srgbClr val="FF33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楷体_GB2312" panose="0201060903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000" b="1" dirty="0">
                          <a:solidFill>
                            <a:srgbClr val="FF33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</a:t>
                      </a:r>
                      <a:endParaRPr lang="en-US" altLang="x-none" sz="2000" b="1" dirty="0">
                        <a:solidFill>
                          <a:srgbClr val="FF3300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表格 25"/>
          <p:cNvGraphicFramePr>
            <a:graphicFrameLocks noGrp="1"/>
          </p:cNvGraphicFramePr>
          <p:nvPr>
            <p:custDataLst>
              <p:tags r:id="rId18"/>
            </p:custDataLst>
          </p:nvPr>
        </p:nvGraphicFramePr>
        <p:xfrm>
          <a:off x="1335405" y="914400"/>
          <a:ext cx="10112375" cy="4933950"/>
        </p:xfrm>
        <a:graphic>
          <a:graphicData uri="http://schemas.openxmlformats.org/drawingml/2006/table">
            <a:tbl>
              <a:tblPr/>
              <a:tblGrid>
                <a:gridCol w="2119630"/>
                <a:gridCol w="1337310"/>
                <a:gridCol w="1971675"/>
                <a:gridCol w="1337310"/>
                <a:gridCol w="2043430"/>
                <a:gridCol w="1303020"/>
              </a:tblGrid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食物项目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胆固醇</a:t>
                      </a:r>
                      <a:endParaRPr lang="zh-CN" altLang="en-US" sz="2400" b="1">
                        <a:solidFill>
                          <a:srgbClr val="FF33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食物项目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胆固醇</a:t>
                      </a:r>
                      <a:endParaRPr lang="zh-CN" altLang="en-US" sz="2400" b="1">
                        <a:solidFill>
                          <a:srgbClr val="FF33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FFFF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食物项目</a:t>
                      </a:r>
                      <a:endParaRPr lang="zh-CN" altLang="en-US" sz="2400" b="1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rPr>
                        <a:t>胆固醇</a:t>
                      </a:r>
                      <a:endParaRPr lang="zh-CN" altLang="en-US" sz="2400" b="1">
                        <a:solidFill>
                          <a:srgbClr val="FF3300"/>
                        </a:solidFill>
                        <a:latin typeface="Calibri" panose="020F0502020204030204" pitchFamily="34" charset="0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干  酪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104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甲  鱼  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77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 鳗  鱼</a:t>
                      </a:r>
                      <a:endParaRPr lang="zh-CN" altLang="en-US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136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羊  奶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34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对  虾  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161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 大黄鱼 </a:t>
                      </a:r>
                      <a:endParaRPr lang="zh-CN" altLang="en-US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草  鱼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61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白  虾 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54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带  鱼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97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胖头鱼 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79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 虾米</a:t>
                      </a:r>
                      <a:r>
                        <a:rPr lang="en-US" altLang="x-none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(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干</a:t>
                      </a:r>
                      <a:r>
                        <a:rPr lang="en-US" altLang="x-none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)   </a:t>
                      </a:r>
                      <a:endParaRPr lang="en-US" altLang="x-none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434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黑体" panose="02010609060101010101" charset="-122"/>
                        </a:rPr>
                        <a:t>蚬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454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鲫  鱼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93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螃蟹</a:t>
                      </a:r>
                      <a:r>
                        <a:rPr lang="en-US" altLang="x-none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(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全</a:t>
                      </a:r>
                      <a:r>
                        <a:rPr lang="en-US" altLang="x-none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) </a:t>
                      </a:r>
                      <a:endParaRPr lang="en-US" altLang="x-none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235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海参</a:t>
                      </a:r>
                      <a:r>
                        <a:rPr lang="en-US" altLang="x-none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(</a:t>
                      </a:r>
                      <a:r>
                        <a:rPr lang="zh-CN" altLang="en-US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干</a:t>
                      </a:r>
                      <a:r>
                        <a:rPr lang="en-US" altLang="x-none" sz="2400" dirty="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) </a:t>
                      </a:r>
                      <a:endParaRPr lang="en-US" altLang="x-none" sz="2400" dirty="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98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黄  鳝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117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蟹  黄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466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黑体" panose="02010609060101010101" charset="-122"/>
                        </a:rPr>
                        <a:t>海蜇皮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ea typeface="黑体" panose="02010609060101010101" charset="-122"/>
                        </a:rPr>
                        <a:t>水发尤鱼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308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蚶  肉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238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蛏  肉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239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墨  鱼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257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螺  肉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161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猪  油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185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>
                        <a:alpha val="100000"/>
                      </a:srgbClr>
                    </a:solidFill>
                  </a:tcPr>
                </a:tc>
              </a:tr>
              <a:tr h="493395"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鸡  蛋</a:t>
                      </a:r>
                      <a:endParaRPr lang="zh-CN" altLang="en-US" sz="2400" b="1">
                        <a:solidFill>
                          <a:srgbClr val="FF33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FF33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580</a:t>
                      </a:r>
                      <a:endParaRPr lang="en-US" altLang="x-none" sz="2400" b="1" dirty="0">
                        <a:solidFill>
                          <a:srgbClr val="FF3300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 b="1">
                          <a:solidFill>
                            <a:srgbClr val="FF3300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鸭  蛋 </a:t>
                      </a:r>
                      <a:endParaRPr lang="zh-CN" altLang="en-US" sz="2400" b="1">
                        <a:solidFill>
                          <a:srgbClr val="FF3300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FF33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534</a:t>
                      </a:r>
                      <a:endParaRPr lang="en-US" altLang="x-none" sz="2400" b="1" dirty="0">
                        <a:solidFill>
                          <a:srgbClr val="FF3300"/>
                        </a:solidFill>
                        <a:latin typeface="宋体" panose="02010600030101010101" pitchFamily="2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olidFill>
                            <a:srgbClr val="0000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黑体" panose="02010609060101010101" charset="-122"/>
                          <a:ea typeface="黑体" panose="02010609060101010101" charset="-122"/>
                        </a:rPr>
                        <a:t>黄  油 </a:t>
                      </a:r>
                      <a:endParaRPr lang="zh-CN" altLang="en-US" sz="2400">
                        <a:solidFill>
                          <a:srgbClr val="0000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61950" lvl="0" indent="-361950" algn="l" defTabSz="968375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500" b="0" u="none" kern="1200" baseline="0">
                          <a:solidFill>
                            <a:srgbClr val="0066FF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</a:defRPr>
                      </a:lvl1pPr>
                      <a:lvl2pPr marL="786130" lvl="1" indent="-301625">
                        <a:defRPr sz="2100" kern="1200">
                          <a:solidFill>
                            <a:srgbClr val="0099FF"/>
                          </a:solidFill>
                          <a:ea typeface="华文细黑" panose="02010600040101010101" pitchFamily="2" charset="-122"/>
                        </a:defRPr>
                      </a:lvl2pPr>
                      <a:lvl3pPr marL="1209675" lvl="2" indent="-241300">
                        <a:defRPr sz="1900" kern="1200">
                          <a:solidFill>
                            <a:schemeClr val="tx1"/>
                          </a:solidFill>
                          <a:ea typeface="宋体" panose="02010600030101010101" pitchFamily="2" charset="-122"/>
                        </a:defRPr>
                      </a:lvl3pPr>
                      <a:lvl4pPr marL="1694180" lvl="3" indent="-243205">
                        <a:defRPr sz="1900" kern="1200"/>
                      </a:lvl4pPr>
                      <a:lvl5pPr marL="2178050" lvl="4" indent="-242570">
                        <a:defRPr sz="1900" kern="1200"/>
                      </a:lvl5pPr>
                    </a:lstStyle>
                    <a:p>
                      <a:pPr marL="0" lvl="0" indent="0" algn="ctr" defTabSz="968375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x-none" sz="2400" b="1" dirty="0">
                          <a:solidFill>
                            <a:srgbClr val="0066FF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295</a:t>
                      </a:r>
                      <a:endParaRPr lang="en-US" altLang="x-none" sz="2400" b="1" dirty="0">
                        <a:solidFill>
                          <a:srgbClr val="0066FF"/>
                        </a:solidFill>
                        <a:latin typeface="宋体" panose="02010600030101010101" pitchFamily="2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77415" y="1017270"/>
            <a:ext cx="89579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同等能量及蛋白质不同食物交换份（食物按生重g计算）</a:t>
            </a:r>
            <a:endParaRPr lang="zh-CN" altLang="en-US" sz="280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6540" y="1626235"/>
            <a:ext cx="6599555" cy="4989830"/>
          </a:xfrm>
          <a:prstGeom prst="rect">
            <a:avLst/>
          </a:prstGeom>
        </p:spPr>
      </p:pic>
      <p:sp>
        <p:nvSpPr>
          <p:cNvPr id="10" name="PA-102214"/>
          <p:cNvSpPr txBox="1"/>
          <p:nvPr>
            <p:custDataLst>
              <p:tags r:id="rId2"/>
            </p:custDataLst>
          </p:nvPr>
        </p:nvSpPr>
        <p:spPr>
          <a:xfrm>
            <a:off x="635657" y="1477499"/>
            <a:ext cx="13893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000" dirty="0" smtClean="0">
                <a:solidFill>
                  <a:schemeClr val="bg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饮 食 指 导</a:t>
            </a:r>
            <a:endParaRPr lang="zh-CN" altLang="en-US" sz="2000" dirty="0" smtClean="0">
              <a:solidFill>
                <a:schemeClr val="bg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273" y="84773"/>
            <a:ext cx="25304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饮食指导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224397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8200" y="1928495"/>
            <a:ext cx="10878185" cy="4715510"/>
            <a:chOff x="669925" y="1128953"/>
            <a:chExt cx="10878185" cy="4931410"/>
          </a:xfrm>
        </p:grpSpPr>
        <p:sp>
          <p:nvSpPr>
            <p:cNvPr id="45" name="iśḻíḍé"/>
            <p:cNvSpPr/>
            <p:nvPr/>
          </p:nvSpPr>
          <p:spPr>
            <a:xfrm>
              <a:off x="2811993" y="2118051"/>
              <a:ext cx="6434665" cy="0"/>
            </a:xfrm>
            <a:prstGeom prst="line">
              <a:avLst/>
            </a:prstGeom>
            <a:ln w="12700">
              <a:solidFill>
                <a:srgbClr val="007E8B"/>
              </a:solidFill>
              <a:round/>
            </a:ln>
          </p:spPr>
          <p:txBody>
            <a:bodyPr wrap="square" lIns="91440" tIns="45720" rIns="91440" bIns="45720">
              <a:normAutofit fontScale="25000" lnSpcReduction="20000"/>
            </a:bodyPr>
            <a:lstStyle/>
            <a:p>
              <a:pPr lvl="0">
                <a:defRPr sz="1200">
                  <a:uFillTx/>
                </a:defRPr>
              </a:pPr>
              <a:endParaRPr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ïšḷîḋè"/>
            <p:cNvSpPr/>
            <p:nvPr/>
          </p:nvSpPr>
          <p:spPr>
            <a:xfrm flipV="1">
              <a:off x="3713876" y="4555208"/>
              <a:ext cx="5291471" cy="24669"/>
            </a:xfrm>
            <a:prstGeom prst="line">
              <a:avLst/>
            </a:prstGeom>
            <a:ln w="12700">
              <a:solidFill>
                <a:srgbClr val="007E8B"/>
              </a:solidFill>
              <a:round/>
            </a:ln>
          </p:spPr>
          <p:txBody>
            <a:bodyPr wrap="square" lIns="91440" tIns="45720" rIns="91440" bIns="45720">
              <a:normAutofit fontScale="25000" lnSpcReduction="20000"/>
            </a:bodyPr>
            <a:lstStyle/>
            <a:p>
              <a:pPr lvl="0">
                <a:defRPr sz="1200">
                  <a:uFillTx/>
                </a:defRPr>
              </a:pPr>
              <a:endParaRPr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íŝḷïḑé"/>
            <p:cNvSpPr/>
            <p:nvPr/>
          </p:nvSpPr>
          <p:spPr>
            <a:xfrm flipH="1">
              <a:off x="9246657" y="2118049"/>
              <a:ext cx="1" cy="2212285"/>
            </a:xfrm>
            <a:prstGeom prst="line">
              <a:avLst/>
            </a:prstGeom>
            <a:ln w="12700">
              <a:solidFill>
                <a:srgbClr val="007E8B"/>
              </a:solidFill>
              <a:round/>
            </a:ln>
          </p:spPr>
          <p:txBody>
            <a:bodyPr wrap="square" lIns="91440" tIns="45720" rIns="91440" bIns="45720">
              <a:normAutofit fontScale="25000" lnSpcReduction="20000"/>
            </a:bodyPr>
            <a:lstStyle/>
            <a:p>
              <a:pPr lvl="0">
                <a:defRPr sz="1200">
                  <a:uFillTx/>
                </a:defRPr>
              </a:pPr>
              <a:endParaRPr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8" name="iṡľîḍê"/>
            <p:cNvGrpSpPr/>
            <p:nvPr/>
          </p:nvGrpSpPr>
          <p:grpSpPr>
            <a:xfrm>
              <a:off x="669925" y="1128953"/>
              <a:ext cx="2142335" cy="2142483"/>
              <a:chOff x="0" y="0"/>
              <a:chExt cx="1606750" cy="1606861"/>
            </a:xfrm>
          </p:grpSpPr>
          <p:sp>
            <p:nvSpPr>
              <p:cNvPr id="68" name="ïšḷiḍé"/>
              <p:cNvSpPr/>
              <p:nvPr/>
            </p:nvSpPr>
            <p:spPr>
              <a:xfrm>
                <a:off x="0" y="198"/>
                <a:ext cx="1606550" cy="1606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699" y="10800"/>
                    </a:moveTo>
                    <a:cubicBezTo>
                      <a:pt x="699" y="16378"/>
                      <a:pt x="5222" y="20901"/>
                      <a:pt x="10800" y="20901"/>
                    </a:cubicBezTo>
                    <a:cubicBezTo>
                      <a:pt x="16378" y="20901"/>
                      <a:pt x="20901" y="16378"/>
                      <a:pt x="20901" y="10800"/>
                    </a:cubicBezTo>
                    <a:cubicBezTo>
                      <a:pt x="20901" y="5222"/>
                      <a:pt x="16378" y="699"/>
                      <a:pt x="10800" y="699"/>
                    </a:cubicBezTo>
                    <a:cubicBezTo>
                      <a:pt x="5222" y="699"/>
                      <a:pt x="699" y="5222"/>
                      <a:pt x="699" y="1080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ap="flat">
                <a:solidFill>
                  <a:srgbClr val="007E8B"/>
                </a:solidFill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/>
              </a:bodyPr>
              <a:lstStyle/>
              <a:p>
                <a:pPr algn="ctr"/>
                <a:r>
                  <a:rPr lang="zh-CN" altLang="en-US" sz="2400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时刻表</a:t>
                </a:r>
                <a:endParaRPr lang="zh-CN" altLang="en-US" sz="2400" b="1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69" name="íṡlîďé"/>
              <p:cNvSpPr/>
              <p:nvPr/>
            </p:nvSpPr>
            <p:spPr>
              <a:xfrm>
                <a:off x="115507" y="0"/>
                <a:ext cx="1491243" cy="1606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5" h="19141" extrusionOk="0">
                    <a:moveTo>
                      <a:pt x="4852" y="836"/>
                    </a:moveTo>
                    <a:lnTo>
                      <a:pt x="4852" y="836"/>
                    </a:lnTo>
                    <a:cubicBezTo>
                      <a:pt x="10311" y="-1321"/>
                      <a:pt x="16717" y="841"/>
                      <a:pt x="19158" y="5665"/>
                    </a:cubicBezTo>
                    <a:cubicBezTo>
                      <a:pt x="21600" y="10489"/>
                      <a:pt x="19153" y="16149"/>
                      <a:pt x="13693" y="18306"/>
                    </a:cubicBezTo>
                    <a:cubicBezTo>
                      <a:pt x="8700" y="20279"/>
                      <a:pt x="2826" y="18652"/>
                      <a:pt x="0" y="14515"/>
                    </a:cubicBezTo>
                    <a:lnTo>
                      <a:pt x="476" y="14261"/>
                    </a:lnTo>
                    <a:lnTo>
                      <a:pt x="476" y="14261"/>
                    </a:lnTo>
                    <a:cubicBezTo>
                      <a:pt x="3407" y="18553"/>
                      <a:pt x="9722" y="19934"/>
                      <a:pt x="14580" y="17343"/>
                    </a:cubicBezTo>
                    <a:cubicBezTo>
                      <a:pt x="19438" y="14753"/>
                      <a:pt x="21000" y="9174"/>
                      <a:pt x="18069" y="4881"/>
                    </a:cubicBezTo>
                    <a:cubicBezTo>
                      <a:pt x="15388" y="956"/>
                      <a:pt x="9815" y="-587"/>
                      <a:pt x="5078" y="1285"/>
                    </a:cubicBezTo>
                    <a:close/>
                  </a:path>
                </a:pathLst>
              </a:custGeom>
              <a:solidFill>
                <a:srgbClr val="943485"/>
              </a:solidFill>
              <a:ln w="12700" cap="flat">
                <a:solidFill>
                  <a:srgbClr val="A13990"/>
                </a:solidFill>
                <a:miter lim="400000"/>
              </a:ln>
              <a:effectLst/>
            </p:spPr>
            <p:txBody>
              <a:bodyPr wrap="square" lIns="91440" tIns="45720" rIns="91440" bIns="45720" numCol="1" anchor="ctr">
                <a:normAutofit/>
              </a:bodyPr>
              <a:lstStyle/>
              <a:p>
                <a:pPr lvl="0" algn="ctr"/>
                <a:endParaRPr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52" name="íṣḷïḋè"/>
            <p:cNvSpPr/>
            <p:nvPr/>
          </p:nvSpPr>
          <p:spPr>
            <a:xfrm>
              <a:off x="3006090" y="3521633"/>
              <a:ext cx="1296035" cy="1294765"/>
            </a:xfrm>
            <a:prstGeom prst="ellipse">
              <a:avLst/>
            </a:prstGeom>
            <a:gradFill flip="none" rotWithShape="1">
              <a:gsLst>
                <a:gs pos="3000">
                  <a:schemeClr val="bg1">
                    <a:lumMod val="75000"/>
                  </a:schemeClr>
                </a:gs>
                <a:gs pos="59000">
                  <a:srgbClr val="FBFBFB"/>
                </a:gs>
              </a:gsLst>
              <a:lin ang="2700000" scaled="1"/>
              <a:tileRect/>
            </a:gradFill>
            <a:ln w="57150">
              <a:solidFill>
                <a:srgbClr val="A13990"/>
              </a:solidFill>
              <a:prstDash val="solid"/>
              <a:round/>
            </a:ln>
            <a:effectLst>
              <a:outerShdw blurRad="177800" dist="2032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  <a:noAutofit/>
            </a:bodyPr>
            <a:lstStyle/>
            <a:p>
              <a:pPr defTabSz="913765"/>
              <a:r>
                <a:rPr lang="en-US" sz="2400" dirty="0">
                  <a:solidFill>
                    <a:srgbClr val="943485"/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14:00</a:t>
              </a:r>
              <a:endParaRPr lang="en-US" altLang="en-US" sz="2400" dirty="0">
                <a:solidFill>
                  <a:srgbClr val="943485"/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6" name="íSḻíḓê"/>
            <p:cNvSpPr txBox="1"/>
            <p:nvPr/>
          </p:nvSpPr>
          <p:spPr bwMode="auto">
            <a:xfrm>
              <a:off x="3418840" y="2281121"/>
              <a:ext cx="2999740" cy="1225880"/>
            </a:xfrm>
            <a:prstGeom prst="rect">
              <a:avLst/>
            </a:prstGeom>
            <a:noFill/>
            <a:ln w="9525">
              <a:solidFill>
                <a:srgbClr val="007E8B"/>
              </a:solidFill>
              <a:miter lim="800000"/>
            </a:ln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</a:pPr>
              <a:r>
                <a:rPr sz="2200" dirty="0">
                  <a:latin typeface="宋体-简" panose="02010800040101010101" charset="-122"/>
                  <a:ea typeface="宋体-简" panose="02010800040101010101" charset="-122"/>
                </a:rPr>
                <a:t>晨练可以帮助身体更有效地燃烧脂肪，绕着小区散步一圈即可</a:t>
              </a:r>
              <a:endParaRPr sz="2200" dirty="0"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64" name="íśľiḋe"/>
            <p:cNvSpPr txBox="1"/>
            <p:nvPr/>
          </p:nvSpPr>
          <p:spPr bwMode="auto">
            <a:xfrm>
              <a:off x="9246235" y="2139928"/>
              <a:ext cx="2301875" cy="1266825"/>
            </a:xfrm>
            <a:prstGeom prst="rect">
              <a:avLst/>
            </a:prstGeom>
            <a:noFill/>
            <a:ln w="9525">
              <a:solidFill>
                <a:srgbClr val="007E8B"/>
              </a:solidFill>
              <a:miter lim="800000"/>
            </a:ln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sz="2200" dirty="0"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</a:rPr>
                <a:t>喝两杯水，喝水者可多减重五磅，约2.3公斤</a:t>
              </a:r>
              <a:endParaRPr sz="2200" dirty="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endParaRPr>
            </a:p>
          </p:txBody>
        </p:sp>
        <p:sp>
          <p:nvSpPr>
            <p:cNvPr id="62" name="íṧļïḋè"/>
            <p:cNvSpPr txBox="1"/>
            <p:nvPr/>
          </p:nvSpPr>
          <p:spPr bwMode="auto">
            <a:xfrm>
              <a:off x="7685405" y="4815889"/>
              <a:ext cx="2787650" cy="1146191"/>
            </a:xfrm>
            <a:prstGeom prst="rect">
              <a:avLst/>
            </a:prstGeom>
            <a:noFill/>
            <a:ln w="9525">
              <a:solidFill>
                <a:srgbClr val="007E8B"/>
              </a:solidFill>
              <a:miter lim="800000"/>
            </a:ln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sz="2200" dirty="0">
                  <a:latin typeface="宋体-简" panose="02010800040101010101" charset="-122"/>
                  <a:ea typeface="宋体-简" panose="02010800040101010101" charset="-122"/>
                </a:rPr>
                <a:t>喝杯热茶，既解渴，又能保持更长时间的饱腹感</a:t>
              </a:r>
              <a:endParaRPr lang="zh-CN" sz="2200" dirty="0"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60" name="ïṩḷidê"/>
            <p:cNvSpPr txBox="1"/>
            <p:nvPr/>
          </p:nvSpPr>
          <p:spPr bwMode="auto">
            <a:xfrm>
              <a:off x="2103120" y="4816398"/>
              <a:ext cx="3301365" cy="1243965"/>
            </a:xfrm>
            <a:prstGeom prst="rect">
              <a:avLst/>
            </a:prstGeom>
            <a:noFill/>
            <a:ln w="9525">
              <a:solidFill>
                <a:srgbClr val="007E8B"/>
              </a:solidFill>
              <a:miter lim="800000"/>
            </a:ln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sz="2200" dirty="0">
                  <a:latin typeface="宋体-简" panose="02010800040101010101" charset="-122"/>
                  <a:ea typeface="宋体-简" panose="02010800040101010101" charset="-122"/>
                  <a:cs typeface="宋体-简" panose="02010800040101010101" charset="-122"/>
                </a:rPr>
                <a:t>睡个午觉，15到20分钟，既能让身体快速充电，有助维持正常的新陈代谢</a:t>
              </a:r>
              <a:endParaRPr sz="2200" dirty="0"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endParaRPr>
            </a:p>
          </p:txBody>
        </p:sp>
      </p:grpSp>
      <p:sp>
        <p:nvSpPr>
          <p:cNvPr id="3" name="íṣḷïḋè"/>
          <p:cNvSpPr/>
          <p:nvPr/>
        </p:nvSpPr>
        <p:spPr>
          <a:xfrm>
            <a:off x="4271952" y="1600321"/>
            <a:ext cx="1296035" cy="1294765"/>
          </a:xfrm>
          <a:prstGeom prst="ellipse">
            <a:avLst/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p>
            <a:pPr defTabSz="913765"/>
            <a:r>
              <a:rPr lang="en-US" sz="2400" dirty="0">
                <a:solidFill>
                  <a:srgbClr val="943485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6:00-8:00</a:t>
            </a:r>
            <a:endParaRPr lang="en-US" altLang="en-US" sz="2400" dirty="0">
              <a:solidFill>
                <a:srgbClr val="943485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íṣḷïḋè"/>
          <p:cNvSpPr/>
          <p:nvPr/>
        </p:nvSpPr>
        <p:spPr>
          <a:xfrm>
            <a:off x="8307070" y="3656965"/>
            <a:ext cx="1407160" cy="1406525"/>
          </a:xfrm>
          <a:prstGeom prst="ellipse">
            <a:avLst/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lstStyle/>
          <a:p>
            <a:pPr defTabSz="913765"/>
            <a:r>
              <a:rPr lang="en-US" sz="2400" dirty="0">
                <a:solidFill>
                  <a:srgbClr val="943485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10:00-11:00</a:t>
            </a:r>
            <a:endParaRPr lang="en-US" altLang="en-US" sz="2400" dirty="0">
              <a:solidFill>
                <a:srgbClr val="943485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íṣḷïḋè"/>
          <p:cNvSpPr/>
          <p:nvPr/>
        </p:nvSpPr>
        <p:spPr>
          <a:xfrm>
            <a:off x="8169582" y="1600321"/>
            <a:ext cx="1296035" cy="1294765"/>
          </a:xfrm>
          <a:prstGeom prst="ellipse">
            <a:avLst/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lstStyle/>
          <a:p>
            <a:pPr defTabSz="913765"/>
            <a:r>
              <a:rPr lang="en-US" sz="2400" dirty="0">
                <a:solidFill>
                  <a:srgbClr val="943485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7:00-9:00</a:t>
            </a:r>
            <a:endParaRPr lang="en-US" altLang="en-US" sz="2400" dirty="0">
              <a:solidFill>
                <a:srgbClr val="943485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590" y="85090"/>
            <a:ext cx="32696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24h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瘦身计划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íṧ1íḓe"/>
          <p:cNvSpPr/>
          <p:nvPr/>
        </p:nvSpPr>
        <p:spPr bwMode="gray">
          <a:xfrm>
            <a:off x="819150" y="3606165"/>
            <a:ext cx="2533650" cy="2633980"/>
          </a:xfrm>
          <a:prstGeom prst="rect">
            <a:avLst/>
          </a:prstGeom>
          <a:noFill/>
          <a:ln w="3175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5400000" scaled="1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t">
            <a:noAutofit/>
          </a:bodyPr>
          <a:lstStyle/>
          <a:p>
            <a:pPr marL="171450" indent="-171450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吃晚餐，</a:t>
            </a:r>
            <a:r>
              <a:rPr lang="zh-CN" altLang="en-US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顺序：汤</a:t>
            </a: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--</a:t>
            </a:r>
            <a:r>
              <a:rPr lang="zh-CN" altLang="en-US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鱼、肉</a:t>
            </a: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--</a:t>
            </a:r>
            <a:r>
              <a:rPr lang="zh-CN" altLang="en-US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青菜</a:t>
            </a: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--</a:t>
            </a:r>
            <a:r>
              <a:rPr lang="zh-CN" altLang="en-US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主食</a:t>
            </a:r>
            <a:endParaRPr lang="zh-CN" altLang="en-US" sz="2200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46" name="ïśľiḓé"/>
          <p:cNvSpPr/>
          <p:nvPr/>
        </p:nvSpPr>
        <p:spPr bwMode="gray">
          <a:xfrm>
            <a:off x="818850" y="2762250"/>
            <a:ext cx="2533948" cy="47618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lstStyle/>
          <a:p>
            <a:pPr defTabSz="913765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15:00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19:00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iṩ1îďê"/>
          <p:cNvSpPr/>
          <p:nvPr/>
        </p:nvSpPr>
        <p:spPr bwMode="auto">
          <a:xfrm>
            <a:off x="1861310" y="2231836"/>
            <a:ext cx="449027" cy="416105"/>
          </a:xfrm>
          <a:custGeom>
            <a:avLst/>
            <a:gdLst>
              <a:gd name="connsiteX0" fmla="*/ 460509 w 602487"/>
              <a:gd name="connsiteY0" fmla="*/ 352333 h 558314"/>
              <a:gd name="connsiteX1" fmla="*/ 524794 w 602487"/>
              <a:gd name="connsiteY1" fmla="*/ 416513 h 558314"/>
              <a:gd name="connsiteX2" fmla="*/ 460509 w 602487"/>
              <a:gd name="connsiteY2" fmla="*/ 480693 h 558314"/>
              <a:gd name="connsiteX3" fmla="*/ 396224 w 602487"/>
              <a:gd name="connsiteY3" fmla="*/ 416513 h 558314"/>
              <a:gd name="connsiteX4" fmla="*/ 460509 w 602487"/>
              <a:gd name="connsiteY4" fmla="*/ 352333 h 558314"/>
              <a:gd name="connsiteX5" fmla="*/ 469031 w 602487"/>
              <a:gd name="connsiteY5" fmla="*/ 300551 h 558314"/>
              <a:gd name="connsiteX6" fmla="*/ 463869 w 602487"/>
              <a:gd name="connsiteY6" fmla="*/ 322719 h 558314"/>
              <a:gd name="connsiteX7" fmla="*/ 426697 w 602487"/>
              <a:gd name="connsiteY7" fmla="*/ 328905 h 558314"/>
              <a:gd name="connsiteX8" fmla="*/ 414565 w 602487"/>
              <a:gd name="connsiteY8" fmla="*/ 309573 h 558314"/>
              <a:gd name="connsiteX9" fmla="*/ 384363 w 602487"/>
              <a:gd name="connsiteY9" fmla="*/ 328390 h 558314"/>
              <a:gd name="connsiteX10" fmla="*/ 396495 w 602487"/>
              <a:gd name="connsiteY10" fmla="*/ 347722 h 558314"/>
              <a:gd name="connsiteX11" fmla="*/ 374554 w 602487"/>
              <a:gd name="connsiteY11" fmla="*/ 378396 h 558314"/>
              <a:gd name="connsiteX12" fmla="*/ 352354 w 602487"/>
              <a:gd name="connsiteY12" fmla="*/ 373240 h 558314"/>
              <a:gd name="connsiteX13" fmla="*/ 344352 w 602487"/>
              <a:gd name="connsiteY13" fmla="*/ 408038 h 558314"/>
              <a:gd name="connsiteX14" fmla="*/ 366552 w 602487"/>
              <a:gd name="connsiteY14" fmla="*/ 413194 h 558314"/>
              <a:gd name="connsiteX15" fmla="*/ 372747 w 602487"/>
              <a:gd name="connsiteY15" fmla="*/ 450311 h 558314"/>
              <a:gd name="connsiteX16" fmla="*/ 353387 w 602487"/>
              <a:gd name="connsiteY16" fmla="*/ 462426 h 558314"/>
              <a:gd name="connsiteX17" fmla="*/ 372489 w 602487"/>
              <a:gd name="connsiteY17" fmla="*/ 492585 h 558314"/>
              <a:gd name="connsiteX18" fmla="*/ 391591 w 602487"/>
              <a:gd name="connsiteY18" fmla="*/ 480470 h 558314"/>
              <a:gd name="connsiteX19" fmla="*/ 422309 w 602487"/>
              <a:gd name="connsiteY19" fmla="*/ 502379 h 558314"/>
              <a:gd name="connsiteX20" fmla="*/ 417404 w 602487"/>
              <a:gd name="connsiteY20" fmla="*/ 524547 h 558314"/>
              <a:gd name="connsiteX21" fmla="*/ 451994 w 602487"/>
              <a:gd name="connsiteY21" fmla="*/ 532538 h 558314"/>
              <a:gd name="connsiteX22" fmla="*/ 457157 w 602487"/>
              <a:gd name="connsiteY22" fmla="*/ 510370 h 558314"/>
              <a:gd name="connsiteX23" fmla="*/ 494328 w 602487"/>
              <a:gd name="connsiteY23" fmla="*/ 504184 h 558314"/>
              <a:gd name="connsiteX24" fmla="*/ 506461 w 602487"/>
              <a:gd name="connsiteY24" fmla="*/ 523516 h 558314"/>
              <a:gd name="connsiteX25" fmla="*/ 536663 w 602487"/>
              <a:gd name="connsiteY25" fmla="*/ 504699 h 558314"/>
              <a:gd name="connsiteX26" fmla="*/ 524530 w 602487"/>
              <a:gd name="connsiteY26" fmla="*/ 485367 h 558314"/>
              <a:gd name="connsiteX27" fmla="*/ 546472 w 602487"/>
              <a:gd name="connsiteY27" fmla="*/ 454693 h 558314"/>
              <a:gd name="connsiteX28" fmla="*/ 568671 w 602487"/>
              <a:gd name="connsiteY28" fmla="*/ 459849 h 558314"/>
              <a:gd name="connsiteX29" fmla="*/ 576674 w 602487"/>
              <a:gd name="connsiteY29" fmla="*/ 425051 h 558314"/>
              <a:gd name="connsiteX30" fmla="*/ 554474 w 602487"/>
              <a:gd name="connsiteY30" fmla="*/ 419895 h 558314"/>
              <a:gd name="connsiteX31" fmla="*/ 548279 w 602487"/>
              <a:gd name="connsiteY31" fmla="*/ 382778 h 558314"/>
              <a:gd name="connsiteX32" fmla="*/ 567639 w 602487"/>
              <a:gd name="connsiteY32" fmla="*/ 370663 h 558314"/>
              <a:gd name="connsiteX33" fmla="*/ 548795 w 602487"/>
              <a:gd name="connsiteY33" fmla="*/ 340505 h 558314"/>
              <a:gd name="connsiteX34" fmla="*/ 529435 w 602487"/>
              <a:gd name="connsiteY34" fmla="*/ 352619 h 558314"/>
              <a:gd name="connsiteX35" fmla="*/ 498717 w 602487"/>
              <a:gd name="connsiteY35" fmla="*/ 330710 h 558314"/>
              <a:gd name="connsiteX36" fmla="*/ 503879 w 602487"/>
              <a:gd name="connsiteY36" fmla="*/ 308542 h 558314"/>
              <a:gd name="connsiteX37" fmla="*/ 257102 w 602487"/>
              <a:gd name="connsiteY37" fmla="*/ 0 h 558314"/>
              <a:gd name="connsiteX38" fmla="*/ 399077 w 602487"/>
              <a:gd name="connsiteY38" fmla="*/ 141769 h 558314"/>
              <a:gd name="connsiteX39" fmla="*/ 320604 w 602487"/>
              <a:gd name="connsiteY39" fmla="*/ 290241 h 558314"/>
              <a:gd name="connsiteX40" fmla="*/ 373779 w 602487"/>
              <a:gd name="connsiteY40" fmla="*/ 309831 h 558314"/>
              <a:gd name="connsiteX41" fmla="*/ 421534 w 602487"/>
              <a:gd name="connsiteY41" fmla="*/ 280188 h 558314"/>
              <a:gd name="connsiteX42" fmla="*/ 436248 w 602487"/>
              <a:gd name="connsiteY42" fmla="*/ 303644 h 558314"/>
              <a:gd name="connsiteX43" fmla="*/ 446573 w 602487"/>
              <a:gd name="connsiteY43" fmla="*/ 302098 h 558314"/>
              <a:gd name="connsiteX44" fmla="*/ 452769 w 602487"/>
              <a:gd name="connsiteY44" fmla="*/ 274775 h 558314"/>
              <a:gd name="connsiteX45" fmla="*/ 529693 w 602487"/>
              <a:gd name="connsiteY45" fmla="*/ 292561 h 558314"/>
              <a:gd name="connsiteX46" fmla="*/ 523240 w 602487"/>
              <a:gd name="connsiteY46" fmla="*/ 319626 h 558314"/>
              <a:gd name="connsiteX47" fmla="*/ 531758 w 602487"/>
              <a:gd name="connsiteY47" fmla="*/ 325812 h 558314"/>
              <a:gd name="connsiteX48" fmla="*/ 555506 w 602487"/>
              <a:gd name="connsiteY48" fmla="*/ 310862 h 558314"/>
              <a:gd name="connsiteX49" fmla="*/ 597324 w 602487"/>
              <a:gd name="connsiteY49" fmla="*/ 377622 h 558314"/>
              <a:gd name="connsiteX50" fmla="*/ 573576 w 602487"/>
              <a:gd name="connsiteY50" fmla="*/ 392315 h 558314"/>
              <a:gd name="connsiteX51" fmla="*/ 575125 w 602487"/>
              <a:gd name="connsiteY51" fmla="*/ 402625 h 558314"/>
              <a:gd name="connsiteX52" fmla="*/ 602487 w 602487"/>
              <a:gd name="connsiteY52" fmla="*/ 409069 h 558314"/>
              <a:gd name="connsiteX53" fmla="*/ 584676 w 602487"/>
              <a:gd name="connsiteY53" fmla="*/ 485367 h 558314"/>
              <a:gd name="connsiteX54" fmla="*/ 557572 w 602487"/>
              <a:gd name="connsiteY54" fmla="*/ 479181 h 558314"/>
              <a:gd name="connsiteX55" fmla="*/ 551376 w 602487"/>
              <a:gd name="connsiteY55" fmla="*/ 487687 h 558314"/>
              <a:gd name="connsiteX56" fmla="*/ 566348 w 602487"/>
              <a:gd name="connsiteY56" fmla="*/ 511401 h 558314"/>
              <a:gd name="connsiteX57" fmla="*/ 499491 w 602487"/>
              <a:gd name="connsiteY57" fmla="*/ 552901 h 558314"/>
              <a:gd name="connsiteX58" fmla="*/ 484777 w 602487"/>
              <a:gd name="connsiteY58" fmla="*/ 529445 h 558314"/>
              <a:gd name="connsiteX59" fmla="*/ 474452 w 602487"/>
              <a:gd name="connsiteY59" fmla="*/ 530991 h 558314"/>
              <a:gd name="connsiteX60" fmla="*/ 467999 w 602487"/>
              <a:gd name="connsiteY60" fmla="*/ 558314 h 558314"/>
              <a:gd name="connsiteX61" fmla="*/ 393398 w 602487"/>
              <a:gd name="connsiteY61" fmla="*/ 541044 h 558314"/>
              <a:gd name="connsiteX62" fmla="*/ 257102 w 602487"/>
              <a:gd name="connsiteY62" fmla="*/ 549550 h 558314"/>
              <a:gd name="connsiteX63" fmla="*/ 329122 w 602487"/>
              <a:gd name="connsiteY63" fmla="*/ 477634 h 558314"/>
              <a:gd name="connsiteX64" fmla="*/ 268460 w 602487"/>
              <a:gd name="connsiteY64" fmla="*/ 331225 h 558314"/>
              <a:gd name="connsiteX65" fmla="*/ 269235 w 602487"/>
              <a:gd name="connsiteY65" fmla="*/ 331225 h 558314"/>
              <a:gd name="connsiteX66" fmla="*/ 292725 w 602487"/>
              <a:gd name="connsiteY66" fmla="*/ 304418 h 558314"/>
              <a:gd name="connsiteX67" fmla="*/ 257102 w 602487"/>
              <a:gd name="connsiteY67" fmla="*/ 310862 h 558314"/>
              <a:gd name="connsiteX68" fmla="*/ 221480 w 602487"/>
              <a:gd name="connsiteY68" fmla="*/ 304418 h 558314"/>
              <a:gd name="connsiteX69" fmla="*/ 245228 w 602487"/>
              <a:gd name="connsiteY69" fmla="*/ 331225 h 558314"/>
              <a:gd name="connsiteX70" fmla="*/ 245744 w 602487"/>
              <a:gd name="connsiteY70" fmla="*/ 331225 h 558314"/>
              <a:gd name="connsiteX71" fmla="*/ 185083 w 602487"/>
              <a:gd name="connsiteY71" fmla="*/ 477634 h 558314"/>
              <a:gd name="connsiteX72" fmla="*/ 257102 w 602487"/>
              <a:gd name="connsiteY72" fmla="*/ 549550 h 558314"/>
              <a:gd name="connsiteX73" fmla="*/ 0 w 602487"/>
              <a:gd name="connsiteY73" fmla="*/ 486398 h 558314"/>
              <a:gd name="connsiteX74" fmla="*/ 193859 w 602487"/>
              <a:gd name="connsiteY74" fmla="*/ 290241 h 558314"/>
              <a:gd name="connsiteX75" fmla="*/ 115128 w 602487"/>
              <a:gd name="connsiteY75" fmla="*/ 141769 h 558314"/>
              <a:gd name="connsiteX76" fmla="*/ 257102 w 602487"/>
              <a:gd name="connsiteY76" fmla="*/ 0 h 55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2487" h="558314">
                <a:moveTo>
                  <a:pt x="460509" y="352333"/>
                </a:moveTo>
                <a:cubicBezTo>
                  <a:pt x="496013" y="352333"/>
                  <a:pt x="524794" y="381067"/>
                  <a:pt x="524794" y="416513"/>
                </a:cubicBezTo>
                <a:cubicBezTo>
                  <a:pt x="524794" y="451959"/>
                  <a:pt x="496013" y="480693"/>
                  <a:pt x="460509" y="480693"/>
                </a:cubicBezTo>
                <a:cubicBezTo>
                  <a:pt x="425005" y="480693"/>
                  <a:pt x="396224" y="451959"/>
                  <a:pt x="396224" y="416513"/>
                </a:cubicBezTo>
                <a:cubicBezTo>
                  <a:pt x="396224" y="381067"/>
                  <a:pt x="425005" y="352333"/>
                  <a:pt x="460509" y="352333"/>
                </a:cubicBezTo>
                <a:close/>
                <a:moveTo>
                  <a:pt x="469031" y="300551"/>
                </a:moveTo>
                <a:lnTo>
                  <a:pt x="463869" y="322719"/>
                </a:lnTo>
                <a:cubicBezTo>
                  <a:pt x="451478" y="322203"/>
                  <a:pt x="438829" y="324265"/>
                  <a:pt x="426697" y="328905"/>
                </a:cubicBezTo>
                <a:lnTo>
                  <a:pt x="414565" y="309573"/>
                </a:lnTo>
                <a:lnTo>
                  <a:pt x="384363" y="328390"/>
                </a:lnTo>
                <a:lnTo>
                  <a:pt x="396495" y="347722"/>
                </a:lnTo>
                <a:cubicBezTo>
                  <a:pt x="386944" y="356486"/>
                  <a:pt x="379458" y="367054"/>
                  <a:pt x="374554" y="378396"/>
                </a:cubicBezTo>
                <a:lnTo>
                  <a:pt x="352354" y="373240"/>
                </a:lnTo>
                <a:lnTo>
                  <a:pt x="344352" y="408038"/>
                </a:lnTo>
                <a:lnTo>
                  <a:pt x="366552" y="413194"/>
                </a:lnTo>
                <a:cubicBezTo>
                  <a:pt x="366035" y="425566"/>
                  <a:pt x="368100" y="438197"/>
                  <a:pt x="372747" y="450311"/>
                </a:cubicBezTo>
                <a:lnTo>
                  <a:pt x="353387" y="462426"/>
                </a:lnTo>
                <a:lnTo>
                  <a:pt x="372489" y="492585"/>
                </a:lnTo>
                <a:lnTo>
                  <a:pt x="391591" y="480470"/>
                </a:lnTo>
                <a:cubicBezTo>
                  <a:pt x="400625" y="490007"/>
                  <a:pt x="410951" y="497482"/>
                  <a:pt x="422309" y="502379"/>
                </a:cubicBezTo>
                <a:lnTo>
                  <a:pt x="417404" y="524547"/>
                </a:lnTo>
                <a:lnTo>
                  <a:pt x="451994" y="532538"/>
                </a:lnTo>
                <a:lnTo>
                  <a:pt x="457157" y="510370"/>
                </a:lnTo>
                <a:cubicBezTo>
                  <a:pt x="469548" y="510886"/>
                  <a:pt x="482196" y="508824"/>
                  <a:pt x="494328" y="504184"/>
                </a:cubicBezTo>
                <a:lnTo>
                  <a:pt x="506461" y="523516"/>
                </a:lnTo>
                <a:lnTo>
                  <a:pt x="536663" y="504699"/>
                </a:lnTo>
                <a:lnTo>
                  <a:pt x="524530" y="485367"/>
                </a:lnTo>
                <a:cubicBezTo>
                  <a:pt x="534081" y="476603"/>
                  <a:pt x="541567" y="466035"/>
                  <a:pt x="546472" y="454693"/>
                </a:cubicBezTo>
                <a:lnTo>
                  <a:pt x="568671" y="459849"/>
                </a:lnTo>
                <a:lnTo>
                  <a:pt x="576674" y="425051"/>
                </a:lnTo>
                <a:lnTo>
                  <a:pt x="554474" y="419895"/>
                </a:lnTo>
                <a:cubicBezTo>
                  <a:pt x="554990" y="407523"/>
                  <a:pt x="552925" y="394892"/>
                  <a:pt x="548279" y="382778"/>
                </a:cubicBezTo>
                <a:lnTo>
                  <a:pt x="567639" y="370663"/>
                </a:lnTo>
                <a:lnTo>
                  <a:pt x="548795" y="340505"/>
                </a:lnTo>
                <a:lnTo>
                  <a:pt x="529435" y="352619"/>
                </a:lnTo>
                <a:cubicBezTo>
                  <a:pt x="520658" y="343082"/>
                  <a:pt x="510075" y="335607"/>
                  <a:pt x="498717" y="330710"/>
                </a:cubicBezTo>
                <a:lnTo>
                  <a:pt x="503879" y="308542"/>
                </a:lnTo>
                <a:close/>
                <a:moveTo>
                  <a:pt x="257102" y="0"/>
                </a:moveTo>
                <a:cubicBezTo>
                  <a:pt x="335575" y="0"/>
                  <a:pt x="399077" y="63410"/>
                  <a:pt x="399077" y="141769"/>
                </a:cubicBezTo>
                <a:cubicBezTo>
                  <a:pt x="399077" y="197446"/>
                  <a:pt x="367068" y="259052"/>
                  <a:pt x="320604" y="290241"/>
                </a:cubicBezTo>
                <a:cubicBezTo>
                  <a:pt x="339189" y="294881"/>
                  <a:pt x="357001" y="301840"/>
                  <a:pt x="373779" y="309831"/>
                </a:cubicBezTo>
                <a:lnTo>
                  <a:pt x="421534" y="280188"/>
                </a:lnTo>
                <a:lnTo>
                  <a:pt x="436248" y="303644"/>
                </a:lnTo>
                <a:cubicBezTo>
                  <a:pt x="439862" y="303129"/>
                  <a:pt x="443218" y="302356"/>
                  <a:pt x="446573" y="302098"/>
                </a:cubicBezTo>
                <a:lnTo>
                  <a:pt x="452769" y="274775"/>
                </a:lnTo>
                <a:lnTo>
                  <a:pt x="529693" y="292561"/>
                </a:lnTo>
                <a:lnTo>
                  <a:pt x="523240" y="319626"/>
                </a:lnTo>
                <a:cubicBezTo>
                  <a:pt x="526337" y="321430"/>
                  <a:pt x="529177" y="323492"/>
                  <a:pt x="531758" y="325812"/>
                </a:cubicBezTo>
                <a:lnTo>
                  <a:pt x="555506" y="310862"/>
                </a:lnTo>
                <a:lnTo>
                  <a:pt x="597324" y="377622"/>
                </a:lnTo>
                <a:lnTo>
                  <a:pt x="573576" y="392315"/>
                </a:lnTo>
                <a:cubicBezTo>
                  <a:pt x="574350" y="395666"/>
                  <a:pt x="574867" y="399274"/>
                  <a:pt x="575125" y="402625"/>
                </a:cubicBezTo>
                <a:lnTo>
                  <a:pt x="602487" y="409069"/>
                </a:lnTo>
                <a:lnTo>
                  <a:pt x="584676" y="485367"/>
                </a:lnTo>
                <a:lnTo>
                  <a:pt x="557572" y="479181"/>
                </a:lnTo>
                <a:cubicBezTo>
                  <a:pt x="555765" y="482016"/>
                  <a:pt x="553700" y="485109"/>
                  <a:pt x="551376" y="487687"/>
                </a:cubicBezTo>
                <a:lnTo>
                  <a:pt x="566348" y="511401"/>
                </a:lnTo>
                <a:lnTo>
                  <a:pt x="499491" y="552901"/>
                </a:lnTo>
                <a:lnTo>
                  <a:pt x="484777" y="529445"/>
                </a:lnTo>
                <a:cubicBezTo>
                  <a:pt x="481422" y="530218"/>
                  <a:pt x="477808" y="530733"/>
                  <a:pt x="474452" y="530991"/>
                </a:cubicBezTo>
                <a:lnTo>
                  <a:pt x="467999" y="558314"/>
                </a:lnTo>
                <a:lnTo>
                  <a:pt x="393398" y="541044"/>
                </a:lnTo>
                <a:cubicBezTo>
                  <a:pt x="352354" y="546715"/>
                  <a:pt x="304857" y="549550"/>
                  <a:pt x="257102" y="549550"/>
                </a:cubicBezTo>
                <a:lnTo>
                  <a:pt x="329122" y="477634"/>
                </a:lnTo>
                <a:lnTo>
                  <a:pt x="268460" y="331225"/>
                </a:lnTo>
                <a:lnTo>
                  <a:pt x="269235" y="331225"/>
                </a:lnTo>
                <a:lnTo>
                  <a:pt x="292725" y="304418"/>
                </a:lnTo>
                <a:cubicBezTo>
                  <a:pt x="281367" y="308542"/>
                  <a:pt x="269493" y="310862"/>
                  <a:pt x="257102" y="310862"/>
                </a:cubicBezTo>
                <a:cubicBezTo>
                  <a:pt x="244970" y="310862"/>
                  <a:pt x="232838" y="308542"/>
                  <a:pt x="221480" y="304418"/>
                </a:cubicBezTo>
                <a:lnTo>
                  <a:pt x="245228" y="331225"/>
                </a:lnTo>
                <a:lnTo>
                  <a:pt x="245744" y="331225"/>
                </a:lnTo>
                <a:lnTo>
                  <a:pt x="185083" y="477634"/>
                </a:lnTo>
                <a:lnTo>
                  <a:pt x="257102" y="549550"/>
                </a:lnTo>
                <a:cubicBezTo>
                  <a:pt x="128551" y="549550"/>
                  <a:pt x="0" y="528671"/>
                  <a:pt x="0" y="486398"/>
                </a:cubicBezTo>
                <a:cubicBezTo>
                  <a:pt x="0" y="414740"/>
                  <a:pt x="82345" y="318337"/>
                  <a:pt x="193859" y="290241"/>
                </a:cubicBezTo>
                <a:cubicBezTo>
                  <a:pt x="147137" y="259052"/>
                  <a:pt x="115128" y="197446"/>
                  <a:pt x="115128" y="141769"/>
                </a:cubicBezTo>
                <a:cubicBezTo>
                  <a:pt x="115128" y="63410"/>
                  <a:pt x="178629" y="0"/>
                  <a:pt x="257102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i$1îďê"/>
          <p:cNvSpPr/>
          <p:nvPr/>
        </p:nvSpPr>
        <p:spPr bwMode="gray">
          <a:xfrm>
            <a:off x="3542030" y="3606165"/>
            <a:ext cx="2723515" cy="3025775"/>
          </a:xfrm>
          <a:prstGeom prst="rect">
            <a:avLst/>
          </a:prstGeom>
          <a:noFill/>
          <a:ln w="3175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5400000" scaled="1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t">
            <a:noAutofit/>
          </a:bodyPr>
          <a:lstStyle/>
          <a:p>
            <a:pPr marL="171450" indent="-171450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宋体-简" panose="02010800040101010101" charset="-122"/>
              </a:rPr>
              <a:t>做点有氧运动，这个时段健身比更早，时间健身效果好，肌肉可多增加22%</a:t>
            </a:r>
            <a:endParaRPr lang="en-US" altLang="zh-CN" sz="2200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  <a:cs typeface="宋体-简" panose="02010800040101010101" charset="-122"/>
            </a:endParaRPr>
          </a:p>
        </p:txBody>
      </p:sp>
      <p:sp>
        <p:nvSpPr>
          <p:cNvPr id="50" name="íšḷiḑê"/>
          <p:cNvSpPr/>
          <p:nvPr/>
        </p:nvSpPr>
        <p:spPr bwMode="gray">
          <a:xfrm>
            <a:off x="3542157" y="2762250"/>
            <a:ext cx="2533948" cy="47618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lstStyle/>
          <a:p>
            <a:pPr defTabSz="913765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16:00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20:00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1" name="îṥḻïde"/>
          <p:cNvSpPr/>
          <p:nvPr/>
        </p:nvSpPr>
        <p:spPr bwMode="auto">
          <a:xfrm>
            <a:off x="4584617" y="2231836"/>
            <a:ext cx="449027" cy="416105"/>
          </a:xfrm>
          <a:custGeom>
            <a:avLst/>
            <a:gdLst>
              <a:gd name="connsiteX0" fmla="*/ 460509 w 602487"/>
              <a:gd name="connsiteY0" fmla="*/ 352333 h 558314"/>
              <a:gd name="connsiteX1" fmla="*/ 524794 w 602487"/>
              <a:gd name="connsiteY1" fmla="*/ 416513 h 558314"/>
              <a:gd name="connsiteX2" fmla="*/ 460509 w 602487"/>
              <a:gd name="connsiteY2" fmla="*/ 480693 h 558314"/>
              <a:gd name="connsiteX3" fmla="*/ 396224 w 602487"/>
              <a:gd name="connsiteY3" fmla="*/ 416513 h 558314"/>
              <a:gd name="connsiteX4" fmla="*/ 460509 w 602487"/>
              <a:gd name="connsiteY4" fmla="*/ 352333 h 558314"/>
              <a:gd name="connsiteX5" fmla="*/ 469031 w 602487"/>
              <a:gd name="connsiteY5" fmla="*/ 300551 h 558314"/>
              <a:gd name="connsiteX6" fmla="*/ 463869 w 602487"/>
              <a:gd name="connsiteY6" fmla="*/ 322719 h 558314"/>
              <a:gd name="connsiteX7" fmla="*/ 426697 w 602487"/>
              <a:gd name="connsiteY7" fmla="*/ 328905 h 558314"/>
              <a:gd name="connsiteX8" fmla="*/ 414565 w 602487"/>
              <a:gd name="connsiteY8" fmla="*/ 309573 h 558314"/>
              <a:gd name="connsiteX9" fmla="*/ 384363 w 602487"/>
              <a:gd name="connsiteY9" fmla="*/ 328390 h 558314"/>
              <a:gd name="connsiteX10" fmla="*/ 396495 w 602487"/>
              <a:gd name="connsiteY10" fmla="*/ 347722 h 558314"/>
              <a:gd name="connsiteX11" fmla="*/ 374554 w 602487"/>
              <a:gd name="connsiteY11" fmla="*/ 378396 h 558314"/>
              <a:gd name="connsiteX12" fmla="*/ 352354 w 602487"/>
              <a:gd name="connsiteY12" fmla="*/ 373240 h 558314"/>
              <a:gd name="connsiteX13" fmla="*/ 344352 w 602487"/>
              <a:gd name="connsiteY13" fmla="*/ 408038 h 558314"/>
              <a:gd name="connsiteX14" fmla="*/ 366552 w 602487"/>
              <a:gd name="connsiteY14" fmla="*/ 413194 h 558314"/>
              <a:gd name="connsiteX15" fmla="*/ 372747 w 602487"/>
              <a:gd name="connsiteY15" fmla="*/ 450311 h 558314"/>
              <a:gd name="connsiteX16" fmla="*/ 353387 w 602487"/>
              <a:gd name="connsiteY16" fmla="*/ 462426 h 558314"/>
              <a:gd name="connsiteX17" fmla="*/ 372489 w 602487"/>
              <a:gd name="connsiteY17" fmla="*/ 492585 h 558314"/>
              <a:gd name="connsiteX18" fmla="*/ 391591 w 602487"/>
              <a:gd name="connsiteY18" fmla="*/ 480470 h 558314"/>
              <a:gd name="connsiteX19" fmla="*/ 422309 w 602487"/>
              <a:gd name="connsiteY19" fmla="*/ 502379 h 558314"/>
              <a:gd name="connsiteX20" fmla="*/ 417404 w 602487"/>
              <a:gd name="connsiteY20" fmla="*/ 524547 h 558314"/>
              <a:gd name="connsiteX21" fmla="*/ 451994 w 602487"/>
              <a:gd name="connsiteY21" fmla="*/ 532538 h 558314"/>
              <a:gd name="connsiteX22" fmla="*/ 457157 w 602487"/>
              <a:gd name="connsiteY22" fmla="*/ 510370 h 558314"/>
              <a:gd name="connsiteX23" fmla="*/ 494328 w 602487"/>
              <a:gd name="connsiteY23" fmla="*/ 504184 h 558314"/>
              <a:gd name="connsiteX24" fmla="*/ 506461 w 602487"/>
              <a:gd name="connsiteY24" fmla="*/ 523516 h 558314"/>
              <a:gd name="connsiteX25" fmla="*/ 536663 w 602487"/>
              <a:gd name="connsiteY25" fmla="*/ 504699 h 558314"/>
              <a:gd name="connsiteX26" fmla="*/ 524530 w 602487"/>
              <a:gd name="connsiteY26" fmla="*/ 485367 h 558314"/>
              <a:gd name="connsiteX27" fmla="*/ 546472 w 602487"/>
              <a:gd name="connsiteY27" fmla="*/ 454693 h 558314"/>
              <a:gd name="connsiteX28" fmla="*/ 568671 w 602487"/>
              <a:gd name="connsiteY28" fmla="*/ 459849 h 558314"/>
              <a:gd name="connsiteX29" fmla="*/ 576674 w 602487"/>
              <a:gd name="connsiteY29" fmla="*/ 425051 h 558314"/>
              <a:gd name="connsiteX30" fmla="*/ 554474 w 602487"/>
              <a:gd name="connsiteY30" fmla="*/ 419895 h 558314"/>
              <a:gd name="connsiteX31" fmla="*/ 548279 w 602487"/>
              <a:gd name="connsiteY31" fmla="*/ 382778 h 558314"/>
              <a:gd name="connsiteX32" fmla="*/ 567639 w 602487"/>
              <a:gd name="connsiteY32" fmla="*/ 370663 h 558314"/>
              <a:gd name="connsiteX33" fmla="*/ 548795 w 602487"/>
              <a:gd name="connsiteY33" fmla="*/ 340505 h 558314"/>
              <a:gd name="connsiteX34" fmla="*/ 529435 w 602487"/>
              <a:gd name="connsiteY34" fmla="*/ 352619 h 558314"/>
              <a:gd name="connsiteX35" fmla="*/ 498717 w 602487"/>
              <a:gd name="connsiteY35" fmla="*/ 330710 h 558314"/>
              <a:gd name="connsiteX36" fmla="*/ 503879 w 602487"/>
              <a:gd name="connsiteY36" fmla="*/ 308542 h 558314"/>
              <a:gd name="connsiteX37" fmla="*/ 257102 w 602487"/>
              <a:gd name="connsiteY37" fmla="*/ 0 h 558314"/>
              <a:gd name="connsiteX38" fmla="*/ 399077 w 602487"/>
              <a:gd name="connsiteY38" fmla="*/ 141769 h 558314"/>
              <a:gd name="connsiteX39" fmla="*/ 320604 w 602487"/>
              <a:gd name="connsiteY39" fmla="*/ 290241 h 558314"/>
              <a:gd name="connsiteX40" fmla="*/ 373779 w 602487"/>
              <a:gd name="connsiteY40" fmla="*/ 309831 h 558314"/>
              <a:gd name="connsiteX41" fmla="*/ 421534 w 602487"/>
              <a:gd name="connsiteY41" fmla="*/ 280188 h 558314"/>
              <a:gd name="connsiteX42" fmla="*/ 436248 w 602487"/>
              <a:gd name="connsiteY42" fmla="*/ 303644 h 558314"/>
              <a:gd name="connsiteX43" fmla="*/ 446573 w 602487"/>
              <a:gd name="connsiteY43" fmla="*/ 302098 h 558314"/>
              <a:gd name="connsiteX44" fmla="*/ 452769 w 602487"/>
              <a:gd name="connsiteY44" fmla="*/ 274775 h 558314"/>
              <a:gd name="connsiteX45" fmla="*/ 529693 w 602487"/>
              <a:gd name="connsiteY45" fmla="*/ 292561 h 558314"/>
              <a:gd name="connsiteX46" fmla="*/ 523240 w 602487"/>
              <a:gd name="connsiteY46" fmla="*/ 319626 h 558314"/>
              <a:gd name="connsiteX47" fmla="*/ 531758 w 602487"/>
              <a:gd name="connsiteY47" fmla="*/ 325812 h 558314"/>
              <a:gd name="connsiteX48" fmla="*/ 555506 w 602487"/>
              <a:gd name="connsiteY48" fmla="*/ 310862 h 558314"/>
              <a:gd name="connsiteX49" fmla="*/ 597324 w 602487"/>
              <a:gd name="connsiteY49" fmla="*/ 377622 h 558314"/>
              <a:gd name="connsiteX50" fmla="*/ 573576 w 602487"/>
              <a:gd name="connsiteY50" fmla="*/ 392315 h 558314"/>
              <a:gd name="connsiteX51" fmla="*/ 575125 w 602487"/>
              <a:gd name="connsiteY51" fmla="*/ 402625 h 558314"/>
              <a:gd name="connsiteX52" fmla="*/ 602487 w 602487"/>
              <a:gd name="connsiteY52" fmla="*/ 409069 h 558314"/>
              <a:gd name="connsiteX53" fmla="*/ 584676 w 602487"/>
              <a:gd name="connsiteY53" fmla="*/ 485367 h 558314"/>
              <a:gd name="connsiteX54" fmla="*/ 557572 w 602487"/>
              <a:gd name="connsiteY54" fmla="*/ 479181 h 558314"/>
              <a:gd name="connsiteX55" fmla="*/ 551376 w 602487"/>
              <a:gd name="connsiteY55" fmla="*/ 487687 h 558314"/>
              <a:gd name="connsiteX56" fmla="*/ 566348 w 602487"/>
              <a:gd name="connsiteY56" fmla="*/ 511401 h 558314"/>
              <a:gd name="connsiteX57" fmla="*/ 499491 w 602487"/>
              <a:gd name="connsiteY57" fmla="*/ 552901 h 558314"/>
              <a:gd name="connsiteX58" fmla="*/ 484777 w 602487"/>
              <a:gd name="connsiteY58" fmla="*/ 529445 h 558314"/>
              <a:gd name="connsiteX59" fmla="*/ 474452 w 602487"/>
              <a:gd name="connsiteY59" fmla="*/ 530991 h 558314"/>
              <a:gd name="connsiteX60" fmla="*/ 467999 w 602487"/>
              <a:gd name="connsiteY60" fmla="*/ 558314 h 558314"/>
              <a:gd name="connsiteX61" fmla="*/ 393398 w 602487"/>
              <a:gd name="connsiteY61" fmla="*/ 541044 h 558314"/>
              <a:gd name="connsiteX62" fmla="*/ 257102 w 602487"/>
              <a:gd name="connsiteY62" fmla="*/ 549550 h 558314"/>
              <a:gd name="connsiteX63" fmla="*/ 329122 w 602487"/>
              <a:gd name="connsiteY63" fmla="*/ 477634 h 558314"/>
              <a:gd name="connsiteX64" fmla="*/ 268460 w 602487"/>
              <a:gd name="connsiteY64" fmla="*/ 331225 h 558314"/>
              <a:gd name="connsiteX65" fmla="*/ 269235 w 602487"/>
              <a:gd name="connsiteY65" fmla="*/ 331225 h 558314"/>
              <a:gd name="connsiteX66" fmla="*/ 292725 w 602487"/>
              <a:gd name="connsiteY66" fmla="*/ 304418 h 558314"/>
              <a:gd name="connsiteX67" fmla="*/ 257102 w 602487"/>
              <a:gd name="connsiteY67" fmla="*/ 310862 h 558314"/>
              <a:gd name="connsiteX68" fmla="*/ 221480 w 602487"/>
              <a:gd name="connsiteY68" fmla="*/ 304418 h 558314"/>
              <a:gd name="connsiteX69" fmla="*/ 245228 w 602487"/>
              <a:gd name="connsiteY69" fmla="*/ 331225 h 558314"/>
              <a:gd name="connsiteX70" fmla="*/ 245744 w 602487"/>
              <a:gd name="connsiteY70" fmla="*/ 331225 h 558314"/>
              <a:gd name="connsiteX71" fmla="*/ 185083 w 602487"/>
              <a:gd name="connsiteY71" fmla="*/ 477634 h 558314"/>
              <a:gd name="connsiteX72" fmla="*/ 257102 w 602487"/>
              <a:gd name="connsiteY72" fmla="*/ 549550 h 558314"/>
              <a:gd name="connsiteX73" fmla="*/ 0 w 602487"/>
              <a:gd name="connsiteY73" fmla="*/ 486398 h 558314"/>
              <a:gd name="connsiteX74" fmla="*/ 193859 w 602487"/>
              <a:gd name="connsiteY74" fmla="*/ 290241 h 558314"/>
              <a:gd name="connsiteX75" fmla="*/ 115128 w 602487"/>
              <a:gd name="connsiteY75" fmla="*/ 141769 h 558314"/>
              <a:gd name="connsiteX76" fmla="*/ 257102 w 602487"/>
              <a:gd name="connsiteY76" fmla="*/ 0 h 55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2487" h="558314">
                <a:moveTo>
                  <a:pt x="460509" y="352333"/>
                </a:moveTo>
                <a:cubicBezTo>
                  <a:pt x="496013" y="352333"/>
                  <a:pt x="524794" y="381067"/>
                  <a:pt x="524794" y="416513"/>
                </a:cubicBezTo>
                <a:cubicBezTo>
                  <a:pt x="524794" y="451959"/>
                  <a:pt x="496013" y="480693"/>
                  <a:pt x="460509" y="480693"/>
                </a:cubicBezTo>
                <a:cubicBezTo>
                  <a:pt x="425005" y="480693"/>
                  <a:pt x="396224" y="451959"/>
                  <a:pt x="396224" y="416513"/>
                </a:cubicBezTo>
                <a:cubicBezTo>
                  <a:pt x="396224" y="381067"/>
                  <a:pt x="425005" y="352333"/>
                  <a:pt x="460509" y="352333"/>
                </a:cubicBezTo>
                <a:close/>
                <a:moveTo>
                  <a:pt x="469031" y="300551"/>
                </a:moveTo>
                <a:lnTo>
                  <a:pt x="463869" y="322719"/>
                </a:lnTo>
                <a:cubicBezTo>
                  <a:pt x="451478" y="322203"/>
                  <a:pt x="438829" y="324265"/>
                  <a:pt x="426697" y="328905"/>
                </a:cubicBezTo>
                <a:lnTo>
                  <a:pt x="414565" y="309573"/>
                </a:lnTo>
                <a:lnTo>
                  <a:pt x="384363" y="328390"/>
                </a:lnTo>
                <a:lnTo>
                  <a:pt x="396495" y="347722"/>
                </a:lnTo>
                <a:cubicBezTo>
                  <a:pt x="386944" y="356486"/>
                  <a:pt x="379458" y="367054"/>
                  <a:pt x="374554" y="378396"/>
                </a:cubicBezTo>
                <a:lnTo>
                  <a:pt x="352354" y="373240"/>
                </a:lnTo>
                <a:lnTo>
                  <a:pt x="344352" y="408038"/>
                </a:lnTo>
                <a:lnTo>
                  <a:pt x="366552" y="413194"/>
                </a:lnTo>
                <a:cubicBezTo>
                  <a:pt x="366035" y="425566"/>
                  <a:pt x="368100" y="438197"/>
                  <a:pt x="372747" y="450311"/>
                </a:cubicBezTo>
                <a:lnTo>
                  <a:pt x="353387" y="462426"/>
                </a:lnTo>
                <a:lnTo>
                  <a:pt x="372489" y="492585"/>
                </a:lnTo>
                <a:lnTo>
                  <a:pt x="391591" y="480470"/>
                </a:lnTo>
                <a:cubicBezTo>
                  <a:pt x="400625" y="490007"/>
                  <a:pt x="410951" y="497482"/>
                  <a:pt x="422309" y="502379"/>
                </a:cubicBezTo>
                <a:lnTo>
                  <a:pt x="417404" y="524547"/>
                </a:lnTo>
                <a:lnTo>
                  <a:pt x="451994" y="532538"/>
                </a:lnTo>
                <a:lnTo>
                  <a:pt x="457157" y="510370"/>
                </a:lnTo>
                <a:cubicBezTo>
                  <a:pt x="469548" y="510886"/>
                  <a:pt x="482196" y="508824"/>
                  <a:pt x="494328" y="504184"/>
                </a:cubicBezTo>
                <a:lnTo>
                  <a:pt x="506461" y="523516"/>
                </a:lnTo>
                <a:lnTo>
                  <a:pt x="536663" y="504699"/>
                </a:lnTo>
                <a:lnTo>
                  <a:pt x="524530" y="485367"/>
                </a:lnTo>
                <a:cubicBezTo>
                  <a:pt x="534081" y="476603"/>
                  <a:pt x="541567" y="466035"/>
                  <a:pt x="546472" y="454693"/>
                </a:cubicBezTo>
                <a:lnTo>
                  <a:pt x="568671" y="459849"/>
                </a:lnTo>
                <a:lnTo>
                  <a:pt x="576674" y="425051"/>
                </a:lnTo>
                <a:lnTo>
                  <a:pt x="554474" y="419895"/>
                </a:lnTo>
                <a:cubicBezTo>
                  <a:pt x="554990" y="407523"/>
                  <a:pt x="552925" y="394892"/>
                  <a:pt x="548279" y="382778"/>
                </a:cubicBezTo>
                <a:lnTo>
                  <a:pt x="567639" y="370663"/>
                </a:lnTo>
                <a:lnTo>
                  <a:pt x="548795" y="340505"/>
                </a:lnTo>
                <a:lnTo>
                  <a:pt x="529435" y="352619"/>
                </a:lnTo>
                <a:cubicBezTo>
                  <a:pt x="520658" y="343082"/>
                  <a:pt x="510075" y="335607"/>
                  <a:pt x="498717" y="330710"/>
                </a:cubicBezTo>
                <a:lnTo>
                  <a:pt x="503879" y="308542"/>
                </a:lnTo>
                <a:close/>
                <a:moveTo>
                  <a:pt x="257102" y="0"/>
                </a:moveTo>
                <a:cubicBezTo>
                  <a:pt x="335575" y="0"/>
                  <a:pt x="399077" y="63410"/>
                  <a:pt x="399077" y="141769"/>
                </a:cubicBezTo>
                <a:cubicBezTo>
                  <a:pt x="399077" y="197446"/>
                  <a:pt x="367068" y="259052"/>
                  <a:pt x="320604" y="290241"/>
                </a:cubicBezTo>
                <a:cubicBezTo>
                  <a:pt x="339189" y="294881"/>
                  <a:pt x="357001" y="301840"/>
                  <a:pt x="373779" y="309831"/>
                </a:cubicBezTo>
                <a:lnTo>
                  <a:pt x="421534" y="280188"/>
                </a:lnTo>
                <a:lnTo>
                  <a:pt x="436248" y="303644"/>
                </a:lnTo>
                <a:cubicBezTo>
                  <a:pt x="439862" y="303129"/>
                  <a:pt x="443218" y="302356"/>
                  <a:pt x="446573" y="302098"/>
                </a:cubicBezTo>
                <a:lnTo>
                  <a:pt x="452769" y="274775"/>
                </a:lnTo>
                <a:lnTo>
                  <a:pt x="529693" y="292561"/>
                </a:lnTo>
                <a:lnTo>
                  <a:pt x="523240" y="319626"/>
                </a:lnTo>
                <a:cubicBezTo>
                  <a:pt x="526337" y="321430"/>
                  <a:pt x="529177" y="323492"/>
                  <a:pt x="531758" y="325812"/>
                </a:cubicBezTo>
                <a:lnTo>
                  <a:pt x="555506" y="310862"/>
                </a:lnTo>
                <a:lnTo>
                  <a:pt x="597324" y="377622"/>
                </a:lnTo>
                <a:lnTo>
                  <a:pt x="573576" y="392315"/>
                </a:lnTo>
                <a:cubicBezTo>
                  <a:pt x="574350" y="395666"/>
                  <a:pt x="574867" y="399274"/>
                  <a:pt x="575125" y="402625"/>
                </a:cubicBezTo>
                <a:lnTo>
                  <a:pt x="602487" y="409069"/>
                </a:lnTo>
                <a:lnTo>
                  <a:pt x="584676" y="485367"/>
                </a:lnTo>
                <a:lnTo>
                  <a:pt x="557572" y="479181"/>
                </a:lnTo>
                <a:cubicBezTo>
                  <a:pt x="555765" y="482016"/>
                  <a:pt x="553700" y="485109"/>
                  <a:pt x="551376" y="487687"/>
                </a:cubicBezTo>
                <a:lnTo>
                  <a:pt x="566348" y="511401"/>
                </a:lnTo>
                <a:lnTo>
                  <a:pt x="499491" y="552901"/>
                </a:lnTo>
                <a:lnTo>
                  <a:pt x="484777" y="529445"/>
                </a:lnTo>
                <a:cubicBezTo>
                  <a:pt x="481422" y="530218"/>
                  <a:pt x="477808" y="530733"/>
                  <a:pt x="474452" y="530991"/>
                </a:cubicBezTo>
                <a:lnTo>
                  <a:pt x="467999" y="558314"/>
                </a:lnTo>
                <a:lnTo>
                  <a:pt x="393398" y="541044"/>
                </a:lnTo>
                <a:cubicBezTo>
                  <a:pt x="352354" y="546715"/>
                  <a:pt x="304857" y="549550"/>
                  <a:pt x="257102" y="549550"/>
                </a:cubicBezTo>
                <a:lnTo>
                  <a:pt x="329122" y="477634"/>
                </a:lnTo>
                <a:lnTo>
                  <a:pt x="268460" y="331225"/>
                </a:lnTo>
                <a:lnTo>
                  <a:pt x="269235" y="331225"/>
                </a:lnTo>
                <a:lnTo>
                  <a:pt x="292725" y="304418"/>
                </a:lnTo>
                <a:cubicBezTo>
                  <a:pt x="281367" y="308542"/>
                  <a:pt x="269493" y="310862"/>
                  <a:pt x="257102" y="310862"/>
                </a:cubicBezTo>
                <a:cubicBezTo>
                  <a:pt x="244970" y="310862"/>
                  <a:pt x="232838" y="308542"/>
                  <a:pt x="221480" y="304418"/>
                </a:cubicBezTo>
                <a:lnTo>
                  <a:pt x="245228" y="331225"/>
                </a:lnTo>
                <a:lnTo>
                  <a:pt x="245744" y="331225"/>
                </a:lnTo>
                <a:lnTo>
                  <a:pt x="185083" y="477634"/>
                </a:lnTo>
                <a:lnTo>
                  <a:pt x="257102" y="549550"/>
                </a:lnTo>
                <a:cubicBezTo>
                  <a:pt x="128551" y="549550"/>
                  <a:pt x="0" y="528671"/>
                  <a:pt x="0" y="486398"/>
                </a:cubicBezTo>
                <a:cubicBezTo>
                  <a:pt x="0" y="414740"/>
                  <a:pt x="82345" y="318337"/>
                  <a:pt x="193859" y="290241"/>
                </a:cubicBezTo>
                <a:cubicBezTo>
                  <a:pt x="147137" y="259052"/>
                  <a:pt x="115128" y="197446"/>
                  <a:pt x="115128" y="141769"/>
                </a:cubicBezTo>
                <a:cubicBezTo>
                  <a:pt x="115128" y="63410"/>
                  <a:pt x="178629" y="0"/>
                  <a:pt x="257102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îṣḷíḍe"/>
          <p:cNvSpPr/>
          <p:nvPr/>
        </p:nvSpPr>
        <p:spPr bwMode="gray">
          <a:xfrm>
            <a:off x="6265545" y="3606165"/>
            <a:ext cx="2723515" cy="3433445"/>
          </a:xfrm>
          <a:prstGeom prst="rect">
            <a:avLst/>
          </a:prstGeom>
          <a:noFill/>
          <a:ln w="3175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5400000" scaled="1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t">
            <a:noAutofit/>
          </a:bodyPr>
          <a:lstStyle/>
          <a:p>
            <a:pPr marL="171450" indent="-171450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喝杯酸奶，睡前可以吃些低脂酸奶，有助于大脑分泌褪黄褪黑激素，改善睡眠质量</a:t>
            </a:r>
            <a:endParaRPr lang="en-US" altLang="zh-CN" sz="2200" dirty="0">
              <a:solidFill>
                <a:schemeClr val="tx1"/>
              </a:solidFill>
              <a:latin typeface="宋体-简" panose="02010800040101010101" charset="-122"/>
              <a:ea typeface="宋体-简" panose="02010800040101010101" charset="-122"/>
            </a:endParaRPr>
          </a:p>
        </p:txBody>
      </p:sp>
      <p:sp>
        <p:nvSpPr>
          <p:cNvPr id="57" name="iṩľîḍe"/>
          <p:cNvSpPr/>
          <p:nvPr/>
        </p:nvSpPr>
        <p:spPr bwMode="gray">
          <a:xfrm>
            <a:off x="6265464" y="2762250"/>
            <a:ext cx="2533948" cy="47618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lstStyle/>
          <a:p>
            <a:pPr defTabSz="913765"/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20:00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21:00 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58" name="îśḷîḍè"/>
          <p:cNvSpPr/>
          <p:nvPr/>
        </p:nvSpPr>
        <p:spPr bwMode="auto">
          <a:xfrm>
            <a:off x="7307924" y="2231836"/>
            <a:ext cx="449027" cy="416105"/>
          </a:xfrm>
          <a:custGeom>
            <a:avLst/>
            <a:gdLst>
              <a:gd name="connsiteX0" fmla="*/ 460509 w 602487"/>
              <a:gd name="connsiteY0" fmla="*/ 352333 h 558314"/>
              <a:gd name="connsiteX1" fmla="*/ 524794 w 602487"/>
              <a:gd name="connsiteY1" fmla="*/ 416513 h 558314"/>
              <a:gd name="connsiteX2" fmla="*/ 460509 w 602487"/>
              <a:gd name="connsiteY2" fmla="*/ 480693 h 558314"/>
              <a:gd name="connsiteX3" fmla="*/ 396224 w 602487"/>
              <a:gd name="connsiteY3" fmla="*/ 416513 h 558314"/>
              <a:gd name="connsiteX4" fmla="*/ 460509 w 602487"/>
              <a:gd name="connsiteY4" fmla="*/ 352333 h 558314"/>
              <a:gd name="connsiteX5" fmla="*/ 469031 w 602487"/>
              <a:gd name="connsiteY5" fmla="*/ 300551 h 558314"/>
              <a:gd name="connsiteX6" fmla="*/ 463869 w 602487"/>
              <a:gd name="connsiteY6" fmla="*/ 322719 h 558314"/>
              <a:gd name="connsiteX7" fmla="*/ 426697 w 602487"/>
              <a:gd name="connsiteY7" fmla="*/ 328905 h 558314"/>
              <a:gd name="connsiteX8" fmla="*/ 414565 w 602487"/>
              <a:gd name="connsiteY8" fmla="*/ 309573 h 558314"/>
              <a:gd name="connsiteX9" fmla="*/ 384363 w 602487"/>
              <a:gd name="connsiteY9" fmla="*/ 328390 h 558314"/>
              <a:gd name="connsiteX10" fmla="*/ 396495 w 602487"/>
              <a:gd name="connsiteY10" fmla="*/ 347722 h 558314"/>
              <a:gd name="connsiteX11" fmla="*/ 374554 w 602487"/>
              <a:gd name="connsiteY11" fmla="*/ 378396 h 558314"/>
              <a:gd name="connsiteX12" fmla="*/ 352354 w 602487"/>
              <a:gd name="connsiteY12" fmla="*/ 373240 h 558314"/>
              <a:gd name="connsiteX13" fmla="*/ 344352 w 602487"/>
              <a:gd name="connsiteY13" fmla="*/ 408038 h 558314"/>
              <a:gd name="connsiteX14" fmla="*/ 366552 w 602487"/>
              <a:gd name="connsiteY14" fmla="*/ 413194 h 558314"/>
              <a:gd name="connsiteX15" fmla="*/ 372747 w 602487"/>
              <a:gd name="connsiteY15" fmla="*/ 450311 h 558314"/>
              <a:gd name="connsiteX16" fmla="*/ 353387 w 602487"/>
              <a:gd name="connsiteY16" fmla="*/ 462426 h 558314"/>
              <a:gd name="connsiteX17" fmla="*/ 372489 w 602487"/>
              <a:gd name="connsiteY17" fmla="*/ 492585 h 558314"/>
              <a:gd name="connsiteX18" fmla="*/ 391591 w 602487"/>
              <a:gd name="connsiteY18" fmla="*/ 480470 h 558314"/>
              <a:gd name="connsiteX19" fmla="*/ 422309 w 602487"/>
              <a:gd name="connsiteY19" fmla="*/ 502379 h 558314"/>
              <a:gd name="connsiteX20" fmla="*/ 417404 w 602487"/>
              <a:gd name="connsiteY20" fmla="*/ 524547 h 558314"/>
              <a:gd name="connsiteX21" fmla="*/ 451994 w 602487"/>
              <a:gd name="connsiteY21" fmla="*/ 532538 h 558314"/>
              <a:gd name="connsiteX22" fmla="*/ 457157 w 602487"/>
              <a:gd name="connsiteY22" fmla="*/ 510370 h 558314"/>
              <a:gd name="connsiteX23" fmla="*/ 494328 w 602487"/>
              <a:gd name="connsiteY23" fmla="*/ 504184 h 558314"/>
              <a:gd name="connsiteX24" fmla="*/ 506461 w 602487"/>
              <a:gd name="connsiteY24" fmla="*/ 523516 h 558314"/>
              <a:gd name="connsiteX25" fmla="*/ 536663 w 602487"/>
              <a:gd name="connsiteY25" fmla="*/ 504699 h 558314"/>
              <a:gd name="connsiteX26" fmla="*/ 524530 w 602487"/>
              <a:gd name="connsiteY26" fmla="*/ 485367 h 558314"/>
              <a:gd name="connsiteX27" fmla="*/ 546472 w 602487"/>
              <a:gd name="connsiteY27" fmla="*/ 454693 h 558314"/>
              <a:gd name="connsiteX28" fmla="*/ 568671 w 602487"/>
              <a:gd name="connsiteY28" fmla="*/ 459849 h 558314"/>
              <a:gd name="connsiteX29" fmla="*/ 576674 w 602487"/>
              <a:gd name="connsiteY29" fmla="*/ 425051 h 558314"/>
              <a:gd name="connsiteX30" fmla="*/ 554474 w 602487"/>
              <a:gd name="connsiteY30" fmla="*/ 419895 h 558314"/>
              <a:gd name="connsiteX31" fmla="*/ 548279 w 602487"/>
              <a:gd name="connsiteY31" fmla="*/ 382778 h 558314"/>
              <a:gd name="connsiteX32" fmla="*/ 567639 w 602487"/>
              <a:gd name="connsiteY32" fmla="*/ 370663 h 558314"/>
              <a:gd name="connsiteX33" fmla="*/ 548795 w 602487"/>
              <a:gd name="connsiteY33" fmla="*/ 340505 h 558314"/>
              <a:gd name="connsiteX34" fmla="*/ 529435 w 602487"/>
              <a:gd name="connsiteY34" fmla="*/ 352619 h 558314"/>
              <a:gd name="connsiteX35" fmla="*/ 498717 w 602487"/>
              <a:gd name="connsiteY35" fmla="*/ 330710 h 558314"/>
              <a:gd name="connsiteX36" fmla="*/ 503879 w 602487"/>
              <a:gd name="connsiteY36" fmla="*/ 308542 h 558314"/>
              <a:gd name="connsiteX37" fmla="*/ 257102 w 602487"/>
              <a:gd name="connsiteY37" fmla="*/ 0 h 558314"/>
              <a:gd name="connsiteX38" fmla="*/ 399077 w 602487"/>
              <a:gd name="connsiteY38" fmla="*/ 141769 h 558314"/>
              <a:gd name="connsiteX39" fmla="*/ 320604 w 602487"/>
              <a:gd name="connsiteY39" fmla="*/ 290241 h 558314"/>
              <a:gd name="connsiteX40" fmla="*/ 373779 w 602487"/>
              <a:gd name="connsiteY40" fmla="*/ 309831 h 558314"/>
              <a:gd name="connsiteX41" fmla="*/ 421534 w 602487"/>
              <a:gd name="connsiteY41" fmla="*/ 280188 h 558314"/>
              <a:gd name="connsiteX42" fmla="*/ 436248 w 602487"/>
              <a:gd name="connsiteY42" fmla="*/ 303644 h 558314"/>
              <a:gd name="connsiteX43" fmla="*/ 446573 w 602487"/>
              <a:gd name="connsiteY43" fmla="*/ 302098 h 558314"/>
              <a:gd name="connsiteX44" fmla="*/ 452769 w 602487"/>
              <a:gd name="connsiteY44" fmla="*/ 274775 h 558314"/>
              <a:gd name="connsiteX45" fmla="*/ 529693 w 602487"/>
              <a:gd name="connsiteY45" fmla="*/ 292561 h 558314"/>
              <a:gd name="connsiteX46" fmla="*/ 523240 w 602487"/>
              <a:gd name="connsiteY46" fmla="*/ 319626 h 558314"/>
              <a:gd name="connsiteX47" fmla="*/ 531758 w 602487"/>
              <a:gd name="connsiteY47" fmla="*/ 325812 h 558314"/>
              <a:gd name="connsiteX48" fmla="*/ 555506 w 602487"/>
              <a:gd name="connsiteY48" fmla="*/ 310862 h 558314"/>
              <a:gd name="connsiteX49" fmla="*/ 597324 w 602487"/>
              <a:gd name="connsiteY49" fmla="*/ 377622 h 558314"/>
              <a:gd name="connsiteX50" fmla="*/ 573576 w 602487"/>
              <a:gd name="connsiteY50" fmla="*/ 392315 h 558314"/>
              <a:gd name="connsiteX51" fmla="*/ 575125 w 602487"/>
              <a:gd name="connsiteY51" fmla="*/ 402625 h 558314"/>
              <a:gd name="connsiteX52" fmla="*/ 602487 w 602487"/>
              <a:gd name="connsiteY52" fmla="*/ 409069 h 558314"/>
              <a:gd name="connsiteX53" fmla="*/ 584676 w 602487"/>
              <a:gd name="connsiteY53" fmla="*/ 485367 h 558314"/>
              <a:gd name="connsiteX54" fmla="*/ 557572 w 602487"/>
              <a:gd name="connsiteY54" fmla="*/ 479181 h 558314"/>
              <a:gd name="connsiteX55" fmla="*/ 551376 w 602487"/>
              <a:gd name="connsiteY55" fmla="*/ 487687 h 558314"/>
              <a:gd name="connsiteX56" fmla="*/ 566348 w 602487"/>
              <a:gd name="connsiteY56" fmla="*/ 511401 h 558314"/>
              <a:gd name="connsiteX57" fmla="*/ 499491 w 602487"/>
              <a:gd name="connsiteY57" fmla="*/ 552901 h 558314"/>
              <a:gd name="connsiteX58" fmla="*/ 484777 w 602487"/>
              <a:gd name="connsiteY58" fmla="*/ 529445 h 558314"/>
              <a:gd name="connsiteX59" fmla="*/ 474452 w 602487"/>
              <a:gd name="connsiteY59" fmla="*/ 530991 h 558314"/>
              <a:gd name="connsiteX60" fmla="*/ 467999 w 602487"/>
              <a:gd name="connsiteY60" fmla="*/ 558314 h 558314"/>
              <a:gd name="connsiteX61" fmla="*/ 393398 w 602487"/>
              <a:gd name="connsiteY61" fmla="*/ 541044 h 558314"/>
              <a:gd name="connsiteX62" fmla="*/ 257102 w 602487"/>
              <a:gd name="connsiteY62" fmla="*/ 549550 h 558314"/>
              <a:gd name="connsiteX63" fmla="*/ 329122 w 602487"/>
              <a:gd name="connsiteY63" fmla="*/ 477634 h 558314"/>
              <a:gd name="connsiteX64" fmla="*/ 268460 w 602487"/>
              <a:gd name="connsiteY64" fmla="*/ 331225 h 558314"/>
              <a:gd name="connsiteX65" fmla="*/ 269235 w 602487"/>
              <a:gd name="connsiteY65" fmla="*/ 331225 h 558314"/>
              <a:gd name="connsiteX66" fmla="*/ 292725 w 602487"/>
              <a:gd name="connsiteY66" fmla="*/ 304418 h 558314"/>
              <a:gd name="connsiteX67" fmla="*/ 257102 w 602487"/>
              <a:gd name="connsiteY67" fmla="*/ 310862 h 558314"/>
              <a:gd name="connsiteX68" fmla="*/ 221480 w 602487"/>
              <a:gd name="connsiteY68" fmla="*/ 304418 h 558314"/>
              <a:gd name="connsiteX69" fmla="*/ 245228 w 602487"/>
              <a:gd name="connsiteY69" fmla="*/ 331225 h 558314"/>
              <a:gd name="connsiteX70" fmla="*/ 245744 w 602487"/>
              <a:gd name="connsiteY70" fmla="*/ 331225 h 558314"/>
              <a:gd name="connsiteX71" fmla="*/ 185083 w 602487"/>
              <a:gd name="connsiteY71" fmla="*/ 477634 h 558314"/>
              <a:gd name="connsiteX72" fmla="*/ 257102 w 602487"/>
              <a:gd name="connsiteY72" fmla="*/ 549550 h 558314"/>
              <a:gd name="connsiteX73" fmla="*/ 0 w 602487"/>
              <a:gd name="connsiteY73" fmla="*/ 486398 h 558314"/>
              <a:gd name="connsiteX74" fmla="*/ 193859 w 602487"/>
              <a:gd name="connsiteY74" fmla="*/ 290241 h 558314"/>
              <a:gd name="connsiteX75" fmla="*/ 115128 w 602487"/>
              <a:gd name="connsiteY75" fmla="*/ 141769 h 558314"/>
              <a:gd name="connsiteX76" fmla="*/ 257102 w 602487"/>
              <a:gd name="connsiteY76" fmla="*/ 0 h 55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2487" h="558314">
                <a:moveTo>
                  <a:pt x="460509" y="352333"/>
                </a:moveTo>
                <a:cubicBezTo>
                  <a:pt x="496013" y="352333"/>
                  <a:pt x="524794" y="381067"/>
                  <a:pt x="524794" y="416513"/>
                </a:cubicBezTo>
                <a:cubicBezTo>
                  <a:pt x="524794" y="451959"/>
                  <a:pt x="496013" y="480693"/>
                  <a:pt x="460509" y="480693"/>
                </a:cubicBezTo>
                <a:cubicBezTo>
                  <a:pt x="425005" y="480693"/>
                  <a:pt x="396224" y="451959"/>
                  <a:pt x="396224" y="416513"/>
                </a:cubicBezTo>
                <a:cubicBezTo>
                  <a:pt x="396224" y="381067"/>
                  <a:pt x="425005" y="352333"/>
                  <a:pt x="460509" y="352333"/>
                </a:cubicBezTo>
                <a:close/>
                <a:moveTo>
                  <a:pt x="469031" y="300551"/>
                </a:moveTo>
                <a:lnTo>
                  <a:pt x="463869" y="322719"/>
                </a:lnTo>
                <a:cubicBezTo>
                  <a:pt x="451478" y="322203"/>
                  <a:pt x="438829" y="324265"/>
                  <a:pt x="426697" y="328905"/>
                </a:cubicBezTo>
                <a:lnTo>
                  <a:pt x="414565" y="309573"/>
                </a:lnTo>
                <a:lnTo>
                  <a:pt x="384363" y="328390"/>
                </a:lnTo>
                <a:lnTo>
                  <a:pt x="396495" y="347722"/>
                </a:lnTo>
                <a:cubicBezTo>
                  <a:pt x="386944" y="356486"/>
                  <a:pt x="379458" y="367054"/>
                  <a:pt x="374554" y="378396"/>
                </a:cubicBezTo>
                <a:lnTo>
                  <a:pt x="352354" y="373240"/>
                </a:lnTo>
                <a:lnTo>
                  <a:pt x="344352" y="408038"/>
                </a:lnTo>
                <a:lnTo>
                  <a:pt x="366552" y="413194"/>
                </a:lnTo>
                <a:cubicBezTo>
                  <a:pt x="366035" y="425566"/>
                  <a:pt x="368100" y="438197"/>
                  <a:pt x="372747" y="450311"/>
                </a:cubicBezTo>
                <a:lnTo>
                  <a:pt x="353387" y="462426"/>
                </a:lnTo>
                <a:lnTo>
                  <a:pt x="372489" y="492585"/>
                </a:lnTo>
                <a:lnTo>
                  <a:pt x="391591" y="480470"/>
                </a:lnTo>
                <a:cubicBezTo>
                  <a:pt x="400625" y="490007"/>
                  <a:pt x="410951" y="497482"/>
                  <a:pt x="422309" y="502379"/>
                </a:cubicBezTo>
                <a:lnTo>
                  <a:pt x="417404" y="524547"/>
                </a:lnTo>
                <a:lnTo>
                  <a:pt x="451994" y="532538"/>
                </a:lnTo>
                <a:lnTo>
                  <a:pt x="457157" y="510370"/>
                </a:lnTo>
                <a:cubicBezTo>
                  <a:pt x="469548" y="510886"/>
                  <a:pt x="482196" y="508824"/>
                  <a:pt x="494328" y="504184"/>
                </a:cubicBezTo>
                <a:lnTo>
                  <a:pt x="506461" y="523516"/>
                </a:lnTo>
                <a:lnTo>
                  <a:pt x="536663" y="504699"/>
                </a:lnTo>
                <a:lnTo>
                  <a:pt x="524530" y="485367"/>
                </a:lnTo>
                <a:cubicBezTo>
                  <a:pt x="534081" y="476603"/>
                  <a:pt x="541567" y="466035"/>
                  <a:pt x="546472" y="454693"/>
                </a:cubicBezTo>
                <a:lnTo>
                  <a:pt x="568671" y="459849"/>
                </a:lnTo>
                <a:lnTo>
                  <a:pt x="576674" y="425051"/>
                </a:lnTo>
                <a:lnTo>
                  <a:pt x="554474" y="419895"/>
                </a:lnTo>
                <a:cubicBezTo>
                  <a:pt x="554990" y="407523"/>
                  <a:pt x="552925" y="394892"/>
                  <a:pt x="548279" y="382778"/>
                </a:cubicBezTo>
                <a:lnTo>
                  <a:pt x="567639" y="370663"/>
                </a:lnTo>
                <a:lnTo>
                  <a:pt x="548795" y="340505"/>
                </a:lnTo>
                <a:lnTo>
                  <a:pt x="529435" y="352619"/>
                </a:lnTo>
                <a:cubicBezTo>
                  <a:pt x="520658" y="343082"/>
                  <a:pt x="510075" y="335607"/>
                  <a:pt x="498717" y="330710"/>
                </a:cubicBezTo>
                <a:lnTo>
                  <a:pt x="503879" y="308542"/>
                </a:lnTo>
                <a:close/>
                <a:moveTo>
                  <a:pt x="257102" y="0"/>
                </a:moveTo>
                <a:cubicBezTo>
                  <a:pt x="335575" y="0"/>
                  <a:pt x="399077" y="63410"/>
                  <a:pt x="399077" y="141769"/>
                </a:cubicBezTo>
                <a:cubicBezTo>
                  <a:pt x="399077" y="197446"/>
                  <a:pt x="367068" y="259052"/>
                  <a:pt x="320604" y="290241"/>
                </a:cubicBezTo>
                <a:cubicBezTo>
                  <a:pt x="339189" y="294881"/>
                  <a:pt x="357001" y="301840"/>
                  <a:pt x="373779" y="309831"/>
                </a:cubicBezTo>
                <a:lnTo>
                  <a:pt x="421534" y="280188"/>
                </a:lnTo>
                <a:lnTo>
                  <a:pt x="436248" y="303644"/>
                </a:lnTo>
                <a:cubicBezTo>
                  <a:pt x="439862" y="303129"/>
                  <a:pt x="443218" y="302356"/>
                  <a:pt x="446573" y="302098"/>
                </a:cubicBezTo>
                <a:lnTo>
                  <a:pt x="452769" y="274775"/>
                </a:lnTo>
                <a:lnTo>
                  <a:pt x="529693" y="292561"/>
                </a:lnTo>
                <a:lnTo>
                  <a:pt x="523240" y="319626"/>
                </a:lnTo>
                <a:cubicBezTo>
                  <a:pt x="526337" y="321430"/>
                  <a:pt x="529177" y="323492"/>
                  <a:pt x="531758" y="325812"/>
                </a:cubicBezTo>
                <a:lnTo>
                  <a:pt x="555506" y="310862"/>
                </a:lnTo>
                <a:lnTo>
                  <a:pt x="597324" y="377622"/>
                </a:lnTo>
                <a:lnTo>
                  <a:pt x="573576" y="392315"/>
                </a:lnTo>
                <a:cubicBezTo>
                  <a:pt x="574350" y="395666"/>
                  <a:pt x="574867" y="399274"/>
                  <a:pt x="575125" y="402625"/>
                </a:cubicBezTo>
                <a:lnTo>
                  <a:pt x="602487" y="409069"/>
                </a:lnTo>
                <a:lnTo>
                  <a:pt x="584676" y="485367"/>
                </a:lnTo>
                <a:lnTo>
                  <a:pt x="557572" y="479181"/>
                </a:lnTo>
                <a:cubicBezTo>
                  <a:pt x="555765" y="482016"/>
                  <a:pt x="553700" y="485109"/>
                  <a:pt x="551376" y="487687"/>
                </a:cubicBezTo>
                <a:lnTo>
                  <a:pt x="566348" y="511401"/>
                </a:lnTo>
                <a:lnTo>
                  <a:pt x="499491" y="552901"/>
                </a:lnTo>
                <a:lnTo>
                  <a:pt x="484777" y="529445"/>
                </a:lnTo>
                <a:cubicBezTo>
                  <a:pt x="481422" y="530218"/>
                  <a:pt x="477808" y="530733"/>
                  <a:pt x="474452" y="530991"/>
                </a:cubicBezTo>
                <a:lnTo>
                  <a:pt x="467999" y="558314"/>
                </a:lnTo>
                <a:lnTo>
                  <a:pt x="393398" y="541044"/>
                </a:lnTo>
                <a:cubicBezTo>
                  <a:pt x="352354" y="546715"/>
                  <a:pt x="304857" y="549550"/>
                  <a:pt x="257102" y="549550"/>
                </a:cubicBezTo>
                <a:lnTo>
                  <a:pt x="329122" y="477634"/>
                </a:lnTo>
                <a:lnTo>
                  <a:pt x="268460" y="331225"/>
                </a:lnTo>
                <a:lnTo>
                  <a:pt x="269235" y="331225"/>
                </a:lnTo>
                <a:lnTo>
                  <a:pt x="292725" y="304418"/>
                </a:lnTo>
                <a:cubicBezTo>
                  <a:pt x="281367" y="308542"/>
                  <a:pt x="269493" y="310862"/>
                  <a:pt x="257102" y="310862"/>
                </a:cubicBezTo>
                <a:cubicBezTo>
                  <a:pt x="244970" y="310862"/>
                  <a:pt x="232838" y="308542"/>
                  <a:pt x="221480" y="304418"/>
                </a:cubicBezTo>
                <a:lnTo>
                  <a:pt x="245228" y="331225"/>
                </a:lnTo>
                <a:lnTo>
                  <a:pt x="245744" y="331225"/>
                </a:lnTo>
                <a:lnTo>
                  <a:pt x="185083" y="477634"/>
                </a:lnTo>
                <a:lnTo>
                  <a:pt x="257102" y="549550"/>
                </a:lnTo>
                <a:cubicBezTo>
                  <a:pt x="128551" y="549550"/>
                  <a:pt x="0" y="528671"/>
                  <a:pt x="0" y="486398"/>
                </a:cubicBezTo>
                <a:cubicBezTo>
                  <a:pt x="0" y="414740"/>
                  <a:pt x="82345" y="318337"/>
                  <a:pt x="193859" y="290241"/>
                </a:cubicBezTo>
                <a:cubicBezTo>
                  <a:pt x="147137" y="259052"/>
                  <a:pt x="115128" y="197446"/>
                  <a:pt x="115128" y="141769"/>
                </a:cubicBezTo>
                <a:cubicBezTo>
                  <a:pt x="115128" y="63410"/>
                  <a:pt x="178629" y="0"/>
                  <a:pt x="257102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0" name="íṧḻíḓê"/>
          <p:cNvSpPr/>
          <p:nvPr/>
        </p:nvSpPr>
        <p:spPr bwMode="gray">
          <a:xfrm>
            <a:off x="8989060" y="3606165"/>
            <a:ext cx="3030855" cy="3343275"/>
          </a:xfrm>
          <a:prstGeom prst="rect">
            <a:avLst/>
          </a:prstGeom>
          <a:noFill/>
          <a:ln w="3175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alpha val="15000"/>
                  </a:schemeClr>
                </a:gs>
              </a:gsLst>
              <a:lin ang="5400000" scaled="1"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t">
            <a:noAutofit/>
          </a:bodyPr>
          <a:lstStyle/>
          <a:p>
            <a:pPr marL="171450" indent="-171450">
              <a:lnSpc>
                <a:spcPct val="18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en-US" altLang="zh-CN" sz="22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</a:rPr>
              <a:t>远离电视，电脑和手机等设备，它们发出的蓝光容易破坏睡眠，睡前可以看看书，洗个澡</a:t>
            </a: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2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íṧļíḍè"/>
          <p:cNvSpPr/>
          <p:nvPr/>
        </p:nvSpPr>
        <p:spPr bwMode="gray">
          <a:xfrm>
            <a:off x="8988770" y="2762250"/>
            <a:ext cx="2533948" cy="47618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3000">
                <a:schemeClr val="bg1">
                  <a:lumMod val="75000"/>
                </a:schemeClr>
              </a:gs>
              <a:gs pos="59000">
                <a:srgbClr val="FBFBFB"/>
              </a:gs>
            </a:gsLst>
            <a:lin ang="2700000" scaled="1"/>
            <a:tileRect/>
          </a:gradFill>
          <a:ln w="57150">
            <a:noFill/>
            <a:prstDash val="solid"/>
            <a:round/>
          </a:ln>
          <a:effectLst>
            <a:outerShdw blurRad="177800" dist="2032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121913" tIns="60956" rIns="121913" bIns="60956" numCol="1" spcCol="0" rtlCol="0" fromWordArt="0" anchor="ctr" anchorCtr="1" forceAA="0" compatLnSpc="1">
            <a:noAutofit/>
          </a:bodyPr>
          <a:lstStyle/>
          <a:p>
            <a:pPr defTabSz="913765"/>
            <a:r>
              <a:rPr lang="zh-CN" altLang="en-US" sz="20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21:00</a:t>
            </a:r>
            <a:r>
              <a:rPr lang="en-US" altLang="zh-CN" sz="20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2000" dirty="0">
                <a:solidFill>
                  <a:schemeClr val="tx1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22:30 </a:t>
            </a:r>
            <a:endParaRPr lang="zh-CN" altLang="en-US" sz="2000" dirty="0">
              <a:solidFill>
                <a:schemeClr val="tx1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62" name="îṡľïďè"/>
          <p:cNvSpPr/>
          <p:nvPr/>
        </p:nvSpPr>
        <p:spPr bwMode="auto">
          <a:xfrm>
            <a:off x="10031230" y="2231836"/>
            <a:ext cx="449027" cy="416105"/>
          </a:xfrm>
          <a:custGeom>
            <a:avLst/>
            <a:gdLst>
              <a:gd name="connsiteX0" fmla="*/ 460509 w 602487"/>
              <a:gd name="connsiteY0" fmla="*/ 352333 h 558314"/>
              <a:gd name="connsiteX1" fmla="*/ 524794 w 602487"/>
              <a:gd name="connsiteY1" fmla="*/ 416513 h 558314"/>
              <a:gd name="connsiteX2" fmla="*/ 460509 w 602487"/>
              <a:gd name="connsiteY2" fmla="*/ 480693 h 558314"/>
              <a:gd name="connsiteX3" fmla="*/ 396224 w 602487"/>
              <a:gd name="connsiteY3" fmla="*/ 416513 h 558314"/>
              <a:gd name="connsiteX4" fmla="*/ 460509 w 602487"/>
              <a:gd name="connsiteY4" fmla="*/ 352333 h 558314"/>
              <a:gd name="connsiteX5" fmla="*/ 469031 w 602487"/>
              <a:gd name="connsiteY5" fmla="*/ 300551 h 558314"/>
              <a:gd name="connsiteX6" fmla="*/ 463869 w 602487"/>
              <a:gd name="connsiteY6" fmla="*/ 322719 h 558314"/>
              <a:gd name="connsiteX7" fmla="*/ 426697 w 602487"/>
              <a:gd name="connsiteY7" fmla="*/ 328905 h 558314"/>
              <a:gd name="connsiteX8" fmla="*/ 414565 w 602487"/>
              <a:gd name="connsiteY8" fmla="*/ 309573 h 558314"/>
              <a:gd name="connsiteX9" fmla="*/ 384363 w 602487"/>
              <a:gd name="connsiteY9" fmla="*/ 328390 h 558314"/>
              <a:gd name="connsiteX10" fmla="*/ 396495 w 602487"/>
              <a:gd name="connsiteY10" fmla="*/ 347722 h 558314"/>
              <a:gd name="connsiteX11" fmla="*/ 374554 w 602487"/>
              <a:gd name="connsiteY11" fmla="*/ 378396 h 558314"/>
              <a:gd name="connsiteX12" fmla="*/ 352354 w 602487"/>
              <a:gd name="connsiteY12" fmla="*/ 373240 h 558314"/>
              <a:gd name="connsiteX13" fmla="*/ 344352 w 602487"/>
              <a:gd name="connsiteY13" fmla="*/ 408038 h 558314"/>
              <a:gd name="connsiteX14" fmla="*/ 366552 w 602487"/>
              <a:gd name="connsiteY14" fmla="*/ 413194 h 558314"/>
              <a:gd name="connsiteX15" fmla="*/ 372747 w 602487"/>
              <a:gd name="connsiteY15" fmla="*/ 450311 h 558314"/>
              <a:gd name="connsiteX16" fmla="*/ 353387 w 602487"/>
              <a:gd name="connsiteY16" fmla="*/ 462426 h 558314"/>
              <a:gd name="connsiteX17" fmla="*/ 372489 w 602487"/>
              <a:gd name="connsiteY17" fmla="*/ 492585 h 558314"/>
              <a:gd name="connsiteX18" fmla="*/ 391591 w 602487"/>
              <a:gd name="connsiteY18" fmla="*/ 480470 h 558314"/>
              <a:gd name="connsiteX19" fmla="*/ 422309 w 602487"/>
              <a:gd name="connsiteY19" fmla="*/ 502379 h 558314"/>
              <a:gd name="connsiteX20" fmla="*/ 417404 w 602487"/>
              <a:gd name="connsiteY20" fmla="*/ 524547 h 558314"/>
              <a:gd name="connsiteX21" fmla="*/ 451994 w 602487"/>
              <a:gd name="connsiteY21" fmla="*/ 532538 h 558314"/>
              <a:gd name="connsiteX22" fmla="*/ 457157 w 602487"/>
              <a:gd name="connsiteY22" fmla="*/ 510370 h 558314"/>
              <a:gd name="connsiteX23" fmla="*/ 494328 w 602487"/>
              <a:gd name="connsiteY23" fmla="*/ 504184 h 558314"/>
              <a:gd name="connsiteX24" fmla="*/ 506461 w 602487"/>
              <a:gd name="connsiteY24" fmla="*/ 523516 h 558314"/>
              <a:gd name="connsiteX25" fmla="*/ 536663 w 602487"/>
              <a:gd name="connsiteY25" fmla="*/ 504699 h 558314"/>
              <a:gd name="connsiteX26" fmla="*/ 524530 w 602487"/>
              <a:gd name="connsiteY26" fmla="*/ 485367 h 558314"/>
              <a:gd name="connsiteX27" fmla="*/ 546472 w 602487"/>
              <a:gd name="connsiteY27" fmla="*/ 454693 h 558314"/>
              <a:gd name="connsiteX28" fmla="*/ 568671 w 602487"/>
              <a:gd name="connsiteY28" fmla="*/ 459849 h 558314"/>
              <a:gd name="connsiteX29" fmla="*/ 576674 w 602487"/>
              <a:gd name="connsiteY29" fmla="*/ 425051 h 558314"/>
              <a:gd name="connsiteX30" fmla="*/ 554474 w 602487"/>
              <a:gd name="connsiteY30" fmla="*/ 419895 h 558314"/>
              <a:gd name="connsiteX31" fmla="*/ 548279 w 602487"/>
              <a:gd name="connsiteY31" fmla="*/ 382778 h 558314"/>
              <a:gd name="connsiteX32" fmla="*/ 567639 w 602487"/>
              <a:gd name="connsiteY32" fmla="*/ 370663 h 558314"/>
              <a:gd name="connsiteX33" fmla="*/ 548795 w 602487"/>
              <a:gd name="connsiteY33" fmla="*/ 340505 h 558314"/>
              <a:gd name="connsiteX34" fmla="*/ 529435 w 602487"/>
              <a:gd name="connsiteY34" fmla="*/ 352619 h 558314"/>
              <a:gd name="connsiteX35" fmla="*/ 498717 w 602487"/>
              <a:gd name="connsiteY35" fmla="*/ 330710 h 558314"/>
              <a:gd name="connsiteX36" fmla="*/ 503879 w 602487"/>
              <a:gd name="connsiteY36" fmla="*/ 308542 h 558314"/>
              <a:gd name="connsiteX37" fmla="*/ 257102 w 602487"/>
              <a:gd name="connsiteY37" fmla="*/ 0 h 558314"/>
              <a:gd name="connsiteX38" fmla="*/ 399077 w 602487"/>
              <a:gd name="connsiteY38" fmla="*/ 141769 h 558314"/>
              <a:gd name="connsiteX39" fmla="*/ 320604 w 602487"/>
              <a:gd name="connsiteY39" fmla="*/ 290241 h 558314"/>
              <a:gd name="connsiteX40" fmla="*/ 373779 w 602487"/>
              <a:gd name="connsiteY40" fmla="*/ 309831 h 558314"/>
              <a:gd name="connsiteX41" fmla="*/ 421534 w 602487"/>
              <a:gd name="connsiteY41" fmla="*/ 280188 h 558314"/>
              <a:gd name="connsiteX42" fmla="*/ 436248 w 602487"/>
              <a:gd name="connsiteY42" fmla="*/ 303644 h 558314"/>
              <a:gd name="connsiteX43" fmla="*/ 446573 w 602487"/>
              <a:gd name="connsiteY43" fmla="*/ 302098 h 558314"/>
              <a:gd name="connsiteX44" fmla="*/ 452769 w 602487"/>
              <a:gd name="connsiteY44" fmla="*/ 274775 h 558314"/>
              <a:gd name="connsiteX45" fmla="*/ 529693 w 602487"/>
              <a:gd name="connsiteY45" fmla="*/ 292561 h 558314"/>
              <a:gd name="connsiteX46" fmla="*/ 523240 w 602487"/>
              <a:gd name="connsiteY46" fmla="*/ 319626 h 558314"/>
              <a:gd name="connsiteX47" fmla="*/ 531758 w 602487"/>
              <a:gd name="connsiteY47" fmla="*/ 325812 h 558314"/>
              <a:gd name="connsiteX48" fmla="*/ 555506 w 602487"/>
              <a:gd name="connsiteY48" fmla="*/ 310862 h 558314"/>
              <a:gd name="connsiteX49" fmla="*/ 597324 w 602487"/>
              <a:gd name="connsiteY49" fmla="*/ 377622 h 558314"/>
              <a:gd name="connsiteX50" fmla="*/ 573576 w 602487"/>
              <a:gd name="connsiteY50" fmla="*/ 392315 h 558314"/>
              <a:gd name="connsiteX51" fmla="*/ 575125 w 602487"/>
              <a:gd name="connsiteY51" fmla="*/ 402625 h 558314"/>
              <a:gd name="connsiteX52" fmla="*/ 602487 w 602487"/>
              <a:gd name="connsiteY52" fmla="*/ 409069 h 558314"/>
              <a:gd name="connsiteX53" fmla="*/ 584676 w 602487"/>
              <a:gd name="connsiteY53" fmla="*/ 485367 h 558314"/>
              <a:gd name="connsiteX54" fmla="*/ 557572 w 602487"/>
              <a:gd name="connsiteY54" fmla="*/ 479181 h 558314"/>
              <a:gd name="connsiteX55" fmla="*/ 551376 w 602487"/>
              <a:gd name="connsiteY55" fmla="*/ 487687 h 558314"/>
              <a:gd name="connsiteX56" fmla="*/ 566348 w 602487"/>
              <a:gd name="connsiteY56" fmla="*/ 511401 h 558314"/>
              <a:gd name="connsiteX57" fmla="*/ 499491 w 602487"/>
              <a:gd name="connsiteY57" fmla="*/ 552901 h 558314"/>
              <a:gd name="connsiteX58" fmla="*/ 484777 w 602487"/>
              <a:gd name="connsiteY58" fmla="*/ 529445 h 558314"/>
              <a:gd name="connsiteX59" fmla="*/ 474452 w 602487"/>
              <a:gd name="connsiteY59" fmla="*/ 530991 h 558314"/>
              <a:gd name="connsiteX60" fmla="*/ 467999 w 602487"/>
              <a:gd name="connsiteY60" fmla="*/ 558314 h 558314"/>
              <a:gd name="connsiteX61" fmla="*/ 393398 w 602487"/>
              <a:gd name="connsiteY61" fmla="*/ 541044 h 558314"/>
              <a:gd name="connsiteX62" fmla="*/ 257102 w 602487"/>
              <a:gd name="connsiteY62" fmla="*/ 549550 h 558314"/>
              <a:gd name="connsiteX63" fmla="*/ 329122 w 602487"/>
              <a:gd name="connsiteY63" fmla="*/ 477634 h 558314"/>
              <a:gd name="connsiteX64" fmla="*/ 268460 w 602487"/>
              <a:gd name="connsiteY64" fmla="*/ 331225 h 558314"/>
              <a:gd name="connsiteX65" fmla="*/ 269235 w 602487"/>
              <a:gd name="connsiteY65" fmla="*/ 331225 h 558314"/>
              <a:gd name="connsiteX66" fmla="*/ 292725 w 602487"/>
              <a:gd name="connsiteY66" fmla="*/ 304418 h 558314"/>
              <a:gd name="connsiteX67" fmla="*/ 257102 w 602487"/>
              <a:gd name="connsiteY67" fmla="*/ 310862 h 558314"/>
              <a:gd name="connsiteX68" fmla="*/ 221480 w 602487"/>
              <a:gd name="connsiteY68" fmla="*/ 304418 h 558314"/>
              <a:gd name="connsiteX69" fmla="*/ 245228 w 602487"/>
              <a:gd name="connsiteY69" fmla="*/ 331225 h 558314"/>
              <a:gd name="connsiteX70" fmla="*/ 245744 w 602487"/>
              <a:gd name="connsiteY70" fmla="*/ 331225 h 558314"/>
              <a:gd name="connsiteX71" fmla="*/ 185083 w 602487"/>
              <a:gd name="connsiteY71" fmla="*/ 477634 h 558314"/>
              <a:gd name="connsiteX72" fmla="*/ 257102 w 602487"/>
              <a:gd name="connsiteY72" fmla="*/ 549550 h 558314"/>
              <a:gd name="connsiteX73" fmla="*/ 0 w 602487"/>
              <a:gd name="connsiteY73" fmla="*/ 486398 h 558314"/>
              <a:gd name="connsiteX74" fmla="*/ 193859 w 602487"/>
              <a:gd name="connsiteY74" fmla="*/ 290241 h 558314"/>
              <a:gd name="connsiteX75" fmla="*/ 115128 w 602487"/>
              <a:gd name="connsiteY75" fmla="*/ 141769 h 558314"/>
              <a:gd name="connsiteX76" fmla="*/ 257102 w 602487"/>
              <a:gd name="connsiteY76" fmla="*/ 0 h 558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02487" h="558314">
                <a:moveTo>
                  <a:pt x="460509" y="352333"/>
                </a:moveTo>
                <a:cubicBezTo>
                  <a:pt x="496013" y="352333"/>
                  <a:pt x="524794" y="381067"/>
                  <a:pt x="524794" y="416513"/>
                </a:cubicBezTo>
                <a:cubicBezTo>
                  <a:pt x="524794" y="451959"/>
                  <a:pt x="496013" y="480693"/>
                  <a:pt x="460509" y="480693"/>
                </a:cubicBezTo>
                <a:cubicBezTo>
                  <a:pt x="425005" y="480693"/>
                  <a:pt x="396224" y="451959"/>
                  <a:pt x="396224" y="416513"/>
                </a:cubicBezTo>
                <a:cubicBezTo>
                  <a:pt x="396224" y="381067"/>
                  <a:pt x="425005" y="352333"/>
                  <a:pt x="460509" y="352333"/>
                </a:cubicBezTo>
                <a:close/>
                <a:moveTo>
                  <a:pt x="469031" y="300551"/>
                </a:moveTo>
                <a:lnTo>
                  <a:pt x="463869" y="322719"/>
                </a:lnTo>
                <a:cubicBezTo>
                  <a:pt x="451478" y="322203"/>
                  <a:pt x="438829" y="324265"/>
                  <a:pt x="426697" y="328905"/>
                </a:cubicBezTo>
                <a:lnTo>
                  <a:pt x="414565" y="309573"/>
                </a:lnTo>
                <a:lnTo>
                  <a:pt x="384363" y="328390"/>
                </a:lnTo>
                <a:lnTo>
                  <a:pt x="396495" y="347722"/>
                </a:lnTo>
                <a:cubicBezTo>
                  <a:pt x="386944" y="356486"/>
                  <a:pt x="379458" y="367054"/>
                  <a:pt x="374554" y="378396"/>
                </a:cubicBezTo>
                <a:lnTo>
                  <a:pt x="352354" y="373240"/>
                </a:lnTo>
                <a:lnTo>
                  <a:pt x="344352" y="408038"/>
                </a:lnTo>
                <a:lnTo>
                  <a:pt x="366552" y="413194"/>
                </a:lnTo>
                <a:cubicBezTo>
                  <a:pt x="366035" y="425566"/>
                  <a:pt x="368100" y="438197"/>
                  <a:pt x="372747" y="450311"/>
                </a:cubicBezTo>
                <a:lnTo>
                  <a:pt x="353387" y="462426"/>
                </a:lnTo>
                <a:lnTo>
                  <a:pt x="372489" y="492585"/>
                </a:lnTo>
                <a:lnTo>
                  <a:pt x="391591" y="480470"/>
                </a:lnTo>
                <a:cubicBezTo>
                  <a:pt x="400625" y="490007"/>
                  <a:pt x="410951" y="497482"/>
                  <a:pt x="422309" y="502379"/>
                </a:cubicBezTo>
                <a:lnTo>
                  <a:pt x="417404" y="524547"/>
                </a:lnTo>
                <a:lnTo>
                  <a:pt x="451994" y="532538"/>
                </a:lnTo>
                <a:lnTo>
                  <a:pt x="457157" y="510370"/>
                </a:lnTo>
                <a:cubicBezTo>
                  <a:pt x="469548" y="510886"/>
                  <a:pt x="482196" y="508824"/>
                  <a:pt x="494328" y="504184"/>
                </a:cubicBezTo>
                <a:lnTo>
                  <a:pt x="506461" y="523516"/>
                </a:lnTo>
                <a:lnTo>
                  <a:pt x="536663" y="504699"/>
                </a:lnTo>
                <a:lnTo>
                  <a:pt x="524530" y="485367"/>
                </a:lnTo>
                <a:cubicBezTo>
                  <a:pt x="534081" y="476603"/>
                  <a:pt x="541567" y="466035"/>
                  <a:pt x="546472" y="454693"/>
                </a:cubicBezTo>
                <a:lnTo>
                  <a:pt x="568671" y="459849"/>
                </a:lnTo>
                <a:lnTo>
                  <a:pt x="576674" y="425051"/>
                </a:lnTo>
                <a:lnTo>
                  <a:pt x="554474" y="419895"/>
                </a:lnTo>
                <a:cubicBezTo>
                  <a:pt x="554990" y="407523"/>
                  <a:pt x="552925" y="394892"/>
                  <a:pt x="548279" y="382778"/>
                </a:cubicBezTo>
                <a:lnTo>
                  <a:pt x="567639" y="370663"/>
                </a:lnTo>
                <a:lnTo>
                  <a:pt x="548795" y="340505"/>
                </a:lnTo>
                <a:lnTo>
                  <a:pt x="529435" y="352619"/>
                </a:lnTo>
                <a:cubicBezTo>
                  <a:pt x="520658" y="343082"/>
                  <a:pt x="510075" y="335607"/>
                  <a:pt x="498717" y="330710"/>
                </a:cubicBezTo>
                <a:lnTo>
                  <a:pt x="503879" y="308542"/>
                </a:lnTo>
                <a:close/>
                <a:moveTo>
                  <a:pt x="257102" y="0"/>
                </a:moveTo>
                <a:cubicBezTo>
                  <a:pt x="335575" y="0"/>
                  <a:pt x="399077" y="63410"/>
                  <a:pt x="399077" y="141769"/>
                </a:cubicBezTo>
                <a:cubicBezTo>
                  <a:pt x="399077" y="197446"/>
                  <a:pt x="367068" y="259052"/>
                  <a:pt x="320604" y="290241"/>
                </a:cubicBezTo>
                <a:cubicBezTo>
                  <a:pt x="339189" y="294881"/>
                  <a:pt x="357001" y="301840"/>
                  <a:pt x="373779" y="309831"/>
                </a:cubicBezTo>
                <a:lnTo>
                  <a:pt x="421534" y="280188"/>
                </a:lnTo>
                <a:lnTo>
                  <a:pt x="436248" y="303644"/>
                </a:lnTo>
                <a:cubicBezTo>
                  <a:pt x="439862" y="303129"/>
                  <a:pt x="443218" y="302356"/>
                  <a:pt x="446573" y="302098"/>
                </a:cubicBezTo>
                <a:lnTo>
                  <a:pt x="452769" y="274775"/>
                </a:lnTo>
                <a:lnTo>
                  <a:pt x="529693" y="292561"/>
                </a:lnTo>
                <a:lnTo>
                  <a:pt x="523240" y="319626"/>
                </a:lnTo>
                <a:cubicBezTo>
                  <a:pt x="526337" y="321430"/>
                  <a:pt x="529177" y="323492"/>
                  <a:pt x="531758" y="325812"/>
                </a:cubicBezTo>
                <a:lnTo>
                  <a:pt x="555506" y="310862"/>
                </a:lnTo>
                <a:lnTo>
                  <a:pt x="597324" y="377622"/>
                </a:lnTo>
                <a:lnTo>
                  <a:pt x="573576" y="392315"/>
                </a:lnTo>
                <a:cubicBezTo>
                  <a:pt x="574350" y="395666"/>
                  <a:pt x="574867" y="399274"/>
                  <a:pt x="575125" y="402625"/>
                </a:cubicBezTo>
                <a:lnTo>
                  <a:pt x="602487" y="409069"/>
                </a:lnTo>
                <a:lnTo>
                  <a:pt x="584676" y="485367"/>
                </a:lnTo>
                <a:lnTo>
                  <a:pt x="557572" y="479181"/>
                </a:lnTo>
                <a:cubicBezTo>
                  <a:pt x="555765" y="482016"/>
                  <a:pt x="553700" y="485109"/>
                  <a:pt x="551376" y="487687"/>
                </a:cubicBezTo>
                <a:lnTo>
                  <a:pt x="566348" y="511401"/>
                </a:lnTo>
                <a:lnTo>
                  <a:pt x="499491" y="552901"/>
                </a:lnTo>
                <a:lnTo>
                  <a:pt x="484777" y="529445"/>
                </a:lnTo>
                <a:cubicBezTo>
                  <a:pt x="481422" y="530218"/>
                  <a:pt x="477808" y="530733"/>
                  <a:pt x="474452" y="530991"/>
                </a:cubicBezTo>
                <a:lnTo>
                  <a:pt x="467999" y="558314"/>
                </a:lnTo>
                <a:lnTo>
                  <a:pt x="393398" y="541044"/>
                </a:lnTo>
                <a:cubicBezTo>
                  <a:pt x="352354" y="546715"/>
                  <a:pt x="304857" y="549550"/>
                  <a:pt x="257102" y="549550"/>
                </a:cubicBezTo>
                <a:lnTo>
                  <a:pt x="329122" y="477634"/>
                </a:lnTo>
                <a:lnTo>
                  <a:pt x="268460" y="331225"/>
                </a:lnTo>
                <a:lnTo>
                  <a:pt x="269235" y="331225"/>
                </a:lnTo>
                <a:lnTo>
                  <a:pt x="292725" y="304418"/>
                </a:lnTo>
                <a:cubicBezTo>
                  <a:pt x="281367" y="308542"/>
                  <a:pt x="269493" y="310862"/>
                  <a:pt x="257102" y="310862"/>
                </a:cubicBezTo>
                <a:cubicBezTo>
                  <a:pt x="244970" y="310862"/>
                  <a:pt x="232838" y="308542"/>
                  <a:pt x="221480" y="304418"/>
                </a:cubicBezTo>
                <a:lnTo>
                  <a:pt x="245228" y="331225"/>
                </a:lnTo>
                <a:lnTo>
                  <a:pt x="245744" y="331225"/>
                </a:lnTo>
                <a:lnTo>
                  <a:pt x="185083" y="477634"/>
                </a:lnTo>
                <a:lnTo>
                  <a:pt x="257102" y="549550"/>
                </a:lnTo>
                <a:cubicBezTo>
                  <a:pt x="128551" y="549550"/>
                  <a:pt x="0" y="528671"/>
                  <a:pt x="0" y="486398"/>
                </a:cubicBezTo>
                <a:cubicBezTo>
                  <a:pt x="0" y="414740"/>
                  <a:pt x="82345" y="318337"/>
                  <a:pt x="193859" y="290241"/>
                </a:cubicBezTo>
                <a:cubicBezTo>
                  <a:pt x="147137" y="259052"/>
                  <a:pt x="115128" y="197446"/>
                  <a:pt x="115128" y="141769"/>
                </a:cubicBezTo>
                <a:cubicBezTo>
                  <a:pt x="115128" y="63410"/>
                  <a:pt x="178629" y="0"/>
                  <a:pt x="25710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Rectangle 10"/>
          <p:cNvSpPr/>
          <p:nvPr/>
        </p:nvSpPr>
        <p:spPr>
          <a:xfrm>
            <a:off x="3874135" y="1127760"/>
            <a:ext cx="4925060" cy="645160"/>
          </a:xfrm>
          <a:prstGeom prst="rect">
            <a:avLst/>
          </a:prstGeom>
        </p:spPr>
        <p:txBody>
          <a:bodyPr wrap="square" anchor="t">
            <a:spAutoFit/>
          </a:bodyPr>
          <a:p>
            <a:pPr algn="ctr" defTabSz="228600"/>
            <a:r>
              <a:rPr lang="zh-CN" sz="3600" b="1" dirty="0">
                <a:solidFill>
                  <a:srgbClr val="943485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时刻表</a:t>
            </a:r>
            <a:endParaRPr lang="zh-CN" sz="3600" b="1" dirty="0">
              <a:solidFill>
                <a:srgbClr val="943485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8193" name="TextBox 12"/>
          <p:cNvSpPr txBox="1"/>
          <p:nvPr/>
        </p:nvSpPr>
        <p:spPr>
          <a:xfrm>
            <a:off x="910590" y="85090"/>
            <a:ext cx="32696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24h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瘦身计划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6" name="TextBox 5" hidden="1"/>
          <p:cNvSpPr txBox="1"/>
          <p:nvPr/>
        </p:nvSpPr>
        <p:spPr>
          <a:xfrm>
            <a:off x="3463925" y="1954213"/>
            <a:ext cx="19431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7" name="矩形 6" hidden="1"/>
          <p:cNvSpPr/>
          <p:nvPr/>
        </p:nvSpPr>
        <p:spPr>
          <a:xfrm>
            <a:off x="3463925" y="3025775"/>
            <a:ext cx="1471613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8" name="矩形 7" hidden="1"/>
          <p:cNvSpPr/>
          <p:nvPr/>
        </p:nvSpPr>
        <p:spPr>
          <a:xfrm>
            <a:off x="3535363" y="4240213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89" name="矩形 8" hidden="1"/>
          <p:cNvSpPr/>
          <p:nvPr/>
        </p:nvSpPr>
        <p:spPr>
          <a:xfrm>
            <a:off x="3535363" y="5526088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91" name="图片 3" descr="院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435" y="238760"/>
            <a:ext cx="3340100" cy="6953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PA-组合 1"/>
          <p:cNvGrpSpPr/>
          <p:nvPr>
            <p:custDataLst>
              <p:tags r:id="rId3"/>
            </p:custDataLst>
          </p:nvPr>
        </p:nvGrpSpPr>
        <p:grpSpPr>
          <a:xfrm>
            <a:off x="1481330" y="2407075"/>
            <a:ext cx="7585406" cy="1185711"/>
            <a:chOff x="292897" y="2698970"/>
            <a:chExt cx="8321547" cy="1185767"/>
          </a:xfrm>
        </p:grpSpPr>
        <p:sp>
          <p:nvSpPr>
            <p:cNvPr id="28" name="PA-文本框 27"/>
            <p:cNvSpPr txBox="1"/>
            <p:nvPr>
              <p:custDataLst>
                <p:tags r:id="rId4"/>
              </p:custDataLst>
            </p:nvPr>
          </p:nvSpPr>
          <p:spPr>
            <a:xfrm>
              <a:off x="292897" y="2698970"/>
              <a:ext cx="8321547" cy="922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/>
              <a:r>
                <a:rPr lang="zh-CN" altLang="en-US" sz="5400" kern="2200" dirty="0" smtClean="0">
                  <a:solidFill>
                    <a:schemeClr val="tx1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阿里巴巴普惠体" panose="00020600040101010101" pitchFamily="18" charset="-122"/>
                </a:rPr>
                <a:t>抗击疫情，从我做起！</a:t>
              </a:r>
              <a:endParaRPr lang="zh-CN" altLang="en-US" sz="5400" kern="2200" dirty="0" smtClean="0">
                <a:solidFill>
                  <a:schemeClr val="tx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" panose="00020600040101010101" pitchFamily="18" charset="-122"/>
              </a:endParaRPr>
            </a:p>
          </p:txBody>
        </p:sp>
        <p:sp>
          <p:nvSpPr>
            <p:cNvPr id="29" name="PA-文本框 28"/>
            <p:cNvSpPr txBox="1"/>
            <p:nvPr>
              <p:custDataLst>
                <p:tags r:id="rId5"/>
              </p:custDataLst>
            </p:nvPr>
          </p:nvSpPr>
          <p:spPr>
            <a:xfrm>
              <a:off x="346203" y="3609134"/>
              <a:ext cx="7616697" cy="27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 spc="300" dirty="0" smtClean="0">
                  <a:solidFill>
                    <a:schemeClr val="tx1"/>
                  </a:solidFill>
                </a:rPr>
                <a:t>PREVENTION AND CONTROL OF NEW CORONAVIRUS INFECTION</a:t>
              </a:r>
              <a:endParaRPr lang="en-US" altLang="zh-CN" sz="1200" spc="300" dirty="0" smtClean="0">
                <a:solidFill>
                  <a:schemeClr val="tx1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319645" y="4072255"/>
            <a:ext cx="382079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 i="1" kern="2200" dirty="0" smtClean="0">
                <a:solidFill>
                  <a:schemeClr val="tx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阿里巴巴普惠体" panose="00020600040101010101" pitchFamily="18" charset="-122"/>
                <a:sym typeface="+mn-ea"/>
              </a:rPr>
              <a:t>武汉加油</a:t>
            </a:r>
            <a:endParaRPr lang="zh-CN" altLang="en-US" sz="6000" i="1" kern="2200" dirty="0" smtClean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阿里巴巴普惠体" panose="00020600040101010101" pitchFamily="18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5" name="TextBox 5" hidden="1"/>
          <p:cNvSpPr txBox="1"/>
          <p:nvPr/>
        </p:nvSpPr>
        <p:spPr>
          <a:xfrm>
            <a:off x="3463925" y="1954213"/>
            <a:ext cx="19431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6" name="矩形 6" hidden="1"/>
          <p:cNvSpPr/>
          <p:nvPr/>
        </p:nvSpPr>
        <p:spPr>
          <a:xfrm>
            <a:off x="3463925" y="3025775"/>
            <a:ext cx="1471613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7" name="矩形 7" hidden="1"/>
          <p:cNvSpPr/>
          <p:nvPr/>
        </p:nvSpPr>
        <p:spPr>
          <a:xfrm>
            <a:off x="3535363" y="4240213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8" name="矩形 8" hidden="1"/>
          <p:cNvSpPr/>
          <p:nvPr/>
        </p:nvSpPr>
        <p:spPr>
          <a:xfrm>
            <a:off x="3535363" y="5526088"/>
            <a:ext cx="1471612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点击添加文本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2" name="矩形 22"/>
          <p:cNvSpPr/>
          <p:nvPr/>
        </p:nvSpPr>
        <p:spPr>
          <a:xfrm>
            <a:off x="5902325" y="2952750"/>
            <a:ext cx="10969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可行性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25610" y="3799205"/>
            <a:ext cx="2515235" cy="2960370"/>
            <a:chOff x="256989" y="4777797"/>
            <a:chExt cx="1422382" cy="1845729"/>
          </a:xfrm>
          <a:solidFill>
            <a:srgbClr val="943485"/>
          </a:solidFill>
        </p:grpSpPr>
        <p:sp>
          <p:nvSpPr>
            <p:cNvPr id="41" name="PA-102231"/>
            <p:cNvSpPr/>
            <p:nvPr>
              <p:custDataLst>
                <p:tags r:id="rId1"/>
              </p:custDataLst>
            </p:nvPr>
          </p:nvSpPr>
          <p:spPr>
            <a:xfrm flipH="1">
              <a:off x="978176" y="6019047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2" name="PA-102232"/>
            <p:cNvSpPr/>
            <p:nvPr>
              <p:custDataLst>
                <p:tags r:id="rId2"/>
              </p:custDataLst>
            </p:nvPr>
          </p:nvSpPr>
          <p:spPr>
            <a:xfrm flipH="1">
              <a:off x="320439" y="5646274"/>
              <a:ext cx="701195" cy="604479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3" name="PA-102233"/>
            <p:cNvSpPr/>
            <p:nvPr>
              <p:custDataLst>
                <p:tags r:id="rId3"/>
              </p:custDataLst>
            </p:nvPr>
          </p:nvSpPr>
          <p:spPr>
            <a:xfrm flipH="1">
              <a:off x="256989" y="4777797"/>
              <a:ext cx="845737" cy="729084"/>
            </a:xfrm>
            <a:prstGeom prst="hexagon">
              <a:avLst/>
            </a:prstGeom>
            <a:grpFill/>
            <a:ln w="28575" cap="flat" cmpd="sng" algn="ctr">
              <a:solidFill>
                <a:srgbClr val="FFFFFF">
                  <a:alpha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algn="ctr"/>
              <a:endParaRPr kumimoji="1" lang="zh-CN" altLang="en-US"/>
            </a:p>
          </p:txBody>
        </p:sp>
        <p:sp>
          <p:nvSpPr>
            <p:cNvPr id="49" name="hospital-symbol_63809"/>
            <p:cNvSpPr>
              <a:spLocks noChangeAspect="1"/>
            </p:cNvSpPr>
            <p:nvPr/>
          </p:nvSpPr>
          <p:spPr bwMode="auto">
            <a:xfrm>
              <a:off x="485936" y="5762268"/>
              <a:ext cx="387842" cy="387302"/>
            </a:xfrm>
            <a:custGeom>
              <a:avLst/>
              <a:gdLst>
                <a:gd name="T0" fmla="*/ 400 w 11264"/>
                <a:gd name="T1" fmla="*/ 7099 h 11264"/>
                <a:gd name="T2" fmla="*/ 4165 w 11264"/>
                <a:gd name="T3" fmla="*/ 7099 h 11264"/>
                <a:gd name="T4" fmla="*/ 4165 w 11264"/>
                <a:gd name="T5" fmla="*/ 10864 h 11264"/>
                <a:gd name="T6" fmla="*/ 4565 w 11264"/>
                <a:gd name="T7" fmla="*/ 11264 h 11264"/>
                <a:gd name="T8" fmla="*/ 6699 w 11264"/>
                <a:gd name="T9" fmla="*/ 11264 h 11264"/>
                <a:gd name="T10" fmla="*/ 7099 w 11264"/>
                <a:gd name="T11" fmla="*/ 10864 h 11264"/>
                <a:gd name="T12" fmla="*/ 7099 w 11264"/>
                <a:gd name="T13" fmla="*/ 7099 h 11264"/>
                <a:gd name="T14" fmla="*/ 10864 w 11264"/>
                <a:gd name="T15" fmla="*/ 7099 h 11264"/>
                <a:gd name="T16" fmla="*/ 11264 w 11264"/>
                <a:gd name="T17" fmla="*/ 6699 h 11264"/>
                <a:gd name="T18" fmla="*/ 11264 w 11264"/>
                <a:gd name="T19" fmla="*/ 4565 h 11264"/>
                <a:gd name="T20" fmla="*/ 10864 w 11264"/>
                <a:gd name="T21" fmla="*/ 4165 h 11264"/>
                <a:gd name="T22" fmla="*/ 7099 w 11264"/>
                <a:gd name="T23" fmla="*/ 4165 h 11264"/>
                <a:gd name="T24" fmla="*/ 7099 w 11264"/>
                <a:gd name="T25" fmla="*/ 400 h 11264"/>
                <a:gd name="T26" fmla="*/ 6699 w 11264"/>
                <a:gd name="T27" fmla="*/ 0 h 11264"/>
                <a:gd name="T28" fmla="*/ 4565 w 11264"/>
                <a:gd name="T29" fmla="*/ 0 h 11264"/>
                <a:gd name="T30" fmla="*/ 4165 w 11264"/>
                <a:gd name="T31" fmla="*/ 400 h 11264"/>
                <a:gd name="T32" fmla="*/ 4165 w 11264"/>
                <a:gd name="T33" fmla="*/ 4165 h 11264"/>
                <a:gd name="T34" fmla="*/ 400 w 11264"/>
                <a:gd name="T35" fmla="*/ 4165 h 11264"/>
                <a:gd name="T36" fmla="*/ 0 w 11264"/>
                <a:gd name="T37" fmla="*/ 4565 h 11264"/>
                <a:gd name="T38" fmla="*/ 0 w 11264"/>
                <a:gd name="T39" fmla="*/ 6699 h 11264"/>
                <a:gd name="T40" fmla="*/ 400 w 11264"/>
                <a:gd name="T41" fmla="*/ 7099 h 1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64" h="11264">
                  <a:moveTo>
                    <a:pt x="400" y="7099"/>
                  </a:moveTo>
                  <a:lnTo>
                    <a:pt x="4165" y="7099"/>
                  </a:lnTo>
                  <a:lnTo>
                    <a:pt x="4165" y="10864"/>
                  </a:lnTo>
                  <a:cubicBezTo>
                    <a:pt x="4165" y="11085"/>
                    <a:pt x="4344" y="11264"/>
                    <a:pt x="4565" y="11264"/>
                  </a:cubicBezTo>
                  <a:lnTo>
                    <a:pt x="6699" y="11264"/>
                  </a:lnTo>
                  <a:cubicBezTo>
                    <a:pt x="6920" y="11264"/>
                    <a:pt x="7099" y="11085"/>
                    <a:pt x="7099" y="10864"/>
                  </a:cubicBezTo>
                  <a:lnTo>
                    <a:pt x="7099" y="7099"/>
                  </a:lnTo>
                  <a:lnTo>
                    <a:pt x="10864" y="7099"/>
                  </a:lnTo>
                  <a:cubicBezTo>
                    <a:pt x="11085" y="7099"/>
                    <a:pt x="11264" y="6920"/>
                    <a:pt x="11264" y="6699"/>
                  </a:cubicBezTo>
                  <a:lnTo>
                    <a:pt x="11264" y="4565"/>
                  </a:lnTo>
                  <a:cubicBezTo>
                    <a:pt x="11264" y="4344"/>
                    <a:pt x="11085" y="4165"/>
                    <a:pt x="10864" y="4165"/>
                  </a:cubicBezTo>
                  <a:lnTo>
                    <a:pt x="7099" y="4165"/>
                  </a:lnTo>
                  <a:lnTo>
                    <a:pt x="7099" y="400"/>
                  </a:lnTo>
                  <a:cubicBezTo>
                    <a:pt x="7099" y="179"/>
                    <a:pt x="6920" y="0"/>
                    <a:pt x="6699" y="0"/>
                  </a:cubicBezTo>
                  <a:lnTo>
                    <a:pt x="4565" y="0"/>
                  </a:lnTo>
                  <a:cubicBezTo>
                    <a:pt x="4344" y="0"/>
                    <a:pt x="4165" y="179"/>
                    <a:pt x="4165" y="400"/>
                  </a:cubicBezTo>
                  <a:lnTo>
                    <a:pt x="4165" y="4165"/>
                  </a:lnTo>
                  <a:lnTo>
                    <a:pt x="400" y="4165"/>
                  </a:lnTo>
                  <a:cubicBezTo>
                    <a:pt x="179" y="4165"/>
                    <a:pt x="0" y="4344"/>
                    <a:pt x="0" y="4565"/>
                  </a:cubicBezTo>
                  <a:lnTo>
                    <a:pt x="0" y="6699"/>
                  </a:lnTo>
                  <a:cubicBezTo>
                    <a:pt x="0" y="6920"/>
                    <a:pt x="179" y="7099"/>
                    <a:pt x="400" y="70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1" name="dna-code_82990"/>
            <p:cNvSpPr>
              <a:spLocks noChangeAspect="1"/>
            </p:cNvSpPr>
            <p:nvPr/>
          </p:nvSpPr>
          <p:spPr bwMode="auto">
            <a:xfrm>
              <a:off x="1119578" y="6149569"/>
              <a:ext cx="444989" cy="343433"/>
            </a:xfrm>
            <a:custGeom>
              <a:avLst/>
              <a:gdLst>
                <a:gd name="connsiteX0" fmla="*/ 373273 h 605239"/>
                <a:gd name="connsiteY0" fmla="*/ 373273 h 605239"/>
                <a:gd name="connsiteX1" fmla="*/ 373273 h 605239"/>
                <a:gd name="connsiteY1" fmla="*/ 373273 h 605239"/>
                <a:gd name="connsiteX2" fmla="*/ 373273 h 605239"/>
                <a:gd name="connsiteY2" fmla="*/ 373273 h 605239"/>
                <a:gd name="connsiteX3" fmla="*/ 373273 h 605239"/>
                <a:gd name="connsiteY3" fmla="*/ 373273 h 605239"/>
                <a:gd name="connsiteX4" fmla="*/ 373273 h 605239"/>
                <a:gd name="connsiteY4" fmla="*/ 373273 h 605239"/>
                <a:gd name="connsiteX5" fmla="*/ 373273 h 605239"/>
                <a:gd name="connsiteY5" fmla="*/ 373273 h 605239"/>
                <a:gd name="connsiteX6" fmla="*/ 373273 h 605239"/>
                <a:gd name="connsiteY6" fmla="*/ 373273 h 605239"/>
                <a:gd name="connsiteX7" fmla="*/ 373273 h 605239"/>
                <a:gd name="connsiteY7" fmla="*/ 373273 h 605239"/>
                <a:gd name="connsiteX8" fmla="*/ 373273 h 605239"/>
                <a:gd name="connsiteY8" fmla="*/ 373273 h 605239"/>
                <a:gd name="connsiteX9" fmla="*/ 373273 h 605239"/>
                <a:gd name="connsiteY9" fmla="*/ 373273 h 605239"/>
                <a:gd name="connsiteX10" fmla="*/ 373273 h 605239"/>
                <a:gd name="connsiteY10" fmla="*/ 373273 h 605239"/>
                <a:gd name="connsiteX11" fmla="*/ 373273 h 605239"/>
                <a:gd name="connsiteY11" fmla="*/ 373273 h 605239"/>
                <a:gd name="connsiteX12" fmla="*/ 373273 h 605239"/>
                <a:gd name="connsiteY12" fmla="*/ 373273 h 605239"/>
                <a:gd name="connsiteX13" fmla="*/ 373273 h 605239"/>
                <a:gd name="connsiteY13" fmla="*/ 373273 h 605239"/>
                <a:gd name="connsiteX14" fmla="*/ 373273 h 605239"/>
                <a:gd name="connsiteY14" fmla="*/ 373273 h 605239"/>
                <a:gd name="connsiteX15" fmla="*/ 373273 h 605239"/>
                <a:gd name="connsiteY15" fmla="*/ 373273 h 605239"/>
                <a:gd name="connsiteX16" fmla="*/ 373273 h 605239"/>
                <a:gd name="connsiteY16" fmla="*/ 373273 h 605239"/>
                <a:gd name="connsiteX17" fmla="*/ 373273 h 605239"/>
                <a:gd name="connsiteY17" fmla="*/ 373273 h 605239"/>
                <a:gd name="connsiteX18" fmla="*/ 373273 h 605239"/>
                <a:gd name="connsiteY18" fmla="*/ 373273 h 605239"/>
                <a:gd name="connsiteX19" fmla="*/ 373273 h 605239"/>
                <a:gd name="connsiteY19" fmla="*/ 373273 h 605239"/>
                <a:gd name="connsiteX20" fmla="*/ 373273 h 605239"/>
                <a:gd name="connsiteY20" fmla="*/ 373273 h 605239"/>
                <a:gd name="connsiteX21" fmla="*/ 373273 h 605239"/>
                <a:gd name="connsiteY21" fmla="*/ 373273 h 605239"/>
                <a:gd name="connsiteX22" fmla="*/ 373273 h 605239"/>
                <a:gd name="connsiteY22" fmla="*/ 373273 h 605239"/>
                <a:gd name="connsiteX23" fmla="*/ 373273 h 605239"/>
                <a:gd name="connsiteY23" fmla="*/ 373273 h 605239"/>
                <a:gd name="connsiteX24" fmla="*/ 373273 h 605239"/>
                <a:gd name="connsiteY24" fmla="*/ 373273 h 605239"/>
                <a:gd name="connsiteX25" fmla="*/ 373273 h 605239"/>
                <a:gd name="connsiteY25" fmla="*/ 373273 h 605239"/>
                <a:gd name="connsiteX26" fmla="*/ 373273 h 605239"/>
                <a:gd name="connsiteY26" fmla="*/ 373273 h 605239"/>
                <a:gd name="connsiteX27" fmla="*/ 373273 h 605239"/>
                <a:gd name="connsiteY27" fmla="*/ 373273 h 605239"/>
                <a:gd name="connsiteX28" fmla="*/ 373273 h 605239"/>
                <a:gd name="connsiteY28" fmla="*/ 373273 h 605239"/>
                <a:gd name="connsiteX29" fmla="*/ 373273 h 605239"/>
                <a:gd name="connsiteY29" fmla="*/ 373273 h 605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7475" h="468837">
                  <a:moveTo>
                    <a:pt x="396500" y="146917"/>
                  </a:moveTo>
                  <a:lnTo>
                    <a:pt x="548327" y="239691"/>
                  </a:lnTo>
                  <a:cubicBezTo>
                    <a:pt x="606532" y="275246"/>
                    <a:pt x="624927" y="351476"/>
                    <a:pt x="589327" y="409700"/>
                  </a:cubicBezTo>
                  <a:cubicBezTo>
                    <a:pt x="566630" y="446718"/>
                    <a:pt x="527095" y="468837"/>
                    <a:pt x="483624" y="468837"/>
                  </a:cubicBezTo>
                  <a:cubicBezTo>
                    <a:pt x="460836" y="468837"/>
                    <a:pt x="438598" y="462530"/>
                    <a:pt x="419104" y="450648"/>
                  </a:cubicBezTo>
                  <a:lnTo>
                    <a:pt x="257210" y="351750"/>
                  </a:lnTo>
                  <a:lnTo>
                    <a:pt x="257668" y="348003"/>
                  </a:lnTo>
                  <a:cubicBezTo>
                    <a:pt x="261694" y="313910"/>
                    <a:pt x="276703" y="242616"/>
                    <a:pt x="330332" y="190333"/>
                  </a:cubicBezTo>
                  <a:cubicBezTo>
                    <a:pt x="331339" y="192253"/>
                    <a:pt x="481245" y="284752"/>
                    <a:pt x="481245" y="284752"/>
                  </a:cubicBezTo>
                  <a:cubicBezTo>
                    <a:pt x="483258" y="285940"/>
                    <a:pt x="485363" y="286489"/>
                    <a:pt x="487376" y="286489"/>
                  </a:cubicBezTo>
                  <a:cubicBezTo>
                    <a:pt x="491403" y="286489"/>
                    <a:pt x="495247" y="284478"/>
                    <a:pt x="497443" y="280913"/>
                  </a:cubicBezTo>
                  <a:cubicBezTo>
                    <a:pt x="500829" y="275338"/>
                    <a:pt x="499091" y="268117"/>
                    <a:pt x="493508" y="264735"/>
                  </a:cubicBezTo>
                  <a:lnTo>
                    <a:pt x="347355" y="175617"/>
                  </a:lnTo>
                  <a:cubicBezTo>
                    <a:pt x="360716" y="165106"/>
                    <a:pt x="376000" y="155692"/>
                    <a:pt x="393662" y="148105"/>
                  </a:cubicBezTo>
                  <a:close/>
                  <a:moveTo>
                    <a:pt x="129623" y="39391"/>
                  </a:moveTo>
                  <a:cubicBezTo>
                    <a:pt x="97956" y="39391"/>
                    <a:pt x="69218" y="55476"/>
                    <a:pt x="52744" y="82346"/>
                  </a:cubicBezTo>
                  <a:cubicBezTo>
                    <a:pt x="26843" y="124661"/>
                    <a:pt x="40206" y="180046"/>
                    <a:pt x="82489" y="205911"/>
                  </a:cubicBezTo>
                  <a:lnTo>
                    <a:pt x="196983" y="275827"/>
                  </a:lnTo>
                  <a:cubicBezTo>
                    <a:pt x="209888" y="229399"/>
                    <a:pt x="236887" y="168439"/>
                    <a:pt x="292990" y="123839"/>
                  </a:cubicBezTo>
                  <a:lnTo>
                    <a:pt x="176482" y="52643"/>
                  </a:lnTo>
                  <a:cubicBezTo>
                    <a:pt x="162296" y="43960"/>
                    <a:pt x="146097" y="39391"/>
                    <a:pt x="129623" y="39391"/>
                  </a:cubicBezTo>
                  <a:close/>
                  <a:moveTo>
                    <a:pt x="129623" y="0"/>
                  </a:moveTo>
                  <a:cubicBezTo>
                    <a:pt x="153327" y="0"/>
                    <a:pt x="176665" y="6580"/>
                    <a:pt x="197075" y="19010"/>
                  </a:cubicBezTo>
                  <a:lnTo>
                    <a:pt x="366940" y="122742"/>
                  </a:lnTo>
                  <a:lnTo>
                    <a:pt x="339300" y="139559"/>
                  </a:lnTo>
                  <a:cubicBezTo>
                    <a:pt x="267547" y="183154"/>
                    <a:pt x="239816" y="256634"/>
                    <a:pt x="229291" y="310648"/>
                  </a:cubicBezTo>
                  <a:lnTo>
                    <a:pt x="223799" y="338432"/>
                  </a:lnTo>
                  <a:lnTo>
                    <a:pt x="61896" y="239544"/>
                  </a:lnTo>
                  <a:cubicBezTo>
                    <a:pt x="1034" y="202346"/>
                    <a:pt x="-18277" y="122651"/>
                    <a:pt x="18973" y="61782"/>
                  </a:cubicBezTo>
                  <a:cubicBezTo>
                    <a:pt x="42768" y="23123"/>
                    <a:pt x="84045" y="0"/>
                    <a:pt x="12962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52" name="biology-shape_46102"/>
            <p:cNvSpPr>
              <a:spLocks noChangeAspect="1"/>
            </p:cNvSpPr>
            <p:nvPr/>
          </p:nvSpPr>
          <p:spPr bwMode="auto">
            <a:xfrm>
              <a:off x="379088" y="4868016"/>
              <a:ext cx="609685" cy="548646"/>
            </a:xfrm>
            <a:custGeom>
              <a:avLst/>
              <a:gdLst>
                <a:gd name="T0" fmla="*/ 397 w 424"/>
                <a:gd name="T1" fmla="*/ 130 h 382"/>
                <a:gd name="T2" fmla="*/ 377 w 424"/>
                <a:gd name="T3" fmla="*/ 176 h 382"/>
                <a:gd name="T4" fmla="*/ 360 w 424"/>
                <a:gd name="T5" fmla="*/ 195 h 382"/>
                <a:gd name="T6" fmla="*/ 308 w 424"/>
                <a:gd name="T7" fmla="*/ 211 h 382"/>
                <a:gd name="T8" fmla="*/ 274 w 424"/>
                <a:gd name="T9" fmla="*/ 175 h 382"/>
                <a:gd name="T10" fmla="*/ 274 w 424"/>
                <a:gd name="T11" fmla="*/ 141 h 382"/>
                <a:gd name="T12" fmla="*/ 287 w 424"/>
                <a:gd name="T13" fmla="*/ 121 h 382"/>
                <a:gd name="T14" fmla="*/ 287 w 424"/>
                <a:gd name="T15" fmla="*/ 66 h 382"/>
                <a:gd name="T16" fmla="*/ 265 w 424"/>
                <a:gd name="T17" fmla="*/ 109 h 382"/>
                <a:gd name="T18" fmla="*/ 252 w 424"/>
                <a:gd name="T19" fmla="*/ 131 h 382"/>
                <a:gd name="T20" fmla="*/ 197 w 424"/>
                <a:gd name="T21" fmla="*/ 147 h 382"/>
                <a:gd name="T22" fmla="*/ 160 w 424"/>
                <a:gd name="T23" fmla="*/ 110 h 382"/>
                <a:gd name="T24" fmla="*/ 162 w 424"/>
                <a:gd name="T25" fmla="*/ 74 h 382"/>
                <a:gd name="T26" fmla="*/ 199 w 424"/>
                <a:gd name="T27" fmla="*/ 27 h 382"/>
                <a:gd name="T28" fmla="*/ 145 w 424"/>
                <a:gd name="T29" fmla="*/ 27 h 382"/>
                <a:gd name="T30" fmla="*/ 140 w 424"/>
                <a:gd name="T31" fmla="*/ 64 h 382"/>
                <a:gd name="T32" fmla="*/ 115 w 424"/>
                <a:gd name="T33" fmla="*/ 81 h 382"/>
                <a:gd name="T34" fmla="*/ 59 w 424"/>
                <a:gd name="T35" fmla="*/ 66 h 382"/>
                <a:gd name="T36" fmla="*/ 59 w 424"/>
                <a:gd name="T37" fmla="*/ 121 h 382"/>
                <a:gd name="T38" fmla="*/ 118 w 424"/>
                <a:gd name="T39" fmla="*/ 106 h 382"/>
                <a:gd name="T40" fmla="*/ 150 w 424"/>
                <a:gd name="T41" fmla="*/ 141 h 382"/>
                <a:gd name="T42" fmla="*/ 151 w 424"/>
                <a:gd name="T43" fmla="*/ 175 h 382"/>
                <a:gd name="T44" fmla="*/ 116 w 424"/>
                <a:gd name="T45" fmla="*/ 211 h 382"/>
                <a:gd name="T46" fmla="*/ 59 w 424"/>
                <a:gd name="T47" fmla="*/ 195 h 382"/>
                <a:gd name="T48" fmla="*/ 38 w 424"/>
                <a:gd name="T49" fmla="*/ 240 h 382"/>
                <a:gd name="T50" fmla="*/ 0 w 424"/>
                <a:gd name="T51" fmla="*/ 288 h 382"/>
                <a:gd name="T52" fmla="*/ 55 w 424"/>
                <a:gd name="T53" fmla="*/ 288 h 382"/>
                <a:gd name="T54" fmla="*/ 60 w 424"/>
                <a:gd name="T55" fmla="*/ 250 h 382"/>
                <a:gd name="T56" fmla="*/ 117 w 424"/>
                <a:gd name="T57" fmla="*/ 236 h 382"/>
                <a:gd name="T58" fmla="*/ 150 w 424"/>
                <a:gd name="T59" fmla="*/ 271 h 382"/>
                <a:gd name="T60" fmla="*/ 151 w 424"/>
                <a:gd name="T61" fmla="*/ 306 h 382"/>
                <a:gd name="T62" fmla="*/ 113 w 424"/>
                <a:gd name="T63" fmla="*/ 355 h 382"/>
                <a:gd name="T64" fmla="*/ 168 w 424"/>
                <a:gd name="T65" fmla="*/ 355 h 382"/>
                <a:gd name="T66" fmla="*/ 167 w 424"/>
                <a:gd name="T67" fmla="*/ 325 h 382"/>
                <a:gd name="T68" fmla="*/ 173 w 424"/>
                <a:gd name="T69" fmla="*/ 315 h 382"/>
                <a:gd name="T70" fmla="*/ 228 w 424"/>
                <a:gd name="T71" fmla="*/ 300 h 382"/>
                <a:gd name="T72" fmla="*/ 263 w 424"/>
                <a:gd name="T73" fmla="*/ 336 h 382"/>
                <a:gd name="T74" fmla="*/ 283 w 424"/>
                <a:gd name="T75" fmla="*/ 382 h 382"/>
                <a:gd name="T76" fmla="*/ 286 w 424"/>
                <a:gd name="T77" fmla="*/ 328 h 382"/>
                <a:gd name="T78" fmla="*/ 280 w 424"/>
                <a:gd name="T79" fmla="*/ 288 h 382"/>
                <a:gd name="T80" fmla="*/ 287 w 424"/>
                <a:gd name="T81" fmla="*/ 249 h 382"/>
                <a:gd name="T82" fmla="*/ 336 w 424"/>
                <a:gd name="T83" fmla="*/ 236 h 382"/>
                <a:gd name="T84" fmla="*/ 387 w 424"/>
                <a:gd name="T85" fmla="*/ 222 h 382"/>
                <a:gd name="T86" fmla="*/ 400 w 424"/>
                <a:gd name="T87" fmla="*/ 185 h 382"/>
                <a:gd name="T88" fmla="*/ 252 w 424"/>
                <a:gd name="T89" fmla="*/ 261 h 382"/>
                <a:gd name="T90" fmla="*/ 197 w 424"/>
                <a:gd name="T91" fmla="*/ 277 h 382"/>
                <a:gd name="T92" fmla="*/ 171 w 424"/>
                <a:gd name="T93" fmla="*/ 260 h 382"/>
                <a:gd name="T94" fmla="*/ 168 w 424"/>
                <a:gd name="T95" fmla="*/ 222 h 382"/>
                <a:gd name="T96" fmla="*/ 172 w 424"/>
                <a:gd name="T97" fmla="*/ 185 h 382"/>
                <a:gd name="T98" fmla="*/ 196 w 424"/>
                <a:gd name="T99" fmla="*/ 170 h 382"/>
                <a:gd name="T100" fmla="*/ 251 w 424"/>
                <a:gd name="T101" fmla="*/ 185 h 382"/>
                <a:gd name="T102" fmla="*/ 256 w 424"/>
                <a:gd name="T103" fmla="*/ 222 h 382"/>
                <a:gd name="T104" fmla="*/ 252 w 424"/>
                <a:gd name="T105" fmla="*/ 26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4" h="382">
                  <a:moveTo>
                    <a:pt x="424" y="158"/>
                  </a:moveTo>
                  <a:cubicBezTo>
                    <a:pt x="424" y="143"/>
                    <a:pt x="412" y="130"/>
                    <a:pt x="397" y="130"/>
                  </a:cubicBezTo>
                  <a:cubicBezTo>
                    <a:pt x="382" y="130"/>
                    <a:pt x="370" y="143"/>
                    <a:pt x="370" y="158"/>
                  </a:cubicBezTo>
                  <a:cubicBezTo>
                    <a:pt x="370" y="165"/>
                    <a:pt x="372" y="171"/>
                    <a:pt x="377" y="176"/>
                  </a:cubicBezTo>
                  <a:lnTo>
                    <a:pt x="366" y="196"/>
                  </a:lnTo>
                  <a:cubicBezTo>
                    <a:pt x="364" y="195"/>
                    <a:pt x="362" y="195"/>
                    <a:pt x="360" y="195"/>
                  </a:cubicBezTo>
                  <a:cubicBezTo>
                    <a:pt x="349" y="195"/>
                    <a:pt x="339" y="202"/>
                    <a:pt x="335" y="211"/>
                  </a:cubicBezTo>
                  <a:lnTo>
                    <a:pt x="308" y="211"/>
                  </a:lnTo>
                  <a:cubicBezTo>
                    <a:pt x="304" y="202"/>
                    <a:pt x="295" y="196"/>
                    <a:pt x="285" y="195"/>
                  </a:cubicBezTo>
                  <a:lnTo>
                    <a:pt x="274" y="175"/>
                  </a:lnTo>
                  <a:cubicBezTo>
                    <a:pt x="277" y="170"/>
                    <a:pt x="280" y="164"/>
                    <a:pt x="280" y="158"/>
                  </a:cubicBezTo>
                  <a:cubicBezTo>
                    <a:pt x="280" y="152"/>
                    <a:pt x="278" y="146"/>
                    <a:pt x="274" y="141"/>
                  </a:cubicBezTo>
                  <a:lnTo>
                    <a:pt x="286" y="121"/>
                  </a:lnTo>
                  <a:cubicBezTo>
                    <a:pt x="286" y="121"/>
                    <a:pt x="287" y="121"/>
                    <a:pt x="287" y="121"/>
                  </a:cubicBezTo>
                  <a:cubicBezTo>
                    <a:pt x="302" y="121"/>
                    <a:pt x="314" y="109"/>
                    <a:pt x="314" y="94"/>
                  </a:cubicBezTo>
                  <a:cubicBezTo>
                    <a:pt x="314" y="78"/>
                    <a:pt x="302" y="66"/>
                    <a:pt x="287" y="66"/>
                  </a:cubicBezTo>
                  <a:cubicBezTo>
                    <a:pt x="272" y="66"/>
                    <a:pt x="260" y="78"/>
                    <a:pt x="260" y="94"/>
                  </a:cubicBezTo>
                  <a:cubicBezTo>
                    <a:pt x="260" y="99"/>
                    <a:pt x="262" y="105"/>
                    <a:pt x="265" y="109"/>
                  </a:cubicBezTo>
                  <a:lnTo>
                    <a:pt x="253" y="131"/>
                  </a:lnTo>
                  <a:lnTo>
                    <a:pt x="252" y="131"/>
                  </a:lnTo>
                  <a:cubicBezTo>
                    <a:pt x="241" y="131"/>
                    <a:pt x="232" y="137"/>
                    <a:pt x="227" y="147"/>
                  </a:cubicBezTo>
                  <a:lnTo>
                    <a:pt x="197" y="147"/>
                  </a:lnTo>
                  <a:cubicBezTo>
                    <a:pt x="193" y="137"/>
                    <a:pt x="183" y="131"/>
                    <a:pt x="172" y="131"/>
                  </a:cubicBezTo>
                  <a:lnTo>
                    <a:pt x="160" y="110"/>
                  </a:lnTo>
                  <a:cubicBezTo>
                    <a:pt x="165" y="105"/>
                    <a:pt x="168" y="98"/>
                    <a:pt x="168" y="91"/>
                  </a:cubicBezTo>
                  <a:cubicBezTo>
                    <a:pt x="168" y="85"/>
                    <a:pt x="166" y="79"/>
                    <a:pt x="162" y="74"/>
                  </a:cubicBezTo>
                  <a:lnTo>
                    <a:pt x="173" y="55"/>
                  </a:lnTo>
                  <a:cubicBezTo>
                    <a:pt x="188" y="54"/>
                    <a:pt x="199" y="42"/>
                    <a:pt x="199" y="27"/>
                  </a:cubicBezTo>
                  <a:cubicBezTo>
                    <a:pt x="199" y="12"/>
                    <a:pt x="187" y="0"/>
                    <a:pt x="172" y="0"/>
                  </a:cubicBezTo>
                  <a:cubicBezTo>
                    <a:pt x="157" y="0"/>
                    <a:pt x="145" y="12"/>
                    <a:pt x="145" y="27"/>
                  </a:cubicBezTo>
                  <a:cubicBezTo>
                    <a:pt x="145" y="34"/>
                    <a:pt x="147" y="40"/>
                    <a:pt x="151" y="45"/>
                  </a:cubicBezTo>
                  <a:lnTo>
                    <a:pt x="140" y="64"/>
                  </a:lnTo>
                  <a:lnTo>
                    <a:pt x="140" y="64"/>
                  </a:lnTo>
                  <a:cubicBezTo>
                    <a:pt x="129" y="64"/>
                    <a:pt x="119" y="71"/>
                    <a:pt x="115" y="81"/>
                  </a:cubicBezTo>
                  <a:lnTo>
                    <a:pt x="84" y="81"/>
                  </a:lnTo>
                  <a:cubicBezTo>
                    <a:pt x="79" y="72"/>
                    <a:pt x="70" y="66"/>
                    <a:pt x="59" y="66"/>
                  </a:cubicBezTo>
                  <a:cubicBezTo>
                    <a:pt x="44" y="66"/>
                    <a:pt x="32" y="78"/>
                    <a:pt x="32" y="94"/>
                  </a:cubicBezTo>
                  <a:cubicBezTo>
                    <a:pt x="32" y="109"/>
                    <a:pt x="44" y="121"/>
                    <a:pt x="59" y="121"/>
                  </a:cubicBezTo>
                  <a:cubicBezTo>
                    <a:pt x="70" y="121"/>
                    <a:pt x="79" y="115"/>
                    <a:pt x="83" y="106"/>
                  </a:cubicBezTo>
                  <a:lnTo>
                    <a:pt x="118" y="106"/>
                  </a:lnTo>
                  <a:cubicBezTo>
                    <a:pt x="122" y="112"/>
                    <a:pt x="129" y="117"/>
                    <a:pt x="137" y="118"/>
                  </a:cubicBezTo>
                  <a:lnTo>
                    <a:pt x="150" y="141"/>
                  </a:lnTo>
                  <a:cubicBezTo>
                    <a:pt x="147" y="146"/>
                    <a:pt x="145" y="152"/>
                    <a:pt x="145" y="158"/>
                  </a:cubicBezTo>
                  <a:cubicBezTo>
                    <a:pt x="145" y="164"/>
                    <a:pt x="147" y="170"/>
                    <a:pt x="151" y="175"/>
                  </a:cubicBezTo>
                  <a:lnTo>
                    <a:pt x="139" y="195"/>
                  </a:lnTo>
                  <a:cubicBezTo>
                    <a:pt x="129" y="196"/>
                    <a:pt x="120" y="202"/>
                    <a:pt x="116" y="211"/>
                  </a:cubicBezTo>
                  <a:lnTo>
                    <a:pt x="84" y="211"/>
                  </a:lnTo>
                  <a:cubicBezTo>
                    <a:pt x="80" y="202"/>
                    <a:pt x="70" y="195"/>
                    <a:pt x="59" y="195"/>
                  </a:cubicBezTo>
                  <a:cubicBezTo>
                    <a:pt x="44" y="195"/>
                    <a:pt x="32" y="207"/>
                    <a:pt x="32" y="222"/>
                  </a:cubicBezTo>
                  <a:cubicBezTo>
                    <a:pt x="32" y="229"/>
                    <a:pt x="34" y="235"/>
                    <a:pt x="38" y="240"/>
                  </a:cubicBezTo>
                  <a:lnTo>
                    <a:pt x="26" y="261"/>
                  </a:lnTo>
                  <a:cubicBezTo>
                    <a:pt x="12" y="261"/>
                    <a:pt x="0" y="273"/>
                    <a:pt x="0" y="288"/>
                  </a:cubicBezTo>
                  <a:cubicBezTo>
                    <a:pt x="0" y="303"/>
                    <a:pt x="12" y="315"/>
                    <a:pt x="27" y="315"/>
                  </a:cubicBezTo>
                  <a:cubicBezTo>
                    <a:pt x="42" y="315"/>
                    <a:pt x="55" y="303"/>
                    <a:pt x="55" y="288"/>
                  </a:cubicBezTo>
                  <a:cubicBezTo>
                    <a:pt x="55" y="281"/>
                    <a:pt x="52" y="275"/>
                    <a:pt x="48" y="270"/>
                  </a:cubicBezTo>
                  <a:lnTo>
                    <a:pt x="60" y="250"/>
                  </a:lnTo>
                  <a:cubicBezTo>
                    <a:pt x="70" y="249"/>
                    <a:pt x="78" y="244"/>
                    <a:pt x="83" y="236"/>
                  </a:cubicBezTo>
                  <a:lnTo>
                    <a:pt x="117" y="236"/>
                  </a:lnTo>
                  <a:cubicBezTo>
                    <a:pt x="121" y="243"/>
                    <a:pt x="129" y="248"/>
                    <a:pt x="137" y="249"/>
                  </a:cubicBezTo>
                  <a:lnTo>
                    <a:pt x="150" y="271"/>
                  </a:lnTo>
                  <a:cubicBezTo>
                    <a:pt x="147" y="276"/>
                    <a:pt x="145" y="282"/>
                    <a:pt x="145" y="288"/>
                  </a:cubicBezTo>
                  <a:cubicBezTo>
                    <a:pt x="145" y="295"/>
                    <a:pt x="147" y="301"/>
                    <a:pt x="151" y="306"/>
                  </a:cubicBezTo>
                  <a:lnTo>
                    <a:pt x="139" y="327"/>
                  </a:lnTo>
                  <a:cubicBezTo>
                    <a:pt x="124" y="328"/>
                    <a:pt x="113" y="340"/>
                    <a:pt x="113" y="355"/>
                  </a:cubicBezTo>
                  <a:cubicBezTo>
                    <a:pt x="113" y="370"/>
                    <a:pt x="125" y="382"/>
                    <a:pt x="140" y="382"/>
                  </a:cubicBezTo>
                  <a:cubicBezTo>
                    <a:pt x="156" y="382"/>
                    <a:pt x="168" y="370"/>
                    <a:pt x="168" y="355"/>
                  </a:cubicBezTo>
                  <a:cubicBezTo>
                    <a:pt x="168" y="348"/>
                    <a:pt x="165" y="341"/>
                    <a:pt x="161" y="336"/>
                  </a:cubicBezTo>
                  <a:lnTo>
                    <a:pt x="167" y="325"/>
                  </a:lnTo>
                  <a:cubicBezTo>
                    <a:pt x="167" y="325"/>
                    <a:pt x="167" y="325"/>
                    <a:pt x="167" y="325"/>
                  </a:cubicBezTo>
                  <a:lnTo>
                    <a:pt x="173" y="315"/>
                  </a:lnTo>
                  <a:cubicBezTo>
                    <a:pt x="183" y="315"/>
                    <a:pt x="192" y="309"/>
                    <a:pt x="196" y="300"/>
                  </a:cubicBezTo>
                  <a:lnTo>
                    <a:pt x="228" y="300"/>
                  </a:lnTo>
                  <a:cubicBezTo>
                    <a:pt x="232" y="309"/>
                    <a:pt x="241" y="315"/>
                    <a:pt x="251" y="315"/>
                  </a:cubicBezTo>
                  <a:lnTo>
                    <a:pt x="263" y="336"/>
                  </a:lnTo>
                  <a:cubicBezTo>
                    <a:pt x="259" y="341"/>
                    <a:pt x="256" y="347"/>
                    <a:pt x="256" y="355"/>
                  </a:cubicBezTo>
                  <a:cubicBezTo>
                    <a:pt x="256" y="370"/>
                    <a:pt x="268" y="382"/>
                    <a:pt x="283" y="382"/>
                  </a:cubicBezTo>
                  <a:cubicBezTo>
                    <a:pt x="298" y="382"/>
                    <a:pt x="310" y="370"/>
                    <a:pt x="310" y="355"/>
                  </a:cubicBezTo>
                  <a:cubicBezTo>
                    <a:pt x="310" y="341"/>
                    <a:pt x="300" y="329"/>
                    <a:pt x="286" y="328"/>
                  </a:cubicBezTo>
                  <a:lnTo>
                    <a:pt x="273" y="306"/>
                  </a:lnTo>
                  <a:cubicBezTo>
                    <a:pt x="277" y="301"/>
                    <a:pt x="280" y="295"/>
                    <a:pt x="280" y="288"/>
                  </a:cubicBezTo>
                  <a:cubicBezTo>
                    <a:pt x="280" y="282"/>
                    <a:pt x="278" y="276"/>
                    <a:pt x="274" y="271"/>
                  </a:cubicBezTo>
                  <a:lnTo>
                    <a:pt x="287" y="249"/>
                  </a:lnTo>
                  <a:cubicBezTo>
                    <a:pt x="295" y="248"/>
                    <a:pt x="302" y="243"/>
                    <a:pt x="306" y="236"/>
                  </a:cubicBezTo>
                  <a:lnTo>
                    <a:pt x="336" y="236"/>
                  </a:lnTo>
                  <a:cubicBezTo>
                    <a:pt x="341" y="244"/>
                    <a:pt x="350" y="250"/>
                    <a:pt x="360" y="250"/>
                  </a:cubicBezTo>
                  <a:cubicBezTo>
                    <a:pt x="375" y="250"/>
                    <a:pt x="387" y="237"/>
                    <a:pt x="387" y="222"/>
                  </a:cubicBezTo>
                  <a:cubicBezTo>
                    <a:pt x="387" y="218"/>
                    <a:pt x="386" y="215"/>
                    <a:pt x="385" y="211"/>
                  </a:cubicBezTo>
                  <a:lnTo>
                    <a:pt x="400" y="185"/>
                  </a:lnTo>
                  <a:cubicBezTo>
                    <a:pt x="413" y="184"/>
                    <a:pt x="424" y="172"/>
                    <a:pt x="424" y="158"/>
                  </a:cubicBezTo>
                  <a:close/>
                  <a:moveTo>
                    <a:pt x="252" y="261"/>
                  </a:moveTo>
                  <a:cubicBezTo>
                    <a:pt x="241" y="261"/>
                    <a:pt x="231" y="267"/>
                    <a:pt x="227" y="277"/>
                  </a:cubicBezTo>
                  <a:lnTo>
                    <a:pt x="197" y="277"/>
                  </a:lnTo>
                  <a:cubicBezTo>
                    <a:pt x="193" y="267"/>
                    <a:pt x="183" y="260"/>
                    <a:pt x="172" y="260"/>
                  </a:cubicBezTo>
                  <a:cubicBezTo>
                    <a:pt x="172" y="260"/>
                    <a:pt x="171" y="260"/>
                    <a:pt x="171" y="260"/>
                  </a:cubicBezTo>
                  <a:lnTo>
                    <a:pt x="160" y="241"/>
                  </a:lnTo>
                  <a:cubicBezTo>
                    <a:pt x="165" y="236"/>
                    <a:pt x="168" y="230"/>
                    <a:pt x="168" y="222"/>
                  </a:cubicBezTo>
                  <a:cubicBezTo>
                    <a:pt x="168" y="215"/>
                    <a:pt x="165" y="209"/>
                    <a:pt x="161" y="204"/>
                  </a:cubicBezTo>
                  <a:lnTo>
                    <a:pt x="172" y="185"/>
                  </a:lnTo>
                  <a:cubicBezTo>
                    <a:pt x="172" y="185"/>
                    <a:pt x="172" y="185"/>
                    <a:pt x="172" y="185"/>
                  </a:cubicBezTo>
                  <a:cubicBezTo>
                    <a:pt x="183" y="185"/>
                    <a:pt x="192" y="179"/>
                    <a:pt x="196" y="170"/>
                  </a:cubicBezTo>
                  <a:lnTo>
                    <a:pt x="228" y="170"/>
                  </a:lnTo>
                  <a:cubicBezTo>
                    <a:pt x="232" y="179"/>
                    <a:pt x="241" y="185"/>
                    <a:pt x="251" y="185"/>
                  </a:cubicBezTo>
                  <a:lnTo>
                    <a:pt x="262" y="204"/>
                  </a:lnTo>
                  <a:cubicBezTo>
                    <a:pt x="258" y="209"/>
                    <a:pt x="256" y="215"/>
                    <a:pt x="256" y="222"/>
                  </a:cubicBezTo>
                  <a:cubicBezTo>
                    <a:pt x="256" y="230"/>
                    <a:pt x="259" y="237"/>
                    <a:pt x="263" y="242"/>
                  </a:cubicBezTo>
                  <a:lnTo>
                    <a:pt x="252" y="261"/>
                  </a:lnTo>
                  <a:cubicBezTo>
                    <a:pt x="252" y="261"/>
                    <a:pt x="252" y="261"/>
                    <a:pt x="252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grpSp>
        <p:nvGrpSpPr>
          <p:cNvPr id="29" name="组合 28"/>
          <p:cNvGrpSpPr/>
          <p:nvPr/>
        </p:nvGrpSpPr>
        <p:grpSpPr>
          <a:xfrm>
            <a:off x="3231785" y="2798224"/>
            <a:ext cx="4931612" cy="768350"/>
            <a:chOff x="3871641" y="774063"/>
            <a:chExt cx="4931612" cy="768350"/>
          </a:xfrm>
        </p:grpSpPr>
        <p:sp>
          <p:nvSpPr>
            <p:cNvPr id="31" name="矩形 30"/>
            <p:cNvSpPr/>
            <p:nvPr/>
          </p:nvSpPr>
          <p:spPr>
            <a:xfrm>
              <a:off x="4602728" y="866964"/>
              <a:ext cx="4200525" cy="58356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algn="l"/>
              <a:r>
                <a:rPr kumimoji="1" lang="zh-CN" altLang="en-US" sz="3200" b="1" spc="300" dirty="0">
                  <a:solidFill>
                    <a:schemeClr val="tx1"/>
                  </a:solidFill>
                  <a:latin typeface="宋体-简" panose="02010800040101010101" charset="-122"/>
                  <a:ea typeface="宋体-简" panose="02010800040101010101" charset="-122"/>
                  <a:cs typeface="阿里巴巴普惠体" panose="00020600040101010101" pitchFamily="18" charset="-122"/>
                  <a:sym typeface="微软雅黑" panose="020B0503020204020204" pitchFamily="34" charset="-122"/>
                </a:rPr>
                <a:t>新冠肺炎的常见知识</a:t>
              </a:r>
              <a:endParaRPr kumimoji="1" lang="zh-CN" altLang="en-US" sz="3200" b="1" spc="300" dirty="0">
                <a:solidFill>
                  <a:schemeClr val="tx1"/>
                </a:solidFill>
                <a:latin typeface="宋体-简" panose="02010800040101010101" charset="-122"/>
                <a:ea typeface="宋体-简" panose="02010800040101010101" charset="-122"/>
                <a:cs typeface="阿里巴巴普惠体" panose="00020600040101010101" pitchFamily="18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文字方塊 37"/>
            <p:cNvSpPr txBox="1"/>
            <p:nvPr/>
          </p:nvSpPr>
          <p:spPr>
            <a:xfrm>
              <a:off x="3871641" y="774063"/>
              <a:ext cx="6953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13990"/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ea"/>
                </a:rPr>
                <a:t>01</a:t>
              </a:r>
              <a:endPara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3990"/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ea"/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105751" y="1463656"/>
            <a:ext cx="7980045" cy="2923907"/>
            <a:chOff x="3291931" y="1505566"/>
            <a:chExt cx="7980045" cy="2923907"/>
          </a:xfrm>
        </p:grpSpPr>
        <p:sp>
          <p:nvSpPr>
            <p:cNvPr id="142" name="矩形: 圆角 9"/>
            <p:cNvSpPr/>
            <p:nvPr/>
          </p:nvSpPr>
          <p:spPr>
            <a:xfrm>
              <a:off x="3291931" y="1505566"/>
              <a:ext cx="2148205" cy="702310"/>
            </a:xfrm>
            <a:prstGeom prst="roundRect">
              <a:avLst>
                <a:gd name="adj" fmla="val 11806"/>
              </a:avLst>
            </a:prstGeom>
            <a:solidFill>
              <a:srgbClr val="A13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zh-CN" altLang="en-US" sz="2400" dirty="0" smtClean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主要临床</a:t>
              </a:r>
              <a:r>
                <a:rPr lang="zh-CN" altLang="en-US" sz="2400" dirty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表现</a:t>
              </a: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5572216" y="1657331"/>
              <a:ext cx="232029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zh-CN" altLang="en-US" sz="24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发热、乏力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  <a:cs typeface="+mn-cs"/>
              </a:endParaRPr>
            </a:p>
          </p:txBody>
        </p:sp>
        <p:sp>
          <p:nvSpPr>
            <p:cNvPr id="145" name="矩形: 圆角 15"/>
            <p:cNvSpPr/>
            <p:nvPr/>
          </p:nvSpPr>
          <p:spPr>
            <a:xfrm>
              <a:off x="3292566" y="2355196"/>
              <a:ext cx="2147570" cy="612140"/>
            </a:xfrm>
            <a:prstGeom prst="roundRect">
              <a:avLst>
                <a:gd name="adj" fmla="val 11806"/>
              </a:avLst>
            </a:prstGeom>
            <a:solidFill>
              <a:srgbClr val="A13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呼吸道症状</a:t>
              </a:r>
              <a:endParaRPr lang="zh-CN" altLang="en-US" sz="2400" dirty="0" smtClean="0">
                <a:solidFill>
                  <a:prstClr val="white"/>
                </a:solidFill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147" name="文本框 146"/>
            <p:cNvSpPr txBox="1"/>
            <p:nvPr/>
          </p:nvSpPr>
          <p:spPr>
            <a:xfrm>
              <a:off x="5440136" y="2355196"/>
              <a:ext cx="5831840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24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以干咳为主，并逐渐出现呼吸困难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  <a:cs typeface="+mn-cs"/>
              </a:endParaRPr>
            </a:p>
          </p:txBody>
        </p:sp>
        <p:sp>
          <p:nvSpPr>
            <p:cNvPr id="148" name="矩形: 圆角 18"/>
            <p:cNvSpPr/>
            <p:nvPr/>
          </p:nvSpPr>
          <p:spPr>
            <a:xfrm>
              <a:off x="3292566" y="3098781"/>
              <a:ext cx="2148205" cy="591820"/>
            </a:xfrm>
            <a:prstGeom prst="roundRect">
              <a:avLst>
                <a:gd name="adj" fmla="val 11806"/>
              </a:avLst>
            </a:prstGeom>
            <a:solidFill>
              <a:srgbClr val="A13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严重者表现</a:t>
              </a:r>
              <a:endParaRPr lang="zh-CN" altLang="en-US" sz="2400" dirty="0" smtClean="0">
                <a:solidFill>
                  <a:prstClr val="white"/>
                </a:solidFill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5440135" y="2904163"/>
              <a:ext cx="5704115" cy="1050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24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急性呼吸窘迫综合征、脓毒症休克、难以纠正的代谢性酸中毒和出凝血功能障碍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  <a:cs typeface="+mn-cs"/>
              </a:endParaRPr>
            </a:p>
          </p:txBody>
        </p:sp>
        <p:sp>
          <p:nvSpPr>
            <p:cNvPr id="154" name="矩形: 圆角 24"/>
            <p:cNvSpPr/>
            <p:nvPr/>
          </p:nvSpPr>
          <p:spPr>
            <a:xfrm>
              <a:off x="3291931" y="3822046"/>
              <a:ext cx="2148840" cy="565785"/>
            </a:xfrm>
            <a:prstGeom prst="roundRect">
              <a:avLst>
                <a:gd name="adj" fmla="val 11806"/>
              </a:avLst>
            </a:prstGeom>
            <a:solidFill>
              <a:srgbClr val="A13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部分患者</a:t>
              </a:r>
              <a:endParaRPr lang="zh-CN" altLang="en-US" sz="2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6" name="文本框 155"/>
            <p:cNvSpPr txBox="1"/>
            <p:nvPr/>
          </p:nvSpPr>
          <p:spPr>
            <a:xfrm>
              <a:off x="5428706" y="3858608"/>
              <a:ext cx="3703955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24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起病症状轻微，可无发热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106386" y="4753145"/>
            <a:ext cx="7232650" cy="1313180"/>
            <a:chOff x="3292566" y="4769020"/>
            <a:chExt cx="7232650" cy="1313180"/>
          </a:xfrm>
        </p:grpSpPr>
        <p:sp>
          <p:nvSpPr>
            <p:cNvPr id="157" name="矩形: 圆角 35"/>
            <p:cNvSpPr/>
            <p:nvPr/>
          </p:nvSpPr>
          <p:spPr>
            <a:xfrm>
              <a:off x="3292566" y="5501810"/>
              <a:ext cx="2136140" cy="580390"/>
            </a:xfrm>
            <a:prstGeom prst="roundRect">
              <a:avLst>
                <a:gd name="adj" fmla="val 11806"/>
              </a:avLst>
            </a:prstGeom>
            <a:solidFill>
              <a:srgbClr val="A13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少数患者</a:t>
              </a:r>
              <a:endParaRPr lang="zh-CN" altLang="en-US" sz="2400" dirty="0" smtClean="0">
                <a:solidFill>
                  <a:prstClr val="white"/>
                </a:solidFill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159" name="文本框 158"/>
            <p:cNvSpPr txBox="1"/>
            <p:nvPr/>
          </p:nvSpPr>
          <p:spPr>
            <a:xfrm>
              <a:off x="5428706" y="5561500"/>
              <a:ext cx="485267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病情危重，甚至</a:t>
              </a:r>
              <a:r>
                <a:rPr lang="zh-CN" altLang="en-US" sz="2400" dirty="0" smtClean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死亡</a:t>
              </a:r>
              <a:endParaRPr lang="zh-CN" altLang="en-US" sz="2400" dirty="0">
                <a:latin typeface="宋体-简" panose="02010800040101010101" charset="-122"/>
                <a:ea typeface="宋体-简" panose="02010800040101010101" charset="-122"/>
              </a:endParaRPr>
            </a:p>
          </p:txBody>
        </p:sp>
        <p:sp>
          <p:nvSpPr>
            <p:cNvPr id="160" name="矩形: 圆角 38"/>
            <p:cNvSpPr/>
            <p:nvPr/>
          </p:nvSpPr>
          <p:spPr>
            <a:xfrm>
              <a:off x="3292566" y="4769020"/>
              <a:ext cx="2136140" cy="611505"/>
            </a:xfrm>
            <a:prstGeom prst="roundRect">
              <a:avLst>
                <a:gd name="adj" fmla="val 11806"/>
              </a:avLst>
            </a:prstGeom>
            <a:solidFill>
              <a:srgbClr val="A139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solidFill>
                    <a:prstClr val="white"/>
                  </a:solidFill>
                  <a:latin typeface="宋体-简" panose="02010800040101010101" charset="-122"/>
                  <a:ea typeface="宋体-简" panose="02010800040101010101" charset="-122"/>
                </a:rPr>
                <a:t>多数患者</a:t>
              </a:r>
              <a:endParaRPr lang="zh-CN" altLang="en-US" sz="2400" dirty="0">
                <a:solidFill>
                  <a:prstClr val="white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62" name="文本框 161"/>
            <p:cNvSpPr txBox="1"/>
            <p:nvPr/>
          </p:nvSpPr>
          <p:spPr>
            <a:xfrm>
              <a:off x="5440136" y="4889035"/>
              <a:ext cx="5085080" cy="5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24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</a:rPr>
                <a:t>为中轻症，预后良好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宋体-简" panose="02010800040101010101" charset="-122"/>
                <a:ea typeface="宋体-简" panose="02010800040101010101" charset="-122"/>
                <a:cs typeface="+mn-cs"/>
              </a:endParaRPr>
            </a:p>
          </p:txBody>
        </p:sp>
      </p:grpSp>
      <p:cxnSp>
        <p:nvCxnSpPr>
          <p:cNvPr id="163" name="直接连接符 162"/>
          <p:cNvCxnSpPr/>
          <p:nvPr/>
        </p:nvCxnSpPr>
        <p:spPr>
          <a:xfrm>
            <a:off x="0" y="4387622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" name="TextBox 12"/>
          <p:cNvSpPr txBox="1"/>
          <p:nvPr/>
        </p:nvSpPr>
        <p:spPr>
          <a:xfrm>
            <a:off x="825500" y="121285"/>
            <a:ext cx="33851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什么是新型肺炎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966595" y="2209800"/>
            <a:ext cx="3463925" cy="4156075"/>
            <a:chOff x="1425861" y="2282233"/>
            <a:chExt cx="3463925" cy="3648742"/>
          </a:xfrm>
        </p:grpSpPr>
        <p:grpSp>
          <p:nvGrpSpPr>
            <p:cNvPr id="25" name="组合 24"/>
            <p:cNvGrpSpPr/>
            <p:nvPr/>
          </p:nvGrpSpPr>
          <p:grpSpPr>
            <a:xfrm>
              <a:off x="1425861" y="2282233"/>
              <a:ext cx="3463640" cy="3648742"/>
              <a:chOff x="1245870" y="2282233"/>
              <a:chExt cx="3823621" cy="3648742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1245870" y="2282233"/>
                <a:ext cx="3823620" cy="3648742"/>
              </a:xfrm>
              <a:prstGeom prst="roundRect">
                <a:avLst>
                  <a:gd name="adj" fmla="val 419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同侧圆角矩形 2"/>
              <p:cNvSpPr/>
              <p:nvPr/>
            </p:nvSpPr>
            <p:spPr>
              <a:xfrm>
                <a:off x="1245871" y="2282233"/>
                <a:ext cx="3823620" cy="1017227"/>
              </a:xfrm>
              <a:prstGeom prst="round2SameRect">
                <a:avLst>
                  <a:gd name="adj1" fmla="val 10019"/>
                  <a:gd name="adj2" fmla="val 0"/>
                </a:avLst>
              </a:prstGeom>
              <a:solidFill>
                <a:srgbClr val="A1399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1803686" y="2590843"/>
              <a:ext cx="2708275" cy="45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普通</a:t>
              </a:r>
              <a:r>
                <a:rPr lang="zh-CN" altLang="en-US" sz="2800" b="1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感冒</a:t>
              </a:r>
              <a:r>
                <a:rPr lang="zh-CN" altLang="en-US" sz="2800" b="1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sym typeface="Arial" panose="020B0604020202020204" pitchFamily="34" charset="0"/>
                </a:rPr>
                <a:t>、流感</a:t>
              </a:r>
              <a:endParaRPr lang="en-US" altLang="zh-CN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PA-矩形 36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425861" y="3362368"/>
              <a:ext cx="3463925" cy="2228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0" algn="ctr">
                <a:lnSpc>
                  <a:spcPct val="150000"/>
                </a:lnSpc>
                <a:spcBef>
                  <a:spcPts val="0"/>
                </a:spcBef>
                <a:buNone/>
                <a:defRPr/>
              </a:pPr>
              <a:r>
                <a:rPr lang="zh-CN" altLang="en-US" sz="2200" dirty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  <a:sym typeface="+mn-lt"/>
                </a:rPr>
                <a:t>大多数患者症状较轻，一般不引起肺炎；流感会出现高热、咳嗽、咽痛、肌肉疼痛等，虽然也会引起肺炎，但也不</a:t>
              </a:r>
              <a:r>
                <a:rPr lang="zh-CN" altLang="en-US" sz="2200" dirty="0" smtClean="0">
                  <a:solidFill>
                    <a:srgbClr val="333333"/>
                  </a:solidFill>
                  <a:latin typeface="宋体-简" panose="02010800040101010101" charset="-122"/>
                  <a:ea typeface="宋体-简" panose="02010800040101010101" charset="-122"/>
                  <a:sym typeface="+mn-lt"/>
                </a:rPr>
                <a:t>常见</a:t>
              </a:r>
              <a:endParaRPr lang="zh-CN" altLang="en-US" sz="2200" dirty="0">
                <a:solidFill>
                  <a:srgbClr val="333333"/>
                </a:solidFill>
                <a:latin typeface="宋体-简" panose="02010800040101010101" charset="-122"/>
                <a:ea typeface="宋体-简" panose="02010800040101010101" charset="-122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796405" y="2209800"/>
            <a:ext cx="3463925" cy="4156075"/>
            <a:chOff x="1245870" y="2282233"/>
            <a:chExt cx="3823621" cy="3648742"/>
          </a:xfrm>
        </p:grpSpPr>
        <p:sp>
          <p:nvSpPr>
            <p:cNvPr id="27" name="圆角矩形 26"/>
            <p:cNvSpPr/>
            <p:nvPr/>
          </p:nvSpPr>
          <p:spPr>
            <a:xfrm>
              <a:off x="1245870" y="2282233"/>
              <a:ext cx="3823620" cy="3648742"/>
            </a:xfrm>
            <a:prstGeom prst="roundRect">
              <a:avLst>
                <a:gd name="adj" fmla="val 419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同侧圆角矩形 27"/>
            <p:cNvSpPr/>
            <p:nvPr/>
          </p:nvSpPr>
          <p:spPr>
            <a:xfrm>
              <a:off x="1245871" y="2282233"/>
              <a:ext cx="3823620" cy="1017227"/>
            </a:xfrm>
            <a:prstGeom prst="round2SameRect">
              <a:avLst>
                <a:gd name="adj1" fmla="val 10019"/>
                <a:gd name="adj2" fmla="val 0"/>
              </a:avLst>
            </a:prstGeom>
            <a:solidFill>
              <a:srgbClr val="A1399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93" name="TextBox 12"/>
          <p:cNvSpPr txBox="1"/>
          <p:nvPr/>
        </p:nvSpPr>
        <p:spPr>
          <a:xfrm>
            <a:off x="825500" y="121285"/>
            <a:ext cx="33851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    别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74470" y="1066165"/>
            <a:ext cx="9542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普通感冒、流感与新型冠状病毒感染的肺炎有何区别？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40550" y="2518410"/>
            <a:ext cx="3261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Arial" panose="020B0604020202020204" pitchFamily="34" charset="0"/>
              </a:rPr>
              <a:t>新型冠状病毒肺炎</a:t>
            </a:r>
            <a:endParaRPr lang="zh-CN" altLang="en-US" sz="2800" b="1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PA-矩形 3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39780" y="3391397"/>
            <a:ext cx="3463925" cy="304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CN" altLang="en-US" sz="2200" dirty="0">
                <a:solidFill>
                  <a:srgbClr val="333333"/>
                </a:solidFill>
                <a:latin typeface="宋体-简" panose="02010800040101010101" charset="-122"/>
                <a:ea typeface="宋体-简" panose="02010800040101010101" charset="-122"/>
                <a:sym typeface="+mn-lt"/>
              </a:rPr>
              <a:t>患者症状以发热、乏力、干咳为主，部分患者没有发热症状，可能出现胸闷。呼吸困难。新型冠状病毒肺炎的潜伏期在</a:t>
            </a:r>
            <a:r>
              <a:rPr lang="en-US" altLang="zh-CN" sz="2200" dirty="0">
                <a:solidFill>
                  <a:srgbClr val="333333"/>
                </a:solidFill>
                <a:latin typeface="宋体-简" panose="02010800040101010101" charset="-122"/>
                <a:ea typeface="宋体-简" panose="02010800040101010101" charset="-122"/>
                <a:sym typeface="+mn-lt"/>
              </a:rPr>
              <a:t>7</a:t>
            </a:r>
            <a:r>
              <a:rPr lang="zh-CN" altLang="en-US" sz="2200" dirty="0">
                <a:solidFill>
                  <a:srgbClr val="333333"/>
                </a:solidFill>
                <a:latin typeface="宋体-简" panose="02010800040101010101" charset="-122"/>
                <a:ea typeface="宋体-简" panose="02010800040101010101" charset="-122"/>
                <a:sym typeface="+mn-lt"/>
              </a:rPr>
              <a:t>天左右，最长可达</a:t>
            </a:r>
            <a:r>
              <a:rPr lang="en-US" altLang="zh-CN" sz="2200" dirty="0">
                <a:solidFill>
                  <a:srgbClr val="333333"/>
                </a:solidFill>
                <a:latin typeface="宋体-简" panose="02010800040101010101" charset="-122"/>
                <a:ea typeface="宋体-简" panose="02010800040101010101" charset="-122"/>
                <a:sym typeface="+mn-lt"/>
              </a:rPr>
              <a:t>24</a:t>
            </a:r>
            <a:r>
              <a:rPr lang="zh-CN" altLang="en-US" sz="2200" dirty="0">
                <a:solidFill>
                  <a:srgbClr val="333333"/>
                </a:solidFill>
                <a:latin typeface="宋体-简" panose="02010800040101010101" charset="-122"/>
                <a:ea typeface="宋体-简" panose="02010800040101010101" charset="-122"/>
                <a:sym typeface="+mn-lt"/>
              </a:rPr>
              <a:t>天。</a:t>
            </a:r>
            <a:endParaRPr lang="zh-CN" altLang="en-US" sz="2200" dirty="0">
              <a:solidFill>
                <a:srgbClr val="333333"/>
              </a:solidFill>
              <a:latin typeface="宋体-简" panose="02010800040101010101" charset="-122"/>
              <a:ea typeface="宋体-简" panose="0201080004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960849" y="2082874"/>
            <a:ext cx="10270857" cy="4588069"/>
            <a:chOff x="937354" y="2403549"/>
            <a:chExt cx="10270857" cy="4588069"/>
          </a:xfrm>
        </p:grpSpPr>
        <p:grpSp>
          <p:nvGrpSpPr>
            <p:cNvPr id="40" name="组合 39"/>
            <p:cNvGrpSpPr/>
            <p:nvPr/>
          </p:nvGrpSpPr>
          <p:grpSpPr>
            <a:xfrm>
              <a:off x="937354" y="2403549"/>
              <a:ext cx="8914487" cy="4588069"/>
              <a:chOff x="937354" y="1425097"/>
              <a:chExt cx="8914487" cy="4588069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937354" y="1858996"/>
                <a:ext cx="1869346" cy="4154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200" dirty="0">
                    <a:solidFill>
                      <a:srgbClr val="333333"/>
                    </a:solidFill>
                    <a:latin typeface="冬青黑体简体中文" panose="020B0300000000000000" charset="-122"/>
                  </a:rPr>
                  <a:t>保持手卫生。咳嗽、饭前便后、接触或处理动物排泄物后，要用流水洗手，或者使用含酒精成分的免洗洗手</a:t>
                </a:r>
                <a:r>
                  <a:rPr lang="zh-CN" altLang="en-US" sz="2200" dirty="0" smtClean="0">
                    <a:solidFill>
                      <a:srgbClr val="333333"/>
                    </a:solidFill>
                    <a:latin typeface="冬青黑体简体中文" panose="020B0300000000000000" charset="-122"/>
                  </a:rPr>
                  <a:t>液</a:t>
                </a:r>
                <a:endParaRPr lang="zh-CN" altLang="en-US" sz="2200" b="1" dirty="0">
                  <a:solidFill>
                    <a:srgbClr val="007E8B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937355" y="1425097"/>
                <a:ext cx="46228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7E8B"/>
                    </a:solidFill>
                    <a:latin typeface="Impact" panose="020B0806030902050204" pitchFamily="34" charset="0"/>
                    <a:ea typeface="+mj-ea"/>
                  </a:rPr>
                  <a:t>01</a:t>
                </a:r>
                <a:endParaRPr lang="zh-CN" altLang="en-US" sz="2400" dirty="0">
                  <a:solidFill>
                    <a:srgbClr val="007E8B"/>
                  </a:solidFill>
                  <a:latin typeface="Impact" panose="020B0806030902050204" pitchFamily="34" charset="0"/>
                  <a:ea typeface="+mj-ea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3069666" y="1485428"/>
                <a:ext cx="49911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7E8B"/>
                    </a:solidFill>
                    <a:latin typeface="Impact" panose="020B0806030902050204" pitchFamily="34" charset="0"/>
                    <a:ea typeface="+mj-ea"/>
                  </a:rPr>
                  <a:t>02</a:t>
                </a:r>
                <a:endParaRPr lang="zh-CN" altLang="en-US" sz="2400" dirty="0">
                  <a:solidFill>
                    <a:srgbClr val="007E8B"/>
                  </a:solidFill>
                  <a:latin typeface="Impact" panose="020B0806030902050204" pitchFamily="34" charset="0"/>
                  <a:ea typeface="+mj-ea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5174075" y="1425097"/>
                <a:ext cx="508000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7E8B"/>
                    </a:solidFill>
                    <a:latin typeface="Impact" panose="020B0806030902050204" pitchFamily="34" charset="0"/>
                    <a:ea typeface="+mj-ea"/>
                  </a:rPr>
                  <a:t>03</a:t>
                </a:r>
                <a:endParaRPr lang="zh-CN" altLang="en-US" sz="2400" dirty="0">
                  <a:solidFill>
                    <a:srgbClr val="007E8B"/>
                  </a:solidFill>
                  <a:latin typeface="Impact" panose="020B0806030902050204" pitchFamily="34" charset="0"/>
                  <a:ea typeface="+mj-ea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7384673" y="1545753"/>
                <a:ext cx="498475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7E8B"/>
                    </a:solidFill>
                    <a:latin typeface="Impact" panose="020B0806030902050204" pitchFamily="34" charset="0"/>
                    <a:ea typeface="+mj-ea"/>
                  </a:rPr>
                  <a:t>04</a:t>
                </a:r>
                <a:endParaRPr lang="zh-CN" altLang="en-US" sz="2400" dirty="0">
                  <a:solidFill>
                    <a:srgbClr val="007E8B"/>
                  </a:solidFill>
                  <a:latin typeface="Impact" panose="020B0806030902050204" pitchFamily="34" charset="0"/>
                  <a:ea typeface="+mj-ea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9341936" y="1496852"/>
                <a:ext cx="509905" cy="460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007E8B"/>
                    </a:solidFill>
                    <a:latin typeface="Impact" panose="020B0806030902050204" pitchFamily="34" charset="0"/>
                    <a:ea typeface="+mj-ea"/>
                  </a:rPr>
                  <a:t>05</a:t>
                </a:r>
                <a:endParaRPr lang="zh-CN" altLang="en-US" sz="2400" dirty="0">
                  <a:solidFill>
                    <a:srgbClr val="007E8B"/>
                  </a:solidFill>
                  <a:latin typeface="Impact" panose="020B0806030902050204" pitchFamily="34" charset="0"/>
                  <a:ea typeface="+mj-ea"/>
                </a:endParaRPr>
              </a:p>
            </p:txBody>
          </p:sp>
          <p:cxnSp>
            <p:nvCxnSpPr>
              <p:cNvPr id="35" name="直接连接符 34"/>
              <p:cNvCxnSpPr/>
              <p:nvPr/>
            </p:nvCxnSpPr>
            <p:spPr bwMode="auto">
              <a:xfrm>
                <a:off x="1047063" y="1862672"/>
                <a:ext cx="22928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E8B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直接连接符 35"/>
              <p:cNvCxnSpPr/>
              <p:nvPr/>
            </p:nvCxnSpPr>
            <p:spPr bwMode="auto">
              <a:xfrm>
                <a:off x="5283783" y="1862672"/>
                <a:ext cx="22928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E8B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直接连接符 36"/>
              <p:cNvCxnSpPr/>
              <p:nvPr/>
            </p:nvCxnSpPr>
            <p:spPr bwMode="auto">
              <a:xfrm>
                <a:off x="9455733" y="1862672"/>
                <a:ext cx="22928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E8B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直接连接符 37"/>
              <p:cNvCxnSpPr/>
              <p:nvPr/>
            </p:nvCxnSpPr>
            <p:spPr bwMode="auto">
              <a:xfrm>
                <a:off x="7495416" y="1945984"/>
                <a:ext cx="22928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E8B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直接连接符 38"/>
              <p:cNvCxnSpPr/>
              <p:nvPr/>
            </p:nvCxnSpPr>
            <p:spPr bwMode="auto">
              <a:xfrm>
                <a:off x="3204793" y="1897089"/>
                <a:ext cx="22928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7E8B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1" name="文本框 40"/>
            <p:cNvSpPr txBox="1"/>
            <p:nvPr/>
          </p:nvSpPr>
          <p:spPr>
            <a:xfrm>
              <a:off x="5174075" y="2875414"/>
              <a:ext cx="1869346" cy="364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dirty="0">
                  <a:solidFill>
                    <a:srgbClr val="333333"/>
                  </a:solidFill>
                  <a:latin typeface="冬青黑体简体中文" panose="020B0300000000000000" charset="-122"/>
                </a:rPr>
                <a:t>保持室内空气的流通。避免到封闭、空气不流通的公众场所和人多集中地方，必要时请佩戴</a:t>
              </a:r>
              <a:r>
                <a:rPr lang="zh-CN" altLang="en-US" sz="2200" dirty="0" smtClean="0">
                  <a:solidFill>
                    <a:srgbClr val="333333"/>
                  </a:solidFill>
                  <a:latin typeface="冬青黑体简体中文" panose="020B0300000000000000" charset="-122"/>
                </a:rPr>
                <a:t>口罩</a:t>
              </a:r>
              <a:endParaRPr lang="zh-CN" altLang="en-US" sz="2200" b="1" dirty="0">
                <a:solidFill>
                  <a:srgbClr val="007E8B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9338865" y="2875414"/>
              <a:ext cx="1869346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dirty="0">
                  <a:solidFill>
                    <a:srgbClr val="333333"/>
                  </a:solidFill>
                  <a:latin typeface="冬青黑体简体中文" panose="020B0300000000000000" charset="-122"/>
                </a:rPr>
                <a:t>医院就诊或陪护就医时，一定要佩戴好合适的</a:t>
              </a:r>
              <a:r>
                <a:rPr lang="zh-CN" altLang="en-US" sz="2200" dirty="0" smtClean="0">
                  <a:solidFill>
                    <a:srgbClr val="333333"/>
                  </a:solidFill>
                  <a:latin typeface="冬青黑体简体中文" panose="020B0300000000000000" charset="-122"/>
                </a:rPr>
                <a:t>口罩</a:t>
              </a:r>
              <a:endParaRPr lang="zh-CN" altLang="en-US" sz="2200" b="1" dirty="0">
                <a:solidFill>
                  <a:srgbClr val="007E8B"/>
                </a:solidFill>
                <a:latin typeface="+mj-ea"/>
                <a:ea typeface="+mj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3069666" y="2923987"/>
              <a:ext cx="1869346" cy="3646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dirty="0">
                  <a:solidFill>
                    <a:srgbClr val="333333"/>
                  </a:solidFill>
                  <a:latin typeface="冬青黑体简体中文" panose="020B0300000000000000" charset="-122"/>
                </a:rPr>
                <a:t>良好安全饮食习惯，处理生食和熟食的切菜板及刀具要分开，做饭时彻底煮熟肉类和蛋</a:t>
              </a:r>
              <a:r>
                <a:rPr lang="zh-CN" altLang="en-US" sz="2200" dirty="0" smtClean="0">
                  <a:solidFill>
                    <a:srgbClr val="333333"/>
                  </a:solidFill>
                  <a:latin typeface="冬青黑体简体中文" panose="020B0300000000000000" charset="-122"/>
                </a:rPr>
                <a:t>类</a:t>
              </a:r>
              <a:endParaRPr lang="zh-CN" altLang="en-US" sz="2200" b="1" dirty="0">
                <a:solidFill>
                  <a:srgbClr val="007E8B"/>
                </a:solidFill>
                <a:latin typeface="+mj-ea"/>
                <a:ea typeface="+mj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7257038" y="2984492"/>
              <a:ext cx="1869346" cy="2122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200" dirty="0">
                  <a:solidFill>
                    <a:srgbClr val="333333"/>
                  </a:solidFill>
                  <a:latin typeface="冬青黑体简体中文" panose="020B0300000000000000" charset="-122"/>
                </a:rPr>
                <a:t>尽量避免在未加防护的情况下接触野生或养殖</a:t>
              </a:r>
              <a:r>
                <a:rPr lang="zh-CN" altLang="en-US" sz="2200" dirty="0" smtClean="0">
                  <a:solidFill>
                    <a:srgbClr val="333333"/>
                  </a:solidFill>
                  <a:latin typeface="冬青黑体简体中文" panose="020B0300000000000000" charset="-122"/>
                </a:rPr>
                <a:t>动物</a:t>
              </a:r>
              <a:endParaRPr lang="zh-CN" altLang="en-US" sz="2200" b="1" dirty="0">
                <a:solidFill>
                  <a:srgbClr val="007E8B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8193" name="TextBox 12"/>
          <p:cNvSpPr txBox="1"/>
          <p:nvPr/>
        </p:nvSpPr>
        <p:spPr>
          <a:xfrm>
            <a:off x="825500" y="121285"/>
            <a:ext cx="4226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如何有效预防与治疗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74470" y="1066165"/>
            <a:ext cx="95427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ctr" eaLnBrk="1" hangingPunct="1"/>
            <a:r>
              <a:rPr lang="zh-CN" altLang="en-US" sz="32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公众如何预防新型冠状病毒感染的肺炎？</a:t>
            </a:r>
            <a:endParaRPr lang="zh-CN" altLang="en-US" sz="32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1022131"/>
          <p:cNvSpPr/>
          <p:nvPr>
            <p:custDataLst>
              <p:tags r:id="rId1"/>
            </p:custDataLst>
          </p:nvPr>
        </p:nvSpPr>
        <p:spPr>
          <a:xfrm>
            <a:off x="1045956" y="1928291"/>
            <a:ext cx="356700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 smtClean="0">
                <a:solidFill>
                  <a:srgbClr val="A13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应该用怎样的口罩？</a:t>
            </a:r>
            <a:endParaRPr lang="zh-CN" altLang="en-US" sz="3200" dirty="0" smtClean="0">
              <a:solidFill>
                <a:srgbClr val="A13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024329" y="2109666"/>
            <a:ext cx="2142977" cy="1371428"/>
            <a:chOff x="4991248" y="1519166"/>
            <a:chExt cx="2142977" cy="1371428"/>
          </a:xfrm>
        </p:grpSpPr>
        <p:sp>
          <p:nvSpPr>
            <p:cNvPr id="25" name="圆角矩形 24"/>
            <p:cNvSpPr/>
            <p:nvPr/>
          </p:nvSpPr>
          <p:spPr>
            <a:xfrm>
              <a:off x="4991883" y="1519166"/>
              <a:ext cx="2142342" cy="1371428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151124" y="1729326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A1399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普通面纱口罩</a:t>
              </a:r>
              <a:endParaRPr lang="zh-CN" altLang="en-US" dirty="0">
                <a:solidFill>
                  <a:srgbClr val="A1399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991248" y="2060186"/>
              <a:ext cx="2080260" cy="810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 dirty="0" smtClean="0">
                  <a:solidFill>
                    <a:srgbClr val="333333"/>
                  </a:solidFill>
                  <a:latin typeface="+mn-ea"/>
                </a:rPr>
                <a:t>可以</a:t>
              </a: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阻挡</a:t>
              </a:r>
              <a:r>
                <a:rPr lang="en-US" altLang="zh-CN" sz="1800" dirty="0">
                  <a:solidFill>
                    <a:srgbClr val="333333"/>
                  </a:solidFill>
                  <a:latin typeface="+mn-ea"/>
                </a:rPr>
                <a:t>30%</a:t>
              </a: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的细菌，无法预防感染</a:t>
              </a:r>
              <a:endParaRPr lang="zh-CN" altLang="en-US" sz="1800" dirty="0">
                <a:latin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331627" y="2109666"/>
            <a:ext cx="2615565" cy="1371428"/>
            <a:chOff x="4991883" y="1519166"/>
            <a:chExt cx="2615565" cy="1371428"/>
          </a:xfrm>
        </p:grpSpPr>
        <p:sp>
          <p:nvSpPr>
            <p:cNvPr id="29" name="圆角矩形 28"/>
            <p:cNvSpPr/>
            <p:nvPr/>
          </p:nvSpPr>
          <p:spPr>
            <a:xfrm>
              <a:off x="4991883" y="1519166"/>
              <a:ext cx="2437070" cy="1371428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151124" y="1729326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A1399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医用外科口罩</a:t>
              </a:r>
              <a:endParaRPr lang="zh-CN" altLang="en-US" dirty="0">
                <a:solidFill>
                  <a:srgbClr val="A1399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4992518" y="2060186"/>
              <a:ext cx="2614930" cy="810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可以阻挡</a:t>
              </a:r>
              <a:r>
                <a:rPr lang="en-US" altLang="zh-CN" sz="1800" dirty="0">
                  <a:solidFill>
                    <a:srgbClr val="333333"/>
                  </a:solidFill>
                  <a:latin typeface="+mn-ea"/>
                </a:rPr>
                <a:t>70%</a:t>
              </a: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的细菌</a:t>
              </a:r>
              <a:r>
                <a:rPr lang="zh-CN" altLang="en-US" sz="1800" dirty="0" smtClean="0">
                  <a:solidFill>
                    <a:srgbClr val="333333"/>
                  </a:solidFill>
                  <a:latin typeface="+mn-ea"/>
                </a:rPr>
                <a:t>，</a:t>
              </a:r>
              <a:endParaRPr lang="en-US" altLang="zh-CN" sz="1800" dirty="0" smtClean="0">
                <a:solidFill>
                  <a:srgbClr val="333333"/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800" dirty="0" smtClean="0">
                  <a:solidFill>
                    <a:srgbClr val="333333"/>
                  </a:solidFill>
                  <a:latin typeface="+mn-ea"/>
                </a:rPr>
                <a:t>不</a:t>
              </a: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与病人接触可以佩戴</a:t>
              </a:r>
              <a:endParaRPr lang="zh-CN" altLang="en-US" sz="1800" dirty="0">
                <a:solidFill>
                  <a:srgbClr val="333333"/>
                </a:solidFill>
                <a:latin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946988" y="2109597"/>
            <a:ext cx="2160270" cy="1371428"/>
            <a:chOff x="4991883" y="1519166"/>
            <a:chExt cx="2160270" cy="1371428"/>
          </a:xfrm>
        </p:grpSpPr>
        <p:sp>
          <p:nvSpPr>
            <p:cNvPr id="33" name="圆角矩形 32"/>
            <p:cNvSpPr/>
            <p:nvPr/>
          </p:nvSpPr>
          <p:spPr>
            <a:xfrm>
              <a:off x="4991883" y="1519166"/>
              <a:ext cx="2041764" cy="1371428"/>
            </a:xfrm>
            <a:prstGeom prst="roundRect">
              <a:avLst>
                <a:gd name="adj" fmla="val 9673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151124" y="1691226"/>
              <a:ext cx="15696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 smtClean="0">
                  <a:solidFill>
                    <a:srgbClr val="A1399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医用</a:t>
              </a:r>
              <a:r>
                <a:rPr lang="zh-CN" altLang="en-US" dirty="0">
                  <a:solidFill>
                    <a:srgbClr val="A1399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防护</a:t>
              </a:r>
              <a:r>
                <a:rPr lang="zh-CN" altLang="en-US" dirty="0" smtClean="0">
                  <a:solidFill>
                    <a:srgbClr val="A1399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口罩</a:t>
              </a:r>
              <a:endParaRPr lang="zh-CN" altLang="en-US" dirty="0" smtClean="0">
                <a:solidFill>
                  <a:srgbClr val="A1399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992518" y="2060186"/>
              <a:ext cx="2159635" cy="810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800" dirty="0" smtClean="0">
                  <a:solidFill>
                    <a:srgbClr val="333333"/>
                  </a:solidFill>
                  <a:latin typeface="+mn-ea"/>
                </a:rPr>
                <a:t>N95</a:t>
              </a: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口罩，则可以阻挡</a:t>
              </a:r>
              <a:r>
                <a:rPr lang="en-US" altLang="zh-CN" sz="1800" dirty="0">
                  <a:solidFill>
                    <a:srgbClr val="333333"/>
                  </a:solidFill>
                  <a:latin typeface="+mn-ea"/>
                </a:rPr>
                <a:t>95%</a:t>
              </a:r>
              <a:r>
                <a:rPr lang="zh-CN" altLang="en-US" sz="1800" dirty="0">
                  <a:solidFill>
                    <a:srgbClr val="333333"/>
                  </a:solidFill>
                  <a:latin typeface="+mn-ea"/>
                </a:rPr>
                <a:t>的细菌</a:t>
              </a:r>
              <a:endParaRPr lang="zh-CN" altLang="en-US" sz="1800" dirty="0">
                <a:solidFill>
                  <a:srgbClr val="333333"/>
                </a:solidFill>
                <a:latin typeface="+mn-ea"/>
              </a:endParaRPr>
            </a:p>
          </p:txBody>
        </p:sp>
      </p:grpSp>
      <p:sp>
        <p:nvSpPr>
          <p:cNvPr id="36" name="PA-1022131"/>
          <p:cNvSpPr/>
          <p:nvPr>
            <p:custDataLst>
              <p:tags r:id="rId2"/>
            </p:custDataLst>
          </p:nvPr>
        </p:nvSpPr>
        <p:spPr>
          <a:xfrm>
            <a:off x="1045956" y="4516424"/>
            <a:ext cx="3567003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A13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戴口罩的正确</a:t>
            </a:r>
            <a:r>
              <a:rPr lang="zh-CN" altLang="en-US" sz="3200" dirty="0" smtClean="0">
                <a:solidFill>
                  <a:srgbClr val="A139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步骤：</a:t>
            </a:r>
            <a:endParaRPr lang="zh-CN" altLang="en-US" sz="3200" dirty="0" smtClean="0">
              <a:solidFill>
                <a:srgbClr val="A139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024964" y="4023207"/>
            <a:ext cx="2142342" cy="1529715"/>
            <a:chOff x="4972259" y="4159732"/>
            <a:chExt cx="2142342" cy="1529715"/>
          </a:xfrm>
        </p:grpSpPr>
        <p:grpSp>
          <p:nvGrpSpPr>
            <p:cNvPr id="38" name="组合 37"/>
            <p:cNvGrpSpPr/>
            <p:nvPr/>
          </p:nvGrpSpPr>
          <p:grpSpPr>
            <a:xfrm>
              <a:off x="4972259" y="4159732"/>
              <a:ext cx="2142342" cy="1529715"/>
              <a:chOff x="4991883" y="1451578"/>
              <a:chExt cx="2142342" cy="1529715"/>
            </a:xfrm>
          </p:grpSpPr>
          <p:sp>
            <p:nvSpPr>
              <p:cNvPr id="39" name="圆角矩形 38"/>
              <p:cNvSpPr/>
              <p:nvPr/>
            </p:nvSpPr>
            <p:spPr>
              <a:xfrm>
                <a:off x="4991883" y="1519166"/>
                <a:ext cx="2142342" cy="1371428"/>
              </a:xfrm>
              <a:prstGeom prst="roundRect">
                <a:avLst>
                  <a:gd name="adj" fmla="val 967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5151124" y="1451578"/>
                <a:ext cx="1808749" cy="1529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rgbClr val="333333"/>
                    </a:solidFill>
                    <a:latin typeface="+mn-ea"/>
                  </a:rPr>
                  <a:t>确保口罩有金属条的一端朝上，将两端的绳子挂在耳朵上</a:t>
                </a:r>
                <a:endParaRPr lang="zh-CN" altLang="en-US" sz="1800" dirty="0">
                  <a:solidFill>
                    <a:srgbClr val="333333"/>
                  </a:solidFill>
                  <a:latin typeface="+mn-ea"/>
                </a:endParaRPr>
              </a:p>
            </p:txBody>
          </p:sp>
        </p:grpSp>
        <p:sp>
          <p:nvSpPr>
            <p:cNvPr id="42" name="文字方塊 37"/>
            <p:cNvSpPr txBox="1"/>
            <p:nvPr/>
          </p:nvSpPr>
          <p:spPr>
            <a:xfrm>
              <a:off x="6691226" y="5013877"/>
              <a:ext cx="3609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E8B">
                      <a:alpha val="20000"/>
                    </a:srgbClr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cs"/>
                </a:rPr>
                <a:t>1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8B">
                    <a:alpha val="20000"/>
                  </a:srgbClr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cs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331696" y="4023842"/>
            <a:ext cx="2142342" cy="1529715"/>
            <a:chOff x="4972259" y="4159732"/>
            <a:chExt cx="2142342" cy="1529715"/>
          </a:xfrm>
        </p:grpSpPr>
        <p:grpSp>
          <p:nvGrpSpPr>
            <p:cNvPr id="45" name="组合 44"/>
            <p:cNvGrpSpPr/>
            <p:nvPr/>
          </p:nvGrpSpPr>
          <p:grpSpPr>
            <a:xfrm>
              <a:off x="4972259" y="4159732"/>
              <a:ext cx="2142342" cy="1529715"/>
              <a:chOff x="4991883" y="1451578"/>
              <a:chExt cx="2142342" cy="1529715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4991883" y="1519166"/>
                <a:ext cx="2142342" cy="1371428"/>
              </a:xfrm>
              <a:prstGeom prst="roundRect">
                <a:avLst>
                  <a:gd name="adj" fmla="val 967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5151124" y="1451578"/>
                <a:ext cx="1808749" cy="1529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rgbClr val="333333"/>
                    </a:solidFill>
                    <a:latin typeface="+mn-ea"/>
                  </a:rPr>
                  <a:t>将防护口罩罩住鼻、口及下巴，鼻夹部位向上紧贴面部</a:t>
                </a:r>
                <a:endParaRPr lang="zh-CN" altLang="en-US" sz="1800" dirty="0">
                  <a:solidFill>
                    <a:srgbClr val="333333"/>
                  </a:solidFill>
                  <a:latin typeface="+mn-ea"/>
                </a:endParaRPr>
              </a:p>
            </p:txBody>
          </p:sp>
        </p:grpSp>
        <p:sp>
          <p:nvSpPr>
            <p:cNvPr id="46" name="文字方塊 37"/>
            <p:cNvSpPr txBox="1"/>
            <p:nvPr/>
          </p:nvSpPr>
          <p:spPr>
            <a:xfrm>
              <a:off x="6691226" y="5013877"/>
              <a:ext cx="4171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E8B">
                      <a:alpha val="20000"/>
                    </a:srgbClr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cs"/>
                </a:rPr>
                <a:t>2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8B">
                    <a:alpha val="20000"/>
                  </a:srgbClr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cs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762204" y="4037707"/>
            <a:ext cx="2142543" cy="1529715"/>
            <a:chOff x="5073859" y="4174232"/>
            <a:chExt cx="2142543" cy="1529715"/>
          </a:xfrm>
        </p:grpSpPr>
        <p:grpSp>
          <p:nvGrpSpPr>
            <p:cNvPr id="50" name="组合 49"/>
            <p:cNvGrpSpPr/>
            <p:nvPr/>
          </p:nvGrpSpPr>
          <p:grpSpPr>
            <a:xfrm>
              <a:off x="5073859" y="4174232"/>
              <a:ext cx="2142490" cy="1529715"/>
              <a:chOff x="5093483" y="1466078"/>
              <a:chExt cx="2142490" cy="1529715"/>
            </a:xfrm>
          </p:grpSpPr>
          <p:sp>
            <p:nvSpPr>
              <p:cNvPr id="52" name="圆角矩形 51"/>
              <p:cNvSpPr/>
              <p:nvPr/>
            </p:nvSpPr>
            <p:spPr>
              <a:xfrm>
                <a:off x="5093483" y="1519801"/>
                <a:ext cx="2142342" cy="1371428"/>
              </a:xfrm>
              <a:prstGeom prst="roundRect">
                <a:avLst>
                  <a:gd name="adj" fmla="val 9673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5151268" y="1466078"/>
                <a:ext cx="2084705" cy="15297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zh-CN" altLang="en-US" sz="1800" dirty="0">
                    <a:solidFill>
                      <a:srgbClr val="333333"/>
                    </a:solidFill>
                    <a:latin typeface="+mn-ea"/>
                  </a:rPr>
                  <a:t>双手指尖放在金属鼻夹上从中间位置向两侧移动和按压，保证口罩的密闭</a:t>
                </a:r>
                <a:endParaRPr lang="zh-CN" altLang="en-US" sz="1800" dirty="0">
                  <a:solidFill>
                    <a:srgbClr val="333333"/>
                  </a:solidFill>
                  <a:latin typeface="+mn-ea"/>
                </a:endParaRPr>
              </a:p>
            </p:txBody>
          </p:sp>
        </p:grpSp>
        <p:sp>
          <p:nvSpPr>
            <p:cNvPr id="51" name="文字方塊 37"/>
            <p:cNvSpPr txBox="1"/>
            <p:nvPr/>
          </p:nvSpPr>
          <p:spPr>
            <a:xfrm>
              <a:off x="6786476" y="5013877"/>
              <a:ext cx="4299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TW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E8B">
                      <a:alpha val="20000"/>
                    </a:srgbClr>
                  </a:solidFill>
                  <a:effectLst/>
                  <a:uLnTx/>
                  <a:uFillTx/>
                  <a:latin typeface="Impact" panose="020B0806030902050204"/>
                  <a:ea typeface="微软雅黑 Light" panose="020B0502040204020203" charset="-122"/>
                  <a:cs typeface="+mn-cs"/>
                </a:rPr>
                <a:t>3</a:t>
              </a:r>
              <a:endPara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E8B">
                    <a:alpha val="20000"/>
                  </a:srgbClr>
                </a:solidFill>
                <a:effectLst/>
                <a:uLnTx/>
                <a:uFillTx/>
                <a:latin typeface="Impact" panose="020B0806030902050204"/>
                <a:ea typeface="微软雅黑 Light" panose="020B0502040204020203" charset="-122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140" y="708025"/>
            <a:ext cx="1649095" cy="1401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r="-88" b="51675"/>
          <a:stretch>
            <a:fillRect/>
          </a:stretch>
        </p:blipFill>
        <p:spPr>
          <a:xfrm flipH="1">
            <a:off x="9833610" y="699135"/>
            <a:ext cx="2142490" cy="14020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330" y="723265"/>
            <a:ext cx="1706245" cy="1386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l="4538" t="4573" r="52917" b="48748"/>
          <a:stretch>
            <a:fillRect/>
          </a:stretch>
        </p:blipFill>
        <p:spPr>
          <a:xfrm>
            <a:off x="5416550" y="5462905"/>
            <a:ext cx="1375410" cy="1320165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5480" t="53042" r="52905" b="1869"/>
          <a:stretch>
            <a:fillRect/>
          </a:stretch>
        </p:blipFill>
        <p:spPr>
          <a:xfrm>
            <a:off x="7830820" y="5462270"/>
            <a:ext cx="1424940" cy="1320800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l="48966" t="53307" r="9187" b="1365"/>
          <a:stretch>
            <a:fillRect/>
          </a:stretch>
        </p:blipFill>
        <p:spPr>
          <a:xfrm>
            <a:off x="10210800" y="5498465"/>
            <a:ext cx="1360170" cy="1284605"/>
          </a:xfrm>
          <a:prstGeom prst="ellipse">
            <a:avLst/>
          </a:prstGeom>
        </p:spPr>
      </p:pic>
      <p:sp>
        <p:nvSpPr>
          <p:cNvPr id="8193" name="TextBox 12"/>
          <p:cNvSpPr txBox="1"/>
          <p:nvPr/>
        </p:nvSpPr>
        <p:spPr>
          <a:xfrm>
            <a:off x="825500" y="121285"/>
            <a:ext cx="4226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如何有效防治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3448050" y="866496"/>
            <a:ext cx="5295900" cy="764890"/>
            <a:chOff x="3448050" y="866496"/>
            <a:chExt cx="5295900" cy="764890"/>
          </a:xfrm>
        </p:grpSpPr>
        <p:sp>
          <p:nvSpPr>
            <p:cNvPr id="12" name="PA-102255"/>
            <p:cNvSpPr/>
            <p:nvPr>
              <p:custDataLst>
                <p:tags r:id="rId1"/>
              </p:custDataLst>
            </p:nvPr>
          </p:nvSpPr>
          <p:spPr>
            <a:xfrm>
              <a:off x="3448050" y="866496"/>
              <a:ext cx="5295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srgbClr val="A1399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标准洗手七步法</a:t>
              </a:r>
              <a:endParaRPr lang="zh-CN" altLang="en-US" sz="3200" dirty="0" smtClean="0">
                <a:solidFill>
                  <a:srgbClr val="A1399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5815726" y="1631386"/>
              <a:ext cx="560548" cy="0"/>
            </a:xfrm>
            <a:prstGeom prst="line">
              <a:avLst/>
            </a:prstGeom>
            <a:ln w="57150">
              <a:solidFill>
                <a:srgbClr val="9434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组合 56"/>
          <p:cNvGrpSpPr/>
          <p:nvPr/>
        </p:nvGrpSpPr>
        <p:grpSpPr>
          <a:xfrm>
            <a:off x="708731" y="2010811"/>
            <a:ext cx="1951318" cy="2677569"/>
            <a:chOff x="708731" y="2010811"/>
            <a:chExt cx="1951318" cy="2677569"/>
          </a:xfrm>
        </p:grpSpPr>
        <p:sp>
          <p:nvSpPr>
            <p:cNvPr id="2" name="椭圆 1"/>
            <p:cNvSpPr/>
            <p:nvPr/>
          </p:nvSpPr>
          <p:spPr>
            <a:xfrm>
              <a:off x="909246" y="2010811"/>
              <a:ext cx="1550288" cy="1550288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08731" y="3673650"/>
              <a:ext cx="1951318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1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、掌心相对，</a:t>
              </a:r>
              <a:endPara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algn="ctr"/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手指并拢相互搓擦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2179268" y="4193672"/>
            <a:ext cx="1951318" cy="2674371"/>
            <a:chOff x="2179268" y="4193672"/>
            <a:chExt cx="1951318" cy="2674371"/>
          </a:xfrm>
        </p:grpSpPr>
        <p:sp>
          <p:nvSpPr>
            <p:cNvPr id="23" name="椭圆 22"/>
            <p:cNvSpPr/>
            <p:nvPr/>
          </p:nvSpPr>
          <p:spPr>
            <a:xfrm>
              <a:off x="2379783" y="4193672"/>
              <a:ext cx="1550288" cy="1550288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179268" y="5853313"/>
              <a:ext cx="1951318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、手心对手背沿指缝相互搓擦，交换进行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5120341" y="4193672"/>
            <a:ext cx="1951318" cy="2366396"/>
            <a:chOff x="5120341" y="4193672"/>
            <a:chExt cx="1951318" cy="2366396"/>
          </a:xfrm>
        </p:grpSpPr>
        <p:sp>
          <p:nvSpPr>
            <p:cNvPr id="25" name="椭圆 24"/>
            <p:cNvSpPr/>
            <p:nvPr/>
          </p:nvSpPr>
          <p:spPr>
            <a:xfrm>
              <a:off x="5320857" y="4193672"/>
              <a:ext cx="1550288" cy="1550288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5120341" y="5853313"/>
              <a:ext cx="1951318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4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、双手指相扣，互搓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7697561" y="4193672"/>
            <a:ext cx="2631440" cy="2674620"/>
            <a:chOff x="7697561" y="4193672"/>
            <a:chExt cx="2631440" cy="2674620"/>
          </a:xfrm>
        </p:grpSpPr>
        <p:sp>
          <p:nvSpPr>
            <p:cNvPr id="27" name="椭圆 26"/>
            <p:cNvSpPr/>
            <p:nvPr/>
          </p:nvSpPr>
          <p:spPr>
            <a:xfrm>
              <a:off x="8261931" y="4193672"/>
              <a:ext cx="1550288" cy="1550288"/>
            </a:xfrm>
            <a:prstGeom prst="ellipse">
              <a:avLst/>
            </a:prstGeom>
            <a:blipFill dpi="0" rotWithShape="1">
              <a:blip r:embed="rId5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697561" y="5853562"/>
              <a:ext cx="2631440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6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、将五个手指尖并拢在另一个手掌心旋转搓擦，交换进行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3649805" y="2010811"/>
            <a:ext cx="1951318" cy="2677569"/>
            <a:chOff x="3649805" y="2010811"/>
            <a:chExt cx="1951318" cy="2677569"/>
          </a:xfrm>
        </p:grpSpPr>
        <p:sp>
          <p:nvSpPr>
            <p:cNvPr id="24" name="椭圆 23"/>
            <p:cNvSpPr/>
            <p:nvPr/>
          </p:nvSpPr>
          <p:spPr>
            <a:xfrm>
              <a:off x="3850320" y="2010811"/>
              <a:ext cx="1550288" cy="1550288"/>
            </a:xfrm>
            <a:prstGeom prst="ellipse">
              <a:avLst/>
            </a:prstGeom>
            <a:blipFill dpi="0" rotWithShape="1">
              <a:blip r:embed="rId6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3649805" y="3673650"/>
              <a:ext cx="1951318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3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、掌心相对，双手交叉沿指缝相互搓擦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512951" y="2010811"/>
            <a:ext cx="2107174" cy="2677569"/>
            <a:chOff x="6512951" y="2010811"/>
            <a:chExt cx="2107174" cy="2677569"/>
          </a:xfrm>
        </p:grpSpPr>
        <p:sp>
          <p:nvSpPr>
            <p:cNvPr id="26" name="椭圆 25"/>
            <p:cNvSpPr/>
            <p:nvPr/>
          </p:nvSpPr>
          <p:spPr>
            <a:xfrm>
              <a:off x="6791394" y="2010811"/>
              <a:ext cx="1550288" cy="1550288"/>
            </a:xfrm>
            <a:prstGeom prst="ellipse">
              <a:avLst/>
            </a:prstGeom>
            <a:blipFill dpi="0" rotWithShape="1">
              <a:blip r:embed="rId7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512951" y="3673650"/>
              <a:ext cx="210717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5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、一手握另一手大拇指旋转搓擦，交换进行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454023" y="2010811"/>
            <a:ext cx="2107174" cy="2369594"/>
            <a:chOff x="9454023" y="2010811"/>
            <a:chExt cx="2107174" cy="2369594"/>
          </a:xfrm>
        </p:grpSpPr>
        <p:sp>
          <p:nvSpPr>
            <p:cNvPr id="28" name="椭圆 27"/>
            <p:cNvSpPr/>
            <p:nvPr/>
          </p:nvSpPr>
          <p:spPr>
            <a:xfrm>
              <a:off x="9732466" y="2010811"/>
              <a:ext cx="1550288" cy="1550288"/>
            </a:xfrm>
            <a:prstGeom prst="ellipse">
              <a:avLst/>
            </a:prstGeom>
            <a:blipFill dpi="0" rotWithShape="1">
              <a:blip r:embed="rId8"/>
              <a:srcRect/>
              <a:tile tx="0" ty="0" sx="100000" sy="100000" flip="none" algn="ctr"/>
            </a:blipFill>
            <a:ln w="28575">
              <a:solidFill>
                <a:srgbClr val="007E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454023" y="3673650"/>
              <a:ext cx="210717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7</a:t>
              </a:r>
              <a:r>
                <a:rPr lang="zh-CN" altLang="en-US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、螺旋式擦洗手腕，交替进行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cxnSp>
        <p:nvCxnSpPr>
          <p:cNvPr id="44" name="直接箭头连接符 43"/>
          <p:cNvCxnSpPr>
            <a:stCxn id="2" idx="6"/>
            <a:endCxn id="23" idx="0"/>
          </p:cNvCxnSpPr>
          <p:nvPr/>
        </p:nvCxnSpPr>
        <p:spPr>
          <a:xfrm>
            <a:off x="2459664" y="2786595"/>
            <a:ext cx="695960" cy="14071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>
            <a:stCxn id="23" idx="0"/>
            <a:endCxn id="24" idx="2"/>
          </p:cNvCxnSpPr>
          <p:nvPr/>
        </p:nvCxnSpPr>
        <p:spPr>
          <a:xfrm flipV="1">
            <a:off x="3155062" y="2786356"/>
            <a:ext cx="694690" cy="14071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箭头连接符 47"/>
          <p:cNvCxnSpPr>
            <a:stCxn id="24" idx="6"/>
            <a:endCxn id="25" idx="0"/>
          </p:cNvCxnSpPr>
          <p:nvPr/>
        </p:nvCxnSpPr>
        <p:spPr>
          <a:xfrm>
            <a:off x="5399968" y="2786595"/>
            <a:ext cx="695960" cy="14071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>
            <a:stCxn id="25" idx="0"/>
            <a:endCxn id="26" idx="2"/>
          </p:cNvCxnSpPr>
          <p:nvPr/>
        </p:nvCxnSpPr>
        <p:spPr>
          <a:xfrm flipV="1">
            <a:off x="6096002" y="2786356"/>
            <a:ext cx="695325" cy="14071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26" idx="6"/>
            <a:endCxn id="27" idx="0"/>
          </p:cNvCxnSpPr>
          <p:nvPr/>
        </p:nvCxnSpPr>
        <p:spPr>
          <a:xfrm>
            <a:off x="8341542" y="2786595"/>
            <a:ext cx="695960" cy="14071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27" idx="0"/>
            <a:endCxn id="28" idx="2"/>
          </p:cNvCxnSpPr>
          <p:nvPr/>
        </p:nvCxnSpPr>
        <p:spPr>
          <a:xfrm flipV="1">
            <a:off x="9037576" y="2786356"/>
            <a:ext cx="695325" cy="14071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" name="TextBox 12"/>
          <p:cNvSpPr txBox="1"/>
          <p:nvPr/>
        </p:nvSpPr>
        <p:spPr>
          <a:xfrm>
            <a:off x="825500" y="121285"/>
            <a:ext cx="42265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如何有效防治</a:t>
            </a:r>
            <a:endParaRPr lang="zh-CN" alt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REFSHAPE" val="478005724"/>
  <p:tag name="KSO_WM_UNIT_PLACING_PICTURE_USER_VIEWPORT" val="{&quot;height&quot;:7884,&quot;width&quot;:6317}"/>
</p:tagLst>
</file>

<file path=ppt/tags/tag10.xml><?xml version="1.0" encoding="utf-8"?>
<p:tagLst xmlns:p="http://schemas.openxmlformats.org/presentationml/2006/main">
  <p:tag name="PA" val="v5.2.9"/>
</p:tagLst>
</file>

<file path=ppt/tags/tag11.xml><?xml version="1.0" encoding="utf-8"?>
<p:tagLst xmlns:p="http://schemas.openxmlformats.org/presentationml/2006/main">
  <p:tag name="PA" val="v5.2.9"/>
</p:tagLst>
</file>

<file path=ppt/tags/tag12.xml><?xml version="1.0" encoding="utf-8"?>
<p:tagLst xmlns:p="http://schemas.openxmlformats.org/presentationml/2006/main">
  <p:tag name="PA" val="v5.2.9"/>
</p:tagLst>
</file>

<file path=ppt/tags/tag13.xml><?xml version="1.0" encoding="utf-8"?>
<p:tagLst xmlns:p="http://schemas.openxmlformats.org/presentationml/2006/main">
  <p:tag name="PA" val="v5.2.9"/>
</p:tagLst>
</file>

<file path=ppt/tags/tag14.xml><?xml version="1.0" encoding="utf-8"?>
<p:tagLst xmlns:p="http://schemas.openxmlformats.org/presentationml/2006/main">
  <p:tag name="PA" val="v5.2.9"/>
</p:tagLst>
</file>

<file path=ppt/tags/tag15.xml><?xml version="1.0" encoding="utf-8"?>
<p:tagLst xmlns:p="http://schemas.openxmlformats.org/presentationml/2006/main">
  <p:tag name="PA" val="v5.2.9"/>
</p:tagLst>
</file>

<file path=ppt/tags/tag16.xml><?xml version="1.0" encoding="utf-8"?>
<p:tagLst xmlns:p="http://schemas.openxmlformats.org/presentationml/2006/main">
  <p:tag name="PA" val="v5.2.9"/>
</p:tagLst>
</file>

<file path=ppt/tags/tag17.xml><?xml version="1.0" encoding="utf-8"?>
<p:tagLst xmlns:p="http://schemas.openxmlformats.org/presentationml/2006/main">
  <p:tag name="REFSHAPE" val="813903220"/>
  <p:tag name="KSO_WM_UNIT_PLACING_PICTURE_USER_VIEWPORT" val="{&quot;height&quot;:10800,&quot;width&quot;:9185}"/>
</p:tagLst>
</file>

<file path=ppt/tags/tag18.xml><?xml version="1.0" encoding="utf-8"?>
<p:tagLst xmlns:p="http://schemas.openxmlformats.org/presentationml/2006/main">
  <p:tag name="PA" val="v5.2.9"/>
</p:tagLst>
</file>

<file path=ppt/tags/tag19.xml><?xml version="1.0" encoding="utf-8"?>
<p:tagLst xmlns:p="http://schemas.openxmlformats.org/presentationml/2006/main">
  <p:tag name="PA" val="v5.2.9"/>
</p:tagLst>
</file>

<file path=ppt/tags/tag2.xml><?xml version="1.0" encoding="utf-8"?>
<p:tagLst xmlns:p="http://schemas.openxmlformats.org/presentationml/2006/main">
  <p:tag name="KSO_WM_SLIDE_MODEL_TYPE" val="numdgm"/>
</p:tagLst>
</file>

<file path=ppt/tags/tag20.xml><?xml version="1.0" encoding="utf-8"?>
<p:tagLst xmlns:p="http://schemas.openxmlformats.org/presentationml/2006/main">
  <p:tag name="PA" val="v5.2.9"/>
</p:tagLst>
</file>

<file path=ppt/tags/tag21.xml><?xml version="1.0" encoding="utf-8"?>
<p:tagLst xmlns:p="http://schemas.openxmlformats.org/presentationml/2006/main">
  <p:tag name="PA" val="v5.2.9"/>
</p:tagLst>
</file>

<file path=ppt/tags/tag22.xml><?xml version="1.0" encoding="utf-8"?>
<p:tagLst xmlns:p="http://schemas.openxmlformats.org/presentationml/2006/main">
  <p:tag name="PA" val="v5.2.9"/>
</p:tagLst>
</file>

<file path=ppt/tags/tag23.xml><?xml version="1.0" encoding="utf-8"?>
<p:tagLst xmlns:p="http://schemas.openxmlformats.org/presentationml/2006/main">
  <p:tag name="PA" val="v5.2.9"/>
</p:tagLst>
</file>

<file path=ppt/tags/tag24.xml><?xml version="1.0" encoding="utf-8"?>
<p:tagLst xmlns:p="http://schemas.openxmlformats.org/presentationml/2006/main">
  <p:tag name="PA" val="v5.2.9"/>
</p:tagLst>
</file>

<file path=ppt/tags/tag25.xml><?xml version="1.0" encoding="utf-8"?>
<p:tagLst xmlns:p="http://schemas.openxmlformats.org/presentationml/2006/main">
  <p:tag name="MH" val="20160323115216"/>
  <p:tag name="MH_LIBRARY" val="GRAPHIC"/>
  <p:tag name="MH_TYPE" val="SubTitle"/>
  <p:tag name="MH_ORDER" val="1"/>
</p:tagLst>
</file>

<file path=ppt/tags/tag26.xml><?xml version="1.0" encoding="utf-8"?>
<p:tagLst xmlns:p="http://schemas.openxmlformats.org/presentationml/2006/main">
  <p:tag name="MH" val="20160323115216"/>
  <p:tag name="MH_LIBRARY" val="GRAPHIC"/>
  <p:tag name="MH_TYPE" val="SubTitle"/>
  <p:tag name="MH_ORDER" val="2"/>
</p:tagLst>
</file>

<file path=ppt/tags/tag27.xml><?xml version="1.0" encoding="utf-8"?>
<p:tagLst xmlns:p="http://schemas.openxmlformats.org/presentationml/2006/main">
  <p:tag name="MH" val="20160323115216"/>
  <p:tag name="MH_LIBRARY" val="GRAPHIC"/>
  <p:tag name="MH_TYPE" val="Other"/>
  <p:tag name="MH_ORDER" val="1"/>
</p:tagLst>
</file>

<file path=ppt/tags/tag28.xml><?xml version="1.0" encoding="utf-8"?>
<p:tagLst xmlns:p="http://schemas.openxmlformats.org/presentationml/2006/main">
  <p:tag name="MH" val="20160323115216"/>
  <p:tag name="MH_LIBRARY" val="GRAPHIC"/>
  <p:tag name="MH_TYPE" val="Title"/>
  <p:tag name="MH_ORDER" val="1"/>
</p:tagLst>
</file>

<file path=ppt/tags/tag29.xml><?xml version="1.0" encoding="utf-8"?>
<p:tagLst xmlns:p="http://schemas.openxmlformats.org/presentationml/2006/main">
  <p:tag name="MH" val="20160323115216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PA" val="v5.2.9"/>
</p:tagLst>
</file>

<file path=ppt/tags/tag30.xml><?xml version="1.0" encoding="utf-8"?>
<p:tagLst xmlns:p="http://schemas.openxmlformats.org/presentationml/2006/main">
  <p:tag name="MH" val="20160323115216"/>
  <p:tag name="MH_LIBRARY" val="GRAPHIC"/>
  <p:tag name="MH_TYPE" val="Other"/>
  <p:tag name="MH_ORDER" val="3"/>
</p:tagLst>
</file>

<file path=ppt/tags/tag31.xml><?xml version="1.0" encoding="utf-8"?>
<p:tagLst xmlns:p="http://schemas.openxmlformats.org/presentationml/2006/main">
  <p:tag name="MH" val="20160323115216"/>
  <p:tag name="MH_LIBRARY" val="GRAPHIC"/>
  <p:tag name="MH_TYPE" val="Other"/>
  <p:tag name="MH_ORDER" val="4"/>
</p:tagLst>
</file>

<file path=ppt/tags/tag32.xml><?xml version="1.0" encoding="utf-8"?>
<p:tagLst xmlns:p="http://schemas.openxmlformats.org/presentationml/2006/main">
  <p:tag name="MH" val="20160323115216"/>
  <p:tag name="MH_LIBRARY" val="GRAPHIC"/>
  <p:tag name="MH_TYPE" val="Other"/>
  <p:tag name="MH_ORDER" val="5"/>
</p:tagLst>
</file>

<file path=ppt/tags/tag33.xml><?xml version="1.0" encoding="utf-8"?>
<p:tagLst xmlns:p="http://schemas.openxmlformats.org/presentationml/2006/main">
  <p:tag name="MH" val="20160323115216"/>
  <p:tag name="MH_LIBRARY" val="GRAPHIC"/>
  <p:tag name="MH_TYPE" val="Other"/>
  <p:tag name="MH_ORDER" val="6"/>
</p:tagLst>
</file>

<file path=ppt/tags/tag34.xml><?xml version="1.0" encoding="utf-8"?>
<p:tagLst xmlns:p="http://schemas.openxmlformats.org/presentationml/2006/main">
  <p:tag name="MH" val="20160323115216"/>
  <p:tag name="MH_LIBRARY" val="GRAPHIC"/>
  <p:tag name="MH_TYPE" val="Other"/>
  <p:tag name="MH_ORDER" val="7"/>
</p:tagLst>
</file>

<file path=ppt/tags/tag35.xml><?xml version="1.0" encoding="utf-8"?>
<p:tagLst xmlns:p="http://schemas.openxmlformats.org/presentationml/2006/main">
  <p:tag name="MH" val="20160323115216"/>
  <p:tag name="MH_LIBRARY" val="GRAPHIC"/>
  <p:tag name="MH_TYPE" val="Other"/>
  <p:tag name="MH_ORDER" val="8"/>
</p:tagLst>
</file>

<file path=ppt/tags/tag36.xml><?xml version="1.0" encoding="utf-8"?>
<p:tagLst xmlns:p="http://schemas.openxmlformats.org/presentationml/2006/main">
  <p:tag name="MH" val="20160323115216"/>
  <p:tag name="MH_LIBRARY" val="GRAPHIC"/>
  <p:tag name="MH_TYPE" val="Other"/>
  <p:tag name="MH_ORDER" val="9"/>
</p:tagLst>
</file>

<file path=ppt/tags/tag37.xml><?xml version="1.0" encoding="utf-8"?>
<p:tagLst xmlns:p="http://schemas.openxmlformats.org/presentationml/2006/main">
  <p:tag name="MH" val="20160323115216"/>
  <p:tag name="MH_LIBRARY" val="GRAPHIC"/>
  <p:tag name="MH_TYPE" val="Other"/>
  <p:tag name="MH_ORDER" val="10"/>
</p:tagLst>
</file>

<file path=ppt/tags/tag38.xml><?xml version="1.0" encoding="utf-8"?>
<p:tagLst xmlns:p="http://schemas.openxmlformats.org/presentationml/2006/main">
  <p:tag name="MH" val="20160323115216"/>
  <p:tag name="MH_LIBRARY" val="GRAPHIC"/>
  <p:tag name="MH_TYPE" val="Other"/>
  <p:tag name="MH_ORDER" val="11"/>
</p:tagLst>
</file>

<file path=ppt/tags/tag39.xml><?xml version="1.0" encoding="utf-8"?>
<p:tagLst xmlns:p="http://schemas.openxmlformats.org/presentationml/2006/main">
  <p:tag name="MH" val="20160323115216"/>
  <p:tag name="MH_LIBRARY" val="GRAPHIC"/>
  <p:tag name="MH_TYPE" val="Other"/>
  <p:tag name="MH_ORDER" val="12"/>
</p:tagLst>
</file>

<file path=ppt/tags/tag4.xml><?xml version="1.0" encoding="utf-8"?>
<p:tagLst xmlns:p="http://schemas.openxmlformats.org/presentationml/2006/main">
  <p:tag name="PA" val="v5.2.9"/>
</p:tagLst>
</file>

<file path=ppt/tags/tag40.xml><?xml version="1.0" encoding="utf-8"?>
<p:tagLst xmlns:p="http://schemas.openxmlformats.org/presentationml/2006/main">
  <p:tag name="MH" val="20160323115216"/>
  <p:tag name="MH_LIBRARY" val="GRAPHIC"/>
  <p:tag name="MH_TYPE" val="Other"/>
  <p:tag name="MH_ORDER" val="13"/>
</p:tagLst>
</file>

<file path=ppt/tags/tag41.xml><?xml version="1.0" encoding="utf-8"?>
<p:tagLst xmlns:p="http://schemas.openxmlformats.org/presentationml/2006/main">
  <p:tag name="KSO_WM_UNIT_TABLE_BEAUTIFY" val="smartTable{8e818b2f-1554-4db3-a0fe-9a567b9d85e7}"/>
</p:tagLst>
</file>

<file path=ppt/tags/tag42.xml><?xml version="1.0" encoding="utf-8"?>
<p:tagLst xmlns:p="http://schemas.openxmlformats.org/presentationml/2006/main">
  <p:tag name="KSO_WM_UNIT_TABLE_BEAUTIFY" val="smartTable{83ae7120-bc86-4996-ac88-7c8245dae956}"/>
</p:tagLst>
</file>

<file path=ppt/tags/tag43.xml><?xml version="1.0" encoding="utf-8"?>
<p:tagLst xmlns:p="http://schemas.openxmlformats.org/presentationml/2006/main">
  <p:tag name="PA" val="v5.2.9"/>
</p:tagLst>
</file>

<file path=ppt/tags/tag44.xml><?xml version="1.0" encoding="utf-8"?>
<p:tagLst xmlns:p="http://schemas.openxmlformats.org/presentationml/2006/main">
  <p:tag name="ISLIDE.DIAGRAM" val="224397"/>
</p:tagLst>
</file>

<file path=ppt/tags/tag45.xml><?xml version="1.0" encoding="utf-8"?>
<p:tagLst xmlns:p="http://schemas.openxmlformats.org/presentationml/2006/main">
  <p:tag name="PA" val="v5.2.4"/>
</p:tagLst>
</file>

<file path=ppt/tags/tag46.xml><?xml version="1.0" encoding="utf-8"?>
<p:tagLst xmlns:p="http://schemas.openxmlformats.org/presentationml/2006/main">
  <p:tag name="PA" val="v5.2.4"/>
</p:tagLst>
</file>

<file path=ppt/tags/tag47.xml><?xml version="1.0" encoding="utf-8"?>
<p:tagLst xmlns:p="http://schemas.openxmlformats.org/presentationml/2006/main">
  <p:tag name="PA" val="v5.2.4"/>
</p:tagLst>
</file>

<file path=ppt/tags/tag5.xml><?xml version="1.0" encoding="utf-8"?>
<p:tagLst xmlns:p="http://schemas.openxmlformats.org/presentationml/2006/main">
  <p:tag name="PA" val="v5.2.9"/>
</p:tagLst>
</file>

<file path=ppt/tags/tag6.xml><?xml version="1.0" encoding="utf-8"?>
<p:tagLst xmlns:p="http://schemas.openxmlformats.org/presentationml/2006/main">
  <p:tag name="PA" val="v5.2.9"/>
</p:tagLst>
</file>

<file path=ppt/tags/tag7.xml><?xml version="1.0" encoding="utf-8"?>
<p:tagLst xmlns:p="http://schemas.openxmlformats.org/presentationml/2006/main">
  <p:tag name="PA" val="v5.2.9"/>
</p:tagLst>
</file>

<file path=ppt/tags/tag8.xml><?xml version="1.0" encoding="utf-8"?>
<p:tagLst xmlns:p="http://schemas.openxmlformats.org/presentationml/2006/main">
  <p:tag name="PA" val="v5.2.9"/>
</p:tagLst>
</file>

<file path=ppt/tags/tag9.xml><?xml version="1.0" encoding="utf-8"?>
<p:tagLst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5036</Words>
  <Application>WPS 演示</Application>
  <PresentationFormat>全屏显示(4:3)</PresentationFormat>
  <Paragraphs>754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66" baseType="lpstr">
      <vt:lpstr>Arial</vt:lpstr>
      <vt:lpstr>宋体</vt:lpstr>
      <vt:lpstr>Wingdings</vt:lpstr>
      <vt:lpstr>Calibri</vt:lpstr>
      <vt:lpstr>微软雅黑</vt:lpstr>
      <vt:lpstr>Helvetica Neue Medium</vt:lpstr>
      <vt:lpstr>宋体-简</vt:lpstr>
      <vt:lpstr>阿里巴巴普惠体</vt:lpstr>
      <vt:lpstr>Impact</vt:lpstr>
      <vt:lpstr>微软雅黑 Light</vt:lpstr>
      <vt:lpstr>思源黑体 CN Medium</vt:lpstr>
      <vt:lpstr>冬青黑体简体中文</vt:lpstr>
      <vt:lpstr>黑体</vt:lpstr>
      <vt:lpstr>Impact</vt:lpstr>
      <vt:lpstr>Arial Unicode MS</vt:lpstr>
      <vt:lpstr>华文宋体</vt:lpstr>
      <vt:lpstr>思源黑体 CN Heavy</vt:lpstr>
      <vt:lpstr>等线</vt:lpstr>
      <vt:lpstr>Segoe UI</vt:lpstr>
      <vt:lpstr>Lato Light</vt:lpstr>
      <vt:lpstr>圆体-简</vt:lpstr>
      <vt:lpstr>方正兰亭细黑_GBK_M</vt:lpstr>
      <vt:lpstr>Wingdings</vt:lpstr>
      <vt:lpstr>华文细黑</vt:lpstr>
      <vt:lpstr>楷体_GB2312</vt:lpstr>
      <vt:lpstr>新宋体</vt:lpstr>
      <vt:lpstr>Segoe Print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bj</dc:creator>
  <cp:lastModifiedBy>晶晶</cp:lastModifiedBy>
  <cp:revision>338</cp:revision>
  <dcterms:created xsi:type="dcterms:W3CDTF">2013-10-30T09:04:00Z</dcterms:created>
  <dcterms:modified xsi:type="dcterms:W3CDTF">2020-02-13T16:10:34Z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