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  <p:sldMasterId id="2147483744" r:id="rId10"/>
    <p:sldMasterId id="2147483756" r:id="rId11"/>
    <p:sldMasterId id="2147483768" r:id="rId12"/>
    <p:sldMasterId id="2147483777" r:id="rId13"/>
    <p:sldMasterId id="2147483789" r:id="rId14"/>
    <p:sldMasterId id="2147483801" r:id="rId15"/>
    <p:sldMasterId id="2147483808" r:id="rId16"/>
  </p:sldMasterIdLst>
  <p:notesMasterIdLst>
    <p:notesMasterId r:id="rId18"/>
  </p:notesMasterIdLst>
  <p:sldIdLst>
    <p:sldId id="716" r:id="rId17"/>
    <p:sldId id="1812" r:id="rId19"/>
    <p:sldId id="1997" r:id="rId20"/>
    <p:sldId id="2512" r:id="rId21"/>
    <p:sldId id="2513" r:id="rId22"/>
    <p:sldId id="2520" r:id="rId23"/>
    <p:sldId id="2880" r:id="rId24"/>
    <p:sldId id="2718" r:id="rId25"/>
    <p:sldId id="2834" r:id="rId26"/>
    <p:sldId id="2835" r:id="rId27"/>
    <p:sldId id="2836" r:id="rId28"/>
    <p:sldId id="2837" r:id="rId29"/>
    <p:sldId id="2838" r:id="rId30"/>
    <p:sldId id="2289" r:id="rId31"/>
    <p:sldId id="2290" r:id="rId32"/>
    <p:sldId id="2928" r:id="rId33"/>
    <p:sldId id="2287" r:id="rId34"/>
    <p:sldId id="2291" r:id="rId35"/>
    <p:sldId id="2293" r:id="rId36"/>
    <p:sldId id="2295" r:id="rId37"/>
    <p:sldId id="2386" r:id="rId38"/>
    <p:sldId id="2388" r:id="rId39"/>
    <p:sldId id="2392" r:id="rId40"/>
    <p:sldId id="2487" r:id="rId41"/>
    <p:sldId id="2488" r:id="rId42"/>
    <p:sldId id="2489" r:id="rId43"/>
    <p:sldId id="2492" r:id="rId44"/>
    <p:sldId id="2493" r:id="rId45"/>
    <p:sldId id="2494" r:id="rId46"/>
    <p:sldId id="2495" r:id="rId47"/>
    <p:sldId id="2496" r:id="rId48"/>
    <p:sldId id="2719" r:id="rId49"/>
    <p:sldId id="2720" r:id="rId50"/>
    <p:sldId id="2721" r:id="rId51"/>
    <p:sldId id="2387" r:id="rId52"/>
    <p:sldId id="2636" r:id="rId53"/>
    <p:sldId id="2723" r:id="rId54"/>
    <p:sldId id="2724" r:id="rId55"/>
    <p:sldId id="2294" r:id="rId56"/>
    <p:sldId id="1690" r:id="rId57"/>
    <p:sldId id="2501" r:id="rId58"/>
    <p:sldId id="2502" r:id="rId59"/>
    <p:sldId id="2503" r:id="rId60"/>
    <p:sldId id="2504" r:id="rId61"/>
    <p:sldId id="2505" r:id="rId62"/>
    <p:sldId id="2506" r:id="rId63"/>
    <p:sldId id="2507" r:id="rId64"/>
    <p:sldId id="2508" r:id="rId65"/>
    <p:sldId id="2509" r:id="rId66"/>
    <p:sldId id="2510" r:id="rId67"/>
    <p:sldId id="2511" r:id="rId68"/>
    <p:sldId id="2830" r:id="rId69"/>
    <p:sldId id="2968" r:id="rId70"/>
    <p:sldId id="2832" r:id="rId71"/>
    <p:sldId id="2833" r:id="rId72"/>
    <p:sldId id="717" r:id="rId73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骆 红帅" initials="骆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5583B"/>
    <a:srgbClr val="5C5544"/>
    <a:srgbClr val="959089"/>
    <a:srgbClr val="FF0000"/>
    <a:srgbClr val="F00000"/>
    <a:srgbClr val="00CC99"/>
    <a:srgbClr val="E85208"/>
    <a:srgbClr val="DDDDDD"/>
    <a:srgbClr val="0B97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60" autoAdjust="0"/>
    <p:restoredTop sz="94321" autoAdjust="0"/>
  </p:normalViewPr>
  <p:slideViewPr>
    <p:cSldViewPr snapToGrid="0" showGuides="1">
      <p:cViewPr varScale="1">
        <p:scale>
          <a:sx n="81" d="100"/>
          <a:sy n="81" d="100"/>
        </p:scale>
        <p:origin x="254" y="62"/>
      </p:cViewPr>
      <p:guideLst>
        <p:guide orient="horz" pos="2518"/>
        <p:guide pos="3840"/>
      </p:guideLst>
    </p:cSldViewPr>
  </p:slideViewPr>
  <p:outlineViewPr>
    <p:cViewPr>
      <p:scale>
        <a:sx n="33" d="100"/>
        <a:sy n="33" d="100"/>
      </p:scale>
      <p:origin x="0" y="-4104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7" Type="http://schemas.openxmlformats.org/officeDocument/2006/relationships/commentAuthors" Target="commentAuthors.xml"/><Relationship Id="rId76" Type="http://schemas.openxmlformats.org/officeDocument/2006/relationships/tableStyles" Target="tableStyles.xml"/><Relationship Id="rId75" Type="http://schemas.openxmlformats.org/officeDocument/2006/relationships/viewProps" Target="viewProps.xml"/><Relationship Id="rId74" Type="http://schemas.openxmlformats.org/officeDocument/2006/relationships/presProps" Target="presProps.xml"/><Relationship Id="rId73" Type="http://schemas.openxmlformats.org/officeDocument/2006/relationships/slide" Target="slides/slide56.xml"/><Relationship Id="rId72" Type="http://schemas.openxmlformats.org/officeDocument/2006/relationships/slide" Target="slides/slide55.xml"/><Relationship Id="rId71" Type="http://schemas.openxmlformats.org/officeDocument/2006/relationships/slide" Target="slides/slide54.xml"/><Relationship Id="rId70" Type="http://schemas.openxmlformats.org/officeDocument/2006/relationships/slide" Target="slides/slide53.xml"/><Relationship Id="rId7" Type="http://schemas.openxmlformats.org/officeDocument/2006/relationships/slideMaster" Target="slideMasters/slideMaster6.xml"/><Relationship Id="rId69" Type="http://schemas.openxmlformats.org/officeDocument/2006/relationships/slide" Target="slides/slide52.xml"/><Relationship Id="rId68" Type="http://schemas.openxmlformats.org/officeDocument/2006/relationships/slide" Target="slides/slide51.xml"/><Relationship Id="rId67" Type="http://schemas.openxmlformats.org/officeDocument/2006/relationships/slide" Target="slides/slide50.xml"/><Relationship Id="rId66" Type="http://schemas.openxmlformats.org/officeDocument/2006/relationships/slide" Target="slides/slide49.xml"/><Relationship Id="rId65" Type="http://schemas.openxmlformats.org/officeDocument/2006/relationships/slide" Target="slides/slide48.xml"/><Relationship Id="rId64" Type="http://schemas.openxmlformats.org/officeDocument/2006/relationships/slide" Target="slides/slide47.xml"/><Relationship Id="rId63" Type="http://schemas.openxmlformats.org/officeDocument/2006/relationships/slide" Target="slides/slide46.xml"/><Relationship Id="rId62" Type="http://schemas.openxmlformats.org/officeDocument/2006/relationships/slide" Target="slides/slide45.xml"/><Relationship Id="rId61" Type="http://schemas.openxmlformats.org/officeDocument/2006/relationships/slide" Target="slides/slide44.xml"/><Relationship Id="rId60" Type="http://schemas.openxmlformats.org/officeDocument/2006/relationships/slide" Target="slides/slide43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42.xml"/><Relationship Id="rId58" Type="http://schemas.openxmlformats.org/officeDocument/2006/relationships/slide" Target="slides/slide41.xml"/><Relationship Id="rId57" Type="http://schemas.openxmlformats.org/officeDocument/2006/relationships/slide" Target="slides/slide40.xml"/><Relationship Id="rId56" Type="http://schemas.openxmlformats.org/officeDocument/2006/relationships/slide" Target="slides/slide39.xml"/><Relationship Id="rId55" Type="http://schemas.openxmlformats.org/officeDocument/2006/relationships/slide" Target="slides/slide38.xml"/><Relationship Id="rId54" Type="http://schemas.openxmlformats.org/officeDocument/2006/relationships/slide" Target="slides/slide37.xml"/><Relationship Id="rId53" Type="http://schemas.openxmlformats.org/officeDocument/2006/relationships/slide" Target="slides/slide36.xml"/><Relationship Id="rId52" Type="http://schemas.openxmlformats.org/officeDocument/2006/relationships/slide" Target="slides/slide35.xml"/><Relationship Id="rId51" Type="http://schemas.openxmlformats.org/officeDocument/2006/relationships/slide" Target="slides/slide34.xml"/><Relationship Id="rId50" Type="http://schemas.openxmlformats.org/officeDocument/2006/relationships/slide" Target="slides/slide33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2.xml"/><Relationship Id="rId48" Type="http://schemas.openxmlformats.org/officeDocument/2006/relationships/slide" Target="slides/slide31.xml"/><Relationship Id="rId47" Type="http://schemas.openxmlformats.org/officeDocument/2006/relationships/slide" Target="slides/slide30.xml"/><Relationship Id="rId46" Type="http://schemas.openxmlformats.org/officeDocument/2006/relationships/slide" Target="slides/slide29.xml"/><Relationship Id="rId45" Type="http://schemas.openxmlformats.org/officeDocument/2006/relationships/slide" Target="slides/slide28.xml"/><Relationship Id="rId44" Type="http://schemas.openxmlformats.org/officeDocument/2006/relationships/slide" Target="slides/slide27.xml"/><Relationship Id="rId43" Type="http://schemas.openxmlformats.org/officeDocument/2006/relationships/slide" Target="slides/slide26.xml"/><Relationship Id="rId42" Type="http://schemas.openxmlformats.org/officeDocument/2006/relationships/slide" Target="slides/slide25.xml"/><Relationship Id="rId41" Type="http://schemas.openxmlformats.org/officeDocument/2006/relationships/slide" Target="slides/slide24.xml"/><Relationship Id="rId40" Type="http://schemas.openxmlformats.org/officeDocument/2006/relationships/slide" Target="slides/slide2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2.xml"/><Relationship Id="rId38" Type="http://schemas.openxmlformats.org/officeDocument/2006/relationships/slide" Target="slides/slide21.xml"/><Relationship Id="rId37" Type="http://schemas.openxmlformats.org/officeDocument/2006/relationships/slide" Target="slides/slide20.xml"/><Relationship Id="rId36" Type="http://schemas.openxmlformats.org/officeDocument/2006/relationships/slide" Target="slides/slide19.xml"/><Relationship Id="rId35" Type="http://schemas.openxmlformats.org/officeDocument/2006/relationships/slide" Target="slides/slide18.xml"/><Relationship Id="rId34" Type="http://schemas.openxmlformats.org/officeDocument/2006/relationships/slide" Target="slides/slide17.xml"/><Relationship Id="rId33" Type="http://schemas.openxmlformats.org/officeDocument/2006/relationships/slide" Target="slides/slide16.xml"/><Relationship Id="rId32" Type="http://schemas.openxmlformats.org/officeDocument/2006/relationships/slide" Target="slides/slide15.xml"/><Relationship Id="rId31" Type="http://schemas.openxmlformats.org/officeDocument/2006/relationships/slide" Target="slides/slide14.xml"/><Relationship Id="rId30" Type="http://schemas.openxmlformats.org/officeDocument/2006/relationships/slide" Target="slides/slide1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8" Type="http://schemas.openxmlformats.org/officeDocument/2006/relationships/slide" Target="slides/slide11.xml"/><Relationship Id="rId27" Type="http://schemas.openxmlformats.org/officeDocument/2006/relationships/slide" Target="slides/slide10.xml"/><Relationship Id="rId26" Type="http://schemas.openxmlformats.org/officeDocument/2006/relationships/slide" Target="slides/slide9.xml"/><Relationship Id="rId25" Type="http://schemas.openxmlformats.org/officeDocument/2006/relationships/slide" Target="slides/slide8.xml"/><Relationship Id="rId24" Type="http://schemas.openxmlformats.org/officeDocument/2006/relationships/slide" Target="slides/slide7.xml"/><Relationship Id="rId23" Type="http://schemas.openxmlformats.org/officeDocument/2006/relationships/slide" Target="slides/slide6.xml"/><Relationship Id="rId22" Type="http://schemas.openxmlformats.org/officeDocument/2006/relationships/slide" Target="slides/slide5.xml"/><Relationship Id="rId21" Type="http://schemas.openxmlformats.org/officeDocument/2006/relationships/slide" Target="slides/slide4.xml"/><Relationship Id="rId20" Type="http://schemas.openxmlformats.org/officeDocument/2006/relationships/slide" Target="slides/slide3.xml"/><Relationship Id="rId2" Type="http://schemas.openxmlformats.org/officeDocument/2006/relationships/theme" Target="theme/theme1.xml"/><Relationship Id="rId19" Type="http://schemas.openxmlformats.org/officeDocument/2006/relationships/slide" Target="slides/slide2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1200" b="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00086D9-CB47-47A0-A573-A8C7BB148A8D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516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30725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单击此处编辑母版文本样式</a:t>
            </a: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第二级</a:t>
            </a: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第三级</a:t>
            </a: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第四级</a:t>
            </a: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第五级</a:t>
            </a: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1200" b="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幻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EE3325D-98A7-434C-8673-4928A8431796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03615-7D62-418D-8074-8197D58C410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2B3BA-B5F9-4BF8-A8AD-C22DE236F6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2B3BA-B5F9-4BF8-A8AD-C22DE236F6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2B3BA-B5F9-4BF8-A8AD-C22DE236F6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2B3BA-B5F9-4BF8-A8AD-C22DE236F6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2B3BA-B5F9-4BF8-A8AD-C22DE236F6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2B3BA-B5F9-4BF8-A8AD-C22DE236F6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AF2B3BA-B5F9-4BF8-A8AD-C22DE236F6A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AF2B3BA-B5F9-4BF8-A8AD-C22DE236F6A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模板来自于 </a:t>
            </a:r>
            <a:r>
              <a:rPr lang="en-US" altLang="zh-CN"/>
              <a:t>http://docer.wps.cn</a:t>
            </a:r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AF2B3BA-B5F9-4BF8-A8AD-C22DE236F6A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AF2B3BA-B5F9-4BF8-A8AD-C22DE236F6A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AF2B3BA-B5F9-4BF8-A8AD-C22DE236F6A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AF2B3BA-B5F9-4BF8-A8AD-C22DE236F6A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AF2B3BA-B5F9-4BF8-A8AD-C22DE236F6A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AF2B3BA-B5F9-4BF8-A8AD-C22DE236F6A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AF2B3BA-B5F9-4BF8-A8AD-C22DE236F6A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AF2B3BA-B5F9-4BF8-A8AD-C22DE236F6A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AF2B3BA-B5F9-4BF8-A8AD-C22DE236F6A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AF2B3BA-B5F9-4BF8-A8AD-C22DE236F6A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2B3BA-B5F9-4BF8-A8AD-C22DE236F6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AF2B3BA-B5F9-4BF8-A8AD-C22DE236F6A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19528-AD70-4EE5-A430-25FCB909CC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03615-7D62-418D-8074-8197D58C410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2B3BA-B5F9-4BF8-A8AD-C22DE236F6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2B3BA-B5F9-4BF8-A8AD-C22DE236F6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2B3BA-B5F9-4BF8-A8AD-C22DE236F6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2B3BA-B5F9-4BF8-A8AD-C22DE236F6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2B3BA-B5F9-4BF8-A8AD-C22DE236F6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2B3BA-B5F9-4BF8-A8AD-C22DE236F6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0D70B86-0A93-4BEA-B091-192641948BFF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A61E094-1846-4AD9-AA5E-E449DEC0533D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0D70B86-0A93-4BEA-B091-192641948BFF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A61E094-1846-4AD9-AA5E-E449DEC0533D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PhAnim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7"/>
          <p:cNvSpPr/>
          <p:nvPr/>
        </p:nvSpPr>
        <p:spPr>
          <a:xfrm>
            <a:off x="914400" y="2393950"/>
            <a:ext cx="10363200" cy="109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36867" name="Picture 8" descr="湘雅图标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500" y="260350"/>
            <a:ext cx="1487488" cy="1116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8" name="Picture 9" descr="xyyy 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8" y="5949950"/>
            <a:ext cx="2654300" cy="579438"/>
          </a:xfrm>
          <a:prstGeom prst="rect">
            <a:avLst/>
          </a:prstGeom>
          <a:noFill/>
          <a:ln w="9525">
            <a:noFill/>
          </a:ln>
          <a:effectLst>
            <a:outerShdw dist="45791" dir="2021404" algn="ctr" rotWithShape="0">
              <a:srgbClr val="333333">
                <a:alpha val="50000"/>
              </a:srgbClr>
            </a:outerShdw>
          </a:effectLst>
        </p:spPr>
      </p:pic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10363200" cy="1371600"/>
          </a:xfrm>
        </p:spPr>
        <p:txBody>
          <a:bodyPr/>
          <a:lstStyle>
            <a:lvl1pPr>
              <a:defRPr sz="4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429000"/>
            <a:ext cx="9347200" cy="16002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1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94BC594-0903-460C-AE7D-866BAD087584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606A94-521B-42BE-B6DE-A179C0920FA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6B20CD-C659-4376-8A98-AE542DD9354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BF66D8-3A38-41A5-80E9-3B928A30EF9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6B20CD-C659-4376-8A98-AE542DD9354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BF66D8-3A38-41A5-80E9-3B928A30EF9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55650" y="1752600"/>
            <a:ext cx="5257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5850" y="1752600"/>
            <a:ext cx="5257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6B20CD-C659-4376-8A98-AE542DD9354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BF66D8-3A38-41A5-80E9-3B928A30EF9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6B20CD-C659-4376-8A98-AE542DD9354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BF66D8-3A38-41A5-80E9-3B928A30EF9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6B20CD-C659-4376-8A98-AE542DD9354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BF66D8-3A38-41A5-80E9-3B928A30EF9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6B20CD-C659-4376-8A98-AE542DD9354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BF66D8-3A38-41A5-80E9-3B928A30EF9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6B20CD-C659-4376-8A98-AE542DD9354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BF66D8-3A38-41A5-80E9-3B928A30EF9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6B20CD-C659-4376-8A98-AE542DD9354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BF66D8-3A38-41A5-80E9-3B928A30EF9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6B20CD-C659-4376-8A98-AE542DD9354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BF66D8-3A38-41A5-80E9-3B928A30EF9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0D70B86-0A93-4BEA-B091-192641948BFF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A61E094-1846-4AD9-AA5E-E449DEC0533D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66175" y="304800"/>
            <a:ext cx="2668588" cy="5715000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55650" y="304800"/>
            <a:ext cx="7858125" cy="57150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6B20CD-C659-4376-8A98-AE542DD9354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BF66D8-3A38-41A5-80E9-3B928A30EF9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74663" y="20638"/>
            <a:ext cx="4641850" cy="4635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0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1" name="Group 5"/>
          <p:cNvGrpSpPr/>
          <p:nvPr userDrawn="1"/>
        </p:nvGrpSpPr>
        <p:grpSpPr>
          <a:xfrm>
            <a:off x="463550" y="6308725"/>
            <a:ext cx="298450" cy="295275"/>
            <a:chOff x="4328868" y="5502988"/>
            <a:chExt cx="500307" cy="493774"/>
          </a:xfrm>
        </p:grpSpPr>
        <p:sp>
          <p:nvSpPr>
            <p:cNvPr id="4" name="Freeform 7">
              <a:hlinkClick r:id="" action="ppaction://hlinkshowjump?jump=previousslide"/>
            </p:cNvPr>
            <p:cNvSpPr/>
            <p:nvPr/>
          </p:nvSpPr>
          <p:spPr bwMode="auto">
            <a:xfrm>
              <a:off x="4520475" y="5648997"/>
              <a:ext cx="117093" cy="201757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8">
              <a:hlinkClick r:id="" action="ppaction://hlinkshowjump?jump=previousslide"/>
            </p:cNvPr>
            <p:cNvSpPr>
              <a:spLocks noEditPoints="1"/>
            </p:cNvSpPr>
            <p:nvPr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8134" name="Group 9"/>
          <p:cNvGrpSpPr/>
          <p:nvPr userDrawn="1"/>
        </p:nvGrpSpPr>
        <p:grpSpPr>
          <a:xfrm flipH="1">
            <a:off x="1244600" y="6308725"/>
            <a:ext cx="298450" cy="295275"/>
            <a:chOff x="4328868" y="5502988"/>
            <a:chExt cx="500307" cy="493774"/>
          </a:xfrm>
        </p:grpSpPr>
        <p:sp>
          <p:nvSpPr>
            <p:cNvPr id="7" name="Freeform 10">
              <a:hlinkClick r:id="" action="ppaction://hlinkshowjump?jump=nextslide"/>
            </p:cNvPr>
            <p:cNvSpPr/>
            <p:nvPr/>
          </p:nvSpPr>
          <p:spPr bwMode="auto">
            <a:xfrm>
              <a:off x="4520475" y="5648997"/>
              <a:ext cx="117093" cy="201757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11">
              <a:hlinkClick r:id="" action="ppaction://hlinkshowjump?jump=nextslide"/>
            </p:cNvPr>
            <p:cNvSpPr>
              <a:spLocks noEditPoints="1"/>
            </p:cNvSpPr>
            <p:nvPr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cxnSp>
        <p:nvCxnSpPr>
          <p:cNvPr id="9" name="Straight Connector 3"/>
          <p:cNvCxnSpPr/>
          <p:nvPr/>
        </p:nvCxnSpPr>
        <p:spPr>
          <a:xfrm>
            <a:off x="736600" y="6461125"/>
            <a:ext cx="508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燕尾形 9"/>
          <p:cNvSpPr/>
          <p:nvPr/>
        </p:nvSpPr>
        <p:spPr>
          <a:xfrm>
            <a:off x="158750" y="246063"/>
            <a:ext cx="4322763" cy="828675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8139" name="组合 1"/>
          <p:cNvGrpSpPr/>
          <p:nvPr userDrawn="1"/>
        </p:nvGrpSpPr>
        <p:grpSpPr>
          <a:xfrm>
            <a:off x="728663" y="323850"/>
            <a:ext cx="885825" cy="744538"/>
            <a:chOff x="4684" y="1128"/>
            <a:chExt cx="9998" cy="8505"/>
          </a:xfrm>
        </p:grpSpPr>
        <p:pic>
          <p:nvPicPr>
            <p:cNvPr id="12" name="图片 11" descr="微信图片_2017080810564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4" y="1201"/>
              <a:ext cx="9998" cy="763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141" name="图片 13" descr="微信图片_201708081056501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3" y="8159"/>
              <a:ext cx="1474" cy="147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8142" name="图片 14" descr="图片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5" y="1926"/>
              <a:ext cx="3149" cy="14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8143" name="图片 15" descr="图片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9" y="1128"/>
              <a:ext cx="5701" cy="7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" name="图片 15" descr="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95" y="3195"/>
              <a:ext cx="5214" cy="464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145" name="图片 17" descr="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62" y="4052"/>
              <a:ext cx="3643" cy="238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med" advClick="0" advTm="0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燕尾形 2"/>
          <p:cNvSpPr/>
          <p:nvPr/>
        </p:nvSpPr>
        <p:spPr>
          <a:xfrm>
            <a:off x="158750" y="246063"/>
            <a:ext cx="4322763" cy="828675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9156" name="组合 3"/>
          <p:cNvGrpSpPr/>
          <p:nvPr userDrawn="1"/>
        </p:nvGrpSpPr>
        <p:grpSpPr>
          <a:xfrm>
            <a:off x="728663" y="323850"/>
            <a:ext cx="885825" cy="744538"/>
            <a:chOff x="4684" y="1128"/>
            <a:chExt cx="9998" cy="8505"/>
          </a:xfrm>
        </p:grpSpPr>
        <p:pic>
          <p:nvPicPr>
            <p:cNvPr id="5" name="图片 4" descr="微信图片_2017080810564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4" y="1201"/>
              <a:ext cx="9998" cy="763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158" name="图片 5" descr="微信图片_201708081056501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3" y="8159"/>
              <a:ext cx="1474" cy="147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9159" name="图片 6" descr="图片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5" y="1926"/>
              <a:ext cx="3149" cy="14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9160" name="图片 7" descr="图片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9" y="1128"/>
              <a:ext cx="5701" cy="7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图片 8" descr="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95" y="3195"/>
              <a:ext cx="5214" cy="464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162" name="图片 9" descr="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62" y="4052"/>
              <a:ext cx="3643" cy="238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42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ctr">
              <a:buFontTx/>
              <a:buNone/>
              <a:defRPr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F288E0-7875-42C4-84C8-98DBBD3BF4D2}" type="datetimeFigureOut"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ctr">
              <a:buFontTx/>
              <a:buNone/>
              <a:defRPr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 algn="ctr">
              <a:defRPr noProof="1" dirty="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B0B51ED-FABD-4C47-8225-A8DB89FD5CEC}" type="slidenum"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0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 advClick="0" advTm="0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6763" y="304801"/>
            <a:ext cx="10668000" cy="1216025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5651" y="1752600"/>
            <a:ext cx="10668000" cy="4267200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2"/>
          </p:nvPr>
        </p:nvSpPr>
        <p:spPr>
          <a:xfrm>
            <a:off x="812800" y="6245225"/>
            <a:ext cx="2641600" cy="47625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236D74-9031-4B01-8F33-9FF06E52A567}" type="datetime1"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5225"/>
            <a:ext cx="2641600" cy="476250"/>
          </a:xfrm>
          <a:prstGeom prst="rect">
            <a:avLst/>
          </a:prstGeom>
        </p:spPr>
        <p:txBody>
          <a:bodyPr/>
          <a:lstStyle>
            <a:lvl1pPr algn="ctr">
              <a:defRPr noProof="1" dirty="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8468BE-4A88-4F08-BEDA-3C8E1DA60EAB}" type="slidenum"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0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dt" sz="half" idx="2"/>
          </p:nvPr>
        </p:nvSpPr>
        <p:spPr>
          <a:xfrm>
            <a:off x="812800" y="6245225"/>
            <a:ext cx="2641600" cy="47625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B89316-112C-42E2-97FD-04315C3E24D3}" type="datetime1"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5225"/>
            <a:ext cx="2641600" cy="476250"/>
          </a:xfrm>
          <a:prstGeom prst="rect">
            <a:avLst/>
          </a:prstGeom>
        </p:spPr>
        <p:txBody>
          <a:bodyPr/>
          <a:lstStyle>
            <a:lvl1pPr algn="ctr">
              <a:defRPr noProof="1" dirty="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ADFC615-BECE-4D5E-8B49-4A745881CF51}" type="slidenum"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0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6763" y="304801"/>
            <a:ext cx="10668000" cy="1216025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2"/>
          </p:nvPr>
        </p:nvSpPr>
        <p:spPr>
          <a:xfrm>
            <a:off x="812800" y="6245225"/>
            <a:ext cx="2641600" cy="47625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68C650B-804F-4255-8BB2-226C4D0F4368}" type="datetime1"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5225"/>
            <a:ext cx="2641600" cy="476250"/>
          </a:xfrm>
          <a:prstGeom prst="rect">
            <a:avLst/>
          </a:prstGeom>
        </p:spPr>
        <p:txBody>
          <a:bodyPr/>
          <a:lstStyle>
            <a:lvl1pPr algn="ctr">
              <a:defRPr noProof="1" dirty="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4294F5-E2F0-441F-9C17-B69EB8E8F34E}" type="slidenum"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0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>
          <a:xfrm>
            <a:off x="812800" y="6245225"/>
            <a:ext cx="2641600" cy="47625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7F6A07B-2317-4435-8612-99BF956B7359}" type="datetime1"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8737600" y="6245225"/>
            <a:ext cx="2641600" cy="476250"/>
          </a:xfrm>
          <a:prstGeom prst="rect">
            <a:avLst/>
          </a:prstGeom>
        </p:spPr>
        <p:txBody>
          <a:bodyPr/>
          <a:lstStyle>
            <a:lvl1pPr algn="ctr">
              <a:defRPr noProof="1" dirty="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E2F6CB-5D3B-4480-A034-E2506F26F1AC}" type="slidenum"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0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6763" y="304801"/>
            <a:ext cx="10668000" cy="1216025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57800" cy="4267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5851" y="1752600"/>
            <a:ext cx="5257800" cy="4267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2"/>
          </p:nvPr>
        </p:nvSpPr>
        <p:spPr>
          <a:xfrm>
            <a:off x="812800" y="6245225"/>
            <a:ext cx="2641600" cy="47625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D6F76F1-0D88-44FE-A432-28627B5D7876}" type="datetime1"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5225"/>
            <a:ext cx="2641600" cy="476250"/>
          </a:xfrm>
          <a:prstGeom prst="rect">
            <a:avLst/>
          </a:prstGeom>
        </p:spPr>
        <p:txBody>
          <a:bodyPr/>
          <a:lstStyle>
            <a:lvl1pPr algn="ctr">
              <a:defRPr noProof="1" dirty="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2238600-6201-4640-B14B-1537503254E8}" type="slidenum"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0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PhAnim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7"/>
          <p:cNvSpPr/>
          <p:nvPr/>
        </p:nvSpPr>
        <p:spPr>
          <a:xfrm>
            <a:off x="914400" y="2393950"/>
            <a:ext cx="10363200" cy="109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14400" y="981075"/>
            <a:ext cx="10363200" cy="1371600"/>
          </a:xfrm>
        </p:spPr>
        <p:txBody>
          <a:bodyPr/>
          <a:lstStyle>
            <a:lvl1pPr>
              <a:defRPr sz="4000"/>
            </a:lvl1pPr>
          </a:lstStyle>
          <a:p>
            <a:pPr lvl="0" fontAlgn="base"/>
            <a:r>
              <a:rPr lang="zh-CN" altLang="en-US" strike="noStrike" noProof="0"/>
              <a:t>           青春建功湘雅</a:t>
            </a:r>
            <a:endParaRPr lang="zh-CN" altLang="en-US" strike="noStrike" noProof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871663" y="2852738"/>
            <a:ext cx="9347200" cy="1600200"/>
          </a:xfrm>
        </p:spPr>
        <p:txBody>
          <a:bodyPr/>
          <a:lstStyle>
            <a:lvl1pPr marL="0" indent="0" algn="ctr">
              <a:buFont typeface="华文新魏" panose="02010800040101010101" pitchFamily="2" charset="-122"/>
              <a:buNone/>
              <a:defRPr sz="2600">
                <a:solidFill>
                  <a:srgbClr val="CC6600"/>
                </a:solidFill>
              </a:defRPr>
            </a:lvl1pPr>
          </a:lstStyle>
          <a:p>
            <a:pPr lvl="0" fontAlgn="base"/>
            <a:r>
              <a:rPr lang="zh-CN" altLang="en-US" strike="noStrike" noProof="0"/>
              <a:t>                        廖竹君</a:t>
            </a:r>
            <a:endParaRPr lang="zh-CN" altLang="en-US" strike="noStrike" noProof="0"/>
          </a:p>
          <a:p>
            <a:pPr lvl="0" fontAlgn="base"/>
            <a:r>
              <a:rPr lang="zh-CN" altLang="en-US" strike="noStrike" noProof="0"/>
              <a:t>                       风湿免疫科</a:t>
            </a:r>
            <a:endParaRPr lang="zh-CN" altLang="en-US" strike="noStrike" noProof="0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77183D-C948-4C2E-902A-D02002665FCC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75437FE-7166-4E96-AC5B-6DE446B3352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PhAnim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7"/>
          <p:cNvSpPr/>
          <p:nvPr/>
        </p:nvSpPr>
        <p:spPr>
          <a:xfrm>
            <a:off x="914400" y="2393950"/>
            <a:ext cx="10363200" cy="109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14400" y="981075"/>
            <a:ext cx="10363200" cy="1371600"/>
          </a:xfrm>
        </p:spPr>
        <p:txBody>
          <a:bodyPr/>
          <a:lstStyle>
            <a:lvl1pPr>
              <a:defRPr sz="4000"/>
            </a:lvl1pPr>
          </a:lstStyle>
          <a:p>
            <a:pPr fontAlgn="base"/>
            <a:r>
              <a:rPr lang="zh-CN" altLang="en-US" strike="noStrike" noProof="1"/>
              <a:t>           青春建功湘雅</a:t>
            </a:r>
            <a:endParaRPr lang="zh-CN" altLang="en-US" strike="noStrike" noProof="1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871663" y="2852738"/>
            <a:ext cx="9347200" cy="1600200"/>
          </a:xfrm>
        </p:spPr>
        <p:txBody>
          <a:bodyPr/>
          <a:lstStyle>
            <a:lvl1pPr marL="0" indent="0" algn="ctr">
              <a:buFont typeface="华文新魏" panose="02010800040101010101" pitchFamily="2" charset="-122"/>
              <a:buNone/>
              <a:defRPr sz="2600">
                <a:solidFill>
                  <a:srgbClr val="CC6600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                        廖竹君</a:t>
            </a:r>
            <a:endParaRPr lang="zh-CN" altLang="en-US" strike="noStrike" noProof="1"/>
          </a:p>
          <a:p>
            <a:pPr fontAlgn="base"/>
            <a:r>
              <a:rPr lang="zh-CN" altLang="en-US" strike="noStrike" noProof="1"/>
              <a:t>                       风湿免疫科</a:t>
            </a:r>
            <a:endParaRPr lang="zh-CN" altLang="en-US" strike="noStrike" noProof="1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6264E47-B5E3-4B1C-B81A-CA3C280F5506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E2E20E-021F-45D9-B919-8AB48A57337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19BF8E1-820E-4A50-BB65-4632CA48C182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96BD20-5F14-41C5-89FF-352C8F0A190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19BF8E1-820E-4A50-BB65-4632CA48C182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96BD20-5F14-41C5-89FF-352C8F0A190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755650" y="1752600"/>
            <a:ext cx="5257800" cy="42672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65850" y="1752600"/>
            <a:ext cx="5257800" cy="42672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19BF8E1-820E-4A50-BB65-4632CA48C182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96BD20-5F14-41C5-89FF-352C8F0A190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19BF8E1-820E-4A50-BB65-4632CA48C182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96BD20-5F14-41C5-89FF-352C8F0A190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19BF8E1-820E-4A50-BB65-4632CA48C182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96BD20-5F14-41C5-89FF-352C8F0A190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19BF8E1-820E-4A50-BB65-4632CA48C182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96BD20-5F14-41C5-89FF-352C8F0A190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19BF8E1-820E-4A50-BB65-4632CA48C182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96BD20-5F14-41C5-89FF-352C8F0A190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19BF8E1-820E-4A50-BB65-4632CA48C182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96BD20-5F14-41C5-89FF-352C8F0A190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19BF8E1-820E-4A50-BB65-4632CA48C182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96BD20-5F14-41C5-89FF-352C8F0A190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66175" y="304800"/>
            <a:ext cx="2668588" cy="5715000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755650" y="304800"/>
            <a:ext cx="7858125" cy="57150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19BF8E1-820E-4A50-BB65-4632CA48C182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96BD20-5F14-41C5-89FF-352C8F0A190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6584E8-6E8C-43ED-A48F-167A84CBB03A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63BFBA4-1441-4963-B302-9568B381E2F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CA0302-D750-405F-A395-BEAE38FC7F5E}" type="slidenum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CA0302-D750-405F-A395-BEAE38FC7F5E}" type="slidenum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6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90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CA0302-D750-405F-A395-BEAE38FC7F5E}" type="slidenum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CA0302-D750-405F-A395-BEAE38FC7F5E}" type="slidenum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35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35" y="2505075"/>
            <a:ext cx="5158316" cy="36845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717" cy="36845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CA0302-D750-405F-A395-BEAE38FC7F5E}" type="slidenum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CA0302-D750-405F-A395-BEAE38FC7F5E}" type="slidenum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CA0302-D750-405F-A395-BEAE38FC7F5E}" type="slidenum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35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5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35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CA0302-D750-405F-A395-BEAE38FC7F5E}" type="slidenum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35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52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35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CA0302-D750-405F-A395-BEAE38FC7F5E}" type="slidenum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CA0302-D750-405F-A395-BEAE38FC7F5E}" type="slidenum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6584E8-6E8C-43ED-A48F-167A84CBB03A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63BFBA4-1441-4963-B302-9568B381E2F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1" y="274665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65"/>
            <a:ext cx="80264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CA0302-D750-405F-A395-BEAE38FC7F5E}" type="slidenum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74663" y="20638"/>
            <a:ext cx="4641850" cy="4635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0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7" name="Group 5"/>
          <p:cNvGrpSpPr/>
          <p:nvPr userDrawn="1"/>
        </p:nvGrpSpPr>
        <p:grpSpPr>
          <a:xfrm>
            <a:off x="463550" y="6308725"/>
            <a:ext cx="298450" cy="295275"/>
            <a:chOff x="4328868" y="5502988"/>
            <a:chExt cx="500307" cy="493774"/>
          </a:xfrm>
        </p:grpSpPr>
        <p:sp>
          <p:nvSpPr>
            <p:cNvPr id="4" name="Freeform 7">
              <a:hlinkClick r:id="" action="ppaction://hlinkshowjump?jump=previousslide"/>
            </p:cNvPr>
            <p:cNvSpPr/>
            <p:nvPr/>
          </p:nvSpPr>
          <p:spPr bwMode="auto">
            <a:xfrm>
              <a:off x="4520475" y="5648997"/>
              <a:ext cx="117092" cy="201757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8">
              <a:hlinkClick r:id="" action="ppaction://hlinkshowjump?jump=previousslide"/>
            </p:cNvPr>
            <p:cNvSpPr>
              <a:spLocks noEditPoints="1"/>
            </p:cNvSpPr>
            <p:nvPr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7350" name="Group 9"/>
          <p:cNvGrpSpPr/>
          <p:nvPr userDrawn="1"/>
        </p:nvGrpSpPr>
        <p:grpSpPr>
          <a:xfrm flipH="1">
            <a:off x="1244600" y="6308725"/>
            <a:ext cx="298450" cy="295275"/>
            <a:chOff x="4328868" y="5502988"/>
            <a:chExt cx="500307" cy="493774"/>
          </a:xfrm>
        </p:grpSpPr>
        <p:sp>
          <p:nvSpPr>
            <p:cNvPr id="7" name="Freeform 10">
              <a:hlinkClick r:id="" action="ppaction://hlinkshowjump?jump=nextslide"/>
            </p:cNvPr>
            <p:cNvSpPr/>
            <p:nvPr/>
          </p:nvSpPr>
          <p:spPr bwMode="auto">
            <a:xfrm>
              <a:off x="4520475" y="5648997"/>
              <a:ext cx="117094" cy="201757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11">
              <a:hlinkClick r:id="" action="ppaction://hlinkshowjump?jump=nextslide"/>
            </p:cNvPr>
            <p:cNvSpPr>
              <a:spLocks noEditPoints="1"/>
            </p:cNvSpPr>
            <p:nvPr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cxnSp>
        <p:nvCxnSpPr>
          <p:cNvPr id="9" name="Straight Connector 3"/>
          <p:cNvCxnSpPr/>
          <p:nvPr/>
        </p:nvCxnSpPr>
        <p:spPr>
          <a:xfrm>
            <a:off x="736600" y="6461125"/>
            <a:ext cx="508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燕尾形 9"/>
          <p:cNvSpPr/>
          <p:nvPr/>
        </p:nvSpPr>
        <p:spPr>
          <a:xfrm>
            <a:off x="158750" y="246063"/>
            <a:ext cx="4322763" cy="828675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7355" name="组合 1"/>
          <p:cNvGrpSpPr/>
          <p:nvPr userDrawn="1"/>
        </p:nvGrpSpPr>
        <p:grpSpPr>
          <a:xfrm>
            <a:off x="728663" y="323850"/>
            <a:ext cx="885825" cy="744538"/>
            <a:chOff x="4684" y="1128"/>
            <a:chExt cx="9998" cy="8505"/>
          </a:xfrm>
        </p:grpSpPr>
        <p:pic>
          <p:nvPicPr>
            <p:cNvPr id="12" name="图片 11" descr="微信图片_2017080810564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4" y="1201"/>
              <a:ext cx="9998" cy="763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357" name="图片 13" descr="微信图片_201708081056501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3" y="8159"/>
              <a:ext cx="1474" cy="147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7358" name="图片 14" descr="图片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5" y="1926"/>
              <a:ext cx="3149" cy="14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7359" name="图片 15" descr="图片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9" y="1128"/>
              <a:ext cx="5701" cy="7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" name="图片 15" descr="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99" y="3195"/>
              <a:ext cx="5202" cy="464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361" name="图片 17" descr="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62" y="4052"/>
              <a:ext cx="3643" cy="238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med" advClick="0" advTm="0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燕尾形 2"/>
          <p:cNvSpPr/>
          <p:nvPr/>
        </p:nvSpPr>
        <p:spPr>
          <a:xfrm>
            <a:off x="158750" y="246063"/>
            <a:ext cx="4322763" cy="828675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8372" name="组合 3"/>
          <p:cNvGrpSpPr/>
          <p:nvPr userDrawn="1"/>
        </p:nvGrpSpPr>
        <p:grpSpPr>
          <a:xfrm>
            <a:off x="728663" y="323850"/>
            <a:ext cx="885825" cy="744538"/>
            <a:chOff x="4684" y="1128"/>
            <a:chExt cx="9998" cy="8505"/>
          </a:xfrm>
        </p:grpSpPr>
        <p:pic>
          <p:nvPicPr>
            <p:cNvPr id="5" name="图片 4" descr="微信图片_2017080810564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4" y="1201"/>
              <a:ext cx="9998" cy="763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374" name="图片 5" descr="微信图片_201708081056501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3" y="8159"/>
              <a:ext cx="1474" cy="147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8375" name="图片 6" descr="图片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5" y="1926"/>
              <a:ext cx="3149" cy="14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8376" name="图片 7" descr="图片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9" y="1128"/>
              <a:ext cx="5701" cy="7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图片 8" descr="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99" y="3195"/>
              <a:ext cx="5202" cy="464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378" name="图片 9" descr="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62" y="4052"/>
              <a:ext cx="3643" cy="238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42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ctr">
              <a:buFontTx/>
              <a:buNone/>
              <a:defRPr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F288E0-7875-42C4-84C8-98DBBD3BF4D2}" type="datetimeFigureOut"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ctr">
              <a:buFontTx/>
              <a:buNone/>
              <a:defRPr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 algn="ctr">
              <a:defRPr noProof="1" dirty="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1185CD-5684-476F-8334-34A28FFF149E}" type="slidenum"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0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 advClick="0" advTm="0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6763" y="304801"/>
            <a:ext cx="10668000" cy="1216025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5651" y="1752600"/>
            <a:ext cx="10668000" cy="4267200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2"/>
          </p:nvPr>
        </p:nvSpPr>
        <p:spPr>
          <a:xfrm>
            <a:off x="812800" y="6245225"/>
            <a:ext cx="2641600" cy="47625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85FBAB-76F2-4407-8C32-6FFD36CC43FA}" type="datetime1"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5225"/>
            <a:ext cx="2641600" cy="476250"/>
          </a:xfrm>
          <a:prstGeom prst="rect">
            <a:avLst/>
          </a:prstGeom>
        </p:spPr>
        <p:txBody>
          <a:bodyPr/>
          <a:lstStyle>
            <a:lvl1pPr algn="ctr">
              <a:defRPr noProof="1" dirty="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B2A1353-D172-4554-87B9-83A0000AFE66}" type="slidenum"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0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>
          <a:xfrm>
            <a:off x="812800" y="6245225"/>
            <a:ext cx="2641600" cy="47625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B296666-40BF-4AF3-80BF-B4144F43E9FD}" type="datetime1"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8737600" y="6245225"/>
            <a:ext cx="2641600" cy="476250"/>
          </a:xfrm>
          <a:prstGeom prst="rect">
            <a:avLst/>
          </a:prstGeom>
        </p:spPr>
        <p:txBody>
          <a:bodyPr/>
          <a:lstStyle>
            <a:lvl1pPr algn="ctr">
              <a:defRPr noProof="1" dirty="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B11A241-4A54-4083-B439-A849E8D50C81}" type="slidenum"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0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6763" y="304801"/>
            <a:ext cx="10668000" cy="1216025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57800" cy="4267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5851" y="1752600"/>
            <a:ext cx="5257800" cy="4267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2"/>
          </p:nvPr>
        </p:nvSpPr>
        <p:spPr>
          <a:xfrm>
            <a:off x="812800" y="6245225"/>
            <a:ext cx="2641600" cy="47625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DCD92DC-1349-4CB8-9DB0-155AAE9A43DE}" type="datetime1"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5225"/>
            <a:ext cx="2641600" cy="476250"/>
          </a:xfrm>
          <a:prstGeom prst="rect">
            <a:avLst/>
          </a:prstGeom>
        </p:spPr>
        <p:txBody>
          <a:bodyPr/>
          <a:lstStyle>
            <a:lvl1pPr algn="ctr">
              <a:defRPr noProof="1" dirty="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A8E2E28-39C8-45B3-8412-0923CB4079BC}" type="slidenum"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0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888C18-8B0E-47B4-B56B-8E27A1F0B06A}" type="datetimeFigureOut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8A5E292-C405-450D-BA41-29C888ADA2F6}" type="slidenum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888C18-8B0E-47B4-B56B-8E27A1F0B06A}" type="datetimeFigureOut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8A5E292-C405-450D-BA41-29C888ADA2F6}" type="slidenum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888C18-8B0E-47B4-B56B-8E27A1F0B06A}" type="datetimeFigureOut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8A5E292-C405-450D-BA41-29C888ADA2F6}" type="slidenum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55650" y="1752600"/>
            <a:ext cx="5257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5850" y="1752600"/>
            <a:ext cx="5257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6584E8-6E8C-43ED-A48F-167A84CBB03A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63BFBA4-1441-4963-B302-9568B381E2F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888C18-8B0E-47B4-B56B-8E27A1F0B06A}" type="datetimeFigureOut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8A5E292-C405-450D-BA41-29C888ADA2F6}" type="slidenum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888C18-8B0E-47B4-B56B-8E27A1F0B06A}" type="datetimeFigureOut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8A5E292-C405-450D-BA41-29C888ADA2F6}" type="slidenum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888C18-8B0E-47B4-B56B-8E27A1F0B06A}" type="datetimeFigureOut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8A5E292-C405-450D-BA41-29C888ADA2F6}" type="slidenum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888C18-8B0E-47B4-B56B-8E27A1F0B06A}" type="datetimeFigureOut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8A5E292-C405-450D-BA41-29C888ADA2F6}" type="slidenum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888C18-8B0E-47B4-B56B-8E27A1F0B06A}" type="datetimeFigureOut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8A5E292-C405-450D-BA41-29C888ADA2F6}" type="slidenum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888C18-8B0E-47B4-B56B-8E27A1F0B06A}" type="datetimeFigureOut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8A5E292-C405-450D-BA41-29C888ADA2F6}" type="slidenum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888C18-8B0E-47B4-B56B-8E27A1F0B06A}" type="datetimeFigureOut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8A5E292-C405-450D-BA41-29C888ADA2F6}" type="slidenum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888C18-8B0E-47B4-B56B-8E27A1F0B06A}" type="datetimeFigureOut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8A5E292-C405-450D-BA41-29C888ADA2F6}" type="slidenum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250" y="1600605"/>
            <a:ext cx="10973516" cy="4525636"/>
          </a:xfrm>
          <a:prstGeom prst="rect">
            <a:avLst/>
          </a:prstGeom>
        </p:spPr>
        <p:txBody>
          <a:bodyPr lIns="91410" tIns="45705" rIns="91410" bIns="45705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defTabSz="955040" eaLnBrk="1" hangingPunct="1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550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0342946-C978-410D-B78E-584208A8FC18}" type="datetime1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10240963" y="6445250"/>
            <a:ext cx="1176338" cy="366713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 defTabSz="955040" eaLnBrk="1" hangingPunct="1">
              <a:defRPr>
                <a:latin typeface="PMingLiU" panose="02020500000000000000" pitchFamily="18" charset="-120"/>
                <a:ea typeface="PMingLiU" panose="02020500000000000000" pitchFamily="18" charset="-120"/>
              </a:defRPr>
            </a:lvl1pPr>
          </a:lstStyle>
          <a:p>
            <a:pPr marL="0" marR="0" lvl="0" indent="0" algn="ctr" defTabSz="9550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PMingLiU" panose="02020500000000000000" pitchFamily="18" charset="-12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8A5E292-C405-450D-BA41-29C888ADA2F6}" type="slidenum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>
    <p:fade/>
  </p:transition>
  <p:hf hdr="0" ftr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6584E8-6E8C-43ED-A48F-167A84CBB03A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63BFBA4-1441-4963-B302-9568B381E2F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708660"/>
            <a:ext cx="86614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1200" kern="1700" dirty="0">
              <a:solidFill>
                <a:schemeClr val="bg1"/>
              </a:solidFill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116114" y="172312"/>
            <a:ext cx="929255" cy="462145"/>
            <a:chOff x="420914" y="145144"/>
            <a:chExt cx="929255" cy="462145"/>
          </a:xfrm>
          <a:solidFill>
            <a:schemeClr val="accent2"/>
          </a:solidFill>
        </p:grpSpPr>
        <p:sp>
          <p:nvSpPr>
            <p:cNvPr id="4" name="矩形: 圆角 3"/>
            <p:cNvSpPr/>
            <p:nvPr/>
          </p:nvSpPr>
          <p:spPr>
            <a:xfrm>
              <a:off x="420914" y="145144"/>
              <a:ext cx="929255" cy="8273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1200" kern="1700" dirty="0">
                <a:solidFill>
                  <a:schemeClr val="bg1"/>
                </a:solidFill>
              </a:endParaRPr>
            </a:p>
          </p:txBody>
        </p:sp>
        <p:sp>
          <p:nvSpPr>
            <p:cNvPr id="5" name="矩形: 圆角 4"/>
            <p:cNvSpPr/>
            <p:nvPr/>
          </p:nvSpPr>
          <p:spPr>
            <a:xfrm>
              <a:off x="420915" y="273732"/>
              <a:ext cx="717324" cy="82734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1200" kern="1700" dirty="0">
                <a:solidFill>
                  <a:schemeClr val="bg1"/>
                </a:solidFill>
              </a:endParaRPr>
            </a:p>
          </p:txBody>
        </p:sp>
        <p:sp>
          <p:nvSpPr>
            <p:cNvPr id="6" name="矩形: 圆角 5"/>
            <p:cNvSpPr/>
            <p:nvPr/>
          </p:nvSpPr>
          <p:spPr>
            <a:xfrm>
              <a:off x="420914" y="399144"/>
              <a:ext cx="498249" cy="82734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1200" kern="1700" dirty="0">
                <a:solidFill>
                  <a:schemeClr val="bg1"/>
                </a:solidFill>
              </a:endParaRPr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420915" y="524555"/>
              <a:ext cx="341086" cy="82734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1200" kern="17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63"/>
          <p:cNvSpPr txBox="1">
            <a:spLocks noChangeArrowheads="1"/>
          </p:cNvSpPr>
          <p:nvPr userDrawn="1"/>
        </p:nvSpPr>
        <p:spPr bwMode="auto">
          <a:xfrm>
            <a:off x="1045369" y="255046"/>
            <a:ext cx="4794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kern="0" dirty="0">
                <a:latin typeface="+mn-ea"/>
                <a:ea typeface="+mn-ea"/>
                <a:cs typeface="+mn-ea"/>
                <a:sym typeface="+mn-lt"/>
              </a:rPr>
              <a:t>此处添加标题</a:t>
            </a:r>
            <a:r>
              <a:rPr lang="zh-CN" altLang="en-US" sz="1200" kern="0" dirty="0">
                <a:latin typeface="+mn-ea"/>
                <a:ea typeface="+mn-ea"/>
                <a:cs typeface="+mn-ea"/>
                <a:sym typeface="+mn-lt"/>
              </a:rPr>
              <a:t>（</a:t>
            </a:r>
            <a:r>
              <a:rPr lang="en-US" altLang="zh-CN" sz="1200" kern="0" dirty="0">
                <a:latin typeface="+mn-ea"/>
                <a:ea typeface="+mn-ea"/>
                <a:cs typeface="+mn-ea"/>
                <a:sym typeface="+mn-lt"/>
              </a:rPr>
              <a:t>Add A Title Here</a:t>
            </a:r>
            <a:r>
              <a:rPr lang="zh-CN" altLang="en-US" sz="1200" kern="0" dirty="0">
                <a:latin typeface="+mn-ea"/>
                <a:ea typeface="+mn-ea"/>
                <a:cs typeface="+mn-ea"/>
                <a:sym typeface="+mn-lt"/>
              </a:rPr>
              <a:t>）</a:t>
            </a:r>
            <a:endParaRPr lang="zh-CN" altLang="en-US" sz="1200" kern="0" dirty="0">
              <a:latin typeface="+mn-ea"/>
              <a:ea typeface="+mn-ea"/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8661400" y="271464"/>
            <a:ext cx="3414485" cy="420778"/>
            <a:chOff x="8661400" y="271464"/>
            <a:chExt cx="3414485" cy="420778"/>
          </a:xfrm>
        </p:grpSpPr>
        <p:sp>
          <p:nvSpPr>
            <p:cNvPr id="10" name="矩形 9"/>
            <p:cNvSpPr/>
            <p:nvPr/>
          </p:nvSpPr>
          <p:spPr>
            <a:xfrm>
              <a:off x="8661400" y="271464"/>
              <a:ext cx="3414485" cy="42077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1200" kern="1700" dirty="0">
                <a:solidFill>
                  <a:schemeClr val="bg1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661400" y="375898"/>
              <a:ext cx="341448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altLang="zh-CN" sz="1600" kern="1700" dirty="0">
                  <a:solidFill>
                    <a:schemeClr val="bg1"/>
                  </a:solidFill>
                  <a:latin typeface="+mj-lt"/>
                </a:rPr>
                <a:t>BUSINESS POWERPOINT</a:t>
              </a:r>
              <a:endParaRPr lang="zh-CN" altLang="en-US" sz="1600" kern="17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utoUpdateAnimBg="0"/>
    </p:bld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push dir="u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6584E8-6E8C-43ED-A48F-167A84CBB03A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63BFBA4-1441-4963-B302-9568B381E2F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6584E8-6E8C-43ED-A48F-167A84CBB03A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63BFBA4-1441-4963-B302-9568B381E2F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6584E8-6E8C-43ED-A48F-167A84CBB03A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63BFBA4-1441-4963-B302-9568B381E2F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0D70B86-0A93-4BEA-B091-192641948BFF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A61E094-1846-4AD9-AA5E-E449DEC0533D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6584E8-6E8C-43ED-A48F-167A84CBB03A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63BFBA4-1441-4963-B302-9568B381E2F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6584E8-6E8C-43ED-A48F-167A84CBB03A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63BFBA4-1441-4963-B302-9568B381E2F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66175" y="304800"/>
            <a:ext cx="2668588" cy="5715000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55650" y="304800"/>
            <a:ext cx="7858125" cy="57150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6584E8-6E8C-43ED-A48F-167A84CBB03A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63BFBA4-1441-4963-B302-9568B381E2F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PhAnim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7"/>
          <p:cNvSpPr/>
          <p:nvPr/>
        </p:nvSpPr>
        <p:spPr>
          <a:xfrm>
            <a:off x="914400" y="2393950"/>
            <a:ext cx="10363200" cy="109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9459" name="Picture 8" descr="湘雅图标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500" y="260350"/>
            <a:ext cx="1487488" cy="1116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9" descr="xyyy 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8" y="5949950"/>
            <a:ext cx="2654300" cy="579438"/>
          </a:xfrm>
          <a:prstGeom prst="rect">
            <a:avLst/>
          </a:prstGeom>
          <a:noFill/>
          <a:ln w="9525">
            <a:noFill/>
          </a:ln>
          <a:effectLst>
            <a:outerShdw dist="45791" dir="2021404" algn="ctr" rotWithShape="0">
              <a:srgbClr val="333333">
                <a:alpha val="50000"/>
              </a:srgbClr>
            </a:outerShdw>
          </a:effectLst>
        </p:spPr>
      </p:pic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10363200" cy="1371600"/>
          </a:xfrm>
        </p:spPr>
        <p:txBody>
          <a:bodyPr/>
          <a:lstStyle>
            <a:lvl1pPr>
              <a:defRPr sz="4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429000"/>
            <a:ext cx="9347200" cy="16002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1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32109-2F21-4281-AB8F-EA75453DEED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8CD382D-2DBC-432C-8837-C2C885AB08E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74BC7B-1B89-4AC6-9EFD-983D921BE19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E9BEEE-1CCA-4DFD-A4C3-9162E8258A5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74BC7B-1B89-4AC6-9EFD-983D921BE19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E9BEEE-1CCA-4DFD-A4C3-9162E8258A5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55650" y="1752600"/>
            <a:ext cx="5257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5850" y="1752600"/>
            <a:ext cx="5257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74BC7B-1B89-4AC6-9EFD-983D921BE19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E9BEEE-1CCA-4DFD-A4C3-9162E8258A5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74BC7B-1B89-4AC6-9EFD-983D921BE19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E9BEEE-1CCA-4DFD-A4C3-9162E8258A5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74BC7B-1B89-4AC6-9EFD-983D921BE19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E9BEEE-1CCA-4DFD-A4C3-9162E8258A5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74BC7B-1B89-4AC6-9EFD-983D921BE19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E9BEEE-1CCA-4DFD-A4C3-9162E8258A5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0D70B86-0A93-4BEA-B091-192641948BFF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A61E094-1846-4AD9-AA5E-E449DEC0533D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74BC7B-1B89-4AC6-9EFD-983D921BE19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E9BEEE-1CCA-4DFD-A4C3-9162E8258A5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74BC7B-1B89-4AC6-9EFD-983D921BE19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E9BEEE-1CCA-4DFD-A4C3-9162E8258A5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74BC7B-1B89-4AC6-9EFD-983D921BE19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E9BEEE-1CCA-4DFD-A4C3-9162E8258A5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66175" y="304800"/>
            <a:ext cx="2668588" cy="5715000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55650" y="304800"/>
            <a:ext cx="7858125" cy="57150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74BC7B-1B89-4AC6-9EFD-983D921BE19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E9BEEE-1CCA-4DFD-A4C3-9162E8258A5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6FF5428-753F-463E-A218-0EECA8E1352D}" type="datetime1"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2971C64-A64D-4BD5-A47A-08BBBFA9ED23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A68A5C2-A98B-493D-BFBF-205A9D9A275A}" type="datetime1"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8A94CD6-E8A6-4F53-8EF8-807B01319855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FDB2467-4722-4EA2-BB1B-C62CD8601B62}" type="datetime1"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0A608D-3787-4B50-AB55-4942C506C123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D435119-434E-4427-827C-05315157E689}" type="datetime1"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C32F1F-3E1C-4B35-AE9E-68ACE50A6E56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DEC99B4-3827-479C-BABE-C855753B3288}" type="datetime1"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ADD61BE-6AC9-41DE-9595-76B612CA7FFF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13D0582-2C81-4D6B-9D63-E76F9F5E484B}" type="datetime1"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C45A8D0-DA13-44CE-9D21-4B7226F11376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0D70B86-0A93-4BEA-B091-192641948BFF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A61E094-1846-4AD9-AA5E-E449DEC0533D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362433-F527-46D5-98FC-0D446251216A}" type="datetime1"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4CF157-774D-48AF-A94F-31DB9C5D2158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725CCAC-5391-41B9-BBF7-6301309E623D}" type="datetime1"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4CAAC69-7157-46EF-A15D-0C056474AE2A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597868D-9FD6-4C37-9DED-F59E4860DC8A}" type="datetime1"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04BD331-F67A-4D69-B09B-6479AB2C5CA1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266F0B-34ED-451E-AB5C-B135F5D1F6BE}" type="datetime1"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0F63ABF-1AC0-4387-B831-C05F9A386FBA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1745B06-6EF4-447C-8C2E-021730BB4F6D}" type="datetime1"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EFD9B6E-3CFC-456D-B2B1-FA7A64FD81A7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PhAnim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7"/>
          <p:cNvSpPr/>
          <p:nvPr/>
        </p:nvSpPr>
        <p:spPr>
          <a:xfrm>
            <a:off x="914400" y="2393950"/>
            <a:ext cx="10363200" cy="109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81075"/>
            <a:ext cx="10363200" cy="1371600"/>
          </a:xfrm>
        </p:spPr>
        <p:txBody>
          <a:bodyPr/>
          <a:lstStyle>
            <a:lvl1pPr>
              <a:defRPr sz="4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71663" y="2852738"/>
            <a:ext cx="9347200" cy="1600200"/>
          </a:xfrm>
        </p:spPr>
        <p:txBody>
          <a:bodyPr/>
          <a:lstStyle>
            <a:lvl1pPr marL="0" indent="0" algn="ctr">
              <a:buFont typeface="华文新魏" panose="02010800040101010101" pitchFamily="2" charset="-122"/>
              <a:buNone/>
              <a:defRPr sz="2600">
                <a:solidFill>
                  <a:srgbClr val="CC6600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1E203C-A317-43E4-B644-FED35D24EB14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9FCB99-0CC7-40C5-A3A8-DCD79152E43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A022B91-3B50-4630-A2D0-53B9EE46ABA5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1CC7D2C-E413-4D40-9A0C-5D1CB1927F6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A022B91-3B50-4630-A2D0-53B9EE46ABA5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1CC7D2C-E413-4D40-9A0C-5D1CB1927F6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55650" y="1752600"/>
            <a:ext cx="5257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5850" y="1752600"/>
            <a:ext cx="5257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A022B91-3B50-4630-A2D0-53B9EE46ABA5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1CC7D2C-E413-4D40-9A0C-5D1CB1927F6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A022B91-3B50-4630-A2D0-53B9EE46ABA5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1CC7D2C-E413-4D40-9A0C-5D1CB1927F6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0D70B86-0A93-4BEA-B091-192641948BFF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A61E094-1846-4AD9-AA5E-E449DEC0533D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A022B91-3B50-4630-A2D0-53B9EE46ABA5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1CC7D2C-E413-4D40-9A0C-5D1CB1927F6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A022B91-3B50-4630-A2D0-53B9EE46ABA5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1CC7D2C-E413-4D40-9A0C-5D1CB1927F6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A022B91-3B50-4630-A2D0-53B9EE46ABA5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1CC7D2C-E413-4D40-9A0C-5D1CB1927F6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None/>
              <a:defRPr/>
            </a:pPr>
            <a:r>
              <a: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A022B91-3B50-4630-A2D0-53B9EE46ABA5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1CC7D2C-E413-4D40-9A0C-5D1CB1927F6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A022B91-3B50-4630-A2D0-53B9EE46ABA5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1CC7D2C-E413-4D40-9A0C-5D1CB1927F6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66175" y="304800"/>
            <a:ext cx="2668588" cy="5715000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55650" y="304800"/>
            <a:ext cx="7858125" cy="57150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A022B91-3B50-4630-A2D0-53B9EE46ABA5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1CC7D2C-E413-4D40-9A0C-5D1CB1927F6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PhAnim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7"/>
          <p:cNvSpPr/>
          <p:nvPr/>
        </p:nvSpPr>
        <p:spPr>
          <a:xfrm>
            <a:off x="914400" y="2393950"/>
            <a:ext cx="10363200" cy="109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32771" name="Picture 8" descr="湘雅图标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500" y="260350"/>
            <a:ext cx="1487488" cy="1116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2" name="Picture 9" descr="xyyy 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8" y="5949950"/>
            <a:ext cx="2654300" cy="579438"/>
          </a:xfrm>
          <a:prstGeom prst="rect">
            <a:avLst/>
          </a:prstGeom>
          <a:noFill/>
          <a:ln w="9525">
            <a:noFill/>
          </a:ln>
          <a:effectLst>
            <a:outerShdw dist="45791" dir="2021404" algn="ctr" rotWithShape="0">
              <a:srgbClr val="333333">
                <a:alpha val="50000"/>
              </a:srgbClr>
            </a:outerShdw>
          </a:effectLst>
        </p:spPr>
      </p:pic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10363200" cy="1371600"/>
          </a:xfrm>
        </p:spPr>
        <p:txBody>
          <a:bodyPr/>
          <a:lstStyle>
            <a:lvl1pPr>
              <a:defRPr sz="4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429000"/>
            <a:ext cx="9347200" cy="16002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1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F2124E6-B148-4E58-BC0E-8F6C4C537156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822B670-AFEC-4411-8576-F405DA9CF1E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7E16DB6-D09B-4C4F-BB66-30910C921CA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AE5DC83-38DA-4557-A559-5432346B1BC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7E16DB6-D09B-4C4F-BB66-30910C921CA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AE5DC83-38DA-4557-A559-5432346B1BC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55650" y="1752600"/>
            <a:ext cx="5257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5850" y="1752600"/>
            <a:ext cx="5257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7E16DB6-D09B-4C4F-BB66-30910C921CA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AE5DC83-38DA-4557-A559-5432346B1BC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0D70B86-0A93-4BEA-B091-192641948BFF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A61E094-1846-4AD9-AA5E-E449DEC0533D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7E16DB6-D09B-4C4F-BB66-30910C921CA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AE5DC83-38DA-4557-A559-5432346B1BC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7E16DB6-D09B-4C4F-BB66-30910C921CA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AE5DC83-38DA-4557-A559-5432346B1BC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7E16DB6-D09B-4C4F-BB66-30910C921CA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AE5DC83-38DA-4557-A559-5432346B1BC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7E16DB6-D09B-4C4F-BB66-30910C921CA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AE5DC83-38DA-4557-A559-5432346B1BC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7E16DB6-D09B-4C4F-BB66-30910C921CA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AE5DC83-38DA-4557-A559-5432346B1BC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7E16DB6-D09B-4C4F-BB66-30910C921CA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AE5DC83-38DA-4557-A559-5432346B1BC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66175" y="304800"/>
            <a:ext cx="2668588" cy="5715000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55650" y="304800"/>
            <a:ext cx="7858125" cy="57150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7E16DB6-D09B-4C4F-BB66-30910C921CA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AE5DC83-38DA-4557-A559-5432346B1BC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PhAnim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7"/>
          <p:cNvSpPr/>
          <p:nvPr/>
        </p:nvSpPr>
        <p:spPr>
          <a:xfrm>
            <a:off x="914400" y="2393950"/>
            <a:ext cx="10363200" cy="109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81075"/>
            <a:ext cx="10363200" cy="1371600"/>
          </a:xfrm>
        </p:spPr>
        <p:txBody>
          <a:bodyPr/>
          <a:lstStyle>
            <a:lvl1pPr>
              <a:defRPr sz="4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71663" y="2852738"/>
            <a:ext cx="9347200" cy="1600200"/>
          </a:xfrm>
        </p:spPr>
        <p:txBody>
          <a:bodyPr/>
          <a:lstStyle>
            <a:lvl1pPr marL="0" indent="0" algn="ctr">
              <a:buFont typeface="华文新魏" panose="02010800040101010101" pitchFamily="2" charset="-122"/>
              <a:buNone/>
              <a:defRPr sz="2600">
                <a:solidFill>
                  <a:srgbClr val="CC6600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750B0BC-A2A9-4673-9E34-6B09ED00ADD7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7A10DEB-8A2B-4BA6-B776-A0C46E737FC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EC7A59-AC46-48A1-9F16-8E80A9ABC4A0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D18E66B-12AF-4474-A8D8-9CBC1B787D7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EC7A59-AC46-48A1-9F16-8E80A9ABC4A0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D18E66B-12AF-4474-A8D8-9CBC1B787D7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0D70B86-0A93-4BEA-B091-192641948BFF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A61E094-1846-4AD9-AA5E-E449DEC0533D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55650" y="1752600"/>
            <a:ext cx="5257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5850" y="1752600"/>
            <a:ext cx="5257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EC7A59-AC46-48A1-9F16-8E80A9ABC4A0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D18E66B-12AF-4474-A8D8-9CBC1B787D7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EC7A59-AC46-48A1-9F16-8E80A9ABC4A0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D18E66B-12AF-4474-A8D8-9CBC1B787D7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EC7A59-AC46-48A1-9F16-8E80A9ABC4A0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D18E66B-12AF-4474-A8D8-9CBC1B787D7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EC7A59-AC46-48A1-9F16-8E80A9ABC4A0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D18E66B-12AF-4474-A8D8-9CBC1B787D7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EC7A59-AC46-48A1-9F16-8E80A9ABC4A0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D18E66B-12AF-4474-A8D8-9CBC1B787D7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None/>
              <a:defRPr/>
            </a:pPr>
            <a:r>
              <a: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EC7A59-AC46-48A1-9F16-8E80A9ABC4A0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D18E66B-12AF-4474-A8D8-9CBC1B787D7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EC7A59-AC46-48A1-9F16-8E80A9ABC4A0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D18E66B-12AF-4474-A8D8-9CBC1B787D7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66175" y="304800"/>
            <a:ext cx="2668588" cy="5715000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55650" y="304800"/>
            <a:ext cx="7858125" cy="57150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EC7A59-AC46-48A1-9F16-8E80A9ABC4A0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D18E66B-12AF-4474-A8D8-9CBC1B787D7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PhAnim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7"/>
          <p:cNvSpPr/>
          <p:nvPr/>
        </p:nvSpPr>
        <p:spPr>
          <a:xfrm>
            <a:off x="914400" y="2393950"/>
            <a:ext cx="10363200" cy="109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34819" name="Picture 8" descr="湘雅图标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500" y="260350"/>
            <a:ext cx="1487488" cy="1116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0" name="Picture 9" descr="xyyy 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8" y="5949950"/>
            <a:ext cx="2654300" cy="579438"/>
          </a:xfrm>
          <a:prstGeom prst="rect">
            <a:avLst/>
          </a:prstGeom>
          <a:noFill/>
          <a:ln w="9525">
            <a:noFill/>
          </a:ln>
          <a:effectLst>
            <a:outerShdw dist="45791" dir="2021404" algn="ctr" rotWithShape="0">
              <a:srgbClr val="333333">
                <a:alpha val="50000"/>
              </a:srgbClr>
            </a:outerShdw>
          </a:effectLst>
        </p:spPr>
      </p:pic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10363200" cy="1371600"/>
          </a:xfrm>
        </p:spPr>
        <p:txBody>
          <a:bodyPr/>
          <a:lstStyle>
            <a:lvl1pPr>
              <a:defRPr sz="4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429000"/>
            <a:ext cx="9347200" cy="16002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1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D398BF1-8B3D-4FA3-97F6-4F242C46D4C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A31ED1-9908-45DD-B2A0-24C512EC10E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D26F73D-F833-405B-9B3B-859FB46E231D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5C888B4-A000-48AC-BD7C-E623C2857C4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0D70B86-0A93-4BEA-B091-192641948BFF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A61E094-1846-4AD9-AA5E-E449DEC0533D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D26F73D-F833-405B-9B3B-859FB46E231D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5C888B4-A000-48AC-BD7C-E623C2857C4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55650" y="1752600"/>
            <a:ext cx="5257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5850" y="1752600"/>
            <a:ext cx="5257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D26F73D-F833-405B-9B3B-859FB46E231D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5C888B4-A000-48AC-BD7C-E623C2857C4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D26F73D-F833-405B-9B3B-859FB46E231D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5C888B4-A000-48AC-BD7C-E623C2857C4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D26F73D-F833-405B-9B3B-859FB46E231D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5C888B4-A000-48AC-BD7C-E623C2857C4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D26F73D-F833-405B-9B3B-859FB46E231D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5C888B4-A000-48AC-BD7C-E623C2857C4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D26F73D-F833-405B-9B3B-859FB46E231D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5C888B4-A000-48AC-BD7C-E623C2857C4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D26F73D-F833-405B-9B3B-859FB46E231D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5C888B4-A000-48AC-BD7C-E623C2857C4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D26F73D-F833-405B-9B3B-859FB46E231D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5C888B4-A000-48AC-BD7C-E623C2857C4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66175" y="304800"/>
            <a:ext cx="2668588" cy="5715000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55650" y="304800"/>
            <a:ext cx="7858125" cy="57150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D26F73D-F833-405B-9B3B-859FB46E231D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5C888B4-A000-48AC-BD7C-E623C2857C4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PhAnim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7"/>
          <p:cNvSpPr/>
          <p:nvPr/>
        </p:nvSpPr>
        <p:spPr>
          <a:xfrm>
            <a:off x="914400" y="2393950"/>
            <a:ext cx="10363200" cy="109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81075"/>
            <a:ext cx="10363200" cy="1371600"/>
          </a:xfrm>
        </p:spPr>
        <p:txBody>
          <a:bodyPr/>
          <a:lstStyle>
            <a:lvl1pPr>
              <a:defRPr sz="4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71663" y="2852738"/>
            <a:ext cx="9347200" cy="1600200"/>
          </a:xfrm>
        </p:spPr>
        <p:txBody>
          <a:bodyPr/>
          <a:lstStyle>
            <a:lvl1pPr marL="0" indent="0" algn="ctr">
              <a:buFont typeface="华文新魏" panose="02010800040101010101" pitchFamily="2" charset="-122"/>
              <a:buNone/>
              <a:defRPr sz="2600">
                <a:solidFill>
                  <a:srgbClr val="CC6600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02F6616-FB79-4293-9FC4-1EBD9C114270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E87971-5C62-425A-B911-6DA935FBC95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0D70B86-0A93-4BEA-B091-192641948BFF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A61E094-1846-4AD9-AA5E-E449DEC0533D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77C0790-9EDC-4D0F-B61F-647F8E2602FD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B83B94-3733-4BCC-BF23-5547579517D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77C0790-9EDC-4D0F-B61F-647F8E2602FD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B83B94-3733-4BCC-BF23-5547579517D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55650" y="1752600"/>
            <a:ext cx="5257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5850" y="1752600"/>
            <a:ext cx="5257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77C0790-9EDC-4D0F-B61F-647F8E2602FD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B83B94-3733-4BCC-BF23-5547579517D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77C0790-9EDC-4D0F-B61F-647F8E2602FD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B83B94-3733-4BCC-BF23-5547579517D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77C0790-9EDC-4D0F-B61F-647F8E2602FD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B83B94-3733-4BCC-BF23-5547579517D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77C0790-9EDC-4D0F-B61F-647F8E2602FD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B83B94-3733-4BCC-BF23-5547579517D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77C0790-9EDC-4D0F-B61F-647F8E2602FD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B83B94-3733-4BCC-BF23-5547579517D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None/>
              <a:defRPr/>
            </a:pPr>
            <a:r>
              <a: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77C0790-9EDC-4D0F-B61F-647F8E2602FD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B83B94-3733-4BCC-BF23-5547579517D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77C0790-9EDC-4D0F-B61F-647F8E2602FD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B83B94-3733-4BCC-BF23-5547579517D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66175" y="304800"/>
            <a:ext cx="2668588" cy="5715000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55650" y="304800"/>
            <a:ext cx="7858125" cy="57150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77C0790-9EDC-4D0F-B61F-647F8E2602FD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B83B94-3733-4BCC-BF23-5547579517D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png"/><Relationship Id="rId13" Type="http://schemas.openxmlformats.org/officeDocument/2006/relationships/image" Target="../media/image2.wmf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1.xml"/><Relationship Id="rId15" Type="http://schemas.openxmlformats.org/officeDocument/2006/relationships/theme" Target="../theme/theme10.xml"/><Relationship Id="rId14" Type="http://schemas.openxmlformats.org/officeDocument/2006/relationships/image" Target="../media/image3.png"/><Relationship Id="rId13" Type="http://schemas.openxmlformats.org/officeDocument/2006/relationships/image" Target="../media/image2.wmf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2.xml"/><Relationship Id="rId11" Type="http://schemas.openxmlformats.org/officeDocument/2006/relationships/theme" Target="../theme/theme11.xml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111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20.xml"/><Relationship Id="rId16" Type="http://schemas.openxmlformats.org/officeDocument/2006/relationships/theme" Target="../theme/theme12.xml"/><Relationship Id="rId15" Type="http://schemas.openxmlformats.org/officeDocument/2006/relationships/image" Target="../media/image4.png"/><Relationship Id="rId14" Type="http://schemas.openxmlformats.org/officeDocument/2006/relationships/image" Target="../media/image14.png"/><Relationship Id="rId13" Type="http://schemas.openxmlformats.org/officeDocument/2006/relationships/image" Target="../media/image2.wmf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9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31.xml"/><Relationship Id="rId13" Type="http://schemas.openxmlformats.org/officeDocument/2006/relationships/theme" Target="../theme/theme13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0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theme" Target="../theme/theme14.xml"/><Relationship Id="rId8" Type="http://schemas.openxmlformats.org/officeDocument/2006/relationships/image" Target="../media/image12.png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5.xml"/><Relationship Id="rId8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48.xml"/><Relationship Id="rId18" Type="http://schemas.openxmlformats.org/officeDocument/2006/relationships/theme" Target="../theme/theme15.xml"/><Relationship Id="rId17" Type="http://schemas.openxmlformats.org/officeDocument/2006/relationships/image" Target="../media/image1.png"/><Relationship Id="rId16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5" Type="http://schemas.openxmlformats.org/officeDocument/2006/relationships/image" Target="../media/image4.png"/><Relationship Id="rId14" Type="http://schemas.openxmlformats.org/officeDocument/2006/relationships/image" Target="../media/image5.png"/><Relationship Id="rId13" Type="http://schemas.openxmlformats.org/officeDocument/2006/relationships/image" Target="../media/image2.wmf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4" Type="http://schemas.openxmlformats.org/officeDocument/2006/relationships/image" Target="../media/image3.png"/><Relationship Id="rId13" Type="http://schemas.openxmlformats.org/officeDocument/2006/relationships/image" Target="../media/image2.wmf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5" Type="http://schemas.openxmlformats.org/officeDocument/2006/relationships/theme" Target="../theme/theme4.xml"/><Relationship Id="rId14" Type="http://schemas.openxmlformats.org/officeDocument/2006/relationships/image" Target="../media/image3.png"/><Relationship Id="rId13" Type="http://schemas.openxmlformats.org/officeDocument/2006/relationships/image" Target="../media/image2.wmf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15" Type="http://schemas.openxmlformats.org/officeDocument/2006/relationships/image" Target="../media/image4.png"/><Relationship Id="rId14" Type="http://schemas.openxmlformats.org/officeDocument/2006/relationships/image" Target="../media/image5.png"/><Relationship Id="rId13" Type="http://schemas.openxmlformats.org/officeDocument/2006/relationships/image" Target="../media/image2.wmf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5" Type="http://schemas.openxmlformats.org/officeDocument/2006/relationships/theme" Target="../theme/theme6.xml"/><Relationship Id="rId14" Type="http://schemas.openxmlformats.org/officeDocument/2006/relationships/image" Target="../media/image3.png"/><Relationship Id="rId13" Type="http://schemas.openxmlformats.org/officeDocument/2006/relationships/image" Target="../media/image2.wmf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6" Type="http://schemas.openxmlformats.org/officeDocument/2006/relationships/theme" Target="../theme/theme7.xml"/><Relationship Id="rId15" Type="http://schemas.openxmlformats.org/officeDocument/2006/relationships/image" Target="../media/image4.png"/><Relationship Id="rId14" Type="http://schemas.openxmlformats.org/officeDocument/2006/relationships/image" Target="../media/image5.png"/><Relationship Id="rId13" Type="http://schemas.openxmlformats.org/officeDocument/2006/relationships/image" Target="../media/image2.wmf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5" Type="http://schemas.openxmlformats.org/officeDocument/2006/relationships/theme" Target="../theme/theme8.xml"/><Relationship Id="rId14" Type="http://schemas.openxmlformats.org/officeDocument/2006/relationships/image" Target="../media/image3.png"/><Relationship Id="rId13" Type="http://schemas.openxmlformats.org/officeDocument/2006/relationships/image" Target="../media/image2.wmf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6" Type="http://schemas.openxmlformats.org/officeDocument/2006/relationships/theme" Target="../theme/theme9.xml"/><Relationship Id="rId15" Type="http://schemas.openxmlformats.org/officeDocument/2006/relationships/image" Target="../media/image4.png"/><Relationship Id="rId14" Type="http://schemas.openxmlformats.org/officeDocument/2006/relationships/image" Target="../media/image5.png"/><Relationship Id="rId13" Type="http://schemas.openxmlformats.org/officeDocument/2006/relationships/image" Target="../media/image2.wmf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0179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0D70B86-0A93-4BEA-B091-192641948BFF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A61E094-1846-4AD9-AA5E-E449DEC0533D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31" name="Picture 7" descr="湘雅图标红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23500" y="260350"/>
            <a:ext cx="1487488" cy="1116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 descr="xyyy 拷贝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3888" y="5949950"/>
            <a:ext cx="2654300" cy="579438"/>
          </a:xfrm>
          <a:prstGeom prst="rect">
            <a:avLst/>
          </a:prstGeom>
          <a:noFill/>
          <a:ln w="9525">
            <a:noFill/>
          </a:ln>
          <a:effectLst>
            <a:outerShdw dist="45791" dir="2021404" algn="ctr" rotWithShape="0">
              <a:srgbClr val="333333">
                <a:alpha val="50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79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01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01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01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017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01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01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01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017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01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01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01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017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01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01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01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017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01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01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01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017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华文新魏" panose="0201080004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华文新魏" panose="0201080004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华文新魏" panose="0201080004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华文新魏" panose="0201080004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华文新魏" panose="0201080004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华文新魏" panose="0201080004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华文新魏" panose="0201080004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华文新魏" panose="0201080004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>
          <a:xfrm>
            <a:off x="766763" y="304800"/>
            <a:ext cx="10668000" cy="121602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4275" name="Rectangle 3"/>
          <p:cNvSpPr>
            <a:spLocks noGrp="1"/>
          </p:cNvSpPr>
          <p:nvPr>
            <p:ph type="body"/>
          </p:nvPr>
        </p:nvSpPr>
        <p:spPr>
          <a:xfrm>
            <a:off x="755650" y="1752600"/>
            <a:ext cx="10668000" cy="426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469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436245"/>
            <a:r>
              <a:rPr lang="zh-CN" altLang="en-US" dirty="0"/>
              <a:t>第二级</a:t>
            </a:r>
            <a:endParaRPr lang="zh-CN" altLang="en-US" dirty="0"/>
          </a:p>
          <a:p>
            <a:pPr lvl="2" indent="-394970"/>
            <a:r>
              <a:rPr lang="zh-CN" altLang="en-US" dirty="0"/>
              <a:t>第三级</a:t>
            </a:r>
            <a:endParaRPr lang="zh-CN" altLang="en-US" dirty="0"/>
          </a:p>
          <a:p>
            <a:pPr lvl="3" indent="-387350"/>
            <a:r>
              <a:rPr lang="zh-CN" altLang="en-US" dirty="0"/>
              <a:t>第四级</a:t>
            </a:r>
            <a:endParaRPr lang="zh-CN" altLang="en-US" dirty="0"/>
          </a:p>
          <a:p>
            <a:pPr lvl="4" indent="-39878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44" name="AutoShape 4"/>
          <p:cNvSpPr/>
          <p:nvPr/>
        </p:nvSpPr>
        <p:spPr>
          <a:xfrm>
            <a:off x="812800" y="1566863"/>
            <a:ext cx="10610850" cy="1095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45" name="Line 5"/>
          <p:cNvSpPr/>
          <p:nvPr/>
        </p:nvSpPr>
        <p:spPr>
          <a:xfrm flipV="1">
            <a:off x="812800" y="6172200"/>
            <a:ext cx="10566400" cy="0"/>
          </a:xfrm>
          <a:prstGeom prst="line">
            <a:avLst/>
          </a:prstGeom>
          <a:ln w="31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27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8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6B20CD-C659-4376-8A98-AE542DD9354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28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BF66D8-3A38-41A5-80E9-3B928A30EF9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249" name="Picture 9" descr="湘雅图标红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36163" y="404813"/>
            <a:ext cx="1487487" cy="1116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0" name="Picture 10" descr="xyyy 拷贝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3888" y="5876925"/>
            <a:ext cx="2654300" cy="579438"/>
          </a:xfrm>
          <a:prstGeom prst="rect">
            <a:avLst/>
          </a:prstGeom>
          <a:noFill/>
          <a:ln w="9525">
            <a:noFill/>
          </a:ln>
          <a:effectLst>
            <a:outerShdw dist="45791" dir="2021404" algn="ctr" rotWithShape="0">
              <a:srgbClr val="333333">
                <a:alpha val="50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42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427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42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427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42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427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42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427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42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427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¶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8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600">
          <a:solidFill>
            <a:schemeClr val="tx1"/>
          </a:solidFill>
          <a:latin typeface="+mn-lt"/>
          <a:ea typeface="+mn-ea"/>
        </a:defRPr>
      </a:lvl2pPr>
      <a:lvl3pPr marL="1304925" indent="-3956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¶"/>
        <a:defRPr sz="2300">
          <a:solidFill>
            <a:schemeClr val="tx1"/>
          </a:solidFill>
          <a:latin typeface="+mn-lt"/>
          <a:ea typeface="+mn-ea"/>
        </a:defRPr>
      </a:lvl3pPr>
      <a:lvl4pPr marL="1694180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4pPr>
      <a:lvl5pPr marL="2094230" indent="-398780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51430" indent="-398780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3008630" indent="-398780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65830" indent="-398780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923030" indent="-398780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8" descr="未标题-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5000" y="107950"/>
            <a:ext cx="2451100" cy="42068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</p:sldLayoutIdLst>
  <p:transition spd="med" advClick="0" advTm="0"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>
          <a:xfrm>
            <a:off x="766763" y="304800"/>
            <a:ext cx="10668000" cy="121602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2227" name="Rectangle 3"/>
          <p:cNvSpPr>
            <a:spLocks noGrp="1"/>
          </p:cNvSpPr>
          <p:nvPr>
            <p:ph type="body"/>
          </p:nvPr>
        </p:nvSpPr>
        <p:spPr>
          <a:xfrm>
            <a:off x="755650" y="1752600"/>
            <a:ext cx="10668000" cy="426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469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436245"/>
            <a:r>
              <a:rPr lang="zh-CN" altLang="en-US" dirty="0"/>
              <a:t>第二级</a:t>
            </a:r>
            <a:endParaRPr lang="zh-CN" altLang="en-US" dirty="0"/>
          </a:p>
          <a:p>
            <a:pPr lvl="2" indent="-394970"/>
            <a:r>
              <a:rPr lang="zh-CN" altLang="en-US" dirty="0"/>
              <a:t>第三级</a:t>
            </a:r>
            <a:endParaRPr lang="zh-CN" altLang="en-US" dirty="0"/>
          </a:p>
          <a:p>
            <a:pPr lvl="3" indent="-387350"/>
            <a:r>
              <a:rPr lang="zh-CN" altLang="en-US" dirty="0"/>
              <a:t>第四级</a:t>
            </a:r>
            <a:endParaRPr lang="zh-CN" altLang="en-US" dirty="0"/>
          </a:p>
          <a:p>
            <a:pPr lvl="4" indent="-39878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5364" name="AutoShape 4"/>
          <p:cNvSpPr/>
          <p:nvPr/>
        </p:nvSpPr>
        <p:spPr>
          <a:xfrm>
            <a:off x="812800" y="1566863"/>
            <a:ext cx="10610850" cy="1095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365" name="Line 5"/>
          <p:cNvSpPr/>
          <p:nvPr/>
        </p:nvSpPr>
        <p:spPr>
          <a:xfrm flipV="1">
            <a:off x="812800" y="6172200"/>
            <a:ext cx="10566400" cy="0"/>
          </a:xfrm>
          <a:prstGeom prst="line">
            <a:avLst/>
          </a:prstGeom>
          <a:ln w="31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23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800" y="6245225"/>
            <a:ext cx="264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 b="0" smtClean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19BF8E1-820E-4A50-BB65-4632CA48C182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200" b="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 b="0"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96BD20-5F14-41C5-89FF-352C8F0A190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5369" name="Picture 9" descr="湘雅图标红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45663" y="260350"/>
            <a:ext cx="1665287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0" name="Picture 10" descr="xyyy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4388" y="6237288"/>
            <a:ext cx="2238375" cy="4667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2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2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2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2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2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kern="1200">
          <a:solidFill>
            <a:srgbClr val="CC66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Font typeface="华文新魏" panose="02010800040101010101" pitchFamily="2" charset="-122"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8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925" indent="-3956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¶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94180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94230" indent="-398780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638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Tx/>
              <a:buNone/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Tx/>
              <a:buNone/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400" noProof="1" dirty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CA0302-D750-405F-A395-BEAE38FC7F5E}" type="slidenum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8" descr="未标题-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5000" y="107950"/>
            <a:ext cx="2451100" cy="42068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</p:sldLayoutIdLst>
  <p:transition spd="med" advClick="0" advTm="0"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126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22860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888C18-8B0E-47B4-B56B-8E27A1F0B06A}" type="datetimeFigureOut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8A5E292-C405-450D-BA41-29C888ADA2F6}" type="slidenum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>
          <a:xfrm>
            <a:off x="766763" y="304800"/>
            <a:ext cx="10668000" cy="121602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2227" name="Rectangle 3"/>
          <p:cNvSpPr>
            <a:spLocks noGrp="1"/>
          </p:cNvSpPr>
          <p:nvPr>
            <p:ph type="body"/>
          </p:nvPr>
        </p:nvSpPr>
        <p:spPr>
          <a:xfrm>
            <a:off x="755650" y="1752600"/>
            <a:ext cx="10668000" cy="426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469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436245"/>
            <a:r>
              <a:rPr lang="zh-CN" altLang="en-US" dirty="0"/>
              <a:t>第二级</a:t>
            </a:r>
            <a:endParaRPr lang="zh-CN" altLang="en-US" dirty="0"/>
          </a:p>
          <a:p>
            <a:pPr lvl="2" indent="-394970"/>
            <a:r>
              <a:rPr lang="zh-CN" altLang="en-US" dirty="0"/>
              <a:t>第三级</a:t>
            </a:r>
            <a:endParaRPr lang="zh-CN" altLang="en-US" dirty="0"/>
          </a:p>
          <a:p>
            <a:pPr lvl="3" indent="-387350"/>
            <a:r>
              <a:rPr lang="zh-CN" altLang="en-US" dirty="0"/>
              <a:t>第四级</a:t>
            </a:r>
            <a:endParaRPr lang="zh-CN" altLang="en-US" dirty="0"/>
          </a:p>
          <a:p>
            <a:pPr lvl="4" indent="-39878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052" name="AutoShape 4"/>
          <p:cNvSpPr/>
          <p:nvPr/>
        </p:nvSpPr>
        <p:spPr>
          <a:xfrm>
            <a:off x="812800" y="1566863"/>
            <a:ext cx="10610850" cy="1095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53" name="Line 5"/>
          <p:cNvSpPr/>
          <p:nvPr/>
        </p:nvSpPr>
        <p:spPr>
          <a:xfrm flipV="1">
            <a:off x="812800" y="6172200"/>
            <a:ext cx="10566400" cy="0"/>
          </a:xfrm>
          <a:prstGeom prst="line">
            <a:avLst/>
          </a:prstGeom>
          <a:ln w="31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23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8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6584E8-6E8C-43ED-A48F-167A84CBB03A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63BFBA4-1441-4963-B302-9568B381E2F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057" name="Picture 9" descr="湘雅图标红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45663" y="260350"/>
            <a:ext cx="1665287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8" name="Picture 10" descr="xyyy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4388" y="6237288"/>
            <a:ext cx="2238375" cy="4667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2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2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2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2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2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Font typeface="华文新魏" panose="02010800040101010101" pitchFamily="2" charset="-122"/>
        <a:buBlip>
          <a:blip r:embed="rId15"/>
        </a:buBlip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8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400">
          <a:solidFill>
            <a:schemeClr val="tx1"/>
          </a:solidFill>
          <a:latin typeface="+mn-lt"/>
          <a:ea typeface="+mn-ea"/>
        </a:defRPr>
      </a:lvl2pPr>
      <a:lvl3pPr marL="1304925" indent="-3956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¶"/>
        <a:defRPr sz="2300">
          <a:solidFill>
            <a:schemeClr val="tx1"/>
          </a:solidFill>
          <a:latin typeface="+mn-lt"/>
          <a:ea typeface="+mn-ea"/>
        </a:defRPr>
      </a:lvl3pPr>
      <a:lvl4pPr marL="1694180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4pPr>
      <a:lvl5pPr marL="2094230" indent="-398780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5pPr>
      <a:lvl6pPr marL="2551430" indent="-39878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6pPr>
      <a:lvl7pPr marL="3008630" indent="-39878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7pPr>
      <a:lvl8pPr marL="3465830" indent="-39878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8pPr>
      <a:lvl9pPr marL="3923030" indent="-39878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>
          <a:xfrm>
            <a:off x="766763" y="304800"/>
            <a:ext cx="10668000" cy="121602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4275" name="Rectangle 3"/>
          <p:cNvSpPr>
            <a:spLocks noGrp="1"/>
          </p:cNvSpPr>
          <p:nvPr>
            <p:ph type="body"/>
          </p:nvPr>
        </p:nvSpPr>
        <p:spPr>
          <a:xfrm>
            <a:off x="755650" y="1752600"/>
            <a:ext cx="10668000" cy="426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469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436245"/>
            <a:r>
              <a:rPr lang="zh-CN" altLang="en-US" dirty="0"/>
              <a:t>第二级</a:t>
            </a:r>
            <a:endParaRPr lang="zh-CN" altLang="en-US" dirty="0"/>
          </a:p>
          <a:p>
            <a:pPr lvl="2" indent="-394970"/>
            <a:r>
              <a:rPr lang="zh-CN" altLang="en-US" dirty="0"/>
              <a:t>第三级</a:t>
            </a:r>
            <a:endParaRPr lang="zh-CN" altLang="en-US" dirty="0"/>
          </a:p>
          <a:p>
            <a:pPr lvl="3" indent="-387350"/>
            <a:r>
              <a:rPr lang="zh-CN" altLang="en-US" dirty="0"/>
              <a:t>第四级</a:t>
            </a:r>
            <a:endParaRPr lang="zh-CN" altLang="en-US" dirty="0"/>
          </a:p>
          <a:p>
            <a:pPr lvl="4" indent="-39878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076" name="AutoShape 4"/>
          <p:cNvSpPr/>
          <p:nvPr/>
        </p:nvSpPr>
        <p:spPr>
          <a:xfrm>
            <a:off x="812800" y="1566863"/>
            <a:ext cx="10610850" cy="1095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7" name="Line 5"/>
          <p:cNvSpPr/>
          <p:nvPr/>
        </p:nvSpPr>
        <p:spPr>
          <a:xfrm flipV="1">
            <a:off x="812800" y="6172200"/>
            <a:ext cx="10566400" cy="0"/>
          </a:xfrm>
          <a:prstGeom prst="line">
            <a:avLst/>
          </a:prstGeom>
          <a:ln w="31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27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8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74BC7B-1B89-4AC6-9EFD-983D921BE19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28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E9BEEE-1CCA-4DFD-A4C3-9162E8258A5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81" name="Picture 9" descr="湘雅图标红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36163" y="404813"/>
            <a:ext cx="1487487" cy="1116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2" name="Picture 10" descr="xyyy 拷贝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3888" y="5876925"/>
            <a:ext cx="2654300" cy="579438"/>
          </a:xfrm>
          <a:prstGeom prst="rect">
            <a:avLst/>
          </a:prstGeom>
          <a:noFill/>
          <a:ln w="9525">
            <a:noFill/>
          </a:ln>
          <a:effectLst>
            <a:outerShdw dist="45791" dir="2021404" algn="ctr" rotWithShape="0">
              <a:srgbClr val="333333">
                <a:alpha val="50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42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427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42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427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42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427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42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427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42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427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¶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8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600">
          <a:solidFill>
            <a:schemeClr val="tx1"/>
          </a:solidFill>
          <a:latin typeface="+mn-lt"/>
          <a:ea typeface="+mn-ea"/>
        </a:defRPr>
      </a:lvl2pPr>
      <a:lvl3pPr marL="1304925" indent="-3956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¶"/>
        <a:defRPr sz="2300">
          <a:solidFill>
            <a:schemeClr val="tx1"/>
          </a:solidFill>
          <a:latin typeface="+mn-lt"/>
          <a:ea typeface="+mn-ea"/>
        </a:defRPr>
      </a:lvl3pPr>
      <a:lvl4pPr marL="1694180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4pPr>
      <a:lvl5pPr marL="2094230" indent="-398780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51430" indent="-39878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3008630" indent="-39878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65830" indent="-39878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923030" indent="-39878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099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DB8932-CC7C-4A03-8CF7-93B40226664F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856A912-4D22-4ADA-B537-E080425F1974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103" name="Picture 7" descr="湘雅图标红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23500" y="260350"/>
            <a:ext cx="1487488" cy="1116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8" descr="xyyy 拷贝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3888" y="5949950"/>
            <a:ext cx="2654300" cy="579438"/>
          </a:xfrm>
          <a:prstGeom prst="rect">
            <a:avLst/>
          </a:prstGeom>
          <a:noFill/>
          <a:ln w="9525">
            <a:noFill/>
          </a:ln>
          <a:effectLst>
            <a:outerShdw dist="45791" dir="2021404" algn="ctr" rotWithShape="0">
              <a:srgbClr val="333333">
                <a:alpha val="50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split orient="vert" dir="in"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华文新魏" panose="0201080004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华文新魏" panose="0201080004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华文新魏" panose="0201080004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华文新魏" panose="02010800040101010101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华文新魏" panose="0201080004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华文新魏" panose="0201080004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华文新魏" panose="0201080004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华文新魏" panose="0201080004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>
          <a:xfrm>
            <a:off x="766763" y="304800"/>
            <a:ext cx="10668000" cy="121602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2227" name="Rectangle 3"/>
          <p:cNvSpPr>
            <a:spLocks noGrp="1"/>
          </p:cNvSpPr>
          <p:nvPr>
            <p:ph type="body"/>
          </p:nvPr>
        </p:nvSpPr>
        <p:spPr>
          <a:xfrm>
            <a:off x="755650" y="1752600"/>
            <a:ext cx="10668000" cy="426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469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436245"/>
            <a:r>
              <a:rPr lang="zh-CN" altLang="en-US" dirty="0"/>
              <a:t>第二级</a:t>
            </a:r>
            <a:endParaRPr lang="zh-CN" altLang="en-US" dirty="0"/>
          </a:p>
          <a:p>
            <a:pPr lvl="2" indent="-394970"/>
            <a:r>
              <a:rPr lang="zh-CN" altLang="en-US" dirty="0"/>
              <a:t>第三级</a:t>
            </a:r>
            <a:endParaRPr lang="zh-CN" altLang="en-US" dirty="0"/>
          </a:p>
          <a:p>
            <a:pPr lvl="3" indent="-387350"/>
            <a:r>
              <a:rPr lang="zh-CN" altLang="en-US" dirty="0"/>
              <a:t>第四级</a:t>
            </a:r>
            <a:endParaRPr lang="zh-CN" altLang="en-US" dirty="0"/>
          </a:p>
          <a:p>
            <a:pPr lvl="4" indent="-39878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124" name="AutoShape 4"/>
          <p:cNvSpPr/>
          <p:nvPr/>
        </p:nvSpPr>
        <p:spPr>
          <a:xfrm>
            <a:off x="812800" y="1566863"/>
            <a:ext cx="10610850" cy="1095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5" name="Line 5"/>
          <p:cNvSpPr/>
          <p:nvPr/>
        </p:nvSpPr>
        <p:spPr>
          <a:xfrm flipV="1">
            <a:off x="812800" y="6172200"/>
            <a:ext cx="10566400" cy="0"/>
          </a:xfrm>
          <a:prstGeom prst="line">
            <a:avLst/>
          </a:prstGeom>
          <a:ln w="31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23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8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A022B91-3B50-4630-A2D0-53B9EE46ABA5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1CC7D2C-E413-4D40-9A0C-5D1CB1927F6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129" name="Picture 9" descr="湘雅图标红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45663" y="260350"/>
            <a:ext cx="1665287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0" descr="xyyy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4388" y="6237288"/>
            <a:ext cx="2238375" cy="4667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2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2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2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2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2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Font typeface="华文新魏" panose="02010800040101010101" pitchFamily="2" charset="-122"/>
        <a:buBlip>
          <a:blip r:embed="rId15"/>
        </a:buBlip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8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400">
          <a:solidFill>
            <a:schemeClr val="tx1"/>
          </a:solidFill>
          <a:latin typeface="+mn-lt"/>
          <a:ea typeface="+mn-ea"/>
        </a:defRPr>
      </a:lvl2pPr>
      <a:lvl3pPr marL="1304925" indent="-3956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¶"/>
        <a:defRPr sz="2300">
          <a:solidFill>
            <a:schemeClr val="tx1"/>
          </a:solidFill>
          <a:latin typeface="+mn-lt"/>
          <a:ea typeface="+mn-ea"/>
        </a:defRPr>
      </a:lvl3pPr>
      <a:lvl4pPr marL="1694180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4pPr>
      <a:lvl5pPr marL="2094230" indent="-398780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5pPr>
      <a:lvl6pPr marL="2551430" indent="-398780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6pPr>
      <a:lvl7pPr marL="3008630" indent="-398780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7pPr>
      <a:lvl8pPr marL="3465830" indent="-398780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8pPr>
      <a:lvl9pPr marL="3923030" indent="-398780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>
          <a:xfrm>
            <a:off x="766763" y="304800"/>
            <a:ext cx="10668000" cy="121602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4275" name="Rectangle 3"/>
          <p:cNvSpPr>
            <a:spLocks noGrp="1"/>
          </p:cNvSpPr>
          <p:nvPr>
            <p:ph type="body"/>
          </p:nvPr>
        </p:nvSpPr>
        <p:spPr>
          <a:xfrm>
            <a:off x="755650" y="1752600"/>
            <a:ext cx="10668000" cy="426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469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436245"/>
            <a:r>
              <a:rPr lang="zh-CN" altLang="en-US" dirty="0"/>
              <a:t>第二级</a:t>
            </a:r>
            <a:endParaRPr lang="zh-CN" altLang="en-US" dirty="0"/>
          </a:p>
          <a:p>
            <a:pPr lvl="2" indent="-394970"/>
            <a:r>
              <a:rPr lang="zh-CN" altLang="en-US" dirty="0"/>
              <a:t>第三级</a:t>
            </a:r>
            <a:endParaRPr lang="zh-CN" altLang="en-US" dirty="0"/>
          </a:p>
          <a:p>
            <a:pPr lvl="3" indent="-387350"/>
            <a:r>
              <a:rPr lang="zh-CN" altLang="en-US" dirty="0"/>
              <a:t>第四级</a:t>
            </a:r>
            <a:endParaRPr lang="zh-CN" altLang="en-US" dirty="0"/>
          </a:p>
          <a:p>
            <a:pPr lvl="4" indent="-39878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148" name="AutoShape 4"/>
          <p:cNvSpPr/>
          <p:nvPr/>
        </p:nvSpPr>
        <p:spPr>
          <a:xfrm>
            <a:off x="812800" y="1566863"/>
            <a:ext cx="10610850" cy="1095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49" name="Line 5"/>
          <p:cNvSpPr/>
          <p:nvPr/>
        </p:nvSpPr>
        <p:spPr>
          <a:xfrm flipV="1">
            <a:off x="812800" y="6172200"/>
            <a:ext cx="10566400" cy="0"/>
          </a:xfrm>
          <a:prstGeom prst="line">
            <a:avLst/>
          </a:prstGeom>
          <a:ln w="31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27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8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7E16DB6-D09B-4C4F-BB66-30910C921CA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28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AE5DC83-38DA-4557-A559-5432346B1BC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153" name="Picture 9" descr="湘雅图标红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36163" y="404813"/>
            <a:ext cx="1487487" cy="1116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4" name="Picture 10" descr="xyyy 拷贝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3888" y="5876925"/>
            <a:ext cx="2654300" cy="579438"/>
          </a:xfrm>
          <a:prstGeom prst="rect">
            <a:avLst/>
          </a:prstGeom>
          <a:noFill/>
          <a:ln w="9525">
            <a:noFill/>
          </a:ln>
          <a:effectLst>
            <a:outerShdw dist="45791" dir="2021404" algn="ctr" rotWithShape="0">
              <a:srgbClr val="333333">
                <a:alpha val="50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42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427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42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427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42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427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42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427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42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427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¶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8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600">
          <a:solidFill>
            <a:schemeClr val="tx1"/>
          </a:solidFill>
          <a:latin typeface="+mn-lt"/>
          <a:ea typeface="+mn-ea"/>
        </a:defRPr>
      </a:lvl2pPr>
      <a:lvl3pPr marL="1304925" indent="-3956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¶"/>
        <a:defRPr sz="2300">
          <a:solidFill>
            <a:schemeClr val="tx1"/>
          </a:solidFill>
          <a:latin typeface="+mn-lt"/>
          <a:ea typeface="+mn-ea"/>
        </a:defRPr>
      </a:lvl3pPr>
      <a:lvl4pPr marL="1694180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4pPr>
      <a:lvl5pPr marL="2094230" indent="-398780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51430" indent="-398780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3008630" indent="-398780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65830" indent="-398780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923030" indent="-398780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>
          <a:xfrm>
            <a:off x="766763" y="304800"/>
            <a:ext cx="10668000" cy="121602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2227" name="Rectangle 3"/>
          <p:cNvSpPr>
            <a:spLocks noGrp="1"/>
          </p:cNvSpPr>
          <p:nvPr>
            <p:ph type="body"/>
          </p:nvPr>
        </p:nvSpPr>
        <p:spPr>
          <a:xfrm>
            <a:off x="755650" y="1752600"/>
            <a:ext cx="10668000" cy="426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469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436245"/>
            <a:r>
              <a:rPr lang="zh-CN" altLang="en-US" dirty="0"/>
              <a:t>第二级</a:t>
            </a:r>
            <a:endParaRPr lang="zh-CN" altLang="en-US" dirty="0"/>
          </a:p>
          <a:p>
            <a:pPr lvl="2" indent="-394970"/>
            <a:r>
              <a:rPr lang="zh-CN" altLang="en-US" dirty="0"/>
              <a:t>第三级</a:t>
            </a:r>
            <a:endParaRPr lang="zh-CN" altLang="en-US" dirty="0"/>
          </a:p>
          <a:p>
            <a:pPr lvl="3" indent="-387350"/>
            <a:r>
              <a:rPr lang="zh-CN" altLang="en-US" dirty="0"/>
              <a:t>第四级</a:t>
            </a:r>
            <a:endParaRPr lang="zh-CN" altLang="en-US" dirty="0"/>
          </a:p>
          <a:p>
            <a:pPr lvl="4" indent="-39878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172" name="AutoShape 4"/>
          <p:cNvSpPr/>
          <p:nvPr/>
        </p:nvSpPr>
        <p:spPr>
          <a:xfrm>
            <a:off x="812800" y="1566863"/>
            <a:ext cx="10610850" cy="1095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3" name="Line 5"/>
          <p:cNvSpPr/>
          <p:nvPr/>
        </p:nvSpPr>
        <p:spPr>
          <a:xfrm flipV="1">
            <a:off x="812800" y="6172200"/>
            <a:ext cx="10566400" cy="0"/>
          </a:xfrm>
          <a:prstGeom prst="line">
            <a:avLst/>
          </a:prstGeom>
          <a:ln w="31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23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8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EC7A59-AC46-48A1-9F16-8E80A9ABC4A0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D18E66B-12AF-4474-A8D8-9CBC1B787D7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177" name="Picture 9" descr="湘雅图标红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45663" y="260350"/>
            <a:ext cx="1665287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0" descr="xyyy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4388" y="6237288"/>
            <a:ext cx="2238375" cy="4667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2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2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2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2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2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Font typeface="华文新魏" panose="02010800040101010101" pitchFamily="2" charset="-122"/>
        <a:buBlip>
          <a:blip r:embed="rId15"/>
        </a:buBlip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8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400">
          <a:solidFill>
            <a:schemeClr val="tx1"/>
          </a:solidFill>
          <a:latin typeface="+mn-lt"/>
          <a:ea typeface="+mn-ea"/>
        </a:defRPr>
      </a:lvl2pPr>
      <a:lvl3pPr marL="1304925" indent="-3956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¶"/>
        <a:defRPr sz="2300">
          <a:solidFill>
            <a:schemeClr val="tx1"/>
          </a:solidFill>
          <a:latin typeface="+mn-lt"/>
          <a:ea typeface="+mn-ea"/>
        </a:defRPr>
      </a:lvl3pPr>
      <a:lvl4pPr marL="1694180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4pPr>
      <a:lvl5pPr marL="2094230" indent="-398780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5pPr>
      <a:lvl6pPr marL="2551430" indent="-398780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6pPr>
      <a:lvl7pPr marL="3008630" indent="-398780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7pPr>
      <a:lvl8pPr marL="3465830" indent="-398780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8pPr>
      <a:lvl9pPr marL="3923030" indent="-398780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>
          <a:xfrm>
            <a:off x="766763" y="304800"/>
            <a:ext cx="10668000" cy="121602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4275" name="Rectangle 3"/>
          <p:cNvSpPr>
            <a:spLocks noGrp="1"/>
          </p:cNvSpPr>
          <p:nvPr>
            <p:ph type="body"/>
          </p:nvPr>
        </p:nvSpPr>
        <p:spPr>
          <a:xfrm>
            <a:off x="755650" y="1752600"/>
            <a:ext cx="10668000" cy="426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469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436245"/>
            <a:r>
              <a:rPr lang="zh-CN" altLang="en-US" dirty="0"/>
              <a:t>第二级</a:t>
            </a:r>
            <a:endParaRPr lang="zh-CN" altLang="en-US" dirty="0"/>
          </a:p>
          <a:p>
            <a:pPr lvl="2" indent="-394970"/>
            <a:r>
              <a:rPr lang="zh-CN" altLang="en-US" dirty="0"/>
              <a:t>第三级</a:t>
            </a:r>
            <a:endParaRPr lang="zh-CN" altLang="en-US" dirty="0"/>
          </a:p>
          <a:p>
            <a:pPr lvl="3" indent="-387350"/>
            <a:r>
              <a:rPr lang="zh-CN" altLang="en-US" dirty="0"/>
              <a:t>第四级</a:t>
            </a:r>
            <a:endParaRPr lang="zh-CN" altLang="en-US" dirty="0"/>
          </a:p>
          <a:p>
            <a:pPr lvl="4" indent="-39878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196" name="AutoShape 4"/>
          <p:cNvSpPr/>
          <p:nvPr/>
        </p:nvSpPr>
        <p:spPr>
          <a:xfrm>
            <a:off x="812800" y="1566863"/>
            <a:ext cx="10610850" cy="1095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7" name="Line 5"/>
          <p:cNvSpPr/>
          <p:nvPr/>
        </p:nvSpPr>
        <p:spPr>
          <a:xfrm flipV="1">
            <a:off x="812800" y="6172200"/>
            <a:ext cx="10566400" cy="0"/>
          </a:xfrm>
          <a:prstGeom prst="line">
            <a:avLst/>
          </a:prstGeom>
          <a:ln w="31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27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8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D26F73D-F833-405B-9B3B-859FB46E231D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28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5C888B4-A000-48AC-BD7C-E623C2857C4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201" name="Picture 9" descr="湘雅图标红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36163" y="404813"/>
            <a:ext cx="1487487" cy="1116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2" name="Picture 10" descr="xyyy 拷贝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3888" y="5876925"/>
            <a:ext cx="2654300" cy="579438"/>
          </a:xfrm>
          <a:prstGeom prst="rect">
            <a:avLst/>
          </a:prstGeom>
          <a:noFill/>
          <a:ln w="9525">
            <a:noFill/>
          </a:ln>
          <a:effectLst>
            <a:outerShdw dist="45791" dir="2021404" algn="ctr" rotWithShape="0">
              <a:srgbClr val="333333">
                <a:alpha val="50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42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427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42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427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42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427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42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427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42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42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427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Verdana" panose="020B0604030504040204" pitchFamily="34" charset="0"/>
          <a:ea typeface="宋体" panose="02010600030101010101" pitchFamily="2" charset="-122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¶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8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600">
          <a:solidFill>
            <a:schemeClr val="tx1"/>
          </a:solidFill>
          <a:latin typeface="+mn-lt"/>
          <a:ea typeface="+mn-ea"/>
        </a:defRPr>
      </a:lvl2pPr>
      <a:lvl3pPr marL="1304925" indent="-3956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¶"/>
        <a:defRPr sz="2300">
          <a:solidFill>
            <a:schemeClr val="tx1"/>
          </a:solidFill>
          <a:latin typeface="+mn-lt"/>
          <a:ea typeface="+mn-ea"/>
        </a:defRPr>
      </a:lvl3pPr>
      <a:lvl4pPr marL="1694180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4pPr>
      <a:lvl5pPr marL="2094230" indent="-398780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51430" indent="-398780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3008630" indent="-398780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65830" indent="-398780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923030" indent="-398780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>
          <a:xfrm>
            <a:off x="766763" y="304800"/>
            <a:ext cx="10668000" cy="121602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2227" name="Rectangle 3"/>
          <p:cNvSpPr>
            <a:spLocks noGrp="1"/>
          </p:cNvSpPr>
          <p:nvPr>
            <p:ph type="body"/>
          </p:nvPr>
        </p:nvSpPr>
        <p:spPr>
          <a:xfrm>
            <a:off x="755650" y="1752600"/>
            <a:ext cx="10668000" cy="426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469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436245"/>
            <a:r>
              <a:rPr lang="zh-CN" altLang="en-US" dirty="0"/>
              <a:t>第二级</a:t>
            </a:r>
            <a:endParaRPr lang="zh-CN" altLang="en-US" dirty="0"/>
          </a:p>
          <a:p>
            <a:pPr lvl="2" indent="-394970"/>
            <a:r>
              <a:rPr lang="zh-CN" altLang="en-US" dirty="0"/>
              <a:t>第三级</a:t>
            </a:r>
            <a:endParaRPr lang="zh-CN" altLang="en-US" dirty="0"/>
          </a:p>
          <a:p>
            <a:pPr lvl="3" indent="-387350"/>
            <a:r>
              <a:rPr lang="zh-CN" altLang="en-US" dirty="0"/>
              <a:t>第四级</a:t>
            </a:r>
            <a:endParaRPr lang="zh-CN" altLang="en-US" dirty="0"/>
          </a:p>
          <a:p>
            <a:pPr lvl="4" indent="-39878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220" name="AutoShape 4"/>
          <p:cNvSpPr/>
          <p:nvPr/>
        </p:nvSpPr>
        <p:spPr>
          <a:xfrm>
            <a:off x="812800" y="1566863"/>
            <a:ext cx="10610850" cy="1095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1" name="Line 5"/>
          <p:cNvSpPr/>
          <p:nvPr/>
        </p:nvSpPr>
        <p:spPr>
          <a:xfrm flipV="1">
            <a:off x="812800" y="6172200"/>
            <a:ext cx="10566400" cy="0"/>
          </a:xfrm>
          <a:prstGeom prst="line">
            <a:avLst/>
          </a:prstGeom>
          <a:ln w="31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23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8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77C0790-9EDC-4D0F-B61F-647F8E2602FD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B83B94-3733-4BCC-BF23-5547579517D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225" name="Picture 9" descr="湘雅图标红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45663" y="260350"/>
            <a:ext cx="1665287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Picture 10" descr="xyyy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4388" y="6237288"/>
            <a:ext cx="2238375" cy="4667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2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2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2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2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indefinite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2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2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CC6600"/>
          </a:solidFill>
          <a:latin typeface="Verdana" panose="020B0604030504040204" pitchFamily="34" charset="0"/>
          <a:ea typeface="华文新魏" panose="02010800040101010101" pitchFamily="2" charset="-122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Font typeface="华文新魏" panose="02010800040101010101" pitchFamily="2" charset="-122"/>
        <a:buBlip>
          <a:blip r:embed="rId15"/>
        </a:buBlip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8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400">
          <a:solidFill>
            <a:schemeClr val="tx1"/>
          </a:solidFill>
          <a:latin typeface="+mn-lt"/>
          <a:ea typeface="+mn-ea"/>
        </a:defRPr>
      </a:lvl2pPr>
      <a:lvl3pPr marL="1304925" indent="-3956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¶"/>
        <a:defRPr sz="2300">
          <a:solidFill>
            <a:schemeClr val="tx1"/>
          </a:solidFill>
          <a:latin typeface="+mn-lt"/>
          <a:ea typeface="+mn-ea"/>
        </a:defRPr>
      </a:lvl3pPr>
      <a:lvl4pPr marL="1694180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4pPr>
      <a:lvl5pPr marL="2094230" indent="-398780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5pPr>
      <a:lvl6pPr marL="2551430" indent="-398780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6pPr>
      <a:lvl7pPr marL="3008630" indent="-398780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7pPr>
      <a:lvl8pPr marL="3465830" indent="-398780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8pPr>
      <a:lvl9pPr marL="3923030" indent="-398780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«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61.xml"/><Relationship Id="rId2" Type="http://schemas.openxmlformats.org/officeDocument/2006/relationships/image" Target="../media/image12.png"/><Relationship Id="rId1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8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8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8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8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9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9.xml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59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tags" Target="../tags/tag4.xml"/><Relationship Id="rId10" Type="http://schemas.openxmlformats.org/officeDocument/2006/relationships/slideLayout" Target="../slideLayouts/slideLayout148.xml"/><Relationship Id="rId1" Type="http://schemas.openxmlformats.org/officeDocument/2006/relationships/tags" Target="../tags/tag3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5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47.xml"/><Relationship Id="rId2" Type="http://schemas.openxmlformats.org/officeDocument/2006/relationships/tags" Target="../tags/tag1.xml"/><Relationship Id="rId1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48.xml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59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9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7.xml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3.xml"/><Relationship Id="rId2" Type="http://schemas.openxmlformats.org/officeDocument/2006/relationships/image" Target="../media/image4.png"/><Relationship Id="rId1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12.png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3.xml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12.png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3.xml"/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3.xml"/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3.xml"/><Relationship Id="rId2" Type="http://schemas.openxmlformats.org/officeDocument/2006/relationships/image" Target="../media/image12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9.xml"/><Relationship Id="rId1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3.xml"/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3.xml"/><Relationship Id="rId3" Type="http://schemas.openxmlformats.org/officeDocument/2006/relationships/image" Target="../media/image51.jpeg"/><Relationship Id="rId2" Type="http://schemas.openxmlformats.org/officeDocument/2006/relationships/image" Target="../media/image12.png"/><Relationship Id="rId1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3.xml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53.xml"/><Relationship Id="rId1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9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3.xml"/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3.xml"/><Relationship Id="rId1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9.xml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3.xml"/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image" Target="../media/image6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59.xml"/><Relationship Id="rId1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148.xml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microsoft.com/office/2007/relationships/hdphoto" Target="../media/image64.wdp"/><Relationship Id="rId1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162.xml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3.xml"/><Relationship Id="rId2" Type="http://schemas.openxmlformats.org/officeDocument/2006/relationships/image" Target="../media/image12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9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59.xml"/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74"/>
          <a:stretch>
            <a:fillRect/>
          </a:stretch>
        </p:blipFill>
        <p:spPr>
          <a:xfrm>
            <a:off x="4123055" y="0"/>
            <a:ext cx="7900670" cy="68586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/>
          <a:stretch>
            <a:fillRect/>
          </a:stretch>
        </p:blipFill>
        <p:spPr>
          <a:xfrm>
            <a:off x="0" y="0"/>
            <a:ext cx="4074160" cy="68573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553585" y="978853"/>
            <a:ext cx="6841490" cy="203136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疫情来袭</a:t>
            </a:r>
            <a:endParaRPr lang="zh-CN" altLang="en-US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我们</a:t>
            </a:r>
            <a:r>
              <a:rPr lang="en-US" altLang="zh-CN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正念</a:t>
            </a:r>
            <a:r>
              <a:rPr lang="en-US" altLang="zh-CN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面对和</a:t>
            </a:r>
            <a:r>
              <a:rPr lang="zh-CN" alt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呵护</a:t>
            </a:r>
            <a:endParaRPr lang="zh-CN" altLang="en-US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53146" y="3290837"/>
            <a:ext cx="57640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Mindfulness Therapies</a:t>
            </a:r>
            <a:endParaRPr lang="zh-CN" alt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553146" y="3290837"/>
            <a:ext cx="6941682" cy="0"/>
          </a:xfrm>
          <a:prstGeom prst="line">
            <a:avLst/>
          </a:prstGeom>
          <a:solidFill>
            <a:schemeClr val="accent2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: 圆角 7"/>
          <p:cNvSpPr/>
          <p:nvPr/>
        </p:nvSpPr>
        <p:spPr>
          <a:xfrm>
            <a:off x="4770079" y="4206704"/>
            <a:ext cx="1659001" cy="652271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dirty="0">
                <a:cs typeface="Calibri" panose="020F0502020204030204" pitchFamily="34" charset="0"/>
              </a:rPr>
              <a:t>主讲人</a:t>
            </a:r>
            <a:endParaRPr lang="zh-CN" altLang="en-US" sz="3200" dirty="0">
              <a:cs typeface="Calibri" panose="020F0502020204030204" pitchFamily="34" charset="0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6480047" y="4206704"/>
            <a:ext cx="2277453" cy="644057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dirty="0">
                <a:cs typeface="Calibri" panose="020F0502020204030204" pitchFamily="34" charset="0"/>
              </a:rPr>
              <a:t>李建玲</a:t>
            </a:r>
            <a:endParaRPr lang="zh-CN" altLang="en-US" sz="3200" dirty="0">
              <a:cs typeface="Calibri" panose="020F0502020204030204" pitchFamily="34" charset="0"/>
            </a:endParaRPr>
          </a:p>
        </p:txBody>
      </p:sp>
      <p:pic>
        <p:nvPicPr>
          <p:cNvPr id="14" name="图片 3" descr="未标题-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1761" y="308449"/>
            <a:ext cx="2411413" cy="57229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 advTm="3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标题 1"/>
          <p:cNvSpPr>
            <a:spLocks noGrp="1"/>
          </p:cNvSpPr>
          <p:nvPr>
            <p:ph type="title"/>
          </p:nvPr>
        </p:nvSpPr>
        <p:spPr>
          <a:xfrm>
            <a:off x="489585" y="337503"/>
            <a:ext cx="8229600" cy="842962"/>
          </a:xfrm>
        </p:spPr>
        <p:txBody>
          <a:bodyPr vert="horz" wrap="square" lIns="91440" tIns="45720" rIns="91440" bIns="45720" anchor="ctr"/>
          <a:p>
            <a:r>
              <a:rPr lang="zh-CN" altLang="en-US" b="1" dirty="0">
                <a:solidFill>
                  <a:srgbClr val="FF0000"/>
                </a:solidFill>
              </a:rPr>
              <a:t>流行病学特点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78854" name="图片 3" descr="未标题-4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0" y="269875"/>
            <a:ext cx="2411413" cy="414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/>
        </p:nvSpPr>
        <p:spPr>
          <a:xfrm>
            <a:off x="1175385" y="3203893"/>
            <a:ext cx="8229600" cy="84296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sym typeface="+mn-ea"/>
              </a:rPr>
              <a:t>（一）传染源</a:t>
            </a:r>
            <a:r>
              <a:rPr lang="zh-CN" altLang="en-US" sz="2800" b="1" dirty="0">
                <a:solidFill>
                  <a:schemeClr val="tx1"/>
                </a:solidFill>
              </a:rPr>
              <a:t>：</a:t>
            </a:r>
            <a:endParaRPr lang="zh-CN" altLang="en-US" sz="28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</a:rPr>
              <a:t>           已确诊的患者，没有确诊</a:t>
            </a:r>
            <a:r>
              <a:rPr lang="zh-CN" altLang="en-US" sz="2800" b="1" dirty="0">
                <a:solidFill>
                  <a:schemeClr val="tx1"/>
                </a:solidFill>
              </a:rPr>
              <a:t>的病毒携带者。</a:t>
            </a:r>
            <a:endParaRPr lang="zh-CN" altLang="en-US" sz="28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</a:rPr>
              <a:t>（二）传播途径</a:t>
            </a:r>
            <a:endParaRPr lang="zh-CN" altLang="en-US" sz="28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</a:rPr>
              <a:t>             呼吸道飞沫、接触为主</a:t>
            </a:r>
            <a:endParaRPr lang="zh-CN" altLang="en-US" sz="28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</a:rPr>
              <a:t>              气溶胶、消化道</a:t>
            </a:r>
            <a:r>
              <a:rPr lang="zh-CN" altLang="en-US" sz="2800" b="1" dirty="0">
                <a:solidFill>
                  <a:schemeClr val="tx1"/>
                </a:solidFill>
              </a:rPr>
              <a:t>尚待明确</a:t>
            </a:r>
            <a:endParaRPr lang="zh-CN" altLang="en-US" sz="28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</a:rPr>
              <a:t>（三）易感人群</a:t>
            </a:r>
            <a:endParaRPr lang="zh-CN" altLang="en-US" sz="28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</a:rPr>
              <a:t>            人群普遍易感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标题 1"/>
          <p:cNvSpPr>
            <a:spLocks noGrp="1"/>
          </p:cNvSpPr>
          <p:nvPr>
            <p:ph type="title"/>
          </p:nvPr>
        </p:nvSpPr>
        <p:spPr>
          <a:xfrm>
            <a:off x="703580" y="410210"/>
            <a:ext cx="9507220" cy="1143000"/>
          </a:xfrm>
        </p:spPr>
        <p:txBody>
          <a:bodyPr anchor="ctr"/>
          <a:p>
            <a:r>
              <a:rPr lang="zh-CN" altLang="en-US" sz="4400" b="1" dirty="0">
                <a:solidFill>
                  <a:srgbClr val="FF0000"/>
                </a:solidFill>
                <a:sym typeface="+mn-ea"/>
              </a:rPr>
              <a:t>1.流行病学史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3801" name="文本框 3"/>
          <p:cNvSpPr txBox="1"/>
          <p:nvPr/>
        </p:nvSpPr>
        <p:spPr>
          <a:xfrm>
            <a:off x="2403475" y="6319838"/>
            <a:ext cx="7807325" cy="3987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r"/>
            <a:r>
              <a:rPr lang="en-US" altLang="zh-CN" b="1" dirty="0">
                <a:latin typeface="Arial" panose="020B0604020202020204" pitchFamily="34" charset="0"/>
                <a:ea typeface="宋体" panose="02010600030101010101" pitchFamily="2" charset="-122"/>
              </a:rPr>
              <a:t>2019</a:t>
            </a:r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年新型冠状病毒感染的肺炎诊疗方案（试行第五版）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8854" name="图片 3" descr="未标题-4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0" y="269875"/>
            <a:ext cx="2411413" cy="414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内容占位符 1"/>
          <p:cNvSpPr/>
          <p:nvPr>
            <p:ph idx="1"/>
          </p:nvPr>
        </p:nvSpPr>
        <p:spPr>
          <a:xfrm>
            <a:off x="838200" y="1253490"/>
            <a:ext cx="10515600" cy="4351338"/>
          </a:xfrm>
        </p:spPr>
        <p:txBody>
          <a:bodyPr/>
          <a:p>
            <a:endParaRPr lang="zh-CN" altLang="en-US"/>
          </a:p>
          <a:p>
            <a:r>
              <a:rPr lang="zh-CN" altLang="en-US"/>
              <a:t>发病前</a:t>
            </a:r>
            <a:r>
              <a:rPr lang="en-US" altLang="zh-CN"/>
              <a:t>14</a:t>
            </a:r>
            <a:r>
              <a:rPr lang="zh-CN" altLang="en-US"/>
              <a:t>天内有武汉市及周边地区，或其他有病例报告社</a:t>
            </a:r>
            <a:r>
              <a:rPr lang="zh-CN" altLang="en-US"/>
              <a:t>区的旅行史或居住史；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发病前</a:t>
            </a:r>
            <a:r>
              <a:rPr lang="en-US" altLang="zh-CN">
                <a:sym typeface="+mn-ea"/>
              </a:rPr>
              <a:t>14</a:t>
            </a:r>
            <a:r>
              <a:rPr lang="zh-CN" altLang="en-US">
                <a:sym typeface="+mn-ea"/>
              </a:rPr>
              <a:t>天内与新型冠状病毒感染者（核酸检测阳性）有接触史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发病前</a:t>
            </a:r>
            <a:r>
              <a:rPr lang="en-US" altLang="zh-CN">
                <a:sym typeface="+mn-ea"/>
              </a:rPr>
              <a:t>14</a:t>
            </a:r>
            <a:r>
              <a:rPr lang="zh-CN" altLang="en-US">
                <a:sym typeface="+mn-ea"/>
              </a:rPr>
              <a:t>天内曾接触过来自武汉市及周边地区，或者来自</a:t>
            </a:r>
            <a:r>
              <a:rPr lang="zh-CN" altLang="en-US">
                <a:sym typeface="+mn-ea"/>
              </a:rPr>
              <a:t>有病例报告社区的发热或有呼吸道症状的患者；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聚集性发病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标题 1"/>
          <p:cNvSpPr>
            <a:spLocks noGrp="1"/>
          </p:cNvSpPr>
          <p:nvPr>
            <p:ph type="title"/>
          </p:nvPr>
        </p:nvSpPr>
        <p:spPr>
          <a:xfrm>
            <a:off x="703580" y="196850"/>
            <a:ext cx="9507220" cy="1143000"/>
          </a:xfrm>
        </p:spPr>
        <p:txBody>
          <a:bodyPr anchor="ctr"/>
          <a:p>
            <a:r>
              <a:rPr lang="zh-CN" altLang="en-US" sz="4000" b="1">
                <a:solidFill>
                  <a:srgbClr val="FF0000"/>
                </a:solidFill>
              </a:rPr>
              <a:t>诊断与临床分型</a:t>
            </a:r>
            <a:r>
              <a:rPr lang="zh-CN" altLang="en-US" sz="2400" b="1">
                <a:solidFill>
                  <a:srgbClr val="FF0000"/>
                </a:solidFill>
              </a:rPr>
              <a:t>（轻型、普通型、重型、危重型）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3798" name="文本框 7"/>
          <p:cNvSpPr txBox="1"/>
          <p:nvPr/>
        </p:nvSpPr>
        <p:spPr>
          <a:xfrm>
            <a:off x="703580" y="1950720"/>
            <a:ext cx="2290763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临床表现</a:t>
            </a:r>
            <a:endParaRPr lang="zh-CN" altLang="en-US" sz="32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3799" name="文本框 8"/>
          <p:cNvSpPr txBox="1"/>
          <p:nvPr/>
        </p:nvSpPr>
        <p:spPr>
          <a:xfrm>
            <a:off x="711518" y="4661218"/>
            <a:ext cx="22828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确诊依据</a:t>
            </a:r>
            <a:endParaRPr lang="zh-CN" altLang="en-US" sz="32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3801" name="文本框 3"/>
          <p:cNvSpPr txBox="1"/>
          <p:nvPr/>
        </p:nvSpPr>
        <p:spPr>
          <a:xfrm>
            <a:off x="2403475" y="6319838"/>
            <a:ext cx="7807325" cy="3987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r"/>
            <a:r>
              <a:rPr lang="en-US" altLang="zh-CN" b="1" dirty="0">
                <a:latin typeface="Arial" panose="020B0604020202020204" pitchFamily="34" charset="0"/>
                <a:ea typeface="宋体" panose="02010600030101010101" pitchFamily="2" charset="-122"/>
              </a:rPr>
              <a:t>2019</a:t>
            </a:r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年新型冠状病毒感染的肺炎诊疗方案（试行第五版）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8854" name="图片 3" descr="未标题-4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0" y="269875"/>
            <a:ext cx="2411413" cy="414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内容占位符 1"/>
          <p:cNvSpPr/>
          <p:nvPr>
            <p:ph idx="1"/>
          </p:nvPr>
        </p:nvSpPr>
        <p:spPr>
          <a:xfrm>
            <a:off x="2994025" y="1694180"/>
            <a:ext cx="8869680" cy="2573655"/>
          </a:xfrm>
        </p:spPr>
        <p:txBody>
          <a:bodyPr/>
          <a:p>
            <a:pPr marL="0" indent="0">
              <a:buNone/>
            </a:pPr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）发热和</a:t>
            </a:r>
            <a:r>
              <a:rPr lang="en-US" altLang="zh-CN">
                <a:sym typeface="+mn-ea"/>
              </a:rPr>
              <a:t>/</a:t>
            </a:r>
            <a:r>
              <a:rPr lang="zh-CN" altLang="en-US">
                <a:sym typeface="+mn-ea"/>
              </a:rPr>
              <a:t>或呼吸道症状；</a:t>
            </a:r>
            <a:endParaRPr lang="zh-CN" altLang="en-US">
              <a:sym typeface="+mn-ea"/>
            </a:endParaRPr>
          </a:p>
          <a:p>
            <a:pPr marL="0" indent="0">
              <a:buNone/>
            </a:pPr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2</a:t>
            </a:r>
            <a:r>
              <a:rPr lang="zh-CN" altLang="en-US">
                <a:sym typeface="+mn-ea"/>
              </a:rPr>
              <a:t>）具有上述肺炎的影像学特征；</a:t>
            </a:r>
            <a:endParaRPr lang="zh-CN" altLang="en-US">
              <a:sym typeface="+mn-ea"/>
            </a:endParaRPr>
          </a:p>
          <a:p>
            <a:pPr marL="0" indent="0">
              <a:buNone/>
            </a:pPr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）发病早期白细胞总数正常或降低，或淋巴细胞计 数减少。</a:t>
            </a:r>
            <a:endParaRPr lang="zh-CN" altLang="en-US">
              <a:sym typeface="+mn-ea"/>
            </a:endParaRPr>
          </a:p>
        </p:txBody>
      </p:sp>
      <p:sp>
        <p:nvSpPr>
          <p:cNvPr id="3" name="文本框 8"/>
          <p:cNvSpPr txBox="1"/>
          <p:nvPr/>
        </p:nvSpPr>
        <p:spPr>
          <a:xfrm>
            <a:off x="2994025" y="4415155"/>
            <a:ext cx="849820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zh-CN" altLang="en-US" sz="2800" b="0">
                <a:latin typeface="+mn-lt"/>
                <a:ea typeface="+mn-ea"/>
              </a:rPr>
              <a:t>（1）呼吸道标本或血液标本实时荧光RT_PCR检测新型冠状病毒核酸阳性；</a:t>
            </a:r>
            <a:endParaRPr lang="zh-CN" altLang="en-US" sz="2800" b="0">
              <a:latin typeface="+mn-lt"/>
              <a:ea typeface="+mn-ea"/>
            </a:endParaRPr>
          </a:p>
          <a:p>
            <a:pPr algn="l"/>
            <a:r>
              <a:rPr lang="zh-CN" altLang="en-US" sz="2800" b="0">
                <a:latin typeface="+mn-lt"/>
                <a:ea typeface="+mn-ea"/>
              </a:rPr>
              <a:t>（</a:t>
            </a:r>
            <a:r>
              <a:rPr lang="en-US" altLang="zh-CN" sz="2800" b="0">
                <a:latin typeface="+mn-lt"/>
                <a:ea typeface="+mn-ea"/>
              </a:rPr>
              <a:t>2</a:t>
            </a:r>
            <a:r>
              <a:rPr lang="zh-CN" altLang="en-US" sz="2800" b="0">
                <a:latin typeface="+mn-lt"/>
                <a:ea typeface="+mn-ea"/>
              </a:rPr>
              <a:t>）</a:t>
            </a:r>
            <a:r>
              <a:rPr lang="zh-CN" altLang="en-US" sz="2800" b="0">
                <a:latin typeface="+mn-lt"/>
                <a:ea typeface="+mn-ea"/>
                <a:sym typeface="+mn-ea"/>
              </a:rPr>
              <a:t>呼吸道标本或血液标本病毒基因测序，与已知的新型冠状病毒高度同源。</a:t>
            </a:r>
            <a:endParaRPr lang="zh-CN" altLang="en-US" sz="2800" b="0">
              <a:latin typeface="+mn-lt"/>
              <a:ea typeface="+mn-ea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标题 1"/>
          <p:cNvSpPr>
            <a:spLocks noGrp="1"/>
          </p:cNvSpPr>
          <p:nvPr>
            <p:ph type="title"/>
          </p:nvPr>
        </p:nvSpPr>
        <p:spPr>
          <a:xfrm>
            <a:off x="838200" y="351790"/>
            <a:ext cx="10515600" cy="1325563"/>
          </a:xfrm>
        </p:spPr>
        <p:txBody>
          <a:bodyPr vert="horz" wrap="square" lIns="91440" tIns="45720" rIns="91440" bIns="45720" anchor="ctr"/>
          <a:p>
            <a:r>
              <a:rPr lang="zh-CN" altLang="en-US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解除隔离和出院标准</a:t>
            </a:r>
            <a:endParaRPr lang="zh-CN" altLang="en-US" sz="4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842" name="文本框 3"/>
          <p:cNvSpPr txBox="1"/>
          <p:nvPr/>
        </p:nvSpPr>
        <p:spPr>
          <a:xfrm>
            <a:off x="2403475" y="6080125"/>
            <a:ext cx="7807325" cy="3987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r"/>
            <a:r>
              <a:rPr lang="en-US" altLang="zh-CN" b="1" dirty="0">
                <a:latin typeface="Arial" panose="020B0604020202020204" pitchFamily="34" charset="0"/>
                <a:ea typeface="宋体" panose="02010600030101010101" pitchFamily="2" charset="-122"/>
              </a:rPr>
              <a:t>2019</a:t>
            </a:r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年新型冠状病毒感染的肺炎诊疗方案（试行第五版）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8854" name="图片 3" descr="未标题-4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0" y="269875"/>
            <a:ext cx="2411413" cy="414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内容占位符 1"/>
          <p:cNvSpPr/>
          <p:nvPr>
            <p:ph idx="1"/>
          </p:nvPr>
        </p:nvSpPr>
        <p:spPr/>
        <p:txBody>
          <a:bodyPr/>
          <a:p>
            <a:pPr latinLnBrk="0">
              <a:lnSpc>
                <a:spcPct val="150000"/>
              </a:lnSpc>
            </a:pPr>
            <a:r>
              <a:rPr lang="zh-CN" altLang="en-US"/>
              <a:t>体温恢复正常</a:t>
            </a:r>
            <a:r>
              <a:rPr lang="en-US" altLang="zh-CN"/>
              <a:t>3</a:t>
            </a:r>
            <a:r>
              <a:rPr lang="zh-CN" altLang="en-US"/>
              <a:t>天以上，呼吸道症状明显好转，肺部影像学显示炎症明显吸收，连续两次呼吸道病原核酸检测阴性（采样时间间隔至少</a:t>
            </a:r>
            <a:r>
              <a:rPr lang="en-US" altLang="zh-CN"/>
              <a:t>1</a:t>
            </a:r>
            <a:r>
              <a:rPr lang="zh-CN" altLang="en-US"/>
              <a:t>天），可解除隔离出院或根据情况转至相应科室治疗其他疾病。</a:t>
            </a:r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标题 1"/>
          <p:cNvSpPr>
            <a:spLocks noGrp="1"/>
          </p:cNvSpPr>
          <p:nvPr>
            <p:ph type="title"/>
          </p:nvPr>
        </p:nvSpPr>
        <p:spPr>
          <a:xfrm>
            <a:off x="830580" y="1409065"/>
            <a:ext cx="9507220" cy="1143000"/>
          </a:xfrm>
        </p:spPr>
        <p:txBody>
          <a:bodyPr anchor="ctr"/>
          <a:p>
            <a:endParaRPr lang="en-US" altLang="zh-CN" sz="2400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0" y="172720"/>
            <a:ext cx="11480800" cy="6511925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0805" y="187960"/>
            <a:ext cx="9627870" cy="648208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4095" y="3839210"/>
            <a:ext cx="4243705" cy="24688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095" y="534035"/>
            <a:ext cx="4243705" cy="28422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030" y="511175"/>
            <a:ext cx="4538980" cy="28651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030" y="3839210"/>
            <a:ext cx="4538980" cy="246888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4753995" y="1032824"/>
            <a:ext cx="2367926" cy="2380179"/>
            <a:chOff x="687918" y="1447247"/>
            <a:chExt cx="4568907" cy="4592551"/>
          </a:xfrm>
        </p:grpSpPr>
        <p:grpSp>
          <p:nvGrpSpPr>
            <p:cNvPr id="23" name="组合 22"/>
            <p:cNvGrpSpPr/>
            <p:nvPr/>
          </p:nvGrpSpPr>
          <p:grpSpPr>
            <a:xfrm rot="2700000">
              <a:off x="756186" y="1959808"/>
              <a:ext cx="2713630" cy="2850166"/>
              <a:chOff x="0" y="986971"/>
              <a:chExt cx="4615543" cy="4847774"/>
            </a:xfrm>
          </p:grpSpPr>
          <p:sp>
            <p:nvSpPr>
              <p:cNvPr id="35" name="矩形 34"/>
              <p:cNvSpPr/>
              <p:nvPr/>
            </p:nvSpPr>
            <p:spPr>
              <a:xfrm>
                <a:off x="449943" y="986971"/>
                <a:ext cx="4165600" cy="4847774"/>
              </a:xfrm>
              <a:prstGeom prst="rect">
                <a:avLst/>
              </a:prstGeom>
              <a:no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0" y="1320801"/>
                <a:ext cx="4180114" cy="4180114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 rot="2700000">
              <a:off x="1733312" y="1447245"/>
              <a:ext cx="3440825" cy="3440828"/>
            </a:xfrm>
            <a:prstGeom prst="rect">
              <a:avLst/>
            </a:prstGeom>
            <a:solidFill>
              <a:srgbClr val="9018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 rot="2700000">
              <a:off x="4526822" y="5309795"/>
              <a:ext cx="712090" cy="747916"/>
              <a:chOff x="0" y="986971"/>
              <a:chExt cx="4615543" cy="4847774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449943" y="986971"/>
                <a:ext cx="4165600" cy="4847774"/>
              </a:xfrm>
              <a:prstGeom prst="rect">
                <a:avLst/>
              </a:prstGeom>
              <a:noFill/>
              <a:ln>
                <a:solidFill>
                  <a:srgbClr val="90181C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0" y="1320801"/>
                <a:ext cx="4180114" cy="4180114"/>
              </a:xfrm>
              <a:prstGeom prst="rect">
                <a:avLst/>
              </a:prstGeom>
              <a:solidFill>
                <a:srgbClr val="9018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</a:endParaRPr>
              </a:p>
            </p:txBody>
          </p:sp>
        </p:grpSp>
      </p:grpSp>
      <p:sp>
        <p:nvSpPr>
          <p:cNvPr id="37" name="矩形 69"/>
          <p:cNvSpPr>
            <a:spLocks noChangeArrowheads="1"/>
          </p:cNvSpPr>
          <p:nvPr/>
        </p:nvSpPr>
        <p:spPr bwMode="auto">
          <a:xfrm>
            <a:off x="3171190" y="4112260"/>
            <a:ext cx="603186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000" dirty="0">
                <a:solidFill>
                  <a:srgbClr val="A001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4000" dirty="0">
                <a:solidFill>
                  <a:srgbClr val="A001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正念</a:t>
            </a:r>
            <a:r>
              <a:rPr lang="en-US" altLang="zh-CN" sz="4000" dirty="0">
                <a:solidFill>
                  <a:srgbClr val="A001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4000" dirty="0">
                <a:solidFill>
                  <a:srgbClr val="A001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面对内在的反应</a:t>
            </a:r>
            <a:endParaRPr lang="zh-CN" altLang="en-US" sz="4000" dirty="0">
              <a:solidFill>
                <a:srgbClr val="A001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1823102" y="4603824"/>
            <a:ext cx="1456264" cy="1"/>
          </a:xfrm>
          <a:prstGeom prst="line">
            <a:avLst/>
          </a:prstGeom>
          <a:ln w="9525">
            <a:solidFill>
              <a:srgbClr val="9018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9236146" y="4603530"/>
            <a:ext cx="1379619" cy="1"/>
          </a:xfrm>
          <a:prstGeom prst="line">
            <a:avLst/>
          </a:prstGeom>
          <a:ln w="9525">
            <a:solidFill>
              <a:srgbClr val="9018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_14"/>
          <p:cNvSpPr txBox="1">
            <a:spLocks noChangeArrowheads="1"/>
          </p:cNvSpPr>
          <p:nvPr/>
        </p:nvSpPr>
        <p:spPr bwMode="auto">
          <a:xfrm>
            <a:off x="4952122" y="1614780"/>
            <a:ext cx="2264212" cy="64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zh-CN" sz="5400" dirty="0">
                <a:solidFill>
                  <a:schemeClr val="bg1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02</a:t>
            </a:r>
            <a:endParaRPr lang="zh-CN" sz="5400" dirty="0">
              <a:solidFill>
                <a:schemeClr val="bg1"/>
              </a:solidFill>
              <a:latin typeface="方正黑体简体" panose="03000509000000000000" pitchFamily="65" charset="-122"/>
              <a:ea typeface="方正黑体简体" panose="03000509000000000000" pitchFamily="65" charset="-122"/>
            </a:endParaRPr>
          </a:p>
        </p:txBody>
      </p:sp>
    </p:spTree>
  </p:cSld>
  <p:clrMapOvr>
    <a:masterClrMapping/>
  </p:clrMapOvr>
  <p:transition spd="slow" advClick="0" advTm="2000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055" smtClean="0">
                <a:latin typeface="Arial" panose="020B0604020202020204" pitchFamily="34" charset="0"/>
                <a:ea typeface="微软雅黑" panose="020B0503020204020204" pitchFamily="34" charset="-122"/>
              </a:rPr>
            </a:fld>
            <a:endParaRPr lang="zh-CN" altLang="en-US" sz="1055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MH_SubTitle_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1805" y="1768929"/>
            <a:ext cx="2146328" cy="20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665" b="1" dirty="0">
                <a:solidFill>
                  <a:srgbClr val="FF0000"/>
                </a:solidFill>
                <a:latin typeface="+mj-ea"/>
                <a:ea typeface="+mj-ea"/>
              </a:rPr>
              <a:t>负性情绪</a:t>
            </a:r>
            <a:endParaRPr lang="zh-CN" altLang="en-US" sz="2665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MH_Text_1"/>
          <p:cNvSpPr txBox="1"/>
          <p:nvPr>
            <p:custDataLst>
              <p:tags r:id="rId2"/>
            </p:custDataLst>
          </p:nvPr>
        </p:nvSpPr>
        <p:spPr>
          <a:xfrm>
            <a:off x="2964815" y="1605915"/>
            <a:ext cx="8258175" cy="1301750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altLang="zh-CN" sz="1800" b="1" dirty="0">
                <a:latin typeface="+mj-ea"/>
                <a:ea typeface="+mj-ea"/>
              </a:rPr>
              <a:t> </a:t>
            </a:r>
            <a:r>
              <a:rPr lang="zh-CN" altLang="en-US" sz="2665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 害怕、</a:t>
            </a:r>
            <a:r>
              <a:rPr lang="zh-CN" altLang="en-US" sz="2665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恐惧、担忧、焦虑、烦躁、愤怒、悲伤、自责、</a:t>
            </a:r>
            <a:endParaRPr lang="zh-CN" altLang="en-US" sz="2665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80000"/>
              </a:lnSpc>
              <a:buNone/>
            </a:pPr>
            <a:endParaRPr lang="zh-CN" altLang="en-US" sz="2665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80000"/>
              </a:lnSpc>
              <a:buNone/>
            </a:pPr>
            <a:r>
              <a:rPr lang="zh-CN" altLang="en-US" sz="2665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  羞愧、抑郁</a:t>
            </a:r>
            <a:endParaRPr lang="zh-CN" altLang="en-US" sz="2665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矩形 17"/>
          <p:cNvSpPr/>
          <p:nvPr/>
        </p:nvSpPr>
        <p:spPr>
          <a:xfrm>
            <a:off x="431637" y="406729"/>
            <a:ext cx="5756571" cy="899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23000"/>
              </a:lnSpc>
            </a:pPr>
            <a:r>
              <a:rPr lang="zh-CN" altLang="en-US" sz="4265" b="1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内在的</a:t>
            </a:r>
            <a:r>
              <a:rPr lang="zh-CN" altLang="en-US" sz="4265" b="1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情绪</a:t>
            </a:r>
            <a:endParaRPr lang="zh-CN" altLang="en-US" sz="3200" b="1"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570990" y="3035300"/>
            <a:ext cx="9286240" cy="3192780"/>
            <a:chOff x="2446" y="2811"/>
            <a:chExt cx="8948" cy="4708"/>
          </a:xfrm>
        </p:grpSpPr>
        <p:grpSp>
          <p:nvGrpSpPr>
            <p:cNvPr id="11" name="组合 10"/>
            <p:cNvGrpSpPr/>
            <p:nvPr/>
          </p:nvGrpSpPr>
          <p:grpSpPr>
            <a:xfrm>
              <a:off x="2446" y="2811"/>
              <a:ext cx="8948" cy="2204"/>
              <a:chOff x="2518" y="3553"/>
              <a:chExt cx="8843" cy="1782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38" y="3553"/>
                <a:ext cx="1807" cy="1734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18" y="3592"/>
                <a:ext cx="1777" cy="1734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87" y="3601"/>
                <a:ext cx="1905" cy="1734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6"/>
              <a:srcRect l="1829" t="7025" r="46206" b="20361"/>
              <a:stretch>
                <a:fillRect/>
              </a:stretch>
            </p:blipFill>
            <p:spPr>
              <a:xfrm>
                <a:off x="9412" y="3553"/>
                <a:ext cx="1949" cy="1752"/>
              </a:xfrm>
              <a:prstGeom prst="rect">
                <a:avLst/>
              </a:prstGeom>
            </p:spPr>
          </p:pic>
        </p:grpSp>
        <p:grpSp>
          <p:nvGrpSpPr>
            <p:cNvPr id="12" name="组合 11"/>
            <p:cNvGrpSpPr/>
            <p:nvPr/>
          </p:nvGrpSpPr>
          <p:grpSpPr>
            <a:xfrm>
              <a:off x="2640" y="5411"/>
              <a:ext cx="8468" cy="2108"/>
              <a:chOff x="2640" y="5411"/>
              <a:chExt cx="8468" cy="2108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0" y="5411"/>
                <a:ext cx="2621" cy="2108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55" y="5411"/>
                <a:ext cx="3053" cy="2001"/>
              </a:xfrm>
              <a:prstGeom prst="rect">
                <a:avLst/>
              </a:prstGeom>
            </p:spPr>
          </p:pic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6130" y="4798695"/>
            <a:ext cx="2446020" cy="14293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/>
          <p:cNvSpPr/>
          <p:nvPr/>
        </p:nvSpPr>
        <p:spPr>
          <a:xfrm>
            <a:off x="293370" y="238125"/>
            <a:ext cx="6760845" cy="1428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23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负性情绪下</a:t>
            </a:r>
            <a:endParaRPr lang="zh-CN" altLang="en-US" sz="4265" dirty="0">
              <a:solidFill>
                <a:schemeClr val="accent1"/>
              </a:solidFill>
              <a:latin typeface="+mj-ea"/>
              <a:ea typeface="+mj-ea"/>
              <a:sym typeface="+mn-ea"/>
            </a:endParaRPr>
          </a:p>
          <a:p>
            <a:pPr algn="l">
              <a:lnSpc>
                <a:spcPct val="123000"/>
              </a:lnSpc>
            </a:pPr>
            <a:r>
              <a:rPr lang="zh-CN" altLang="en-US" sz="4265" b="1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内在的身体反应</a:t>
            </a:r>
            <a:endParaRPr lang="zh-CN" altLang="en-US" sz="4265" b="1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8" name="MH_SubTitle_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29235" y="2519499"/>
            <a:ext cx="2146328" cy="20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2665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endParaRPr lang="zh-CN" altLang="en-US" sz="2665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9" name="MH_Text_1"/>
          <p:cNvSpPr txBox="1"/>
          <p:nvPr>
            <p:custDataLst>
              <p:tags r:id="rId2"/>
            </p:custDataLst>
          </p:nvPr>
        </p:nvSpPr>
        <p:spPr>
          <a:xfrm>
            <a:off x="2975610" y="1666875"/>
            <a:ext cx="8258175" cy="1301750"/>
          </a:xfrm>
          <a:prstGeom prst="rect">
            <a:avLst/>
          </a:prstGeom>
          <a:noFill/>
        </p:spPr>
        <p:txBody>
          <a:bodyPr lIns="0" tIns="0" rIns="0" bIns="0">
            <a:normAutofit fontScale="35000"/>
          </a:bodyPr>
          <a:p>
            <a:pPr>
              <a:lnSpc>
                <a:spcPct val="150000"/>
              </a:lnSpc>
              <a:buNone/>
            </a:pPr>
            <a:r>
              <a:rPr lang="en-US" altLang="zh-CN" sz="1800" b="1" dirty="0">
                <a:latin typeface="+mj-ea"/>
                <a:ea typeface="+mj-ea"/>
              </a:rPr>
              <a:t> </a:t>
            </a:r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80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肌肉紧绷、胸闷气短、头晕脑胀、坐立不安、</a:t>
            </a:r>
            <a:endParaRPr lang="zh-CN" altLang="en-US" sz="80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80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失眠多梦、食欲不振、腹痛腹泻、</a:t>
            </a:r>
            <a:r>
              <a:rPr lang="zh-CN" altLang="en-US" sz="80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郁郁寡欢、</a:t>
            </a:r>
            <a:endParaRPr lang="zh-CN" altLang="en-US" sz="80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3370" y="2862580"/>
            <a:ext cx="1452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265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内在的想法</a:t>
            </a:r>
            <a:endParaRPr lang="zh-CN" altLang="en-US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sp>
        <p:nvSpPr>
          <p:cNvPr id="4" name="MH_Text_1"/>
          <p:cNvSpPr txBox="1"/>
          <p:nvPr>
            <p:custDataLst>
              <p:tags r:id="rId3"/>
            </p:custDataLst>
          </p:nvPr>
        </p:nvSpPr>
        <p:spPr>
          <a:xfrm>
            <a:off x="2975610" y="3627755"/>
            <a:ext cx="8224520" cy="1219200"/>
          </a:xfrm>
          <a:prstGeom prst="rect">
            <a:avLst/>
          </a:prstGeom>
          <a:noFill/>
        </p:spPr>
        <p:txBody>
          <a:bodyPr lIns="0" tIns="0" rIns="0" bIns="0">
            <a:normAutofit fontScale="80000"/>
          </a:bodyPr>
          <a:p>
            <a:pPr>
              <a:lnSpc>
                <a:spcPct val="150000"/>
              </a:lnSpc>
              <a:buNone/>
            </a:pPr>
            <a:r>
              <a:rPr lang="en-US" altLang="zh-CN" sz="1800" b="1" dirty="0">
                <a:latin typeface="+mj-ea"/>
                <a:ea typeface="+mj-ea"/>
              </a:rPr>
              <a:t> </a:t>
            </a:r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这些不好的事，应该远离我，我要赶跑它们</a:t>
            </a:r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！</a:t>
            </a:r>
            <a:endParaRPr lang="zh-CN" altLang="en-US" sz="40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None/>
            </a:pPr>
            <a:endParaRPr lang="zh-CN" altLang="en-US" sz="80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3370" y="4846955"/>
            <a:ext cx="2894330" cy="7480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265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可能的行为</a:t>
            </a:r>
            <a:endParaRPr lang="zh-CN" altLang="en-US" sz="4265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sp>
        <p:nvSpPr>
          <p:cNvPr id="6" name="MH_Text_1"/>
          <p:cNvSpPr txBox="1"/>
          <p:nvPr>
            <p:custDataLst>
              <p:tags r:id="rId4"/>
            </p:custDataLst>
          </p:nvPr>
        </p:nvSpPr>
        <p:spPr>
          <a:xfrm>
            <a:off x="3091180" y="5451475"/>
            <a:ext cx="8258175" cy="1301750"/>
          </a:xfrm>
          <a:prstGeom prst="rect">
            <a:avLst/>
          </a:prstGeom>
          <a:noFill/>
        </p:spPr>
        <p:txBody>
          <a:bodyPr lIns="0" tIns="0" rIns="0" bIns="0">
            <a:normAutofit fontScale="55000"/>
          </a:bodyPr>
          <a:p>
            <a:pPr>
              <a:lnSpc>
                <a:spcPct val="150000"/>
              </a:lnSpc>
              <a:buNone/>
            </a:pPr>
            <a:r>
              <a:rPr lang="en-US" altLang="zh-CN" sz="1800" b="1" dirty="0">
                <a:latin typeface="+mj-ea"/>
                <a:ea typeface="+mj-ea"/>
              </a:rPr>
              <a:t> </a:t>
            </a:r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80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哭泣、抱怨、逃避、伤人、自伤</a:t>
            </a:r>
            <a:endParaRPr lang="zh-CN" altLang="en-US" sz="80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None/>
            </a:pPr>
            <a:endParaRPr lang="zh-CN" altLang="en-US" sz="80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200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050" smtClean="0">
                <a:latin typeface="Arial" panose="020B0604020202020204" pitchFamily="34" charset="0"/>
                <a:ea typeface="微软雅黑" panose="020B0503020204020204" pitchFamily="34" charset="-122"/>
              </a:rPr>
            </a:fld>
            <a:endParaRPr lang="zh-CN" altLang="en-US" sz="105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60499" y="1502611"/>
            <a:ext cx="6821638" cy="5077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dirty="0">
                <a:solidFill>
                  <a:srgbClr val="06070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中南大学湘雅医院督查组组长</a:t>
            </a:r>
            <a:endParaRPr lang="zh-CN" altLang="en-US" dirty="0">
              <a:solidFill>
                <a:srgbClr val="06070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dirty="0">
                <a:solidFill>
                  <a:srgbClr val="06070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临床心理中心副教授，硕士生导师</a:t>
            </a:r>
            <a:endParaRPr lang="zh-CN" altLang="en-US" dirty="0">
              <a:solidFill>
                <a:srgbClr val="06070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dirty="0">
                <a:solidFill>
                  <a:srgbClr val="06070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湖南省心理咨询师协会常务理事</a:t>
            </a:r>
            <a:endParaRPr lang="zh-CN" altLang="en-US" dirty="0">
              <a:solidFill>
                <a:srgbClr val="06070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dirty="0">
                <a:solidFill>
                  <a:srgbClr val="06070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湖南省社会心理学会临床心理专业委员会副主任委员</a:t>
            </a:r>
            <a:endParaRPr lang="zh-CN" altLang="en-US" dirty="0">
              <a:solidFill>
                <a:srgbClr val="06070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dirty="0">
                <a:solidFill>
                  <a:srgbClr val="06070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曾留学美国</a:t>
            </a:r>
            <a:r>
              <a:rPr lang="en-US" altLang="zh-CN" dirty="0">
                <a:solidFill>
                  <a:srgbClr val="06070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dirty="0">
                <a:solidFill>
                  <a:srgbClr val="06070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年，参加新加坡、台湾医院管理培训</a:t>
            </a:r>
            <a:r>
              <a:rPr lang="en-US" altLang="zh-CN" dirty="0">
                <a:solidFill>
                  <a:srgbClr val="06070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dirty="0">
                <a:solidFill>
                  <a:srgbClr val="06070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次</a:t>
            </a:r>
            <a:endParaRPr lang="zh-CN" altLang="en-US" dirty="0">
              <a:solidFill>
                <a:srgbClr val="06070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dirty="0">
                <a:solidFill>
                  <a:srgbClr val="06070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曾担任国家公务员、心理咨询师命题专家及面试主考官；</a:t>
            </a:r>
            <a:endParaRPr lang="zh-CN" altLang="en-US" dirty="0">
              <a:solidFill>
                <a:srgbClr val="06070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dirty="0">
                <a:solidFill>
                  <a:srgbClr val="06070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发表</a:t>
            </a:r>
            <a:r>
              <a:rPr lang="en-US" altLang="zh-CN" dirty="0">
                <a:solidFill>
                  <a:srgbClr val="06070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SCI</a:t>
            </a:r>
            <a:r>
              <a:rPr lang="zh-CN" altLang="en-US" dirty="0">
                <a:solidFill>
                  <a:srgbClr val="06070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论文</a:t>
            </a:r>
            <a:r>
              <a:rPr lang="en-US" altLang="zh-CN" dirty="0">
                <a:solidFill>
                  <a:srgbClr val="06070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13</a:t>
            </a:r>
            <a:r>
              <a:rPr lang="zh-CN" altLang="en-US" dirty="0">
                <a:solidFill>
                  <a:srgbClr val="06070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篇，主持和参与国家级重点科研课题、   省部级科研课题</a:t>
            </a:r>
            <a:r>
              <a:rPr lang="en-US" altLang="zh-CN" dirty="0">
                <a:solidFill>
                  <a:srgbClr val="06070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</a:t>
            </a:r>
            <a:r>
              <a:rPr lang="zh-CN" altLang="en-US" dirty="0">
                <a:solidFill>
                  <a:srgbClr val="06070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余项，获省科技进步一等奖</a:t>
            </a:r>
            <a:r>
              <a:rPr lang="en-US" altLang="zh-CN" dirty="0">
                <a:solidFill>
                  <a:srgbClr val="06070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06070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</a:t>
            </a:r>
            <a:endParaRPr lang="zh-CN" altLang="en-US" dirty="0">
              <a:solidFill>
                <a:srgbClr val="06070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主攻方向：青少年学业压力管理及学业生涯规划</a:t>
            </a: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      成人职业压力管理及职业生涯规划</a:t>
            </a: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u"/>
            </a:pP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</a:pPr>
            <a:r>
              <a:rPr lang="zh-CN" altLang="en-US" dirty="0" smtClean="0">
                <a:solidFill>
                  <a:srgbClr val="06070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</a:t>
            </a:r>
            <a:endParaRPr lang="zh-CN" altLang="en-US" dirty="0" smtClean="0">
              <a:solidFill>
                <a:srgbClr val="06070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0722" name="矩形 6"/>
          <p:cNvSpPr/>
          <p:nvPr/>
        </p:nvSpPr>
        <p:spPr>
          <a:xfrm>
            <a:off x="2874010" y="3441701"/>
            <a:ext cx="1381125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tx1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华文隶书" panose="02010800040101010101" pitchFamily="2" charset="-122"/>
              </a:rPr>
              <a:t>李建玲</a:t>
            </a:r>
            <a:r>
              <a:rPr lang="zh-CN" altLang="en-US" sz="2400" dirty="0">
                <a:solidFill>
                  <a:schemeClr val="tx2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华文行楷" panose="02010800040101010101" pitchFamily="2" charset="-122"/>
              </a:rPr>
              <a:t> </a:t>
            </a:r>
            <a:endParaRPr lang="zh-CN" altLang="en-US" sz="2400" dirty="0">
              <a:solidFill>
                <a:schemeClr val="tx2"/>
              </a:solidFill>
              <a:latin typeface="华文行楷" panose="02010800040101010101" pitchFamily="2" charset="-122"/>
              <a:ea typeface="华文行楷" panose="02010800040101010101" pitchFamily="2" charset="-122"/>
              <a:sym typeface="华文行楷" panose="020108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78730" y="413385"/>
            <a:ext cx="418020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李建玲</a:t>
            </a:r>
            <a:endParaRPr lang="zh-CN" alt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45160" y="767080"/>
            <a:ext cx="419354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直接连接符 9"/>
          <p:cNvCxnSpPr/>
          <p:nvPr/>
        </p:nvCxnSpPr>
        <p:spPr>
          <a:xfrm>
            <a:off x="7068185" y="766445"/>
            <a:ext cx="419354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160" y="1120140"/>
            <a:ext cx="3705827" cy="5552108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055" smtClean="0">
                <a:latin typeface="Arial" panose="020B0604020202020204" pitchFamily="34" charset="0"/>
                <a:ea typeface="微软雅黑" panose="020B0503020204020204" pitchFamily="34" charset="-122"/>
              </a:rPr>
            </a:fld>
            <a:endParaRPr lang="zh-CN" altLang="en-US" sz="1055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MH_SubTitle_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66093" y="2094470"/>
            <a:ext cx="2146328" cy="20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665" b="1" dirty="0">
                <a:solidFill>
                  <a:srgbClr val="FF0000"/>
                </a:solidFill>
                <a:latin typeface="+mj-ea"/>
                <a:ea typeface="+mj-ea"/>
              </a:rPr>
              <a:t>正性情绪</a:t>
            </a:r>
            <a:endParaRPr lang="zh-CN" altLang="en-US" sz="2665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MH_Text_1"/>
          <p:cNvSpPr txBox="1"/>
          <p:nvPr>
            <p:custDataLst>
              <p:tags r:id="rId2"/>
            </p:custDataLst>
          </p:nvPr>
        </p:nvSpPr>
        <p:spPr>
          <a:xfrm>
            <a:off x="3135456" y="1863652"/>
            <a:ext cx="7388794" cy="904128"/>
          </a:xfrm>
          <a:prstGeom prst="rect">
            <a:avLst/>
          </a:prstGeom>
          <a:noFill/>
        </p:spPr>
        <p:txBody>
          <a:bodyPr lIns="0" tIns="0" rIns="0" bIns="0">
            <a:normAutofit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</a:rPr>
              <a:t>  </a:t>
            </a:r>
            <a:r>
              <a:rPr lang="zh-CN" altLang="en-US" sz="2665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勇气、淡定、</a:t>
            </a:r>
            <a:r>
              <a:rPr lang="zh-CN" altLang="en-US" sz="2665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主动、包容、明智、爱、喜悦</a:t>
            </a:r>
            <a:endParaRPr lang="zh-CN" altLang="en-US" sz="2665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587519" y="2937974"/>
            <a:ext cx="5009162" cy="3103950"/>
            <a:chOff x="5419" y="3354"/>
            <a:chExt cx="5541" cy="3851"/>
          </a:xfrm>
        </p:grpSpPr>
        <p:grpSp>
          <p:nvGrpSpPr>
            <p:cNvPr id="15" name="组合 14"/>
            <p:cNvGrpSpPr/>
            <p:nvPr/>
          </p:nvGrpSpPr>
          <p:grpSpPr>
            <a:xfrm>
              <a:off x="8906" y="3356"/>
              <a:ext cx="2054" cy="3849"/>
              <a:chOff x="8906" y="3356"/>
              <a:chExt cx="2054" cy="3849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3"/>
              <a:srcRect t="16431" r="50000"/>
              <a:stretch>
                <a:fillRect/>
              </a:stretch>
            </p:blipFill>
            <p:spPr>
              <a:xfrm>
                <a:off x="8906" y="5508"/>
                <a:ext cx="2054" cy="1697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4"/>
              <a:srcRect r="29780"/>
              <a:stretch>
                <a:fillRect/>
              </a:stretch>
            </p:blipFill>
            <p:spPr>
              <a:xfrm>
                <a:off x="8906" y="3356"/>
                <a:ext cx="1929" cy="1793"/>
              </a:xfrm>
              <a:prstGeom prst="rect">
                <a:avLst/>
              </a:prstGeom>
            </p:spPr>
          </p:pic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rcRect l="12828" r="4107"/>
            <a:stretch>
              <a:fillRect/>
            </a:stretch>
          </p:blipFill>
          <p:spPr>
            <a:xfrm>
              <a:off x="5419" y="3354"/>
              <a:ext cx="2693" cy="17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/>
            <a:srcRect l="4641" t="4090" r="32898" b="4133"/>
            <a:stretch>
              <a:fillRect/>
            </a:stretch>
          </p:blipFill>
          <p:spPr>
            <a:xfrm>
              <a:off x="5474" y="5404"/>
              <a:ext cx="2638" cy="1801"/>
            </a:xfrm>
            <a:prstGeom prst="rect">
              <a:avLst/>
            </a:prstGeom>
          </p:spPr>
        </p:pic>
      </p:grpSp>
      <p:sp>
        <p:nvSpPr>
          <p:cNvPr id="2" name="矩形 17"/>
          <p:cNvSpPr/>
          <p:nvPr/>
        </p:nvSpPr>
        <p:spPr>
          <a:xfrm>
            <a:off x="408777" y="445464"/>
            <a:ext cx="5756571" cy="899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23000"/>
              </a:lnSpc>
            </a:pPr>
            <a:r>
              <a:rPr lang="zh-CN" altLang="en-US" sz="4265" b="1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内在的</a:t>
            </a:r>
            <a:r>
              <a:rPr lang="zh-CN" altLang="en-US" sz="4265" b="1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情绪</a:t>
            </a:r>
            <a:endParaRPr lang="zh-CN" altLang="en-US" sz="3200" b="1"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835" y="2939415"/>
            <a:ext cx="4021455" cy="31026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/>
          <p:cNvSpPr/>
          <p:nvPr/>
        </p:nvSpPr>
        <p:spPr>
          <a:xfrm>
            <a:off x="293370" y="238125"/>
            <a:ext cx="6760845" cy="1428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23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正性情绪下</a:t>
            </a:r>
            <a:endParaRPr lang="zh-CN" altLang="en-US" sz="4265" dirty="0">
              <a:solidFill>
                <a:schemeClr val="accent1"/>
              </a:solidFill>
              <a:latin typeface="+mj-ea"/>
              <a:ea typeface="+mj-ea"/>
              <a:sym typeface="+mn-ea"/>
            </a:endParaRPr>
          </a:p>
          <a:p>
            <a:pPr algn="l">
              <a:lnSpc>
                <a:spcPct val="123000"/>
              </a:lnSpc>
            </a:pPr>
            <a:r>
              <a:rPr lang="zh-CN" altLang="en-US" sz="4265" b="1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内在的身体反应</a:t>
            </a:r>
            <a:endParaRPr lang="zh-CN" altLang="en-US" sz="4265" b="1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8" name="MH_SubTitle_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29235" y="2519499"/>
            <a:ext cx="2146328" cy="20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2665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endParaRPr lang="zh-CN" altLang="en-US" sz="2665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9" name="MH_Text_1"/>
          <p:cNvSpPr txBox="1"/>
          <p:nvPr>
            <p:custDataLst>
              <p:tags r:id="rId2"/>
            </p:custDataLst>
          </p:nvPr>
        </p:nvSpPr>
        <p:spPr>
          <a:xfrm>
            <a:off x="2582545" y="1768475"/>
            <a:ext cx="8616950" cy="1301750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p>
            <a:pPr>
              <a:lnSpc>
                <a:spcPct val="150000"/>
              </a:lnSpc>
              <a:buNone/>
            </a:pPr>
            <a:r>
              <a:rPr lang="en-US" altLang="zh-CN" sz="1800" b="1" dirty="0">
                <a:latin typeface="+mj-ea"/>
                <a:ea typeface="+mj-ea"/>
              </a:rPr>
              <a:t> </a:t>
            </a:r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3635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和平常一样，或稍有紧张、兴奋</a:t>
            </a:r>
            <a:endParaRPr lang="zh-CN" altLang="en-US" sz="3635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3370" y="2862580"/>
            <a:ext cx="1452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265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内在的想法</a:t>
            </a:r>
            <a:endParaRPr lang="zh-CN" altLang="en-US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sp>
        <p:nvSpPr>
          <p:cNvPr id="4" name="MH_Text_1"/>
          <p:cNvSpPr txBox="1"/>
          <p:nvPr>
            <p:custDataLst>
              <p:tags r:id="rId3"/>
            </p:custDataLst>
          </p:nvPr>
        </p:nvSpPr>
        <p:spPr>
          <a:xfrm>
            <a:off x="2287270" y="3869055"/>
            <a:ext cx="9062085" cy="1219200"/>
          </a:xfrm>
          <a:prstGeom prst="rect">
            <a:avLst/>
          </a:prstGeom>
          <a:noFill/>
        </p:spPr>
        <p:txBody>
          <a:bodyPr lIns="0" tIns="0" rIns="0" bIns="0">
            <a:normAutofit fontScale="70000"/>
          </a:bodyPr>
          <a:p>
            <a:pPr>
              <a:lnSpc>
                <a:spcPct val="150000"/>
              </a:lnSpc>
              <a:buNone/>
            </a:pPr>
            <a:r>
              <a:rPr lang="en-US" altLang="zh-CN" sz="1800" b="1" dirty="0">
                <a:latin typeface="+mj-ea"/>
                <a:ea typeface="+mj-ea"/>
              </a:rPr>
              <a:t> </a:t>
            </a:r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3635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天灾人祸无法避免</a:t>
            </a:r>
            <a:r>
              <a:rPr lang="zh-CN" altLang="en-US" sz="3635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，接受无法改变的，尽力做可以做的一切！</a:t>
            </a:r>
            <a:endParaRPr lang="zh-CN" altLang="en-US" sz="80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3370" y="4846955"/>
            <a:ext cx="2894330" cy="7480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265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可能的行为</a:t>
            </a:r>
            <a:endParaRPr lang="zh-CN" altLang="en-US" sz="4265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sp>
        <p:nvSpPr>
          <p:cNvPr id="6" name="MH_Text_1"/>
          <p:cNvSpPr txBox="1"/>
          <p:nvPr>
            <p:custDataLst>
              <p:tags r:id="rId4"/>
            </p:custDataLst>
          </p:nvPr>
        </p:nvSpPr>
        <p:spPr>
          <a:xfrm>
            <a:off x="3091180" y="5451475"/>
            <a:ext cx="8258175" cy="1301750"/>
          </a:xfrm>
          <a:prstGeom prst="rect">
            <a:avLst/>
          </a:prstGeom>
          <a:noFill/>
        </p:spPr>
        <p:txBody>
          <a:bodyPr lIns="0" tIns="0" rIns="0" bIns="0">
            <a:normAutofit fontScale="45000"/>
          </a:bodyPr>
          <a:p>
            <a:pPr>
              <a:lnSpc>
                <a:spcPct val="150000"/>
              </a:lnSpc>
              <a:buNone/>
            </a:pPr>
            <a:r>
              <a:rPr lang="en-US" altLang="zh-CN" sz="4445" b="1" dirty="0">
                <a:latin typeface="+mj-ea"/>
                <a:ea typeface="+mj-ea"/>
              </a:rPr>
              <a:t> </a:t>
            </a:r>
            <a:r>
              <a:rPr lang="zh-CN" altLang="en-US" sz="80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呵护自己、</a:t>
            </a:r>
            <a:r>
              <a:rPr lang="zh-CN" altLang="en-US" sz="80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正常饮食起居、参加战斗！</a:t>
            </a:r>
            <a:endParaRPr lang="zh-CN" altLang="en-US" sz="80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None/>
            </a:pPr>
            <a:endParaRPr lang="zh-CN" altLang="en-US" sz="80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2000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4765425" y="1032823"/>
            <a:ext cx="2367926" cy="2380180"/>
            <a:chOff x="687918" y="1447246"/>
            <a:chExt cx="4568907" cy="4592552"/>
          </a:xfrm>
        </p:grpSpPr>
        <p:grpSp>
          <p:nvGrpSpPr>
            <p:cNvPr id="23" name="组合 22"/>
            <p:cNvGrpSpPr/>
            <p:nvPr/>
          </p:nvGrpSpPr>
          <p:grpSpPr>
            <a:xfrm rot="2700000">
              <a:off x="756186" y="1959808"/>
              <a:ext cx="2713630" cy="2850166"/>
              <a:chOff x="0" y="986971"/>
              <a:chExt cx="4615543" cy="4847774"/>
            </a:xfrm>
          </p:grpSpPr>
          <p:sp>
            <p:nvSpPr>
              <p:cNvPr id="35" name="矩形 34"/>
              <p:cNvSpPr/>
              <p:nvPr/>
            </p:nvSpPr>
            <p:spPr>
              <a:xfrm>
                <a:off x="449943" y="986971"/>
                <a:ext cx="4165600" cy="4847774"/>
              </a:xfrm>
              <a:prstGeom prst="rect">
                <a:avLst/>
              </a:prstGeom>
              <a:no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0" y="1320801"/>
                <a:ext cx="4180114" cy="4180114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 rot="2700000">
              <a:off x="1733312" y="1447244"/>
              <a:ext cx="3440825" cy="3440828"/>
            </a:xfrm>
            <a:prstGeom prst="rect">
              <a:avLst/>
            </a:prstGeom>
            <a:solidFill>
              <a:srgbClr val="9018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 rot="2700000">
              <a:off x="4526822" y="5309795"/>
              <a:ext cx="712090" cy="747916"/>
              <a:chOff x="0" y="986971"/>
              <a:chExt cx="4615543" cy="4847774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449943" y="986971"/>
                <a:ext cx="4165600" cy="4847774"/>
              </a:xfrm>
              <a:prstGeom prst="rect">
                <a:avLst/>
              </a:prstGeom>
              <a:noFill/>
              <a:ln>
                <a:solidFill>
                  <a:srgbClr val="90181C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0" y="1320801"/>
                <a:ext cx="4180114" cy="4180114"/>
              </a:xfrm>
              <a:prstGeom prst="rect">
                <a:avLst/>
              </a:prstGeom>
              <a:solidFill>
                <a:srgbClr val="9018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</a:endParaRPr>
              </a:p>
            </p:txBody>
          </p:sp>
        </p:grpSp>
      </p:grpSp>
      <p:sp>
        <p:nvSpPr>
          <p:cNvPr id="37" name="矩形 69"/>
          <p:cNvSpPr>
            <a:spLocks noChangeArrowheads="1"/>
          </p:cNvSpPr>
          <p:nvPr/>
        </p:nvSpPr>
        <p:spPr bwMode="auto">
          <a:xfrm>
            <a:off x="2825115" y="4112260"/>
            <a:ext cx="6087745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正念</a:t>
            </a:r>
            <a:r>
              <a:rPr lang="en-US" altLang="zh-CN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呵护辛苦</a:t>
            </a:r>
            <a:r>
              <a:rPr lang="zh-CN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的自己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buFont typeface="Arial" panose="020B0604020202020204" pitchFamily="34" charset="0"/>
              <a:buNone/>
            </a:pPr>
            <a:endParaRPr lang="zh-CN" altLang="en-US" sz="4000" b="1" dirty="0">
              <a:solidFill>
                <a:srgbClr val="A001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1499506" y="4566994"/>
            <a:ext cx="1456264" cy="1"/>
          </a:xfrm>
          <a:prstGeom prst="line">
            <a:avLst/>
          </a:prstGeom>
          <a:ln w="9525">
            <a:solidFill>
              <a:srgbClr val="9018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9404503" y="4566700"/>
            <a:ext cx="1379619" cy="1"/>
          </a:xfrm>
          <a:prstGeom prst="line">
            <a:avLst/>
          </a:prstGeom>
          <a:ln w="9525">
            <a:solidFill>
              <a:srgbClr val="9018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_14"/>
          <p:cNvSpPr txBox="1">
            <a:spLocks noChangeArrowheads="1"/>
          </p:cNvSpPr>
          <p:nvPr/>
        </p:nvSpPr>
        <p:spPr bwMode="auto">
          <a:xfrm>
            <a:off x="5098172" y="1619225"/>
            <a:ext cx="2264212" cy="64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zh-CN" sz="5400" dirty="0">
                <a:solidFill>
                  <a:schemeClr val="bg1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03</a:t>
            </a:r>
            <a:endParaRPr lang="zh-CN" sz="5400" dirty="0">
              <a:solidFill>
                <a:schemeClr val="bg1"/>
              </a:solidFill>
              <a:latin typeface="方正黑体简体" panose="03000509000000000000" pitchFamily="65" charset="-122"/>
              <a:ea typeface="方正黑体简体" panose="03000509000000000000" pitchFamily="65" charset="-122"/>
            </a:endParaRPr>
          </a:p>
        </p:txBody>
      </p:sp>
    </p:spTree>
  </p:cSld>
  <p:clrMapOvr>
    <a:masterClrMapping/>
  </p:clrMapOvr>
  <p:transition spd="slow" advClick="0" advTm="2000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74420" y="664845"/>
            <a:ext cx="4048125" cy="2624455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5520" y="3403600"/>
            <a:ext cx="4137025" cy="2693035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7645" y="664845"/>
            <a:ext cx="6704965" cy="54311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4"/>
          <a:stretch>
            <a:fillRect/>
          </a:stretch>
        </p:blipFill>
        <p:spPr>
          <a:xfrm>
            <a:off x="-1" y="-1449"/>
            <a:ext cx="12192001" cy="3940037"/>
          </a:xfrm>
          <a:prstGeom prst="rect">
            <a:avLst/>
          </a:prstGeom>
        </p:spPr>
      </p:pic>
      <p:sp>
        <p:nvSpPr>
          <p:cNvPr id="78849" name="十字形 13"/>
          <p:cNvSpPr/>
          <p:nvPr/>
        </p:nvSpPr>
        <p:spPr>
          <a:xfrm>
            <a:off x="5113338" y="3122613"/>
            <a:ext cx="655637" cy="642937"/>
          </a:xfrm>
          <a:prstGeom prst="plus">
            <a:avLst>
              <a:gd name="adj" fmla="val 25000"/>
            </a:avLst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2"/>
              </a:buBlip>
              <a:defRPr/>
            </a:pP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850" name="十字形 14"/>
          <p:cNvSpPr/>
          <p:nvPr/>
        </p:nvSpPr>
        <p:spPr>
          <a:xfrm>
            <a:off x="4733925" y="3182938"/>
            <a:ext cx="836613" cy="641350"/>
          </a:xfrm>
          <a:prstGeom prst="plus">
            <a:avLst>
              <a:gd name="adj" fmla="val 25000"/>
            </a:avLst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2"/>
              </a:buBlip>
              <a:defRPr/>
            </a:pP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十字箭头标注 17"/>
          <p:cNvSpPr/>
          <p:nvPr/>
        </p:nvSpPr>
        <p:spPr bwMode="auto">
          <a:xfrm>
            <a:off x="4962525" y="3422650"/>
            <a:ext cx="1014413" cy="1143000"/>
          </a:xfrm>
          <a:prstGeom prst="quadArrow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2"/>
              </a:buBlip>
              <a:defRPr/>
            </a:pPr>
            <a:endParaRPr kumimoji="0" lang="zh-CN" alt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30448" y="546849"/>
            <a:ext cx="1407795" cy="583565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正念的</a:t>
            </a:r>
            <a:endParaRPr lang="zh-CN" altLang="en-US" sz="3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30448" y="3884613"/>
            <a:ext cx="11569874" cy="21209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600" b="0" dirty="0" smtClean="0">
                <a:latin typeface="Microsoft YaHei UI" panose="020B0503020204020204" charset="-122"/>
                <a:cs typeface="宋体" panose="02010600030101010101" pitchFamily="2" charset="-122"/>
              </a:rPr>
              <a:t> </a:t>
            </a:r>
            <a:endParaRPr lang="zh-CN" sz="2600" dirty="0" smtClean="0">
              <a:ea typeface="等线" panose="02010600030101010101" charset="-122"/>
            </a:endParaRPr>
          </a:p>
          <a:p>
            <a:pPr>
              <a:lnSpc>
                <a:spcPct val="120000"/>
              </a:lnSpc>
            </a:pPr>
            <a:r>
              <a:rPr lang="zh-CN" sz="3200" dirty="0" smtClean="0">
                <a:solidFill>
                  <a:srgbClr val="3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羞愧</a:t>
            </a:r>
            <a:r>
              <a:rPr lang="en-US" sz="3200" dirty="0" smtClean="0">
                <a:solidFill>
                  <a:srgbClr val="3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sz="3200" dirty="0">
                <a:solidFill>
                  <a:srgbClr val="3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(20</a:t>
            </a:r>
            <a:r>
              <a:rPr lang="en-US" sz="3200" dirty="0" smtClean="0">
                <a:solidFill>
                  <a:srgbClr val="3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sz="3200" dirty="0">
              <a:solidFill>
                <a:srgbClr val="3F3F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zh-CN" sz="2600" b="0" dirty="0">
                <a:solidFill>
                  <a:srgbClr val="3F3F3F"/>
                </a:solidFill>
                <a:ea typeface="微软雅黑" panose="020B0503020204020204" pitchFamily="34" charset="-122"/>
              </a:rPr>
              <a:t>羞愧的能量等级几乎接近死亡。（例：党员由于身体原因和家人反对没有去武汉，同时，表扬去了武汉的非党员）</a:t>
            </a:r>
            <a:r>
              <a:rPr lang="zh-CN" sz="2600" b="0" dirty="0">
                <a:solidFill>
                  <a:srgbClr val="3F3F3F"/>
                </a:solidFill>
                <a:ea typeface="微软雅黑" panose="020B0503020204020204" pitchFamily="34" charset="-122"/>
              </a:rPr>
              <a:t>。</a:t>
            </a:r>
            <a:endParaRPr lang="zh-CN" altLang="en-US" sz="2600" dirty="0"/>
          </a:p>
        </p:txBody>
      </p:sp>
      <p:sp>
        <p:nvSpPr>
          <p:cNvPr id="5" name="矩形 4"/>
          <p:cNvSpPr/>
          <p:nvPr/>
        </p:nvSpPr>
        <p:spPr>
          <a:xfrm>
            <a:off x="430448" y="2262278"/>
            <a:ext cx="11390764" cy="1317961"/>
          </a:xfrm>
          <a:prstGeom prst="rect">
            <a:avLst/>
          </a:prstGeom>
          <a:solidFill>
            <a:schemeClr val="accent2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43517" y="2457803"/>
            <a:ext cx="109646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霍金斯意识能量层级理论（按：能量等级从</a:t>
            </a:r>
            <a:r>
              <a:rPr lang="zh-CN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0到1000；200以下为负面，200以上为正面。（以下的括号里面数字是能量等级）</a:t>
            </a:r>
            <a:r>
              <a:rPr lang="zh-CN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十字形 13"/>
          <p:cNvSpPr/>
          <p:nvPr/>
        </p:nvSpPr>
        <p:spPr>
          <a:xfrm>
            <a:off x="5113338" y="3122613"/>
            <a:ext cx="655637" cy="642937"/>
          </a:xfrm>
          <a:prstGeom prst="plus">
            <a:avLst>
              <a:gd name="adj" fmla="val 25000"/>
            </a:avLst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1"/>
              </a:buBlip>
              <a:defRPr/>
            </a:pP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850" name="十字形 14"/>
          <p:cNvSpPr/>
          <p:nvPr/>
        </p:nvSpPr>
        <p:spPr>
          <a:xfrm>
            <a:off x="4733925" y="3182938"/>
            <a:ext cx="836613" cy="641350"/>
          </a:xfrm>
          <a:prstGeom prst="plus">
            <a:avLst>
              <a:gd name="adj" fmla="val 25000"/>
            </a:avLst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1"/>
              </a:buBlip>
              <a:defRPr/>
            </a:pP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十字箭头标注 17"/>
          <p:cNvSpPr/>
          <p:nvPr/>
        </p:nvSpPr>
        <p:spPr bwMode="auto">
          <a:xfrm>
            <a:off x="4962525" y="3422650"/>
            <a:ext cx="1014413" cy="1143000"/>
          </a:xfrm>
          <a:prstGeom prst="quadArrow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1"/>
              </a:buBlip>
              <a:defRPr/>
            </a:pPr>
            <a:endParaRPr kumimoji="0" lang="zh-CN" alt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8854" name="图片 3" descr="未标题-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0" y="269875"/>
            <a:ext cx="2411413" cy="414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2318993" y="594487"/>
            <a:ext cx="9771259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内疚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(30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内疚感以多种方式呈现，比如懊悔，自责，受虐狂，经常表现为频繁的愤怒和疲乏</a:t>
            </a:r>
            <a:r>
              <a:rPr lang="zh-CN" altLang="en-US" sz="24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。（例：外出时近距离接触了人，导致家人感染容易产生</a:t>
            </a:r>
            <a:r>
              <a:rPr lang="zh-CN" altLang="en-US" sz="24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400" b="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3"/>
          <a:stretch>
            <a:fillRect/>
          </a:stretch>
        </p:blipFill>
        <p:spPr>
          <a:xfrm>
            <a:off x="518475" y="594487"/>
            <a:ext cx="1432874" cy="164430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073896" y="594487"/>
            <a:ext cx="45719" cy="1644301"/>
          </a:xfrm>
          <a:prstGeom prst="rect">
            <a:avLst/>
          </a:prstGeom>
          <a:solidFill>
            <a:srgbClr val="C0000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318993" y="2742408"/>
            <a:ext cx="9873006" cy="1137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冷淡 (50) 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这个能量级表现为贫穷、失望和无助感。（得不到需要的帮助时）</a:t>
            </a: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endParaRPr lang="zh-CN" altLang="en-US" sz="24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92935" y="4805362"/>
            <a:ext cx="9697318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悲伤 (75) 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这是悲伤、失落和依赖性的能量级。（例：自己</a:t>
            </a:r>
            <a:r>
              <a:rPr lang="en-US" altLang="zh-CN" sz="2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家人</a:t>
            </a: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患上疾病） </a:t>
            </a:r>
            <a:endParaRPr lang="zh-CN" altLang="en-US" sz="24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>
            <a:fillRect/>
          </a:stretch>
        </p:blipFill>
        <p:spPr>
          <a:xfrm>
            <a:off x="518475" y="2671479"/>
            <a:ext cx="1432874" cy="166426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073896" y="2678001"/>
            <a:ext cx="45719" cy="1644301"/>
          </a:xfrm>
          <a:prstGeom prst="rect">
            <a:avLst/>
          </a:prstGeom>
          <a:solidFill>
            <a:srgbClr val="C0000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073896" y="4805362"/>
            <a:ext cx="45719" cy="1644301"/>
          </a:xfrm>
          <a:prstGeom prst="rect">
            <a:avLst/>
          </a:prstGeom>
          <a:solidFill>
            <a:srgbClr val="C0000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2" r="11537"/>
          <a:stretch>
            <a:fillRect/>
          </a:stretch>
        </p:blipFill>
        <p:spPr>
          <a:xfrm>
            <a:off x="518475" y="4805362"/>
            <a:ext cx="1420916" cy="164430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十字形 13"/>
          <p:cNvSpPr/>
          <p:nvPr/>
        </p:nvSpPr>
        <p:spPr>
          <a:xfrm>
            <a:off x="5113338" y="3122613"/>
            <a:ext cx="655637" cy="642937"/>
          </a:xfrm>
          <a:prstGeom prst="plus">
            <a:avLst>
              <a:gd name="adj" fmla="val 25000"/>
            </a:avLst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1"/>
              </a:buBlip>
              <a:defRPr/>
            </a:pP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850" name="十字形 14"/>
          <p:cNvSpPr/>
          <p:nvPr/>
        </p:nvSpPr>
        <p:spPr>
          <a:xfrm>
            <a:off x="4733925" y="3182938"/>
            <a:ext cx="836613" cy="641350"/>
          </a:xfrm>
          <a:prstGeom prst="plus">
            <a:avLst>
              <a:gd name="adj" fmla="val 25000"/>
            </a:avLst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1"/>
              </a:buBlip>
              <a:defRPr/>
            </a:pP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十字箭头标注 17"/>
          <p:cNvSpPr/>
          <p:nvPr/>
        </p:nvSpPr>
        <p:spPr bwMode="auto">
          <a:xfrm>
            <a:off x="4962525" y="3422650"/>
            <a:ext cx="1014413" cy="1143000"/>
          </a:xfrm>
          <a:prstGeom prst="quadArrow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1"/>
              </a:buBlip>
              <a:defRPr/>
            </a:pPr>
            <a:endParaRPr kumimoji="0" lang="zh-CN" alt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8854" name="图片 3" descr="未标题-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0" y="269875"/>
            <a:ext cx="2411413" cy="414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824557" y="4279583"/>
            <a:ext cx="4641999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恐惧 (100)</a:t>
            </a:r>
            <a:endParaRPr lang="zh-CN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对疾病、费用、愈后、死亡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4"/>
          <a:stretch>
            <a:fillRect/>
          </a:stretch>
        </p:blipFill>
        <p:spPr>
          <a:xfrm>
            <a:off x="824865" y="882650"/>
            <a:ext cx="4397375" cy="30391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6" b="2978"/>
          <a:stretch>
            <a:fillRect/>
          </a:stretch>
        </p:blipFill>
        <p:spPr>
          <a:xfrm>
            <a:off x="6749415" y="882015"/>
            <a:ext cx="3815715" cy="30403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651625" y="4083050"/>
            <a:ext cx="5150485" cy="2014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25000"/>
              </a:lnSpc>
            </a:pPr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愤怒 (150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想跳出冷漠和内疚的怪圈，并摆脱恐惧的控制，人</a:t>
            </a: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就开始有欲望了，而欲望则带来挫折感，接着引发愤怒。</a:t>
            </a:r>
            <a:endParaRPr lang="zh-CN" altLang="en-US" sz="24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r="21811"/>
          <a:stretch>
            <a:fillRect/>
          </a:stretch>
        </p:blipFill>
        <p:spPr>
          <a:xfrm>
            <a:off x="0" y="-1"/>
            <a:ext cx="4787680" cy="6873001"/>
          </a:xfrm>
          <a:prstGeom prst="rect">
            <a:avLst/>
          </a:prstGeom>
        </p:spPr>
      </p:pic>
      <p:sp>
        <p:nvSpPr>
          <p:cNvPr id="78849" name="十字形 13"/>
          <p:cNvSpPr/>
          <p:nvPr/>
        </p:nvSpPr>
        <p:spPr>
          <a:xfrm>
            <a:off x="5113338" y="3122613"/>
            <a:ext cx="655637" cy="642937"/>
          </a:xfrm>
          <a:prstGeom prst="plus">
            <a:avLst>
              <a:gd name="adj" fmla="val 25000"/>
            </a:avLst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2"/>
              </a:buBlip>
              <a:defRPr/>
            </a:pP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850" name="十字形 14"/>
          <p:cNvSpPr/>
          <p:nvPr/>
        </p:nvSpPr>
        <p:spPr>
          <a:xfrm>
            <a:off x="4733925" y="3182938"/>
            <a:ext cx="836613" cy="641350"/>
          </a:xfrm>
          <a:prstGeom prst="plus">
            <a:avLst>
              <a:gd name="adj" fmla="val 25000"/>
            </a:avLst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2"/>
              </a:buBlip>
              <a:defRPr/>
            </a:pP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十字箭头标注 17"/>
          <p:cNvSpPr/>
          <p:nvPr/>
        </p:nvSpPr>
        <p:spPr bwMode="auto">
          <a:xfrm>
            <a:off x="4962525" y="3422650"/>
            <a:ext cx="1014413" cy="1143000"/>
          </a:xfrm>
          <a:prstGeom prst="quadArrow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2"/>
              </a:buBlip>
              <a:defRPr/>
            </a:pPr>
            <a:endParaRPr kumimoji="0" lang="zh-CN" alt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8854" name="图片 3" descr="未标题-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00" y="269875"/>
            <a:ext cx="2411413" cy="414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5076190" y="239927"/>
            <a:ext cx="1921399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正念的</a:t>
            </a:r>
            <a:endParaRPr lang="zh-CN" altLang="en-US" sz="3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962525" y="1450765"/>
            <a:ext cx="6809687" cy="28638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勇气 (200) </a:t>
            </a:r>
            <a:endParaRPr lang="zh-CN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u"/>
            </a:pPr>
            <a:r>
              <a:rPr lang="zh-CN" altLang="en-US" sz="2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勇气是拓展自我、获得成就，坚忍不拔，和果断决策的根基。在</a:t>
            </a:r>
            <a:r>
              <a:rPr lang="zh-CN" altLang="en-US" sz="2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勇气的能级，生活看起来就是激动人心的，充满挑战的，新鲜有趣的。</a:t>
            </a:r>
            <a:endParaRPr lang="zh-CN" altLang="en-US" sz="2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endParaRPr lang="zh-CN" altLang="en-US" sz="14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u"/>
            </a:pPr>
            <a:r>
              <a:rPr lang="zh-CN" altLang="en-US" sz="2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在这个能动性的能级，人们有能力去把握生活中的机会。（面对疫情不过度害怕）</a:t>
            </a:r>
            <a:endParaRPr lang="zh-CN" altLang="en-US" sz="2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41" b="7217"/>
          <a:stretch>
            <a:fillRect/>
          </a:stretch>
        </p:blipFill>
        <p:spPr>
          <a:xfrm>
            <a:off x="0" y="0"/>
            <a:ext cx="12192001" cy="3541994"/>
          </a:xfrm>
          <a:prstGeom prst="rect">
            <a:avLst/>
          </a:prstGeom>
        </p:spPr>
      </p:pic>
      <p:sp>
        <p:nvSpPr>
          <p:cNvPr id="78849" name="十字形 13"/>
          <p:cNvSpPr/>
          <p:nvPr/>
        </p:nvSpPr>
        <p:spPr>
          <a:xfrm>
            <a:off x="5113338" y="3122613"/>
            <a:ext cx="655637" cy="642937"/>
          </a:xfrm>
          <a:prstGeom prst="plus">
            <a:avLst>
              <a:gd name="adj" fmla="val 25000"/>
            </a:avLst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2"/>
              </a:buBlip>
              <a:defRPr/>
            </a:pP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850" name="十字形 14"/>
          <p:cNvSpPr/>
          <p:nvPr/>
        </p:nvSpPr>
        <p:spPr>
          <a:xfrm>
            <a:off x="4733925" y="3182938"/>
            <a:ext cx="836613" cy="641350"/>
          </a:xfrm>
          <a:prstGeom prst="plus">
            <a:avLst>
              <a:gd name="adj" fmla="val 25000"/>
            </a:avLst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2"/>
              </a:buBlip>
              <a:defRPr/>
            </a:pP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十字箭头标注 17"/>
          <p:cNvSpPr/>
          <p:nvPr/>
        </p:nvSpPr>
        <p:spPr bwMode="auto">
          <a:xfrm>
            <a:off x="4962525" y="3422650"/>
            <a:ext cx="1014413" cy="1143000"/>
          </a:xfrm>
          <a:prstGeom prst="quadArrow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2"/>
              </a:buBlip>
              <a:defRPr/>
            </a:pPr>
            <a:endParaRPr kumimoji="0" lang="zh-CN" alt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8854" name="图片 3" descr="未标题-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00" y="269875"/>
            <a:ext cx="2411413" cy="414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695928" y="602642"/>
            <a:ext cx="1407795" cy="583565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正念的</a:t>
            </a:r>
            <a:endParaRPr lang="zh-CN" altLang="en-US" sz="3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55748" y="4144571"/>
            <a:ext cx="11679809" cy="21069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淡定 (250)   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淡定的能级则是灵活和无分别性的看待现实中的问题。到来这个能级，意味着对结果的超然，一个人不会再经验挫败和恐惧。（接纳</a:t>
            </a:r>
            <a:r>
              <a:rPr lang="en-US" altLang="zh-CN" sz="2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天灾人祸，不可避免）</a:t>
            </a:r>
            <a:endParaRPr lang="zh-CN" altLang="en-US" sz="24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endParaRPr lang="zh-CN" altLang="en-US" sz="24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十字形 13"/>
          <p:cNvSpPr/>
          <p:nvPr/>
        </p:nvSpPr>
        <p:spPr>
          <a:xfrm>
            <a:off x="5113338" y="3122613"/>
            <a:ext cx="655637" cy="642937"/>
          </a:xfrm>
          <a:prstGeom prst="plus">
            <a:avLst>
              <a:gd name="adj" fmla="val 25000"/>
            </a:avLst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1"/>
              </a:buBlip>
              <a:defRPr/>
            </a:pP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850" name="十字形 14"/>
          <p:cNvSpPr/>
          <p:nvPr/>
        </p:nvSpPr>
        <p:spPr>
          <a:xfrm>
            <a:off x="4733925" y="3182938"/>
            <a:ext cx="836613" cy="641350"/>
          </a:xfrm>
          <a:prstGeom prst="plus">
            <a:avLst>
              <a:gd name="adj" fmla="val 25000"/>
            </a:avLst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1"/>
              </a:buBlip>
              <a:defRPr/>
            </a:pP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十字箭头标注 17"/>
          <p:cNvSpPr/>
          <p:nvPr/>
        </p:nvSpPr>
        <p:spPr bwMode="auto">
          <a:xfrm>
            <a:off x="4962525" y="3422650"/>
            <a:ext cx="1014413" cy="1143000"/>
          </a:xfrm>
          <a:prstGeom prst="quadArrow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1"/>
              </a:buBlip>
              <a:defRPr/>
            </a:pPr>
            <a:endParaRPr kumimoji="0" lang="zh-CN" alt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8854" name="图片 3" descr="未标题-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0" y="269875"/>
            <a:ext cx="2411413" cy="414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695928" y="602642"/>
            <a:ext cx="1407795" cy="583565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正念的</a:t>
            </a:r>
            <a:endParaRPr lang="zh-CN" altLang="en-US" sz="3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00600" y="1880786"/>
            <a:ext cx="11000203" cy="324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主动 (310)     </a:t>
            </a:r>
            <a:endParaRPr lang="zh-CN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个意识层次可以看做是进入更高层次的一道门。在淡定的层次的人，会如实的完成工作任务。但是在主动层次的人，通常会出色的完成任务，并极力获得成功。这个能级的人的成长是迅速的，他们是为人类进步而预备的人选。低于200能级的人，他们的思想是封闭的，但是能级为310的人们则是全然敞开的</a:t>
            </a:r>
            <a:r>
              <a:rPr lang="zh-CN" altLang="en-US" sz="24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4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endParaRPr lang="zh-CN" altLang="en-US" sz="18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主动送菜的小哥、主动请缨的白衣战士</a:t>
            </a:r>
            <a:endParaRPr lang="zh-CN" altLang="en-US" sz="24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38" y="1790987"/>
            <a:ext cx="775534" cy="2470727"/>
          </a:xfrm>
          <a:prstGeom prst="rect">
            <a:avLst/>
          </a:prstGeom>
        </p:spPr>
      </p:pic>
      <p:sp>
        <p:nvSpPr>
          <p:cNvPr id="7" name="任意多边形 6"/>
          <p:cNvSpPr/>
          <p:nvPr/>
        </p:nvSpPr>
        <p:spPr>
          <a:xfrm>
            <a:off x="0" y="0"/>
            <a:ext cx="2387600" cy="6858000"/>
          </a:xfrm>
          <a:custGeom>
            <a:avLst/>
            <a:gdLst>
              <a:gd name="connsiteX0" fmla="*/ 0 w 2387600"/>
              <a:gd name="connsiteY0" fmla="*/ 0 h 6858000"/>
              <a:gd name="connsiteX1" fmla="*/ 2387600 w 2387600"/>
              <a:gd name="connsiteY1" fmla="*/ 0 h 6858000"/>
              <a:gd name="connsiteX2" fmla="*/ 2387600 w 2387600"/>
              <a:gd name="connsiteY2" fmla="*/ 1631586 h 6858000"/>
              <a:gd name="connsiteX3" fmla="*/ 1538174 w 2387600"/>
              <a:gd name="connsiteY3" fmla="*/ 2990191 h 6858000"/>
              <a:gd name="connsiteX4" fmla="*/ 2387600 w 2387600"/>
              <a:gd name="connsiteY4" fmla="*/ 4477539 h 6858000"/>
              <a:gd name="connsiteX5" fmla="*/ 2387600 w 2387600"/>
              <a:gd name="connsiteY5" fmla="*/ 6858000 h 6858000"/>
              <a:gd name="connsiteX6" fmla="*/ 0 w 2387600"/>
              <a:gd name="connsiteY6" fmla="*/ 6858000 h 6858000"/>
              <a:gd name="connsiteX7" fmla="*/ 0 w 2387600"/>
              <a:gd name="connsiteY7" fmla="*/ 0 h 6858000"/>
              <a:gd name="connsiteX0-1" fmla="*/ 0 w 2387600"/>
              <a:gd name="connsiteY0-2" fmla="*/ 0 h 6858000"/>
              <a:gd name="connsiteX1-3" fmla="*/ 2387600 w 2387600"/>
              <a:gd name="connsiteY1-4" fmla="*/ 0 h 6858000"/>
              <a:gd name="connsiteX2-5" fmla="*/ 2387600 w 2387600"/>
              <a:gd name="connsiteY2-6" fmla="*/ 1631586 h 6858000"/>
              <a:gd name="connsiteX3-7" fmla="*/ 1510465 w 2387600"/>
              <a:gd name="connsiteY3-8" fmla="*/ 3017901 h 6858000"/>
              <a:gd name="connsiteX4-9" fmla="*/ 2387600 w 2387600"/>
              <a:gd name="connsiteY4-10" fmla="*/ 4477539 h 6858000"/>
              <a:gd name="connsiteX5-11" fmla="*/ 2387600 w 2387600"/>
              <a:gd name="connsiteY5-12" fmla="*/ 6858000 h 6858000"/>
              <a:gd name="connsiteX6-13" fmla="*/ 0 w 2387600"/>
              <a:gd name="connsiteY6-14" fmla="*/ 6858000 h 6858000"/>
              <a:gd name="connsiteX7-15" fmla="*/ 0 w 2387600"/>
              <a:gd name="connsiteY7-16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387600" h="6858000">
                <a:moveTo>
                  <a:pt x="0" y="0"/>
                </a:moveTo>
                <a:lnTo>
                  <a:pt x="2387600" y="0"/>
                </a:lnTo>
                <a:lnTo>
                  <a:pt x="2387600" y="1631586"/>
                </a:lnTo>
                <a:lnTo>
                  <a:pt x="1510465" y="3017901"/>
                </a:lnTo>
                <a:lnTo>
                  <a:pt x="2387600" y="4477539"/>
                </a:lnTo>
                <a:lnTo>
                  <a:pt x="23876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01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黑体简体" panose="03000509000000000000" pitchFamily="65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2863272" y="0"/>
            <a:ext cx="0" cy="2715491"/>
          </a:xfrm>
          <a:prstGeom prst="line">
            <a:avLst/>
          </a:prstGeom>
          <a:ln w="28575">
            <a:solidFill>
              <a:srgbClr val="A336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9"/>
          <p:cNvSpPr txBox="1">
            <a:spLocks noChangeArrowheads="1"/>
          </p:cNvSpPr>
          <p:nvPr/>
        </p:nvSpPr>
        <p:spPr bwMode="auto">
          <a:xfrm flipH="1">
            <a:off x="2117797" y="2036385"/>
            <a:ext cx="3294997" cy="1496364"/>
          </a:xfrm>
          <a:prstGeom prst="rect">
            <a:avLst/>
          </a:prstGeom>
          <a:noFill/>
          <a:ln>
            <a:noFill/>
          </a:ln>
        </p:spPr>
        <p:txBody>
          <a:bodyPr wrap="square" lIns="95052" tIns="47526" rIns="95052" bIns="475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defTabSz="712470">
              <a:defRPr/>
            </a:pPr>
            <a:r>
              <a:rPr lang="zh-CN" altLang="en-US" sz="6200" b="1" kern="0" dirty="0">
                <a:solidFill>
                  <a:srgbClr val="A00112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目录</a:t>
            </a:r>
            <a:endParaRPr lang="en-US" altLang="zh-CN" sz="6200" b="1" kern="0" dirty="0">
              <a:solidFill>
                <a:srgbClr val="CA151D"/>
              </a:solidFill>
              <a:latin typeface="方正黑体简体" panose="03000509000000000000" pitchFamily="65" charset="-122"/>
              <a:ea typeface="方正黑体简体" panose="03000509000000000000" pitchFamily="65" charset="-122"/>
            </a:endParaRPr>
          </a:p>
          <a:p>
            <a:pPr algn="r" defTabSz="712470">
              <a:defRPr/>
            </a:pPr>
            <a:r>
              <a:rPr lang="en-US" altLang="ko-KR" sz="29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CONTENTS</a:t>
            </a:r>
            <a:endParaRPr lang="en-US" altLang="ko-KR" sz="2100" kern="0" dirty="0">
              <a:solidFill>
                <a:schemeClr val="tx1">
                  <a:lumMod val="75000"/>
                  <a:lumOff val="25000"/>
                </a:schemeClr>
              </a:solidFill>
              <a:latin typeface="方正黑体简体" panose="03000509000000000000" pitchFamily="65" charset="-122"/>
              <a:ea typeface="方正黑体简体" panose="03000509000000000000" pitchFamily="65" charset="-122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3429000" y="1828800"/>
            <a:ext cx="2263775" cy="560705"/>
          </a:xfrm>
          <a:custGeom>
            <a:avLst/>
            <a:gdLst>
              <a:gd name="connsiteX0" fmla="*/ 0 w 1682088"/>
              <a:gd name="connsiteY0" fmla="*/ 0 h 519125"/>
              <a:gd name="connsiteX1" fmla="*/ 1682088 w 1682088"/>
              <a:gd name="connsiteY1" fmla="*/ 0 h 519125"/>
              <a:gd name="connsiteX2" fmla="*/ 1682088 w 1682088"/>
              <a:gd name="connsiteY2" fmla="*/ 519125 h 519125"/>
              <a:gd name="connsiteX3" fmla="*/ 0 w 1682088"/>
              <a:gd name="connsiteY3" fmla="*/ 519125 h 519125"/>
              <a:gd name="connsiteX4" fmla="*/ 0 w 1682088"/>
              <a:gd name="connsiteY4" fmla="*/ 0 h 519125"/>
              <a:gd name="connsiteX0-1" fmla="*/ 0 w 1682088"/>
              <a:gd name="connsiteY0-2" fmla="*/ 519125 h 610565"/>
              <a:gd name="connsiteX1-3" fmla="*/ 0 w 1682088"/>
              <a:gd name="connsiteY1-4" fmla="*/ 0 h 610565"/>
              <a:gd name="connsiteX2-5" fmla="*/ 1682088 w 1682088"/>
              <a:gd name="connsiteY2-6" fmla="*/ 0 h 610565"/>
              <a:gd name="connsiteX3-7" fmla="*/ 1682088 w 1682088"/>
              <a:gd name="connsiteY3-8" fmla="*/ 519125 h 610565"/>
              <a:gd name="connsiteX4-9" fmla="*/ 91440 w 1682088"/>
              <a:gd name="connsiteY4-10" fmla="*/ 610565 h 610565"/>
              <a:gd name="connsiteX0-11" fmla="*/ 0 w 1682088"/>
              <a:gd name="connsiteY0-12" fmla="*/ 519125 h 519125"/>
              <a:gd name="connsiteX1-13" fmla="*/ 0 w 1682088"/>
              <a:gd name="connsiteY1-14" fmla="*/ 0 h 519125"/>
              <a:gd name="connsiteX2-15" fmla="*/ 1682088 w 1682088"/>
              <a:gd name="connsiteY2-16" fmla="*/ 0 h 519125"/>
              <a:gd name="connsiteX3-17" fmla="*/ 1682088 w 1682088"/>
              <a:gd name="connsiteY3-18" fmla="*/ 519125 h 5191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682088" h="519125">
                <a:moveTo>
                  <a:pt x="0" y="519125"/>
                </a:moveTo>
                <a:lnTo>
                  <a:pt x="0" y="0"/>
                </a:lnTo>
                <a:lnTo>
                  <a:pt x="1682088" y="0"/>
                </a:lnTo>
                <a:lnTo>
                  <a:pt x="1682088" y="519125"/>
                </a:lnTo>
              </a:path>
            </a:pathLst>
          </a:custGeom>
          <a:noFill/>
          <a:ln w="31750">
            <a:solidFill>
              <a:srgbClr val="A33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052" tIns="47526" rIns="95052" bIns="47526" rtlCol="0" anchor="ctr">
            <a:noAutofit/>
          </a:bodyPr>
          <a:lstStyle/>
          <a:p>
            <a:pPr algn="ctr"/>
            <a:endParaRPr lang="zh-CN" altLang="en-US" sz="1870">
              <a:ea typeface="方正黑体简体" panose="03000509000000000000" pitchFamily="65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2863215" y="2552700"/>
            <a:ext cx="2021840" cy="1552575"/>
          </a:xfrm>
          <a:custGeom>
            <a:avLst/>
            <a:gdLst>
              <a:gd name="connsiteX0" fmla="*/ 0 w 2463662"/>
              <a:gd name="connsiteY0" fmla="*/ 0 h 1478645"/>
              <a:gd name="connsiteX1" fmla="*/ 877819 w 2463662"/>
              <a:gd name="connsiteY1" fmla="*/ 0 h 1478645"/>
              <a:gd name="connsiteX2" fmla="*/ 877819 w 2463662"/>
              <a:gd name="connsiteY2" fmla="*/ 1105159 h 1478645"/>
              <a:gd name="connsiteX3" fmla="*/ 2463662 w 2463662"/>
              <a:gd name="connsiteY3" fmla="*/ 1105159 h 1478645"/>
              <a:gd name="connsiteX4" fmla="*/ 2463662 w 2463662"/>
              <a:gd name="connsiteY4" fmla="*/ 1478645 h 1478645"/>
              <a:gd name="connsiteX5" fmla="*/ 0 w 2463662"/>
              <a:gd name="connsiteY5" fmla="*/ 1478645 h 1478645"/>
              <a:gd name="connsiteX6" fmla="*/ 0 w 2463662"/>
              <a:gd name="connsiteY6" fmla="*/ 0 h 1478645"/>
              <a:gd name="connsiteX0-1" fmla="*/ 877819 w 2463662"/>
              <a:gd name="connsiteY0-2" fmla="*/ 1105159 h 1478645"/>
              <a:gd name="connsiteX1-3" fmla="*/ 2463662 w 2463662"/>
              <a:gd name="connsiteY1-4" fmla="*/ 1105159 h 1478645"/>
              <a:gd name="connsiteX2-5" fmla="*/ 2463662 w 2463662"/>
              <a:gd name="connsiteY2-6" fmla="*/ 1478645 h 1478645"/>
              <a:gd name="connsiteX3-7" fmla="*/ 0 w 2463662"/>
              <a:gd name="connsiteY3-8" fmla="*/ 1478645 h 1478645"/>
              <a:gd name="connsiteX4-9" fmla="*/ 0 w 2463662"/>
              <a:gd name="connsiteY4-10" fmla="*/ 0 h 1478645"/>
              <a:gd name="connsiteX5-11" fmla="*/ 877819 w 2463662"/>
              <a:gd name="connsiteY5-12" fmla="*/ 0 h 1478645"/>
              <a:gd name="connsiteX6-13" fmla="*/ 969259 w 2463662"/>
              <a:gd name="connsiteY6-14" fmla="*/ 1196599 h 1478645"/>
              <a:gd name="connsiteX0-15" fmla="*/ 877819 w 2463662"/>
              <a:gd name="connsiteY0-16" fmla="*/ 1105159 h 1478645"/>
              <a:gd name="connsiteX1-17" fmla="*/ 2463662 w 2463662"/>
              <a:gd name="connsiteY1-18" fmla="*/ 1105159 h 1478645"/>
              <a:gd name="connsiteX2-19" fmla="*/ 2463662 w 2463662"/>
              <a:gd name="connsiteY2-20" fmla="*/ 1478645 h 1478645"/>
              <a:gd name="connsiteX3-21" fmla="*/ 0 w 2463662"/>
              <a:gd name="connsiteY3-22" fmla="*/ 1478645 h 1478645"/>
              <a:gd name="connsiteX4-23" fmla="*/ 0 w 2463662"/>
              <a:gd name="connsiteY4-24" fmla="*/ 0 h 1478645"/>
              <a:gd name="connsiteX5-25" fmla="*/ 877819 w 2463662"/>
              <a:gd name="connsiteY5-26" fmla="*/ 0 h 1478645"/>
              <a:gd name="connsiteX0-27" fmla="*/ 2463662 w 2463662"/>
              <a:gd name="connsiteY0-28" fmla="*/ 1105159 h 1478645"/>
              <a:gd name="connsiteX1-29" fmla="*/ 2463662 w 2463662"/>
              <a:gd name="connsiteY1-30" fmla="*/ 1478645 h 1478645"/>
              <a:gd name="connsiteX2-31" fmla="*/ 0 w 2463662"/>
              <a:gd name="connsiteY2-32" fmla="*/ 1478645 h 1478645"/>
              <a:gd name="connsiteX3-33" fmla="*/ 0 w 2463662"/>
              <a:gd name="connsiteY3-34" fmla="*/ 0 h 1478645"/>
              <a:gd name="connsiteX4-35" fmla="*/ 877819 w 2463662"/>
              <a:gd name="connsiteY4-36" fmla="*/ 0 h 14786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463662" h="1478645">
                <a:moveTo>
                  <a:pt x="2463662" y="1105159"/>
                </a:moveTo>
                <a:lnTo>
                  <a:pt x="2463662" y="1478645"/>
                </a:lnTo>
                <a:lnTo>
                  <a:pt x="0" y="1478645"/>
                </a:lnTo>
                <a:lnTo>
                  <a:pt x="0" y="0"/>
                </a:lnTo>
                <a:lnTo>
                  <a:pt x="877819" y="0"/>
                </a:lnTo>
              </a:path>
            </a:pathLst>
          </a:custGeom>
          <a:noFill/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052" tIns="47526" rIns="95052" bIns="47526" rtlCol="0" anchor="ctr">
            <a:noAutofit/>
          </a:bodyPr>
          <a:lstStyle/>
          <a:p>
            <a:pPr algn="ctr"/>
            <a:endParaRPr lang="zh-CN" altLang="en-US" sz="1870">
              <a:ea typeface="方正黑体简体" panose="03000509000000000000" pitchFamily="65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65240" y="1180465"/>
            <a:ext cx="5402580" cy="779780"/>
          </a:xfrm>
          <a:prstGeom prst="rect">
            <a:avLst/>
          </a:prstGeom>
          <a:solidFill>
            <a:srgbClr val="A0011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052" tIns="47526" rIns="95052" bIns="47526" rtlCol="0" anchor="ctr"/>
          <a:lstStyle/>
          <a:p>
            <a:pPr algn="ctr"/>
            <a:endParaRPr lang="zh-CN" altLang="en-US" sz="1870">
              <a:solidFill>
                <a:srgbClr val="0070C0"/>
              </a:solidFill>
              <a:ea typeface="方正黑体简体" panose="03000509000000000000" pitchFamily="65" charset="-122"/>
            </a:endParaRPr>
          </a:p>
        </p:txBody>
      </p:sp>
      <p:sp>
        <p:nvSpPr>
          <p:cNvPr id="13" name="TextBox 64"/>
          <p:cNvSpPr txBox="1"/>
          <p:nvPr/>
        </p:nvSpPr>
        <p:spPr>
          <a:xfrm>
            <a:off x="6502400" y="1296670"/>
            <a:ext cx="5265420" cy="739775"/>
          </a:xfrm>
          <a:prstGeom prst="rect">
            <a:avLst/>
          </a:prstGeom>
          <a:noFill/>
        </p:spPr>
        <p:txBody>
          <a:bodyPr wrap="square" lIns="95052" tIns="47526" rIns="95052" bIns="47526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ctr"/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第一部分</a:t>
            </a:r>
            <a:r>
              <a:rPr lang="en-US" altLang="zh-C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“正念”面对外在的疫情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ctr"/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365240" y="2389505"/>
            <a:ext cx="5401945" cy="713740"/>
          </a:xfrm>
          <a:prstGeom prst="rect">
            <a:avLst/>
          </a:prstGeom>
          <a:solidFill>
            <a:srgbClr val="A6A6A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052" tIns="47526" rIns="95052" bIns="47526" rtlCol="0" anchor="ctr"/>
          <a:lstStyle/>
          <a:p>
            <a:pPr algn="ctr"/>
            <a:endParaRPr lang="zh-CN" altLang="en-US" sz="1870">
              <a:solidFill>
                <a:srgbClr val="0070C0"/>
              </a:solidFill>
              <a:ea typeface="方正黑体简体" panose="03000509000000000000" pitchFamily="65" charset="-122"/>
            </a:endParaRPr>
          </a:p>
        </p:txBody>
      </p:sp>
      <p:sp>
        <p:nvSpPr>
          <p:cNvPr id="16" name="TextBox 64"/>
          <p:cNvSpPr txBox="1"/>
          <p:nvPr/>
        </p:nvSpPr>
        <p:spPr>
          <a:xfrm>
            <a:off x="6418580" y="2552700"/>
            <a:ext cx="5295900" cy="462915"/>
          </a:xfrm>
          <a:prstGeom prst="rect">
            <a:avLst/>
          </a:prstGeom>
          <a:noFill/>
        </p:spPr>
        <p:txBody>
          <a:bodyPr wrap="square" lIns="95052" tIns="47526" rIns="95052" bIns="47526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ctr"/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第二部分     “正念”面对内在的反应</a:t>
            </a:r>
            <a:endParaRPr lang="zh-CN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418580" y="3532505"/>
            <a:ext cx="5295900" cy="728345"/>
          </a:xfrm>
          <a:prstGeom prst="rect">
            <a:avLst/>
          </a:prstGeom>
          <a:solidFill>
            <a:srgbClr val="A0011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052" tIns="47526" rIns="95052" bIns="47526" rtlCol="0" anchor="ctr"/>
          <a:lstStyle/>
          <a:p>
            <a:pPr algn="ctr"/>
            <a:endParaRPr lang="zh-CN" altLang="en-US" sz="1870">
              <a:solidFill>
                <a:srgbClr val="0070C0"/>
              </a:solidFill>
              <a:ea typeface="方正黑体简体" panose="03000509000000000000" pitchFamily="65" charset="-122"/>
            </a:endParaRPr>
          </a:p>
        </p:txBody>
      </p:sp>
      <p:sp>
        <p:nvSpPr>
          <p:cNvPr id="19" name="TextBox 64"/>
          <p:cNvSpPr txBox="1"/>
          <p:nvPr/>
        </p:nvSpPr>
        <p:spPr>
          <a:xfrm>
            <a:off x="6365240" y="3711575"/>
            <a:ext cx="5387975" cy="462915"/>
          </a:xfrm>
          <a:prstGeom prst="rect">
            <a:avLst/>
          </a:prstGeom>
          <a:noFill/>
        </p:spPr>
        <p:txBody>
          <a:bodyPr wrap="square" lIns="95052" tIns="47526" rIns="95052" bIns="47526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ctr"/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第三部分    “ 正念”呵护</a:t>
            </a:r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辛苦的自己</a:t>
            </a:r>
            <a:endParaRPr lang="zh-CN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419215" y="4856480"/>
            <a:ext cx="5294630" cy="566420"/>
          </a:xfrm>
          <a:prstGeom prst="rect">
            <a:avLst/>
          </a:prstGeom>
          <a:solidFill>
            <a:srgbClr val="A6A6A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052" tIns="47526" rIns="95052" bIns="47526" rtlCol="0" anchor="ctr"/>
          <a:lstStyle/>
          <a:p>
            <a:pPr algn="ctr"/>
            <a:endParaRPr lang="zh-CN" altLang="en-US" sz="1870">
              <a:solidFill>
                <a:srgbClr val="0070C0"/>
              </a:solidFill>
              <a:ea typeface="方正黑体简体" panose="03000509000000000000" pitchFamily="65" charset="-122"/>
            </a:endParaRPr>
          </a:p>
        </p:txBody>
      </p:sp>
      <p:sp>
        <p:nvSpPr>
          <p:cNvPr id="22" name="TextBox 64"/>
          <p:cNvSpPr txBox="1"/>
          <p:nvPr/>
        </p:nvSpPr>
        <p:spPr>
          <a:xfrm>
            <a:off x="6419215" y="4954270"/>
            <a:ext cx="5294630" cy="739775"/>
          </a:xfrm>
          <a:prstGeom prst="rect">
            <a:avLst/>
          </a:prstGeom>
          <a:noFill/>
        </p:spPr>
        <p:txBody>
          <a:bodyPr wrap="square" lIns="95052" tIns="47526" rIns="95052" bIns="47526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ctr"/>
            <a:r>
              <a:rPr lang="en-US" altLang="zh-C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第四部分    “正念”呵护亲爱</a:t>
            </a:r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的家人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ctr"/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9"/>
          <a:stretch>
            <a:fillRect/>
          </a:stretch>
        </p:blipFill>
        <p:spPr>
          <a:xfrm>
            <a:off x="0" y="0"/>
            <a:ext cx="4327525" cy="6842369"/>
          </a:xfrm>
          <a:prstGeom prst="rect">
            <a:avLst/>
          </a:prstGeom>
        </p:spPr>
      </p:pic>
      <p:sp>
        <p:nvSpPr>
          <p:cNvPr id="78849" name="十字形 13"/>
          <p:cNvSpPr/>
          <p:nvPr/>
        </p:nvSpPr>
        <p:spPr>
          <a:xfrm>
            <a:off x="5113338" y="3122613"/>
            <a:ext cx="655637" cy="642937"/>
          </a:xfrm>
          <a:prstGeom prst="plus">
            <a:avLst>
              <a:gd name="adj" fmla="val 25000"/>
            </a:avLst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2"/>
              </a:buBlip>
              <a:defRPr/>
            </a:pP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850" name="十字形 14"/>
          <p:cNvSpPr/>
          <p:nvPr/>
        </p:nvSpPr>
        <p:spPr>
          <a:xfrm>
            <a:off x="4733925" y="3182938"/>
            <a:ext cx="836613" cy="641350"/>
          </a:xfrm>
          <a:prstGeom prst="plus">
            <a:avLst>
              <a:gd name="adj" fmla="val 25000"/>
            </a:avLst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2"/>
              </a:buBlip>
              <a:defRPr/>
            </a:pP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十字箭头标注 17"/>
          <p:cNvSpPr/>
          <p:nvPr/>
        </p:nvSpPr>
        <p:spPr bwMode="auto">
          <a:xfrm>
            <a:off x="4962525" y="3422650"/>
            <a:ext cx="1014413" cy="1143000"/>
          </a:xfrm>
          <a:prstGeom prst="quadArrow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2"/>
              </a:buBlip>
              <a:defRPr/>
            </a:pPr>
            <a:endParaRPr kumimoji="0" lang="zh-CN" alt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8854" name="图片 3" descr="未标题-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00" y="269875"/>
            <a:ext cx="2411413" cy="414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835940" y="684213"/>
            <a:ext cx="1838227" cy="58356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正念的</a:t>
            </a:r>
            <a:endParaRPr lang="zh-CN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835950" y="1875834"/>
            <a:ext cx="6975835" cy="3569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宽容 (350)   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   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200" b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低于200能级的人则是没有力量的，通常视自己为受害者，完全受生活所左右。</a:t>
            </a:r>
            <a:endParaRPr lang="zh-CN" altLang="en-US" sz="2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endParaRPr lang="zh-CN" altLang="en-US" sz="2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在这个能级，一个巨大的转变会发生，那就是了解到自己才是自己命运的主宰，自己才是自己生活的创造者。</a:t>
            </a:r>
            <a:endParaRPr lang="zh-CN" altLang="en-US" sz="2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endParaRPr lang="zh-CN" altLang="en-US" sz="2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宽容父母、孩子</a:t>
            </a:r>
            <a:r>
              <a:rPr lang="en-US" altLang="zh-CN" sz="2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; </a:t>
            </a:r>
            <a:r>
              <a:rPr lang="zh-CN" altLang="en-US" sz="2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宽容同事朋友，宽容</a:t>
            </a:r>
            <a:r>
              <a:rPr lang="zh-CN" altLang="en-US" sz="2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社会的不公。</a:t>
            </a:r>
            <a:endParaRPr lang="zh-CN" altLang="en-US" sz="2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十字形 13"/>
          <p:cNvSpPr/>
          <p:nvPr/>
        </p:nvSpPr>
        <p:spPr>
          <a:xfrm>
            <a:off x="5113338" y="3122613"/>
            <a:ext cx="655637" cy="642937"/>
          </a:xfrm>
          <a:prstGeom prst="plus">
            <a:avLst>
              <a:gd name="adj" fmla="val 25000"/>
            </a:avLst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1"/>
              </a:buBlip>
              <a:defRPr/>
            </a:pP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850" name="十字形 14"/>
          <p:cNvSpPr/>
          <p:nvPr/>
        </p:nvSpPr>
        <p:spPr>
          <a:xfrm>
            <a:off x="4733925" y="3182938"/>
            <a:ext cx="836613" cy="641350"/>
          </a:xfrm>
          <a:prstGeom prst="plus">
            <a:avLst>
              <a:gd name="adj" fmla="val 25000"/>
            </a:avLst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1"/>
              </a:buBlip>
              <a:defRPr/>
            </a:pP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十字箭头标注 17"/>
          <p:cNvSpPr/>
          <p:nvPr/>
        </p:nvSpPr>
        <p:spPr bwMode="auto">
          <a:xfrm>
            <a:off x="4962525" y="3422650"/>
            <a:ext cx="1014413" cy="1143000"/>
          </a:xfrm>
          <a:prstGeom prst="quadArrow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1"/>
              </a:buBlip>
              <a:defRPr/>
            </a:pPr>
            <a:endParaRPr kumimoji="0" lang="zh-CN" alt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8854" name="图片 3" descr="未标题-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0" y="269875"/>
            <a:ext cx="2411413" cy="414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545099" y="269875"/>
            <a:ext cx="1407795" cy="583565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正念的</a:t>
            </a:r>
            <a:endParaRPr lang="zh-CN" altLang="en-US" sz="3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65939" y="945236"/>
            <a:ext cx="6813910" cy="50317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明智 (400)     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   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超越了感情化的较低能量级，就进入有理智和智能的阶段。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爱因斯坦，弗洛伊德，以及很多其他历史上的思想家都是这个能级。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u"/>
            </a:pP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本次疫情发生做到：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战术上重视病毒，严格按照规定；做好戴口罩，勤洗手、常通风、少外出。但战略上藐视病毒，相信党和政府具有强有力的举措，相信医务人员和专家的能力。不过度放大危害和危险。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7" r="6220"/>
          <a:stretch>
            <a:fillRect/>
          </a:stretch>
        </p:blipFill>
        <p:spPr>
          <a:xfrm>
            <a:off x="7430662" y="1668843"/>
            <a:ext cx="4569660" cy="486393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689610" y="849630"/>
            <a:ext cx="10528300" cy="5955030"/>
            <a:chOff x="1086" y="1338"/>
            <a:chExt cx="16580" cy="9378"/>
          </a:xfrm>
        </p:grpSpPr>
        <p:sp>
          <p:nvSpPr>
            <p:cNvPr id="5" name="Freeform 3"/>
            <p:cNvSpPr/>
            <p:nvPr/>
          </p:nvSpPr>
          <p:spPr>
            <a:xfrm>
              <a:off x="6225" y="2363"/>
              <a:ext cx="6412" cy="7650"/>
            </a:xfrm>
            <a:custGeom>
              <a:avLst/>
              <a:gdLst>
                <a:gd name="connsiteX0" fmla="*/ 2035936 w 4071873"/>
                <a:gd name="connsiteY0" fmla="*/ 4857686 h 4857686"/>
                <a:gd name="connsiteX1" fmla="*/ 0 w 4071873"/>
                <a:gd name="connsiteY1" fmla="*/ 3839845 h 4857686"/>
                <a:gd name="connsiteX2" fmla="*/ 0 w 4071873"/>
                <a:gd name="connsiteY2" fmla="*/ 1017778 h 4857686"/>
                <a:gd name="connsiteX3" fmla="*/ 2035936 w 4071873"/>
                <a:gd name="connsiteY3" fmla="*/ 0 h 4857686"/>
                <a:gd name="connsiteX4" fmla="*/ 4071873 w 4071873"/>
                <a:gd name="connsiteY4" fmla="*/ 1017778 h 4857686"/>
                <a:gd name="connsiteX5" fmla="*/ 4071873 w 4071873"/>
                <a:gd name="connsiteY5" fmla="*/ 3839845 h 4857686"/>
                <a:gd name="connsiteX6" fmla="*/ 2035936 w 4071873"/>
                <a:gd name="connsiteY6" fmla="*/ 4857686 h 485768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4071873" h="4857686">
                  <a:moveTo>
                    <a:pt x="2035936" y="4857686"/>
                  </a:moveTo>
                  <a:lnTo>
                    <a:pt x="0" y="3839845"/>
                  </a:lnTo>
                  <a:lnTo>
                    <a:pt x="0" y="1017778"/>
                  </a:lnTo>
                  <a:lnTo>
                    <a:pt x="2035936" y="0"/>
                  </a:lnTo>
                  <a:lnTo>
                    <a:pt x="4071873" y="1017778"/>
                  </a:lnTo>
                  <a:lnTo>
                    <a:pt x="4071873" y="3839845"/>
                  </a:lnTo>
                  <a:lnTo>
                    <a:pt x="2035936" y="4857686"/>
                  </a:lnTo>
                </a:path>
              </a:pathLst>
            </a:custGeom>
            <a:solidFill>
              <a:srgbClr val="70A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Freeform 3"/>
            <p:cNvSpPr/>
            <p:nvPr/>
          </p:nvSpPr>
          <p:spPr>
            <a:xfrm>
              <a:off x="6215" y="2353"/>
              <a:ext cx="6432" cy="7670"/>
            </a:xfrm>
            <a:custGeom>
              <a:avLst/>
              <a:gdLst>
                <a:gd name="connsiteX0" fmla="*/ 2042286 w 4084573"/>
                <a:gd name="connsiteY0" fmla="*/ 4864036 h 4870386"/>
                <a:gd name="connsiteX1" fmla="*/ 6350 w 4084573"/>
                <a:gd name="connsiteY1" fmla="*/ 3846195 h 4870386"/>
                <a:gd name="connsiteX2" fmla="*/ 6350 w 4084573"/>
                <a:gd name="connsiteY2" fmla="*/ 1024128 h 4870386"/>
                <a:gd name="connsiteX3" fmla="*/ 2042286 w 4084573"/>
                <a:gd name="connsiteY3" fmla="*/ 6350 h 4870386"/>
                <a:gd name="connsiteX4" fmla="*/ 4078223 w 4084573"/>
                <a:gd name="connsiteY4" fmla="*/ 1024128 h 4870386"/>
                <a:gd name="connsiteX5" fmla="*/ 4078223 w 4084573"/>
                <a:gd name="connsiteY5" fmla="*/ 3846195 h 4870386"/>
                <a:gd name="connsiteX6" fmla="*/ 2042286 w 4084573"/>
                <a:gd name="connsiteY6" fmla="*/ 4864036 h 487038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4084573" h="4870386">
                  <a:moveTo>
                    <a:pt x="2042286" y="4864036"/>
                  </a:moveTo>
                  <a:lnTo>
                    <a:pt x="6350" y="3846195"/>
                  </a:lnTo>
                  <a:lnTo>
                    <a:pt x="6350" y="1024128"/>
                  </a:lnTo>
                  <a:lnTo>
                    <a:pt x="2042286" y="6350"/>
                  </a:lnTo>
                  <a:lnTo>
                    <a:pt x="4078223" y="1024128"/>
                  </a:lnTo>
                  <a:lnTo>
                    <a:pt x="4078223" y="3846195"/>
                  </a:lnTo>
                  <a:lnTo>
                    <a:pt x="2042286" y="4864036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507E32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Freeform 3"/>
            <p:cNvSpPr/>
            <p:nvPr/>
          </p:nvSpPr>
          <p:spPr>
            <a:xfrm>
              <a:off x="7900" y="2108"/>
              <a:ext cx="2825" cy="1440"/>
            </a:xfrm>
            <a:custGeom>
              <a:avLst/>
              <a:gdLst>
                <a:gd name="connsiteX0" fmla="*/ 0 w 1793875"/>
                <a:gd name="connsiteY0" fmla="*/ 914400 h 914400"/>
                <a:gd name="connsiteX1" fmla="*/ 1793875 w 1793875"/>
                <a:gd name="connsiteY1" fmla="*/ 914400 h 914400"/>
                <a:gd name="connsiteX2" fmla="*/ 1793875 w 1793875"/>
                <a:gd name="connsiteY2" fmla="*/ 0 h 914400"/>
                <a:gd name="connsiteX3" fmla="*/ 0 w 1793875"/>
                <a:gd name="connsiteY3" fmla="*/ 0 h 914400"/>
                <a:gd name="connsiteX4" fmla="*/ 0 w 1793875"/>
                <a:gd name="connsiteY4" fmla="*/ 914400 h 914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1793875" h="914400">
                  <a:moveTo>
                    <a:pt x="0" y="914400"/>
                  </a:moveTo>
                  <a:lnTo>
                    <a:pt x="1793875" y="914400"/>
                  </a:lnTo>
                  <a:lnTo>
                    <a:pt x="1793875" y="0"/>
                  </a:lnTo>
                  <a:lnTo>
                    <a:pt x="0" y="0"/>
                  </a:lnTo>
                  <a:lnTo>
                    <a:pt x="0" y="914400"/>
                  </a:lnTo>
                </a:path>
              </a:pathLst>
            </a:custGeom>
            <a:solidFill>
              <a:srgbClr val="70A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Freeform 3"/>
            <p:cNvSpPr/>
            <p:nvPr/>
          </p:nvSpPr>
          <p:spPr>
            <a:xfrm>
              <a:off x="4235" y="3252"/>
              <a:ext cx="2870" cy="1440"/>
            </a:xfrm>
            <a:custGeom>
              <a:avLst/>
              <a:gdLst>
                <a:gd name="connsiteX0" fmla="*/ 0 w 1822450"/>
                <a:gd name="connsiteY0" fmla="*/ 914400 h 914400"/>
                <a:gd name="connsiteX1" fmla="*/ 1822450 w 1822450"/>
                <a:gd name="connsiteY1" fmla="*/ 914400 h 914400"/>
                <a:gd name="connsiteX2" fmla="*/ 1822450 w 1822450"/>
                <a:gd name="connsiteY2" fmla="*/ 0 h 914400"/>
                <a:gd name="connsiteX3" fmla="*/ 0 w 1822450"/>
                <a:gd name="connsiteY3" fmla="*/ 0 h 914400"/>
                <a:gd name="connsiteX4" fmla="*/ 0 w 1822450"/>
                <a:gd name="connsiteY4" fmla="*/ 914400 h 914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1822450" h="914400">
                  <a:moveTo>
                    <a:pt x="0" y="914400"/>
                  </a:moveTo>
                  <a:lnTo>
                    <a:pt x="1822450" y="914400"/>
                  </a:lnTo>
                  <a:lnTo>
                    <a:pt x="1822450" y="0"/>
                  </a:lnTo>
                  <a:lnTo>
                    <a:pt x="0" y="0"/>
                  </a:lnTo>
                  <a:lnTo>
                    <a:pt x="0" y="914400"/>
                  </a:lnTo>
                </a:path>
              </a:pathLst>
            </a:custGeom>
            <a:solidFill>
              <a:srgbClr val="70A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Freeform 3"/>
            <p:cNvSpPr/>
            <p:nvPr/>
          </p:nvSpPr>
          <p:spPr>
            <a:xfrm>
              <a:off x="4215" y="7755"/>
              <a:ext cx="2890" cy="1440"/>
            </a:xfrm>
            <a:custGeom>
              <a:avLst/>
              <a:gdLst>
                <a:gd name="connsiteX0" fmla="*/ 0 w 1835150"/>
                <a:gd name="connsiteY0" fmla="*/ 914400 h 914400"/>
                <a:gd name="connsiteX1" fmla="*/ 1835150 w 1835150"/>
                <a:gd name="connsiteY1" fmla="*/ 914400 h 914400"/>
                <a:gd name="connsiteX2" fmla="*/ 1835150 w 1835150"/>
                <a:gd name="connsiteY2" fmla="*/ 0 h 914400"/>
                <a:gd name="connsiteX3" fmla="*/ 0 w 1835150"/>
                <a:gd name="connsiteY3" fmla="*/ 0 h 914400"/>
                <a:gd name="connsiteX4" fmla="*/ 0 w 1835150"/>
                <a:gd name="connsiteY4" fmla="*/ 914400 h 914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1835150" h="914400">
                  <a:moveTo>
                    <a:pt x="0" y="914400"/>
                  </a:moveTo>
                  <a:lnTo>
                    <a:pt x="1835150" y="914400"/>
                  </a:lnTo>
                  <a:lnTo>
                    <a:pt x="1835150" y="0"/>
                  </a:lnTo>
                  <a:lnTo>
                    <a:pt x="0" y="0"/>
                  </a:lnTo>
                  <a:lnTo>
                    <a:pt x="0" y="914400"/>
                  </a:lnTo>
                </a:path>
              </a:pathLst>
            </a:custGeom>
            <a:solidFill>
              <a:srgbClr val="70A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Freeform 3"/>
            <p:cNvSpPr/>
            <p:nvPr/>
          </p:nvSpPr>
          <p:spPr>
            <a:xfrm>
              <a:off x="7785" y="9022"/>
              <a:ext cx="3403" cy="1440"/>
            </a:xfrm>
            <a:custGeom>
              <a:avLst/>
              <a:gdLst>
                <a:gd name="connsiteX0" fmla="*/ 0 w 2160651"/>
                <a:gd name="connsiteY0" fmla="*/ 914400 h 914400"/>
                <a:gd name="connsiteX1" fmla="*/ 2160651 w 2160651"/>
                <a:gd name="connsiteY1" fmla="*/ 914400 h 914400"/>
                <a:gd name="connsiteX2" fmla="*/ 2160651 w 2160651"/>
                <a:gd name="connsiteY2" fmla="*/ 0 h 914400"/>
                <a:gd name="connsiteX3" fmla="*/ 0 w 2160651"/>
                <a:gd name="connsiteY3" fmla="*/ 0 h 914400"/>
                <a:gd name="connsiteX4" fmla="*/ 0 w 2160651"/>
                <a:gd name="connsiteY4" fmla="*/ 914400 h 914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2160651" h="914400">
                  <a:moveTo>
                    <a:pt x="0" y="914400"/>
                  </a:moveTo>
                  <a:lnTo>
                    <a:pt x="2160651" y="914400"/>
                  </a:lnTo>
                  <a:lnTo>
                    <a:pt x="2160651" y="0"/>
                  </a:lnTo>
                  <a:lnTo>
                    <a:pt x="0" y="0"/>
                  </a:lnTo>
                  <a:lnTo>
                    <a:pt x="0" y="914400"/>
                  </a:lnTo>
                </a:path>
              </a:pathLst>
            </a:custGeom>
            <a:solidFill>
              <a:srgbClr val="70A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Freeform 3"/>
            <p:cNvSpPr/>
            <p:nvPr/>
          </p:nvSpPr>
          <p:spPr>
            <a:xfrm>
              <a:off x="11528" y="3140"/>
              <a:ext cx="2897" cy="1440"/>
            </a:xfrm>
            <a:custGeom>
              <a:avLst/>
              <a:gdLst>
                <a:gd name="connsiteX0" fmla="*/ 0 w 1839848"/>
                <a:gd name="connsiteY0" fmla="*/ 914400 h 914400"/>
                <a:gd name="connsiteX1" fmla="*/ 1839848 w 1839848"/>
                <a:gd name="connsiteY1" fmla="*/ 914400 h 914400"/>
                <a:gd name="connsiteX2" fmla="*/ 1839848 w 1839848"/>
                <a:gd name="connsiteY2" fmla="*/ 0 h 914400"/>
                <a:gd name="connsiteX3" fmla="*/ 0 w 1839848"/>
                <a:gd name="connsiteY3" fmla="*/ 0 h 914400"/>
                <a:gd name="connsiteX4" fmla="*/ 0 w 1839848"/>
                <a:gd name="connsiteY4" fmla="*/ 914400 h 914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1839848" h="914400">
                  <a:moveTo>
                    <a:pt x="0" y="914400"/>
                  </a:moveTo>
                  <a:lnTo>
                    <a:pt x="1839848" y="914400"/>
                  </a:lnTo>
                  <a:lnTo>
                    <a:pt x="1839848" y="0"/>
                  </a:lnTo>
                  <a:lnTo>
                    <a:pt x="0" y="0"/>
                  </a:lnTo>
                  <a:lnTo>
                    <a:pt x="0" y="914400"/>
                  </a:lnTo>
                </a:path>
              </a:pathLst>
            </a:custGeom>
            <a:solidFill>
              <a:srgbClr val="70A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Freeform 3"/>
            <p:cNvSpPr/>
            <p:nvPr/>
          </p:nvSpPr>
          <p:spPr>
            <a:xfrm>
              <a:off x="11415" y="7747"/>
              <a:ext cx="3023" cy="1440"/>
            </a:xfrm>
            <a:custGeom>
              <a:avLst/>
              <a:gdLst>
                <a:gd name="connsiteX0" fmla="*/ 0 w 1919351"/>
                <a:gd name="connsiteY0" fmla="*/ 914400 h 914400"/>
                <a:gd name="connsiteX1" fmla="*/ 1919351 w 1919351"/>
                <a:gd name="connsiteY1" fmla="*/ 914400 h 914400"/>
                <a:gd name="connsiteX2" fmla="*/ 1919351 w 1919351"/>
                <a:gd name="connsiteY2" fmla="*/ 0 h 914400"/>
                <a:gd name="connsiteX3" fmla="*/ 0 w 1919351"/>
                <a:gd name="connsiteY3" fmla="*/ 0 h 914400"/>
                <a:gd name="connsiteX4" fmla="*/ 0 w 1919351"/>
                <a:gd name="connsiteY4" fmla="*/ 914400 h 914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1919351" h="914400">
                  <a:moveTo>
                    <a:pt x="0" y="914400"/>
                  </a:moveTo>
                  <a:lnTo>
                    <a:pt x="1919351" y="914400"/>
                  </a:lnTo>
                  <a:lnTo>
                    <a:pt x="1919351" y="0"/>
                  </a:lnTo>
                  <a:lnTo>
                    <a:pt x="0" y="0"/>
                  </a:lnTo>
                  <a:lnTo>
                    <a:pt x="0" y="914400"/>
                  </a:lnTo>
                </a:path>
              </a:pathLst>
            </a:custGeom>
            <a:solidFill>
              <a:srgbClr val="70A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Freeform 3"/>
            <p:cNvSpPr/>
            <p:nvPr/>
          </p:nvSpPr>
          <p:spPr>
            <a:xfrm>
              <a:off x="6195" y="3233"/>
              <a:ext cx="3210" cy="4447"/>
            </a:xfrm>
            <a:custGeom>
              <a:avLst/>
              <a:gdLst>
                <a:gd name="connsiteX0" fmla="*/ 2019300 w 2038350"/>
                <a:gd name="connsiteY0" fmla="*/ 19050 h 2824098"/>
                <a:gd name="connsiteX1" fmla="*/ 19050 w 2038350"/>
                <a:gd name="connsiteY1" fmla="*/ 2805048 h 282409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038350" h="2824098">
                  <a:moveTo>
                    <a:pt x="2019300" y="19050"/>
                  </a:moveTo>
                  <a:lnTo>
                    <a:pt x="19050" y="2805048"/>
                  </a:lnTo>
                </a:path>
              </a:pathLst>
            </a:custGeom>
            <a:ln w="38100">
              <a:solidFill>
                <a:srgbClr val="FFC000">
                  <a:alpha val="10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Freeform 3"/>
            <p:cNvSpPr/>
            <p:nvPr/>
          </p:nvSpPr>
          <p:spPr>
            <a:xfrm>
              <a:off x="9345" y="3210"/>
              <a:ext cx="3323" cy="4582"/>
            </a:xfrm>
            <a:custGeom>
              <a:avLst/>
              <a:gdLst>
                <a:gd name="connsiteX0" fmla="*/ 19050 w 2109851"/>
                <a:gd name="connsiteY0" fmla="*/ 19050 h 2909823"/>
                <a:gd name="connsiteX1" fmla="*/ 2090801 w 2109851"/>
                <a:gd name="connsiteY1" fmla="*/ 2890773 h 290982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109851" h="2909823">
                  <a:moveTo>
                    <a:pt x="19050" y="19050"/>
                  </a:moveTo>
                  <a:lnTo>
                    <a:pt x="2090801" y="2890773"/>
                  </a:lnTo>
                </a:path>
              </a:pathLst>
            </a:custGeom>
            <a:ln w="38100">
              <a:solidFill>
                <a:srgbClr val="FFC000">
                  <a:alpha val="10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Freeform 3"/>
            <p:cNvSpPr/>
            <p:nvPr/>
          </p:nvSpPr>
          <p:spPr>
            <a:xfrm>
              <a:off x="9345" y="4808"/>
              <a:ext cx="3322" cy="4245"/>
            </a:xfrm>
            <a:custGeom>
              <a:avLst/>
              <a:gdLst>
                <a:gd name="connsiteX0" fmla="*/ 19050 w 2109723"/>
                <a:gd name="connsiteY0" fmla="*/ 2676461 h 2695511"/>
                <a:gd name="connsiteX1" fmla="*/ 2090673 w 2109723"/>
                <a:gd name="connsiteY1" fmla="*/ 19050 h 269551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109723" h="2695511">
                  <a:moveTo>
                    <a:pt x="19050" y="2676461"/>
                  </a:moveTo>
                  <a:lnTo>
                    <a:pt x="2090673" y="19050"/>
                  </a:lnTo>
                </a:path>
              </a:pathLst>
            </a:custGeom>
            <a:ln w="38100">
              <a:solidFill>
                <a:srgbClr val="FFC000">
                  <a:alpha val="10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Freeform 3"/>
            <p:cNvSpPr/>
            <p:nvPr/>
          </p:nvSpPr>
          <p:spPr>
            <a:xfrm>
              <a:off x="6195" y="4695"/>
              <a:ext cx="3210" cy="4357"/>
            </a:xfrm>
            <a:custGeom>
              <a:avLst/>
              <a:gdLst>
                <a:gd name="connsiteX0" fmla="*/ 2019300 w 2038350"/>
                <a:gd name="connsiteY0" fmla="*/ 2747962 h 2767012"/>
                <a:gd name="connsiteX1" fmla="*/ 19050 w 2038350"/>
                <a:gd name="connsiteY1" fmla="*/ 19050 h 2767012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038350" h="2767012">
                  <a:moveTo>
                    <a:pt x="2019300" y="2747962"/>
                  </a:moveTo>
                  <a:lnTo>
                    <a:pt x="19050" y="19050"/>
                  </a:lnTo>
                </a:path>
              </a:pathLst>
            </a:custGeom>
            <a:ln w="38100">
              <a:solidFill>
                <a:srgbClr val="FFC000">
                  <a:alpha val="10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Freeform 3"/>
            <p:cNvSpPr/>
            <p:nvPr/>
          </p:nvSpPr>
          <p:spPr>
            <a:xfrm rot="180000">
              <a:off x="6917" y="3502"/>
              <a:ext cx="4630" cy="320"/>
            </a:xfrm>
            <a:custGeom>
              <a:avLst/>
              <a:gdLst>
                <a:gd name="connsiteX0" fmla="*/ 19050 w 3181350"/>
                <a:gd name="connsiteY0" fmla="*/ 90551 h 109601"/>
                <a:gd name="connsiteX1" fmla="*/ 3162300 w 3181350"/>
                <a:gd name="connsiteY1" fmla="*/ 19050 h 10960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3181350" h="109601">
                  <a:moveTo>
                    <a:pt x="19050" y="90551"/>
                  </a:moveTo>
                  <a:lnTo>
                    <a:pt x="3162300" y="19050"/>
                  </a:lnTo>
                </a:path>
              </a:pathLst>
            </a:custGeom>
            <a:ln w="38100">
              <a:solidFill>
                <a:srgbClr val="FFC000">
                  <a:alpha val="10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Freeform 3"/>
            <p:cNvSpPr/>
            <p:nvPr/>
          </p:nvSpPr>
          <p:spPr>
            <a:xfrm>
              <a:off x="6935" y="8655"/>
              <a:ext cx="4593" cy="120"/>
            </a:xfrm>
            <a:custGeom>
              <a:avLst/>
              <a:gdLst>
                <a:gd name="connsiteX0" fmla="*/ 19050 w 3178175"/>
                <a:gd name="connsiteY0" fmla="*/ 19050 h 76200"/>
                <a:gd name="connsiteX1" fmla="*/ 3159125 w 3178175"/>
                <a:gd name="connsiteY1" fmla="*/ 19050 h 762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3178175" h="76200">
                  <a:moveTo>
                    <a:pt x="19050" y="19050"/>
                  </a:moveTo>
                  <a:lnTo>
                    <a:pt x="3159125" y="19050"/>
                  </a:lnTo>
                </a:path>
              </a:pathLst>
            </a:custGeom>
            <a:ln w="38100">
              <a:solidFill>
                <a:srgbClr val="FFC000">
                  <a:alpha val="10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Freeform 3"/>
            <p:cNvSpPr/>
            <p:nvPr/>
          </p:nvSpPr>
          <p:spPr>
            <a:xfrm>
              <a:off x="7003" y="4153"/>
              <a:ext cx="4745" cy="3845"/>
            </a:xfrm>
            <a:custGeom>
              <a:avLst/>
              <a:gdLst>
                <a:gd name="connsiteX0" fmla="*/ 6350 w 3013075"/>
                <a:gd name="connsiteY0" fmla="*/ 1220723 h 2441575"/>
                <a:gd name="connsiteX1" fmla="*/ 1506473 w 3013075"/>
                <a:gd name="connsiteY1" fmla="*/ 6350 h 2441575"/>
                <a:gd name="connsiteX2" fmla="*/ 1506473 w 3013075"/>
                <a:gd name="connsiteY2" fmla="*/ 6350 h 2441575"/>
                <a:gd name="connsiteX3" fmla="*/ 1506473 w 3013075"/>
                <a:gd name="connsiteY3" fmla="*/ 6350 h 2441575"/>
                <a:gd name="connsiteX4" fmla="*/ 3006725 w 3013075"/>
                <a:gd name="connsiteY4" fmla="*/ 1220723 h 2441575"/>
                <a:gd name="connsiteX5" fmla="*/ 3006725 w 3013075"/>
                <a:gd name="connsiteY5" fmla="*/ 1220723 h 2441575"/>
                <a:gd name="connsiteX6" fmla="*/ 3006725 w 3013075"/>
                <a:gd name="connsiteY6" fmla="*/ 1220723 h 2441575"/>
                <a:gd name="connsiteX7" fmla="*/ 1506473 w 3013075"/>
                <a:gd name="connsiteY7" fmla="*/ 2435225 h 2441575"/>
                <a:gd name="connsiteX8" fmla="*/ 1506473 w 3013075"/>
                <a:gd name="connsiteY8" fmla="*/ 2435225 h 2441575"/>
                <a:gd name="connsiteX9" fmla="*/ 1506473 w 3013075"/>
                <a:gd name="connsiteY9" fmla="*/ 2435225 h 2441575"/>
                <a:gd name="connsiteX10" fmla="*/ 6350 w 3013075"/>
                <a:gd name="connsiteY10" fmla="*/ 1220723 h 2441575"/>
                <a:gd name="connsiteX11" fmla="*/ 6350 w 3013075"/>
                <a:gd name="connsiteY11" fmla="*/ 1220723 h 244157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</a:cxnLst>
              <a:rect l="l" t="t" r="r" b="b"/>
              <a:pathLst>
                <a:path w="3013075" h="2441575">
                  <a:moveTo>
                    <a:pt x="6350" y="1220723"/>
                  </a:moveTo>
                  <a:cubicBezTo>
                    <a:pt x="6350" y="550036"/>
                    <a:pt x="677926" y="6350"/>
                    <a:pt x="1506473" y="6350"/>
                  </a:cubicBezTo>
                  <a:cubicBezTo>
                    <a:pt x="1506473" y="6350"/>
                    <a:pt x="1506473" y="6350"/>
                    <a:pt x="1506473" y="6350"/>
                  </a:cubicBezTo>
                  <a:lnTo>
                    <a:pt x="1506473" y="6350"/>
                  </a:lnTo>
                  <a:cubicBezTo>
                    <a:pt x="2335021" y="6350"/>
                    <a:pt x="3006725" y="550036"/>
                    <a:pt x="3006725" y="1220723"/>
                  </a:cubicBezTo>
                  <a:cubicBezTo>
                    <a:pt x="3006725" y="1220723"/>
                    <a:pt x="3006725" y="1220723"/>
                    <a:pt x="3006725" y="1220723"/>
                  </a:cubicBezTo>
                  <a:lnTo>
                    <a:pt x="3006725" y="1220723"/>
                  </a:lnTo>
                  <a:cubicBezTo>
                    <a:pt x="3006725" y="1891410"/>
                    <a:pt x="2335021" y="2435225"/>
                    <a:pt x="1506473" y="2435225"/>
                  </a:cubicBezTo>
                  <a:cubicBezTo>
                    <a:pt x="1506473" y="2435225"/>
                    <a:pt x="1506473" y="2435225"/>
                    <a:pt x="1506473" y="2435225"/>
                  </a:cubicBezTo>
                  <a:lnTo>
                    <a:pt x="1506473" y="2435225"/>
                  </a:lnTo>
                  <a:cubicBezTo>
                    <a:pt x="677926" y="2435225"/>
                    <a:pt x="6350" y="1891410"/>
                    <a:pt x="6350" y="1220723"/>
                  </a:cubicBezTo>
                  <a:cubicBezTo>
                    <a:pt x="6350" y="1220723"/>
                    <a:pt x="6350" y="1220723"/>
                    <a:pt x="6350" y="12207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FFC000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Freeform 3"/>
            <p:cNvSpPr/>
            <p:nvPr/>
          </p:nvSpPr>
          <p:spPr>
            <a:xfrm>
              <a:off x="4237" y="4833"/>
              <a:ext cx="900" cy="2807"/>
            </a:xfrm>
            <a:custGeom>
              <a:avLst/>
              <a:gdLst>
                <a:gd name="connsiteX0" fmla="*/ 0 w 571500"/>
                <a:gd name="connsiteY0" fmla="*/ 1782698 h 1782698"/>
                <a:gd name="connsiteX1" fmla="*/ 571500 w 571500"/>
                <a:gd name="connsiteY1" fmla="*/ 1782698 h 1782698"/>
                <a:gd name="connsiteX2" fmla="*/ 571500 w 571500"/>
                <a:gd name="connsiteY2" fmla="*/ 0 h 1782698"/>
                <a:gd name="connsiteX3" fmla="*/ 0 w 571500"/>
                <a:gd name="connsiteY3" fmla="*/ 0 h 1782698"/>
                <a:gd name="connsiteX4" fmla="*/ 0 w 571500"/>
                <a:gd name="connsiteY4" fmla="*/ 1782698 h 178269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571500" h="1782698">
                  <a:moveTo>
                    <a:pt x="0" y="1782698"/>
                  </a:moveTo>
                  <a:lnTo>
                    <a:pt x="571500" y="1782698"/>
                  </a:lnTo>
                  <a:lnTo>
                    <a:pt x="571500" y="0"/>
                  </a:lnTo>
                  <a:lnTo>
                    <a:pt x="0" y="0"/>
                  </a:lnTo>
                  <a:lnTo>
                    <a:pt x="0" y="1782698"/>
                  </a:lnTo>
                </a:path>
              </a:pathLst>
            </a:custGeom>
            <a:solidFill>
              <a:srgbClr val="FFC00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Freeform 3"/>
            <p:cNvSpPr/>
            <p:nvPr/>
          </p:nvSpPr>
          <p:spPr>
            <a:xfrm>
              <a:off x="4227" y="4823"/>
              <a:ext cx="920" cy="2827"/>
            </a:xfrm>
            <a:custGeom>
              <a:avLst/>
              <a:gdLst>
                <a:gd name="connsiteX0" fmla="*/ 6350 w 584200"/>
                <a:gd name="connsiteY0" fmla="*/ 1789048 h 1795398"/>
                <a:gd name="connsiteX1" fmla="*/ 577850 w 584200"/>
                <a:gd name="connsiteY1" fmla="*/ 1789048 h 1795398"/>
                <a:gd name="connsiteX2" fmla="*/ 577850 w 584200"/>
                <a:gd name="connsiteY2" fmla="*/ 6350 h 1795398"/>
                <a:gd name="connsiteX3" fmla="*/ 6350 w 584200"/>
                <a:gd name="connsiteY3" fmla="*/ 6350 h 1795398"/>
                <a:gd name="connsiteX4" fmla="*/ 6350 w 584200"/>
                <a:gd name="connsiteY4" fmla="*/ 1789048 h 179539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584200" h="1795398">
                  <a:moveTo>
                    <a:pt x="6350" y="1789048"/>
                  </a:moveTo>
                  <a:lnTo>
                    <a:pt x="577850" y="1789048"/>
                  </a:lnTo>
                  <a:lnTo>
                    <a:pt x="577850" y="6350"/>
                  </a:lnTo>
                  <a:lnTo>
                    <a:pt x="6350" y="6350"/>
                  </a:lnTo>
                  <a:lnTo>
                    <a:pt x="6350" y="1789048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Freeform 3"/>
            <p:cNvSpPr/>
            <p:nvPr/>
          </p:nvSpPr>
          <p:spPr>
            <a:xfrm>
              <a:off x="13525" y="4800"/>
              <a:ext cx="900" cy="2820"/>
            </a:xfrm>
            <a:custGeom>
              <a:avLst/>
              <a:gdLst>
                <a:gd name="connsiteX0" fmla="*/ 0 w 571500"/>
                <a:gd name="connsiteY0" fmla="*/ 1790700 h 1790700"/>
                <a:gd name="connsiteX1" fmla="*/ 571500 w 571500"/>
                <a:gd name="connsiteY1" fmla="*/ 1790700 h 1790700"/>
                <a:gd name="connsiteX2" fmla="*/ 571500 w 571500"/>
                <a:gd name="connsiteY2" fmla="*/ 0 h 1790700"/>
                <a:gd name="connsiteX3" fmla="*/ 0 w 571500"/>
                <a:gd name="connsiteY3" fmla="*/ 0 h 1790700"/>
                <a:gd name="connsiteX4" fmla="*/ 0 w 571500"/>
                <a:gd name="connsiteY4" fmla="*/ 1790700 h 17907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571500" h="1790700">
                  <a:moveTo>
                    <a:pt x="0" y="1790700"/>
                  </a:moveTo>
                  <a:lnTo>
                    <a:pt x="571500" y="1790700"/>
                  </a:lnTo>
                  <a:lnTo>
                    <a:pt x="571500" y="0"/>
                  </a:lnTo>
                  <a:lnTo>
                    <a:pt x="0" y="0"/>
                  </a:lnTo>
                  <a:lnTo>
                    <a:pt x="0" y="1790700"/>
                  </a:lnTo>
                </a:path>
              </a:pathLst>
            </a:custGeom>
            <a:solidFill>
              <a:srgbClr val="FFC00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Freeform 3"/>
            <p:cNvSpPr/>
            <p:nvPr/>
          </p:nvSpPr>
          <p:spPr>
            <a:xfrm>
              <a:off x="13515" y="4790"/>
              <a:ext cx="920" cy="2840"/>
            </a:xfrm>
            <a:custGeom>
              <a:avLst/>
              <a:gdLst>
                <a:gd name="connsiteX0" fmla="*/ 6350 w 584200"/>
                <a:gd name="connsiteY0" fmla="*/ 1797050 h 1803400"/>
                <a:gd name="connsiteX1" fmla="*/ 577850 w 584200"/>
                <a:gd name="connsiteY1" fmla="*/ 1797050 h 1803400"/>
                <a:gd name="connsiteX2" fmla="*/ 577850 w 584200"/>
                <a:gd name="connsiteY2" fmla="*/ 6350 h 1803400"/>
                <a:gd name="connsiteX3" fmla="*/ 6350 w 584200"/>
                <a:gd name="connsiteY3" fmla="*/ 6350 h 1803400"/>
                <a:gd name="connsiteX4" fmla="*/ 6350 w 584200"/>
                <a:gd name="connsiteY4" fmla="*/ 1797050 h 1803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584200" h="1803400">
                  <a:moveTo>
                    <a:pt x="6350" y="1797050"/>
                  </a:moveTo>
                  <a:lnTo>
                    <a:pt x="577850" y="1797050"/>
                  </a:lnTo>
                  <a:lnTo>
                    <a:pt x="577850" y="6350"/>
                  </a:lnTo>
                  <a:lnTo>
                    <a:pt x="6350" y="6350"/>
                  </a:lnTo>
                  <a:lnTo>
                    <a:pt x="6350" y="179705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TextBox 1"/>
            <p:cNvSpPr txBox="1"/>
            <p:nvPr/>
          </p:nvSpPr>
          <p:spPr>
            <a:xfrm>
              <a:off x="4400" y="3500"/>
              <a:ext cx="2534" cy="9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2300"/>
                </a:lnSpc>
                <a:tabLst>
                  <a:tab pos="342900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接受悦纳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  <a:tabLst>
                  <a:tab pos="342900" algn="l"/>
                </a:tabLst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与情感感受关系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8" name="TextBox 1"/>
            <p:cNvSpPr txBox="1"/>
            <p:nvPr/>
          </p:nvSpPr>
          <p:spPr>
            <a:xfrm>
              <a:off x="4380" y="8000"/>
              <a:ext cx="2534" cy="9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2300"/>
                </a:lnSpc>
                <a:tabLst>
                  <a:tab pos="342900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解离放下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  <a:tabLst>
                  <a:tab pos="342900" algn="l"/>
                </a:tabLst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与语言认知关系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9" name="TextBox 1"/>
            <p:cNvSpPr txBox="1"/>
            <p:nvPr/>
          </p:nvSpPr>
          <p:spPr>
            <a:xfrm>
              <a:off x="8040" y="9260"/>
              <a:ext cx="2896" cy="9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2300"/>
                </a:lnSpc>
                <a:tabLst>
                  <a:tab pos="457200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内观觉察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  <a:tabLst>
                  <a:tab pos="457200" algn="l"/>
                </a:tabLst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与概念化自我关系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0" name="TextBox 1"/>
            <p:cNvSpPr txBox="1"/>
            <p:nvPr/>
          </p:nvSpPr>
          <p:spPr>
            <a:xfrm>
              <a:off x="11700" y="3380"/>
              <a:ext cx="2534" cy="9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2300"/>
                </a:lnSpc>
                <a:tabLst>
                  <a:tab pos="342900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意义价值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  <a:tabLst>
                  <a:tab pos="342900" algn="l"/>
                </a:tabLst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与价值选择关系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TextBox 1"/>
            <p:cNvSpPr txBox="1"/>
            <p:nvPr/>
          </p:nvSpPr>
          <p:spPr>
            <a:xfrm>
              <a:off x="11660" y="8000"/>
              <a:ext cx="2534" cy="9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2300"/>
                </a:lnSpc>
                <a:tabLst>
                  <a:tab pos="342900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承诺行动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  <a:tabLst>
                  <a:tab pos="342900" algn="l"/>
                </a:tabLst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与行为目标关系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2" name="TextBox 1"/>
            <p:cNvSpPr txBox="1"/>
            <p:nvPr/>
          </p:nvSpPr>
          <p:spPr>
            <a:xfrm>
              <a:off x="8640" y="5600"/>
              <a:ext cx="1448" cy="9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2300"/>
                </a:lnSpc>
                <a:tabLst>
                  <a:tab pos="228600" algn="l"/>
                </a:tabLst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心理灵活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  <a:tabLst>
                  <a:tab pos="228600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幸福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3" name="TextBox 1"/>
            <p:cNvSpPr txBox="1"/>
            <p:nvPr/>
          </p:nvSpPr>
          <p:spPr>
            <a:xfrm>
              <a:off x="2680" y="5180"/>
              <a:ext cx="1086" cy="1808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2300"/>
                </a:lnSpc>
              </a:pPr>
              <a:r>
                <a:rPr lang="en-US" altLang="zh-CN" sz="1800" dirty="0" smtClean="0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以平静</a:t>
              </a:r>
              <a:endPara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</a:pPr>
              <a:r>
                <a:rPr lang="en-US" altLang="zh-CN" sz="1800" dirty="0" smtClean="0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之心接</a:t>
              </a:r>
              <a:endPara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</a:pPr>
              <a:r>
                <a:rPr lang="en-US" altLang="zh-CN" sz="1800" dirty="0" smtClean="0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纳不可</a:t>
              </a:r>
              <a:endPara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</a:pPr>
              <a:r>
                <a:rPr lang="en-US" altLang="zh-CN" sz="1800" dirty="0" smtClean="0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改变的</a:t>
              </a:r>
              <a:endPara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" name="TextBox 1"/>
            <p:cNvSpPr txBox="1"/>
            <p:nvPr/>
          </p:nvSpPr>
          <p:spPr>
            <a:xfrm>
              <a:off x="14745" y="5171"/>
              <a:ext cx="1280" cy="1808"/>
            </a:xfrm>
            <a:prstGeom prst="rect">
              <a:avLst/>
            </a:prstGeom>
            <a:noFill/>
          </p:spPr>
          <p:txBody>
            <a:bodyPr wrap="square" lIns="0" tIns="0" rIns="0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altLang="zh-CN" sz="1800" dirty="0" smtClean="0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以无畏</a:t>
              </a:r>
              <a:endPara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>
                <a:lnSpc>
                  <a:spcPts val="2100"/>
                </a:lnSpc>
              </a:pPr>
              <a:r>
                <a:rPr lang="en-US" altLang="zh-CN" sz="1800" dirty="0" smtClean="0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勇气改</a:t>
              </a:r>
              <a:endPara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>
                <a:lnSpc>
                  <a:spcPts val="2100"/>
                </a:lnSpc>
              </a:pPr>
              <a:r>
                <a:rPr lang="en-US" altLang="zh-CN" sz="1800" dirty="0" smtClean="0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变可以</a:t>
              </a:r>
              <a:endPara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>
                <a:lnSpc>
                  <a:spcPts val="2100"/>
                </a:lnSpc>
              </a:pPr>
              <a:r>
                <a:rPr lang="en-US" altLang="zh-CN" sz="1800" dirty="0" smtClean="0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改变的</a:t>
              </a:r>
              <a:endPara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5" name="TextBox 1"/>
            <p:cNvSpPr txBox="1"/>
            <p:nvPr/>
          </p:nvSpPr>
          <p:spPr>
            <a:xfrm>
              <a:off x="4500" y="5320"/>
              <a:ext cx="362" cy="180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2300"/>
                </a:lnSpc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打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破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僵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化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6" name="TextBox 1"/>
            <p:cNvSpPr txBox="1"/>
            <p:nvPr/>
          </p:nvSpPr>
          <p:spPr>
            <a:xfrm>
              <a:off x="13780" y="5300"/>
              <a:ext cx="362" cy="1808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2300"/>
                </a:lnSpc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选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择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行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动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8040" y="2292"/>
              <a:ext cx="251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2247900" algn="l"/>
                  <a:tab pos="2476500" algn="l"/>
                  <a:tab pos="2590800" algn="l"/>
                </a:tabLst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接触当下身体与语境关系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7961" y="13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8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正念冥想</a:t>
              </a:r>
              <a:endParaRPr lang="en-US" altLang="zh-CN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086" y="1338"/>
              <a:ext cx="16580" cy="937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024495" y="250190"/>
            <a:ext cx="6122670" cy="22987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p>
            <a:pPr algn="ctr">
              <a:lnSpc>
                <a:spcPct val="100000"/>
              </a:lnSpc>
              <a:tabLst>
                <a:tab pos="2247900" algn="l"/>
                <a:tab pos="2476500" algn="l"/>
                <a:tab pos="2590800" algn="l"/>
              </a:tabLst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本张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PPT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来自祝卓宏老师</a:t>
            </a:r>
            <a:endParaRPr lang="zh-CN" altLang="en-US" sz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u=3917704345,2381674326&amp;fm=26&amp;gp=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9850" y="558165"/>
            <a:ext cx="3810000" cy="3810000"/>
          </a:xfrm>
          <a:prstGeom prst="rect">
            <a:avLst/>
          </a:prstGeom>
        </p:spPr>
      </p:pic>
      <p:pic>
        <p:nvPicPr>
          <p:cNvPr id="11" name="图片 10" descr="u=1472014391,1491452884&amp;fm=27&amp;gp=0[1]"/>
          <p:cNvPicPr>
            <a:picLocks noChangeAspect="1"/>
          </p:cNvPicPr>
          <p:nvPr/>
        </p:nvPicPr>
        <p:blipFill>
          <a:blip r:embed="rId2"/>
          <a:srcRect r="55300" b="37738"/>
          <a:stretch>
            <a:fillRect/>
          </a:stretch>
        </p:blipFill>
        <p:spPr>
          <a:xfrm>
            <a:off x="8601710" y="4086225"/>
            <a:ext cx="2377440" cy="2318385"/>
          </a:xfrm>
          <a:prstGeom prst="rect">
            <a:avLst/>
          </a:prstGeom>
        </p:spPr>
      </p:pic>
      <p:pic>
        <p:nvPicPr>
          <p:cNvPr id="12" name="图片 11" descr="u=1472014391,1491452884&amp;fm=27&amp;gp=0[1]"/>
          <p:cNvPicPr>
            <a:picLocks noChangeAspect="1"/>
          </p:cNvPicPr>
          <p:nvPr/>
        </p:nvPicPr>
        <p:blipFill>
          <a:blip r:embed="rId2"/>
          <a:srcRect r="55300" b="37738"/>
          <a:stretch>
            <a:fillRect/>
          </a:stretch>
        </p:blipFill>
        <p:spPr>
          <a:xfrm>
            <a:off x="1036955" y="4086225"/>
            <a:ext cx="2377440" cy="231838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67068" y="-1130465"/>
            <a:ext cx="10623380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C00000"/>
                </a:solidFill>
              </a:rPr>
              <a:t>正念练习在遇到生活事件</a:t>
            </a:r>
            <a:r>
              <a:rPr lang="zh-CN" altLang="en-US" sz="2400" dirty="0">
                <a:solidFill>
                  <a:srgbClr val="C00000"/>
                </a:solidFill>
              </a:rPr>
              <a:t>时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tim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2545" y="3495040"/>
            <a:ext cx="3491230" cy="2539365"/>
          </a:xfrm>
          <a:prstGeom prst="rect">
            <a:avLst/>
          </a:prstGeom>
        </p:spPr>
      </p:pic>
      <p:pic>
        <p:nvPicPr>
          <p:cNvPr id="4" name="图片 3" descr="u=1095404282,875249832&amp;fm=26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035" y="232410"/>
            <a:ext cx="4126230" cy="2530475"/>
          </a:xfrm>
          <a:prstGeom prst="rect">
            <a:avLst/>
          </a:prstGeom>
        </p:spPr>
      </p:pic>
      <p:pic>
        <p:nvPicPr>
          <p:cNvPr id="8" name="图片 7" descr="timg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545" y="232410"/>
            <a:ext cx="3373755" cy="2530475"/>
          </a:xfrm>
          <a:prstGeom prst="rect">
            <a:avLst/>
          </a:prstGeom>
        </p:spPr>
      </p:pic>
      <p:pic>
        <p:nvPicPr>
          <p:cNvPr id="2" name="图片 1" descr="u=2384636300,44181072&amp;fm=26&amp;gp=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805" y="3495675"/>
            <a:ext cx="4188460" cy="2539365"/>
          </a:xfrm>
          <a:prstGeom prst="rect">
            <a:avLst/>
          </a:prstGeom>
        </p:spPr>
      </p:pic>
      <p:pic>
        <p:nvPicPr>
          <p:cNvPr id="6" name="图片 5" descr="u=2454756157,1138060150&amp;fm=200&amp;gp=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60" y="3494405"/>
            <a:ext cx="3102610" cy="2540635"/>
          </a:xfrm>
          <a:prstGeom prst="rect">
            <a:avLst/>
          </a:prstGeom>
        </p:spPr>
      </p:pic>
      <p:pic>
        <p:nvPicPr>
          <p:cNvPr id="7" name="图片 6" descr="u=2887792342,2790876935&amp;fm=26&amp;gp=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360" y="232410"/>
            <a:ext cx="3101975" cy="25304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67068" y="-1130465"/>
            <a:ext cx="10623380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C00000"/>
                </a:solidFill>
              </a:rPr>
              <a:t>正念练习在日常中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885" y="355370"/>
            <a:ext cx="10973516" cy="4525636"/>
          </a:xfrm>
        </p:spPr>
        <p:txBody>
          <a:bodyPr/>
          <a:p>
            <a:pPr marL="0" indent="0">
              <a:buNone/>
            </a:pP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情绪急性发作时，建议使用</a:t>
            </a:r>
            <a:r>
              <a:rPr lang="en-US" altLang="zh-CN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着陆技巧</a:t>
            </a:r>
            <a:r>
              <a:rPr lang="en-US" altLang="zh-CN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zh-CN" altLang="en-US"/>
          </a:p>
          <a:p>
            <a:pPr latinLnBrk="0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一步：您需要停下来正在做的事，以一个舒适的体位坐下来，腿和手不要交叉。慢慢的深深的吸气和呼气；看看您周围，说出5个不会让您困扰的事物。如：我看见一个窗户、我看见一台电脑、我看见一张桌子、我看见一张椅子、我看见一件衣服。慢慢的深深的吸气和呼气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atinLnBrk="0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第二步说出5个您能听见不会让您困扰的声音。我听到同事走路的脚步声；我听到空调口的风声；我听到有人在说话；我听到有人在打字；我听到自己的呼吸声。慢慢的深深的呼气和吸气。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2"/>
          </p:nvPr>
        </p:nvSpPr>
        <p:spPr/>
        <p:txBody>
          <a:bodyPr/>
          <a:p>
            <a:pPr marL="0" marR="0" lvl="0" indent="0" algn="l" defTabSz="9550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0342946-C978-410D-B78E-584208A8FC18}" type="datetime1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8A5E292-C405-450D-BA41-29C888ADA2F6}" type="slidenum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07650" y="926870"/>
            <a:ext cx="10973516" cy="4525636"/>
          </a:xfrm>
        </p:spPr>
        <p:txBody>
          <a:bodyPr/>
          <a:p>
            <a:pPr marL="0" indent="0">
              <a:buNone/>
            </a:pPr>
            <a:endParaRPr lang="zh-CN" altLang="en-US"/>
          </a:p>
          <a:p>
            <a:pPr latinLnBrk="0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三步说出5个不让您困扰的感觉。例如：我可以感觉到我的手放在大腿上；我可以感觉到双手与手套的接触；我可以感觉到椅子与背部的接触；我可以感觉到双脚与地面的压力；我可以感觉到空气与鼻黏膜的摩擦。慢慢的深深的呼气与吸气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atinLnBrk="0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第四步您说出周围的5个颜色：例如：白色的桌子、黑色的电脑、红色的杯子、黄色的垃圾桶、蓝色的笔。慢慢的深深的呼气和吸气。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2"/>
          </p:nvPr>
        </p:nvSpPr>
        <p:spPr/>
        <p:txBody>
          <a:bodyPr/>
          <a:p>
            <a:pPr marL="0" marR="0" lvl="0" indent="0" algn="l" defTabSz="9550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0342946-C978-410D-B78E-584208A8FC18}" type="datetime1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8A5E292-C405-450D-BA41-29C888ADA2F6}" type="slidenum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圆角矩形 3"/>
          <p:cNvSpPr>
            <a:spLocks noChangeAspect="1" noChangeArrowheads="1"/>
          </p:cNvSpPr>
          <p:nvPr/>
        </p:nvSpPr>
        <p:spPr bwMode="auto">
          <a:xfrm>
            <a:off x="839788" y="1594393"/>
            <a:ext cx="539750" cy="53975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800" dirty="0">
                <a:solidFill>
                  <a:srgbClr val="FFFFFF"/>
                </a:solidFill>
              </a:rPr>
              <a:t>1</a:t>
            </a:r>
            <a:endParaRPr lang="zh-CN" altLang="en-US" sz="2800" dirty="0">
              <a:solidFill>
                <a:srgbClr val="FFFFFF"/>
              </a:solidFill>
            </a:endParaRPr>
          </a:p>
        </p:txBody>
      </p:sp>
      <p:sp>
        <p:nvSpPr>
          <p:cNvPr id="26628" name="圆角矩形 4"/>
          <p:cNvSpPr>
            <a:spLocks noChangeAspect="1" noChangeArrowheads="1"/>
          </p:cNvSpPr>
          <p:nvPr/>
        </p:nvSpPr>
        <p:spPr bwMode="auto">
          <a:xfrm>
            <a:off x="839788" y="2350043"/>
            <a:ext cx="539750" cy="5413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FFFFFF"/>
                </a:solidFill>
              </a:rPr>
              <a:t>2</a:t>
            </a:r>
            <a:endParaRPr lang="zh-CN" altLang="en-US" sz="2800">
              <a:solidFill>
                <a:srgbClr val="FFFFFF"/>
              </a:solidFill>
            </a:endParaRPr>
          </a:p>
        </p:txBody>
      </p:sp>
      <p:sp>
        <p:nvSpPr>
          <p:cNvPr id="26629" name="圆角矩形 5"/>
          <p:cNvSpPr>
            <a:spLocks noChangeAspect="1" noChangeArrowheads="1"/>
          </p:cNvSpPr>
          <p:nvPr/>
        </p:nvSpPr>
        <p:spPr bwMode="auto">
          <a:xfrm>
            <a:off x="839788" y="3094580"/>
            <a:ext cx="539750" cy="53975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FFFFFF"/>
                </a:solidFill>
              </a:rPr>
              <a:t>3</a:t>
            </a:r>
            <a:endParaRPr lang="zh-CN" altLang="en-US" sz="2800">
              <a:solidFill>
                <a:srgbClr val="FFFFFF"/>
              </a:solidFill>
            </a:endParaRPr>
          </a:p>
        </p:txBody>
      </p:sp>
      <p:sp>
        <p:nvSpPr>
          <p:cNvPr id="26630" name="圆角矩形 13"/>
          <p:cNvSpPr>
            <a:spLocks noChangeAspect="1" noChangeArrowheads="1"/>
          </p:cNvSpPr>
          <p:nvPr/>
        </p:nvSpPr>
        <p:spPr bwMode="auto">
          <a:xfrm>
            <a:off x="3882289" y="1579364"/>
            <a:ext cx="539750" cy="539750"/>
          </a:xfrm>
          <a:prstGeom prst="roundRect">
            <a:avLst>
              <a:gd name="adj" fmla="val 16667"/>
            </a:avLst>
          </a:prstGeom>
          <a:solidFill>
            <a:srgbClr val="354B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800" dirty="0" smtClean="0">
                <a:solidFill>
                  <a:srgbClr val="FFFFFF"/>
                </a:solidFill>
              </a:rPr>
              <a:t>7</a:t>
            </a:r>
            <a:endParaRPr lang="zh-CN" altLang="en-US" sz="2800" dirty="0">
              <a:solidFill>
                <a:srgbClr val="FFFFFF"/>
              </a:solidFill>
            </a:endParaRPr>
          </a:p>
        </p:txBody>
      </p:sp>
      <p:sp>
        <p:nvSpPr>
          <p:cNvPr id="26631" name="圆角矩形 14"/>
          <p:cNvSpPr>
            <a:spLocks noChangeAspect="1" noChangeArrowheads="1"/>
          </p:cNvSpPr>
          <p:nvPr/>
        </p:nvSpPr>
        <p:spPr bwMode="auto">
          <a:xfrm>
            <a:off x="3882289" y="3079551"/>
            <a:ext cx="539750" cy="539750"/>
          </a:xfrm>
          <a:prstGeom prst="roundRect">
            <a:avLst>
              <a:gd name="adj" fmla="val 16667"/>
            </a:avLst>
          </a:prstGeom>
          <a:solidFill>
            <a:srgbClr val="354B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800" dirty="0" smtClean="0">
                <a:solidFill>
                  <a:srgbClr val="FFFFFF"/>
                </a:solidFill>
              </a:rPr>
              <a:t>9</a:t>
            </a:r>
            <a:endParaRPr lang="zh-CN" altLang="en-US" sz="2800" dirty="0">
              <a:solidFill>
                <a:srgbClr val="FFFFFF"/>
              </a:solidFill>
            </a:endParaRPr>
          </a:p>
        </p:txBody>
      </p:sp>
      <p:sp>
        <p:nvSpPr>
          <p:cNvPr id="26632" name="圆角矩形 21"/>
          <p:cNvSpPr>
            <a:spLocks noChangeAspect="1" noChangeArrowheads="1"/>
          </p:cNvSpPr>
          <p:nvPr/>
        </p:nvSpPr>
        <p:spPr bwMode="auto">
          <a:xfrm>
            <a:off x="3882289" y="2335014"/>
            <a:ext cx="539750" cy="541337"/>
          </a:xfrm>
          <a:prstGeom prst="roundRect">
            <a:avLst>
              <a:gd name="adj" fmla="val 16667"/>
            </a:avLst>
          </a:prstGeom>
          <a:solidFill>
            <a:srgbClr val="354B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800" dirty="0" smtClean="0">
                <a:solidFill>
                  <a:srgbClr val="FFFFFF"/>
                </a:solidFill>
              </a:rPr>
              <a:t>8</a:t>
            </a:r>
            <a:endParaRPr lang="zh-CN" altLang="en-US" sz="2800" dirty="0">
              <a:solidFill>
                <a:srgbClr val="FFFFFF"/>
              </a:solidFill>
            </a:endParaRPr>
          </a:p>
        </p:txBody>
      </p:sp>
      <p:sp>
        <p:nvSpPr>
          <p:cNvPr id="26633" name="圆角矩形 5"/>
          <p:cNvSpPr>
            <a:spLocks noChangeAspect="1" noChangeArrowheads="1"/>
          </p:cNvSpPr>
          <p:nvPr/>
        </p:nvSpPr>
        <p:spPr bwMode="auto">
          <a:xfrm>
            <a:off x="839788" y="3848643"/>
            <a:ext cx="539750" cy="53975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FFFFFF"/>
                </a:solidFill>
              </a:rPr>
              <a:t>4</a:t>
            </a:r>
            <a:endParaRPr lang="zh-CN" altLang="en-US" sz="2800">
              <a:solidFill>
                <a:srgbClr val="FFFFFF"/>
              </a:solidFill>
            </a:endParaRPr>
          </a:p>
        </p:txBody>
      </p:sp>
      <p:sp>
        <p:nvSpPr>
          <p:cNvPr id="26634" name="圆角矩形 14"/>
          <p:cNvSpPr>
            <a:spLocks noChangeAspect="1" noChangeArrowheads="1"/>
          </p:cNvSpPr>
          <p:nvPr/>
        </p:nvSpPr>
        <p:spPr bwMode="auto">
          <a:xfrm>
            <a:off x="3882289" y="3833614"/>
            <a:ext cx="538162" cy="538162"/>
          </a:xfrm>
          <a:prstGeom prst="roundRect">
            <a:avLst>
              <a:gd name="adj" fmla="val 16667"/>
            </a:avLst>
          </a:prstGeom>
          <a:solidFill>
            <a:srgbClr val="354B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dirty="0" smtClean="0">
                <a:solidFill>
                  <a:srgbClr val="FFFFFF"/>
                </a:solidFill>
              </a:rPr>
              <a:t>10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26635" name="圆角矩形 5"/>
          <p:cNvSpPr>
            <a:spLocks noChangeAspect="1" noChangeArrowheads="1"/>
          </p:cNvSpPr>
          <p:nvPr/>
        </p:nvSpPr>
        <p:spPr bwMode="auto">
          <a:xfrm>
            <a:off x="838200" y="4602705"/>
            <a:ext cx="539750" cy="53975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FFFFFF"/>
                </a:solidFill>
              </a:rPr>
              <a:t>5</a:t>
            </a:r>
            <a:endParaRPr lang="zh-CN" altLang="en-US" sz="2800">
              <a:solidFill>
                <a:srgbClr val="FFFFFF"/>
              </a:solidFill>
            </a:endParaRPr>
          </a:p>
        </p:txBody>
      </p:sp>
      <p:sp>
        <p:nvSpPr>
          <p:cNvPr id="26636" name="圆角矩形 14"/>
          <p:cNvSpPr>
            <a:spLocks noChangeAspect="1" noChangeArrowheads="1"/>
          </p:cNvSpPr>
          <p:nvPr/>
        </p:nvSpPr>
        <p:spPr bwMode="auto">
          <a:xfrm>
            <a:off x="3880700" y="4587676"/>
            <a:ext cx="539751" cy="539750"/>
          </a:xfrm>
          <a:prstGeom prst="roundRect">
            <a:avLst>
              <a:gd name="adj" fmla="val 16667"/>
            </a:avLst>
          </a:prstGeom>
          <a:solidFill>
            <a:srgbClr val="354B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dirty="0" smtClean="0">
                <a:solidFill>
                  <a:srgbClr val="FFFFFF"/>
                </a:solidFill>
              </a:rPr>
              <a:t>11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26637" name="矩形 1"/>
          <p:cNvSpPr>
            <a:spLocks noChangeArrowheads="1"/>
          </p:cNvSpPr>
          <p:nvPr/>
        </p:nvSpPr>
        <p:spPr bwMode="auto">
          <a:xfrm>
            <a:off x="1485900" y="172833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>
              <a:spcAft>
                <a:spcPts val="0"/>
              </a:spcAft>
            </a:pPr>
            <a:r>
              <a:rPr lang="zh-CN" altLang="zh-CN" kern="0" dirty="0" smtClean="0">
                <a:solidFill>
                  <a:srgbClr val="393939"/>
                </a:solidFill>
                <a:latin typeface="Helvetica" panose="020B0604020202020204" pitchFamily="34" charset="0"/>
                <a:cs typeface="宋体" panose="02010600030101010101" pitchFamily="2" charset="-122"/>
              </a:rPr>
              <a:t>呼吸空间</a:t>
            </a:r>
            <a:endParaRPr lang="zh-CN" altLang="zh-CN" kern="100" dirty="0">
              <a:latin typeface="等线" panose="02010600030101010101" charset="-122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26638" name="矩形 2"/>
          <p:cNvSpPr>
            <a:spLocks noChangeArrowheads="1"/>
          </p:cNvSpPr>
          <p:nvPr/>
        </p:nvSpPr>
        <p:spPr bwMode="auto">
          <a:xfrm>
            <a:off x="1485900" y="3187983"/>
            <a:ext cx="14670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>
              <a:spcAft>
                <a:spcPts val="0"/>
              </a:spcAft>
            </a:pPr>
            <a:r>
              <a:rPr lang="zh-CN" altLang="zh-CN" kern="0" dirty="0" smtClean="0">
                <a:solidFill>
                  <a:srgbClr val="393939"/>
                </a:solidFill>
                <a:latin typeface="Helvetica" panose="020B0604020202020204" pitchFamily="34" charset="0"/>
                <a:cs typeface="宋体" panose="02010600030101010101" pitchFamily="2" charset="-122"/>
              </a:rPr>
              <a:t>好</a:t>
            </a:r>
            <a:r>
              <a:rPr lang="zh-CN" altLang="zh-CN" kern="0" dirty="0">
                <a:solidFill>
                  <a:srgbClr val="393939"/>
                </a:solidFill>
                <a:latin typeface="Helvetica" panose="020B0604020202020204" pitchFamily="34" charset="0"/>
                <a:cs typeface="宋体" panose="02010600030101010101" pitchFamily="2" charset="-122"/>
              </a:rPr>
              <a:t>主人</a:t>
            </a:r>
            <a:r>
              <a:rPr lang="zh-CN" altLang="zh-CN" kern="0" dirty="0" smtClean="0">
                <a:solidFill>
                  <a:srgbClr val="393939"/>
                </a:solidFill>
                <a:latin typeface="Helvetica" panose="020B0604020202020204" pitchFamily="34" charset="0"/>
                <a:cs typeface="宋体" panose="02010600030101010101" pitchFamily="2" charset="-122"/>
              </a:rPr>
              <a:t>行动</a:t>
            </a:r>
            <a:endParaRPr lang="zh-CN" altLang="zh-CN" kern="100" dirty="0">
              <a:latin typeface="等线" panose="02010600030101010101" charset="-122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26639" name="矩形 3"/>
          <p:cNvSpPr>
            <a:spLocks noChangeArrowheads="1"/>
          </p:cNvSpPr>
          <p:nvPr/>
        </p:nvSpPr>
        <p:spPr bwMode="auto">
          <a:xfrm>
            <a:off x="1468438" y="2444310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>
              <a:spcAft>
                <a:spcPts val="0"/>
              </a:spcAft>
            </a:pPr>
            <a:r>
              <a:rPr lang="zh-CN" altLang="zh-CN" kern="0" dirty="0" smtClean="0">
                <a:solidFill>
                  <a:srgbClr val="393939"/>
                </a:solidFill>
                <a:latin typeface="Helvetica" panose="020B0604020202020204" pitchFamily="34" charset="0"/>
                <a:cs typeface="宋体" panose="02010600030101010101" pitchFamily="2" charset="-122"/>
              </a:rPr>
              <a:t>身体扫描</a:t>
            </a:r>
            <a:endParaRPr lang="zh-CN" altLang="zh-CN" kern="100" dirty="0">
              <a:latin typeface="等线" panose="02010600030101010101" charset="-122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26640" name="矩形 4"/>
          <p:cNvSpPr>
            <a:spLocks noChangeArrowheads="1"/>
          </p:cNvSpPr>
          <p:nvPr/>
        </p:nvSpPr>
        <p:spPr bwMode="auto">
          <a:xfrm>
            <a:off x="1498536" y="3939745"/>
            <a:ext cx="32623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>
              <a:spcAft>
                <a:spcPts val="0"/>
              </a:spcAft>
            </a:pPr>
            <a:r>
              <a:rPr lang="zh-CN" altLang="zh-CN" kern="0" dirty="0" smtClean="0">
                <a:solidFill>
                  <a:srgbClr val="393939"/>
                </a:solidFill>
                <a:latin typeface="Helvetica" panose="020B0604020202020204" pitchFamily="34" charset="0"/>
                <a:cs typeface="宋体" panose="02010600030101010101" pitchFamily="2" charset="-122"/>
              </a:rPr>
              <a:t>优雅喝水</a:t>
            </a:r>
            <a:endParaRPr lang="zh-CN" altLang="zh-CN" kern="100" dirty="0">
              <a:latin typeface="等线" panose="02010600030101010101" charset="-122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26641" name="矩形 5"/>
          <p:cNvSpPr>
            <a:spLocks noChangeArrowheads="1"/>
          </p:cNvSpPr>
          <p:nvPr/>
        </p:nvSpPr>
        <p:spPr bwMode="auto">
          <a:xfrm>
            <a:off x="1498661" y="4707865"/>
            <a:ext cx="16522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>
              <a:spcAft>
                <a:spcPts val="0"/>
              </a:spcAft>
            </a:pPr>
            <a:r>
              <a:rPr lang="zh-CN" altLang="zh-CN" kern="0" dirty="0" smtClean="0">
                <a:solidFill>
                  <a:srgbClr val="393939"/>
                </a:solidFill>
                <a:latin typeface="Helvetica" panose="020B0604020202020204" pitchFamily="34" charset="0"/>
                <a:cs typeface="宋体" panose="02010600030101010101" pitchFamily="2" charset="-122"/>
              </a:rPr>
              <a:t>愉悦体验</a:t>
            </a:r>
            <a:endParaRPr lang="zh-CN" altLang="zh-CN" kern="100" dirty="0">
              <a:latin typeface="等线" panose="02010600030101010101" charset="-122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26642" name="矩形 6"/>
          <p:cNvSpPr>
            <a:spLocks noChangeArrowheads="1"/>
          </p:cNvSpPr>
          <p:nvPr/>
        </p:nvSpPr>
        <p:spPr bwMode="auto">
          <a:xfrm>
            <a:off x="4557409" y="1643872"/>
            <a:ext cx="9541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>
              <a:spcAft>
                <a:spcPts val="0"/>
              </a:spcAft>
            </a:pPr>
            <a:r>
              <a:rPr lang="zh-CN" altLang="zh-CN" kern="0" dirty="0">
                <a:solidFill>
                  <a:srgbClr val="C00000"/>
                </a:solidFill>
                <a:latin typeface="Helvetica" panose="020B0604020202020204" pitchFamily="34" charset="0"/>
                <a:cs typeface="宋体" panose="02010600030101010101" pitchFamily="2" charset="-122"/>
              </a:rPr>
              <a:t>长静坐</a:t>
            </a:r>
            <a:endParaRPr lang="zh-CN" altLang="zh-CN" kern="100" dirty="0">
              <a:solidFill>
                <a:srgbClr val="C00000"/>
              </a:solidFill>
              <a:latin typeface="等线" panose="02010600030101010101" charset="-122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26643" name="矩形 7"/>
          <p:cNvSpPr>
            <a:spLocks noChangeArrowheads="1"/>
          </p:cNvSpPr>
          <p:nvPr/>
        </p:nvSpPr>
        <p:spPr bwMode="auto">
          <a:xfrm>
            <a:off x="4557409" y="2419863"/>
            <a:ext cx="17235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lvl="0">
              <a:spcAft>
                <a:spcPts val="0"/>
              </a:spcAft>
            </a:pPr>
            <a:r>
              <a:rPr lang="zh-CN" altLang="zh-CN" kern="0" dirty="0">
                <a:solidFill>
                  <a:srgbClr val="C00000"/>
                </a:solidFill>
                <a:latin typeface="Helvetica" panose="020B0604020202020204" pitchFamily="34" charset="0"/>
                <a:cs typeface="宋体" panose="02010600030101010101" pitchFamily="2" charset="-122"/>
              </a:rPr>
              <a:t>拥抱内在小孩</a:t>
            </a:r>
            <a:endParaRPr lang="zh-CN" altLang="zh-CN" kern="0" dirty="0">
              <a:solidFill>
                <a:srgbClr val="C00000"/>
              </a:solidFill>
              <a:latin typeface="Helvetica" panose="020B0604020202020204" pitchFamily="34" charset="0"/>
              <a:cs typeface="宋体" panose="02010600030101010101" pitchFamily="2" charset="-122"/>
            </a:endParaRPr>
          </a:p>
        </p:txBody>
      </p:sp>
      <p:sp>
        <p:nvSpPr>
          <p:cNvPr id="26644" name="矩形 8"/>
          <p:cNvSpPr>
            <a:spLocks noChangeArrowheads="1"/>
          </p:cNvSpPr>
          <p:nvPr/>
        </p:nvSpPr>
        <p:spPr bwMode="auto">
          <a:xfrm>
            <a:off x="4557409" y="3147980"/>
            <a:ext cx="25635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>
              <a:spcAft>
                <a:spcPts val="0"/>
              </a:spcAft>
            </a:pPr>
            <a:r>
              <a:rPr lang="zh-CN" altLang="zh-CN" kern="0" dirty="0">
                <a:solidFill>
                  <a:srgbClr val="C00000"/>
                </a:solidFill>
                <a:latin typeface="Helvetica" panose="020B0604020202020204" pitchFamily="34" charset="0"/>
                <a:cs typeface="宋体" panose="02010600030101010101" pitchFamily="2" charset="-122"/>
              </a:rPr>
              <a:t>正念瑜伽</a:t>
            </a:r>
            <a:r>
              <a:rPr lang="zh-CN" altLang="zh-CN" kern="0" dirty="0">
                <a:solidFill>
                  <a:srgbClr val="C00000"/>
                </a:solidFill>
                <a:latin typeface="Helvetica" panose="020B0604020202020204" pitchFamily="34" charset="0"/>
                <a:cs typeface="宋体" panose="02010600030101010101" pitchFamily="2" charset="-122"/>
                <a:sym typeface="+mn-ea"/>
              </a:rPr>
              <a:t>（艰辛禅）</a:t>
            </a:r>
            <a:endParaRPr lang="zh-CN" altLang="zh-CN" kern="0" dirty="0">
              <a:solidFill>
                <a:srgbClr val="C00000"/>
              </a:solidFill>
              <a:latin typeface="Helvetica" panose="020B0604020202020204" pitchFamily="34" charset="0"/>
              <a:cs typeface="宋体" panose="02010600030101010101" pitchFamily="2" charset="-122"/>
            </a:endParaRPr>
          </a:p>
        </p:txBody>
      </p:sp>
      <p:sp>
        <p:nvSpPr>
          <p:cNvPr id="26645" name="矩形 9"/>
          <p:cNvSpPr>
            <a:spLocks noChangeArrowheads="1"/>
          </p:cNvSpPr>
          <p:nvPr/>
        </p:nvSpPr>
        <p:spPr bwMode="auto">
          <a:xfrm>
            <a:off x="4557409" y="3899742"/>
            <a:ext cx="10246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lvl="0">
              <a:spcAft>
                <a:spcPts val="0"/>
              </a:spcAft>
            </a:pPr>
            <a:r>
              <a:rPr lang="zh-CN" altLang="zh-CN" kern="0" dirty="0">
                <a:solidFill>
                  <a:srgbClr val="C00000"/>
                </a:solidFill>
                <a:latin typeface="Helvetica" panose="020B0604020202020204" pitchFamily="34" charset="0"/>
                <a:cs typeface="宋体" panose="02010600030101010101" pitchFamily="2" charset="-122"/>
              </a:rPr>
              <a:t>慈心禅</a:t>
            </a:r>
            <a:r>
              <a:rPr lang="zh-CN" altLang="zh-CN" kern="0" dirty="0">
                <a:solidFill>
                  <a:srgbClr val="393939"/>
                </a:solidFill>
                <a:latin typeface="等线" panose="02010600030101010101" charset="-122"/>
                <a:ea typeface="Helvetica" panose="020B0604020202020204" pitchFamily="34" charset="0"/>
                <a:cs typeface="宋体" panose="02010600030101010101" pitchFamily="2" charset="-122"/>
              </a:rPr>
              <a:t> </a:t>
            </a:r>
            <a:endParaRPr lang="zh-CN" altLang="zh-CN" kern="100" dirty="0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26646" name="矩形 10"/>
          <p:cNvSpPr>
            <a:spLocks noChangeArrowheads="1"/>
          </p:cNvSpPr>
          <p:nvPr/>
        </p:nvSpPr>
        <p:spPr bwMode="auto">
          <a:xfrm>
            <a:off x="4609364" y="4643135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lvl="0">
              <a:spcAft>
                <a:spcPts val="0"/>
              </a:spcAft>
            </a:pPr>
            <a:r>
              <a:rPr lang="zh-CN" altLang="zh-CN" kern="0" dirty="0">
                <a:solidFill>
                  <a:srgbClr val="C00000"/>
                </a:solidFill>
                <a:latin typeface="Helvetica" panose="020B0604020202020204" pitchFamily="34" charset="0"/>
                <a:cs typeface="宋体" panose="02010600030101010101" pitchFamily="2" charset="-122"/>
              </a:rPr>
              <a:t>光的祝福</a:t>
            </a:r>
            <a:endParaRPr lang="zh-CN" altLang="zh-CN" kern="0" dirty="0">
              <a:solidFill>
                <a:srgbClr val="C00000"/>
              </a:solidFill>
              <a:latin typeface="Helvetica" panose="020B0604020202020204" pitchFamily="34" charset="0"/>
              <a:cs typeface="宋体" panose="02010600030101010101" pitchFamily="2" charset="-122"/>
            </a:endParaRPr>
          </a:p>
        </p:txBody>
      </p:sp>
      <p:sp>
        <p:nvSpPr>
          <p:cNvPr id="23" name="圆角矩形 5"/>
          <p:cNvSpPr>
            <a:spLocks noChangeAspect="1" noChangeArrowheads="1"/>
          </p:cNvSpPr>
          <p:nvPr/>
        </p:nvSpPr>
        <p:spPr bwMode="auto">
          <a:xfrm>
            <a:off x="838200" y="5393280"/>
            <a:ext cx="539750" cy="53975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800" dirty="0" smtClean="0">
                <a:solidFill>
                  <a:srgbClr val="FFFFFF"/>
                </a:solidFill>
              </a:rPr>
              <a:t>6</a:t>
            </a:r>
            <a:endParaRPr lang="zh-CN" altLang="en-US" sz="2800" dirty="0">
              <a:solidFill>
                <a:srgbClr val="FFFFFF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85900" y="5463100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zh-CN" kern="0" dirty="0">
                <a:solidFill>
                  <a:srgbClr val="393939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探索自我关系</a:t>
            </a:r>
            <a:endParaRPr lang="zh-CN" altLang="zh-CN" kern="0" dirty="0">
              <a:solidFill>
                <a:srgbClr val="393939"/>
              </a:solidFill>
              <a:latin typeface="Helvetica" panose="020B0604020202020204" pitchFamily="34" charset="0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26" name="圆角矩形 14"/>
          <p:cNvSpPr>
            <a:spLocks noChangeAspect="1" noChangeArrowheads="1"/>
          </p:cNvSpPr>
          <p:nvPr/>
        </p:nvSpPr>
        <p:spPr bwMode="auto">
          <a:xfrm>
            <a:off x="3880701" y="5393280"/>
            <a:ext cx="539750" cy="539750"/>
          </a:xfrm>
          <a:prstGeom prst="roundRect">
            <a:avLst>
              <a:gd name="adj" fmla="val 16667"/>
            </a:avLst>
          </a:prstGeom>
          <a:solidFill>
            <a:srgbClr val="354B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dirty="0" smtClean="0">
                <a:solidFill>
                  <a:srgbClr val="FFFFFF"/>
                </a:solidFill>
              </a:rPr>
              <a:t>12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02952" y="5459627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zh-CN" kern="0" dirty="0">
                <a:solidFill>
                  <a:srgbClr val="C00000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正念聆听</a:t>
            </a:r>
            <a:endParaRPr lang="zh-CN" altLang="en-US" kern="0" dirty="0">
              <a:solidFill>
                <a:srgbClr val="C00000"/>
              </a:solidFill>
              <a:latin typeface="Helvetica" panose="020B0604020202020204" pitchFamily="34" charset="0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38200" y="355600"/>
            <a:ext cx="5592445" cy="58356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平时可做</a:t>
            </a:r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正念减压的</a:t>
            </a:r>
            <a:r>
              <a:rPr lang="zh-CN" altLang="zh-CN" sz="32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基本方法</a:t>
            </a:r>
            <a:endParaRPr lang="zh-CN" altLang="en-US" sz="3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6"/>
          <a:stretch>
            <a:fillRect/>
          </a:stretch>
        </p:blipFill>
        <p:spPr>
          <a:xfrm>
            <a:off x="7437748" y="-16130"/>
            <a:ext cx="4754252" cy="6874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741045" y="202565"/>
            <a:ext cx="10271760" cy="62471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55600" algn="l"/>
            <a:r>
              <a:rPr lang="zh-CN" sz="3600">
                <a:solidFill>
                  <a:srgbClr val="FF0000"/>
                </a:solidFill>
                <a:ea typeface="宋体" panose="02010600030101010101" pitchFamily="2" charset="-122"/>
              </a:rPr>
              <a:t>让我们居家隔离生活充满阳光</a:t>
            </a:r>
            <a:endParaRPr lang="zh-CN" sz="2800">
              <a:ea typeface="宋体" panose="02010600030101010101" pitchFamily="2" charset="-122"/>
            </a:endParaRPr>
          </a:p>
          <a:p>
            <a:pPr indent="355600" algn="l"/>
            <a:endParaRPr lang="zh-CN" sz="2800" b="0">
              <a:ea typeface="宋体" panose="02010600030101010101" pitchFamily="2" charset="-122"/>
            </a:endParaRPr>
          </a:p>
          <a:p>
            <a:pPr indent="355600" algn="l">
              <a:lnSpc>
                <a:spcPct val="150000"/>
              </a:lnSpc>
            </a:pPr>
            <a:r>
              <a:rPr lang="zh-CN" sz="2800">
                <a:ea typeface="宋体" panose="02010600030101010101" pitchFamily="2" charset="-122"/>
              </a:rPr>
              <a:t>关于您的作息给您如下建议，您也可以依据个体差异做微调：</a:t>
            </a:r>
            <a:endParaRPr lang="zh-CN" sz="2800">
              <a:ea typeface="宋体" panose="02010600030101010101" pitchFamily="2" charset="-122"/>
            </a:endParaRPr>
          </a:p>
          <a:p>
            <a:pPr indent="355600" algn="l">
              <a:lnSpc>
                <a:spcPct val="150000"/>
              </a:lnSpc>
            </a:pPr>
            <a:r>
              <a:rPr lang="en-US" sz="2800">
                <a:latin typeface="黑体" panose="02010609060101010101" pitchFamily="49" charset="-122"/>
                <a:ea typeface="宋体" panose="02010600030101010101" pitchFamily="2" charset="-122"/>
              </a:rPr>
              <a:t>  8</a:t>
            </a:r>
            <a:r>
              <a:rPr lang="zh-CN" sz="2800">
                <a:ea typeface="宋体" panose="02010600030101010101" pitchFamily="2" charset="-122"/>
              </a:rPr>
              <a:t>:00前</a:t>
            </a:r>
            <a:r>
              <a:rPr lang="zh-CN" sz="2800">
                <a:ea typeface="宋体" panose="02010600030101010101" pitchFamily="2" charset="-122"/>
              </a:rPr>
              <a:t>        起床；</a:t>
            </a:r>
            <a:endParaRPr lang="zh-CN" sz="2800">
              <a:ea typeface="宋体" panose="02010600030101010101" pitchFamily="2" charset="-122"/>
            </a:endParaRPr>
          </a:p>
          <a:p>
            <a:pPr indent="355600" algn="l">
              <a:lnSpc>
                <a:spcPct val="150000"/>
              </a:lnSpc>
            </a:pPr>
            <a:r>
              <a:rPr lang="en-US" sz="2800">
                <a:latin typeface="黑体" panose="02010609060101010101" pitchFamily="49" charset="-122"/>
                <a:ea typeface="宋体" panose="02010600030101010101" pitchFamily="2" charset="-122"/>
              </a:rPr>
              <a:t>8:30-9:0</a:t>
            </a:r>
            <a:r>
              <a:rPr lang="zh-CN" sz="2800">
                <a:ea typeface="宋体" panose="02010600030101010101" pitchFamily="2" charset="-122"/>
              </a:rPr>
              <a:t>0    早餐（切忌超过10点）</a:t>
            </a:r>
            <a:endParaRPr lang="zh-CN" sz="2800">
              <a:ea typeface="宋体" panose="02010600030101010101" pitchFamily="2" charset="-122"/>
            </a:endParaRPr>
          </a:p>
          <a:p>
            <a:pPr indent="355600" algn="l">
              <a:lnSpc>
                <a:spcPct val="150000"/>
              </a:lnSpc>
            </a:pPr>
            <a:r>
              <a:rPr lang="en-US" sz="2800">
                <a:latin typeface="黑体" panose="02010609060101010101" pitchFamily="49" charset="-122"/>
                <a:ea typeface="宋体" panose="02010600030101010101" pitchFamily="2" charset="-122"/>
              </a:rPr>
              <a:t>  9:30-11:30  </a:t>
            </a:r>
            <a:r>
              <a:rPr lang="zh-CN" sz="2800" u="sng">
                <a:ea typeface="宋体" panose="02010600030101010101" pitchFamily="2" charset="-122"/>
              </a:rPr>
              <a:t>利用移动办公平台和微信等渠道，处理相关工作</a:t>
            </a:r>
            <a:endParaRPr lang="zh-CN" sz="2800" u="sng">
              <a:ea typeface="宋体" panose="02010600030101010101" pitchFamily="2" charset="-122"/>
            </a:endParaRPr>
          </a:p>
          <a:p>
            <a:pPr indent="355600" algn="l">
              <a:lnSpc>
                <a:spcPct val="150000"/>
              </a:lnSpc>
            </a:pPr>
            <a:r>
              <a:rPr lang="zh-CN" sz="2800">
                <a:ea typeface="宋体" panose="02010600030101010101" pitchFamily="2" charset="-122"/>
              </a:rPr>
              <a:t>                  适当锻炼 </a:t>
            </a:r>
            <a:r>
              <a:rPr lang="en-US" altLang="zh-CN" sz="2800">
                <a:ea typeface="宋体" panose="02010600030101010101" pitchFamily="2" charset="-122"/>
              </a:rPr>
              <a:t>20-60</a:t>
            </a:r>
            <a:r>
              <a:rPr lang="zh-CN" altLang="en-US" sz="2800">
                <a:ea typeface="宋体" panose="02010600030101010101" pitchFamily="2" charset="-122"/>
              </a:rPr>
              <a:t>分钟</a:t>
            </a:r>
            <a:r>
              <a:rPr lang="zh-CN" sz="2800">
                <a:ea typeface="宋体" panose="02010600030101010101" pitchFamily="2" charset="-122"/>
              </a:rPr>
              <a:t>，快步走、广播操等                     辅导孩子、孝敬老人</a:t>
            </a:r>
            <a:endParaRPr lang="zh-CN" sz="2800">
              <a:ea typeface="宋体" panose="02010600030101010101" pitchFamily="2" charset="-122"/>
            </a:endParaRPr>
          </a:p>
          <a:p>
            <a:pPr indent="355600" algn="l">
              <a:lnSpc>
                <a:spcPct val="150000"/>
              </a:lnSpc>
            </a:pPr>
            <a:r>
              <a:rPr lang="en-US" sz="2800">
                <a:latin typeface="黑体" panose="02010609060101010101" pitchFamily="49" charset="-122"/>
                <a:ea typeface="宋体" panose="02010600030101010101" pitchFamily="2" charset="-122"/>
              </a:rPr>
              <a:t>  12:00-13:00  </a:t>
            </a:r>
            <a:r>
              <a:rPr lang="zh-CN" sz="2800">
                <a:sym typeface="+mn-ea"/>
              </a:rPr>
              <a:t>中餐：</a:t>
            </a:r>
            <a:endParaRPr lang="zh-CN" sz="2800">
              <a:ea typeface="宋体" panose="02010600030101010101" pitchFamily="2" charset="-122"/>
            </a:endParaRPr>
          </a:p>
          <a:p>
            <a:pPr indent="355600" algn="l">
              <a:lnSpc>
                <a:spcPct val="150000"/>
              </a:lnSpc>
            </a:pPr>
            <a:r>
              <a:rPr lang="en-US" sz="2800">
                <a:latin typeface="黑体" panose="02010609060101010101" pitchFamily="49" charset="-122"/>
                <a:ea typeface="宋体" panose="02010600030101010101" pitchFamily="2" charset="-122"/>
              </a:rPr>
              <a:t>  13:00-14:30  </a:t>
            </a:r>
            <a:r>
              <a:rPr lang="zh-CN" altLang="en-US" sz="2800">
                <a:latin typeface="黑体" panose="02010609060101010101" pitchFamily="49" charset="-122"/>
                <a:ea typeface="宋体" panose="02010600030101010101" pitchFamily="2" charset="-122"/>
              </a:rPr>
              <a:t>午休</a:t>
            </a:r>
            <a:endParaRPr lang="zh-CN" altLang="en-US" sz="2800">
              <a:latin typeface="黑体" panose="02010609060101010101" pitchFamily="49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Click="0" advTm="2000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939800" y="431165"/>
            <a:ext cx="9627870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55600">
              <a:lnSpc>
                <a:spcPct val="150000"/>
              </a:lnSpc>
            </a:pPr>
            <a:r>
              <a:rPr lang="en-US" sz="2800" b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14:30-17:30   </a:t>
            </a:r>
            <a:r>
              <a:rPr lang="zh-CN" sz="2800" b="0" u="sng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学习业务新知识、作</a:t>
            </a:r>
            <a:r>
              <a:rPr lang="zh-CN" sz="2800" u="sng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下年度工作和人生的       规划、撰写个人成长史、</a:t>
            </a:r>
            <a:r>
              <a:rPr lang="zh-CN" sz="2800" b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做学习强国的题目</a:t>
            </a:r>
            <a:r>
              <a:rPr lang="zh-CN" sz="2800" u="sng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等等</a:t>
            </a:r>
            <a:r>
              <a:rPr 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r>
              <a:rPr lang="zh-CN" sz="2800" b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                         整理内务、还可以做一些创新的家务事。</a:t>
            </a:r>
            <a:endParaRPr lang="zh-CN" sz="2800" b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355600">
              <a:lnSpc>
                <a:spcPct val="150000"/>
              </a:lnSpc>
            </a:pPr>
            <a:r>
              <a:rPr lang="en-US" sz="2800" b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18:00-19:00    </a:t>
            </a:r>
            <a:r>
              <a:rPr lang="zh-CN" sz="2800" b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晚餐：</a:t>
            </a:r>
            <a:endParaRPr lang="zh-CN" sz="2800" b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355600">
              <a:lnSpc>
                <a:spcPct val="150000"/>
              </a:lnSpc>
            </a:pPr>
            <a:r>
              <a:rPr lang="en-US" sz="2800" b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19:00-22:00    </a:t>
            </a:r>
            <a:r>
              <a:rPr lang="zh-CN" sz="2800" b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看新闻联播、做亲子游戏、与朋友交流、请确保每天交流有3-9000个单词，也可以用朗读文章或唱3首激昂的歌替代                                             </a:t>
            </a:r>
            <a:endParaRPr lang="zh-CN" sz="2800" b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355600">
              <a:lnSpc>
                <a:spcPct val="150000"/>
              </a:lnSpc>
            </a:pPr>
            <a:r>
              <a:rPr lang="en-US" altLang="zh-CN" sz="2800" b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23:00-             </a:t>
            </a:r>
            <a:r>
              <a:rPr lang="en-US" altLang="zh-CN" sz="2800" b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睡觉：</a:t>
            </a:r>
            <a:r>
              <a:rPr lang="en-US" altLang="zh-CN" sz="2800" b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sz="2800" b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睡前可以做</a:t>
            </a:r>
            <a:r>
              <a:rPr lang="en-US" altLang="zh-CN" sz="2800" b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sz="2800" b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正念</a:t>
            </a:r>
            <a:r>
              <a:rPr lang="en-US" altLang="zh-CN" sz="2800" b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sz="2800" b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的训练。</a:t>
            </a:r>
            <a:endParaRPr lang="en-US" altLang="zh-CN" sz="2800" b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</p:cSld>
  <p:clrMapOvr>
    <a:masterClrMapping/>
  </p:clrMapOvr>
  <p:transition spd="slow" advClick="0" advTm="2000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十字形 13"/>
          <p:cNvSpPr/>
          <p:nvPr/>
        </p:nvSpPr>
        <p:spPr>
          <a:xfrm>
            <a:off x="5113338" y="3122613"/>
            <a:ext cx="655637" cy="642937"/>
          </a:xfrm>
          <a:prstGeom prst="plus">
            <a:avLst>
              <a:gd name="adj" fmla="val 25000"/>
            </a:avLst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1"/>
              </a:buBlip>
              <a:defRPr/>
            </a:pP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850" name="十字形 14"/>
          <p:cNvSpPr/>
          <p:nvPr/>
        </p:nvSpPr>
        <p:spPr>
          <a:xfrm>
            <a:off x="4733925" y="3182938"/>
            <a:ext cx="836613" cy="641350"/>
          </a:xfrm>
          <a:prstGeom prst="plus">
            <a:avLst>
              <a:gd name="adj" fmla="val 25000"/>
            </a:avLst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1"/>
              </a:buBlip>
              <a:defRPr/>
            </a:pP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十字箭头标注 17"/>
          <p:cNvSpPr/>
          <p:nvPr/>
        </p:nvSpPr>
        <p:spPr bwMode="auto">
          <a:xfrm>
            <a:off x="4962525" y="3422650"/>
            <a:ext cx="1014413" cy="1143000"/>
          </a:xfrm>
          <a:prstGeom prst="quadArrow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1"/>
              </a:buBlip>
              <a:defRPr/>
            </a:pPr>
            <a:endParaRPr kumimoji="0" lang="zh-CN" alt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8854" name="图片 3" descr="未标题-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4480" y="421640"/>
            <a:ext cx="2411413" cy="414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3811905" y="1245235"/>
            <a:ext cx="810704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Wingdings" panose="05000000000000000000" charset="0"/>
              <a:buChar char="u"/>
            </a:pPr>
            <a:r>
              <a:rPr lang="zh-CN" alt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正念的定义</a:t>
            </a:r>
            <a:r>
              <a:rPr lang="en-US" altLang="zh-CN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en-US" altLang="zh-CN" sz="2400" dirty="0" smtClean="0">
                <a:solidFill>
                  <a:srgbClr val="000000"/>
                </a:solidFill>
                <a:latin typeface="黑体" panose="02010609060101010101" pitchFamily="49" charset="-122"/>
                <a:cs typeface="黑体" panose="02010609060101010101" pitchFamily="49" charset="-122"/>
                <a:sym typeface="+mn-ea"/>
              </a:rPr>
              <a:t>正念是一种有意地，不加评判地对当下的</a:t>
            </a:r>
            <a:r>
              <a:rPr lang="en-US" altLang="zh-CN" sz="3200" dirty="0" smtClean="0">
                <a:solidFill>
                  <a:srgbClr val="FF0000"/>
                </a:solidFill>
                <a:latin typeface="黑体" panose="02010609060101010101" pitchFamily="49" charset="-122"/>
                <a:cs typeface="黑体" panose="02010609060101010101" pitchFamily="49" charset="-122"/>
                <a:sym typeface="+mn-ea"/>
              </a:rPr>
              <a:t>觉察</a:t>
            </a:r>
            <a:r>
              <a:rPr lang="en-US" altLang="zh-CN" sz="2400" dirty="0" smtClean="0">
                <a:solidFill>
                  <a:srgbClr val="000000"/>
                </a:solidFill>
                <a:latin typeface="黑体" panose="02010609060101010101" pitchFamily="49" charset="-122"/>
                <a:cs typeface="黑体" panose="02010609060101010101" pitchFamily="49" charset="-122"/>
                <a:sym typeface="+mn-ea"/>
              </a:rPr>
              <a:t>。</a:t>
            </a:r>
            <a:endParaRPr lang="zh-CN" altLang="en-US" sz="2400" b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24293" y="336577"/>
            <a:ext cx="4716356" cy="584775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正念的定义、精神、心态</a:t>
            </a:r>
            <a:endParaRPr lang="zh-CN" altLang="en-US" sz="3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90010" y="2756535"/>
            <a:ext cx="8028940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Wingdings" panose="05000000000000000000" charset="0"/>
              <a:buChar char="u"/>
            </a:pPr>
            <a:r>
              <a:rPr lang="zh-CN" altLang="zh-CN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正念的精神</a:t>
            </a:r>
            <a:r>
              <a:rPr lang="en-US" altLang="zh-CN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zh-CN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接受每一个到来的时刻，无论是愉悦不愉悦，好的坏的，美的丑的，并加以观照，因为这都是当下的面貌。</a:t>
            </a:r>
            <a:endParaRPr lang="zh-CN" altLang="zh-CN" sz="2400" b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Aft>
                <a:spcPts val="0"/>
              </a:spcAft>
            </a:pPr>
            <a:r>
              <a:rPr lang="en-US" altLang="zh-CN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</a:t>
            </a:r>
            <a:endParaRPr lang="zh-CN" altLang="zh-CN" sz="2400" b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spcAft>
                <a:spcPts val="0"/>
              </a:spcAft>
              <a:buFont typeface="Wingdings" panose="05000000000000000000" charset="0"/>
              <a:buChar char="u"/>
            </a:pPr>
            <a:r>
              <a:rPr lang="zh-CN" altLang="zh-CN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正念的心态</a:t>
            </a:r>
            <a:r>
              <a:rPr lang="en-US" altLang="zh-CN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zh-CN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保持初学者之心，非批判性，如实知悉，不刻意努力（无为），平等心，顺其自然（接纳），自给自足，慈悲心。</a:t>
            </a:r>
            <a:r>
              <a:rPr lang="en-US" altLang="zh-CN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</a:t>
            </a: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次的效果一定比</a:t>
            </a:r>
            <a:r>
              <a:rPr lang="en-US" altLang="zh-CN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99</a:t>
            </a: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次好，</a:t>
            </a:r>
            <a:r>
              <a:rPr lang="en-US" altLang="zh-CN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10000</a:t>
            </a: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次未体会到，或许</a:t>
            </a:r>
            <a:r>
              <a:rPr lang="en-US" altLang="zh-CN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10001</a:t>
            </a: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次就体会到了。</a:t>
            </a:r>
            <a:r>
              <a:rPr lang="en-US" altLang="zh-CN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</a:t>
            </a:r>
            <a:endParaRPr lang="zh-CN" altLang="zh-CN" sz="2400" b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r="3303"/>
          <a:stretch>
            <a:fillRect/>
          </a:stretch>
        </p:blipFill>
        <p:spPr>
          <a:xfrm>
            <a:off x="287020" y="1245235"/>
            <a:ext cx="2883535" cy="348869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87020" y="4324985"/>
            <a:ext cx="3258185" cy="124523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ts val="4500"/>
              </a:lnSpc>
            </a:pP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rPr>
              <a:t>  </a:t>
            </a:r>
            <a:endParaRPr lang="en-US" altLang="zh-CN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pitchFamily="49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rPr>
              <a:t>卡巴金 美国人</a:t>
            </a:r>
            <a:endParaRPr lang="zh-CN" altLang="en-US" sz="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4765425" y="1032823"/>
            <a:ext cx="2367926" cy="2380180"/>
            <a:chOff x="687918" y="1447246"/>
            <a:chExt cx="4568907" cy="4592552"/>
          </a:xfrm>
        </p:grpSpPr>
        <p:grpSp>
          <p:nvGrpSpPr>
            <p:cNvPr id="23" name="组合 22"/>
            <p:cNvGrpSpPr/>
            <p:nvPr/>
          </p:nvGrpSpPr>
          <p:grpSpPr>
            <a:xfrm rot="2700000">
              <a:off x="756186" y="1959808"/>
              <a:ext cx="2713630" cy="2850166"/>
              <a:chOff x="0" y="986971"/>
              <a:chExt cx="4615543" cy="4847774"/>
            </a:xfrm>
          </p:grpSpPr>
          <p:sp>
            <p:nvSpPr>
              <p:cNvPr id="35" name="矩形 34"/>
              <p:cNvSpPr/>
              <p:nvPr/>
            </p:nvSpPr>
            <p:spPr>
              <a:xfrm>
                <a:off x="449943" y="986971"/>
                <a:ext cx="4165600" cy="4847774"/>
              </a:xfrm>
              <a:prstGeom prst="rect">
                <a:avLst/>
              </a:prstGeom>
              <a:no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0" y="1320801"/>
                <a:ext cx="4180114" cy="4180114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 rot="2700000">
              <a:off x="1733312" y="1447244"/>
              <a:ext cx="3440825" cy="3440828"/>
            </a:xfrm>
            <a:prstGeom prst="rect">
              <a:avLst/>
            </a:prstGeom>
            <a:solidFill>
              <a:srgbClr val="9018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 rot="2700000">
              <a:off x="4526822" y="5309795"/>
              <a:ext cx="712090" cy="747916"/>
              <a:chOff x="0" y="986971"/>
              <a:chExt cx="4615543" cy="4847774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449943" y="986971"/>
                <a:ext cx="4165600" cy="4847774"/>
              </a:xfrm>
              <a:prstGeom prst="rect">
                <a:avLst/>
              </a:prstGeom>
              <a:noFill/>
              <a:ln>
                <a:solidFill>
                  <a:srgbClr val="90181C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0" y="1320801"/>
                <a:ext cx="4180114" cy="4180114"/>
              </a:xfrm>
              <a:prstGeom prst="rect">
                <a:avLst/>
              </a:prstGeom>
              <a:solidFill>
                <a:srgbClr val="9018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</a:endParaRPr>
              </a:p>
            </p:txBody>
          </p:sp>
        </p:grpSp>
      </p:grpSp>
      <p:cxnSp>
        <p:nvCxnSpPr>
          <p:cNvPr id="39" name="直接连接符 38"/>
          <p:cNvCxnSpPr/>
          <p:nvPr/>
        </p:nvCxnSpPr>
        <p:spPr>
          <a:xfrm>
            <a:off x="2363525" y="4465394"/>
            <a:ext cx="1456264" cy="1"/>
          </a:xfrm>
          <a:prstGeom prst="line">
            <a:avLst/>
          </a:prstGeom>
          <a:ln w="9525">
            <a:solidFill>
              <a:srgbClr val="9018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8305591" y="4453670"/>
            <a:ext cx="1379619" cy="1"/>
          </a:xfrm>
          <a:prstGeom prst="line">
            <a:avLst/>
          </a:prstGeom>
          <a:ln w="9525">
            <a:solidFill>
              <a:srgbClr val="9018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_14"/>
          <p:cNvSpPr txBox="1">
            <a:spLocks noChangeArrowheads="1"/>
          </p:cNvSpPr>
          <p:nvPr/>
        </p:nvSpPr>
        <p:spPr bwMode="auto">
          <a:xfrm>
            <a:off x="5098172" y="1619225"/>
            <a:ext cx="2264212" cy="64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zh-CN" sz="5400" dirty="0">
                <a:solidFill>
                  <a:schemeClr val="bg1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04</a:t>
            </a:r>
            <a:endParaRPr lang="zh-CN" sz="5400" dirty="0">
              <a:solidFill>
                <a:schemeClr val="bg1"/>
              </a:solidFill>
              <a:latin typeface="方正黑体简体" panose="03000509000000000000" pitchFamily="65" charset="-122"/>
              <a:ea typeface="方正黑体简体" panose="03000509000000000000" pitchFamily="65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47160" y="4051300"/>
            <a:ext cx="4297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正念呵护亲爱的家人</a:t>
            </a:r>
            <a:endParaRPr lang="zh-CN" alt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Click="0" advTm="2000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69"/>
          <p:cNvSpPr>
            <a:spLocks noChangeArrowheads="1"/>
          </p:cNvSpPr>
          <p:nvPr/>
        </p:nvSpPr>
        <p:spPr bwMode="auto">
          <a:xfrm>
            <a:off x="2570090" y="2204864"/>
            <a:ext cx="7051819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685800">
              <a:lnSpc>
                <a:spcPct val="150000"/>
              </a:lnSpc>
            </a:pPr>
            <a:r>
              <a:rPr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呵护不听话的</a:t>
            </a:r>
            <a:r>
              <a:rPr lang="zh-CN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父母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defTabSz="685800">
              <a:lnSpc>
                <a:spcPct val="150000"/>
              </a:lnSpc>
            </a:pPr>
            <a:r>
              <a:rPr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</a:t>
            </a:r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 念 沟 通 七 步 曲</a:t>
            </a:r>
            <a:endParaRPr lang="zh-CN" alt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Click="0" advTm="2000"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69"/>
          <p:cNvSpPr>
            <a:spLocks noChangeArrowheads="1"/>
          </p:cNvSpPr>
          <p:nvPr/>
        </p:nvSpPr>
        <p:spPr bwMode="auto">
          <a:xfrm>
            <a:off x="1901190" y="1245870"/>
            <a:ext cx="8422640" cy="446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lnSpc>
                <a:spcPct val="150000"/>
              </a:lnSpc>
            </a:pPr>
            <a:r>
              <a:rPr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一、识别规避反应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defTabSz="685800">
              <a:lnSpc>
                <a:spcPct val="200000"/>
              </a:lnSpc>
            </a:pPr>
            <a:r>
              <a:rPr lang="en-US" altLang="zh-C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 </a:t>
            </a:r>
            <a:r>
              <a:rPr lang="zh-CN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对于那些自认为不愉快的事物，我们会极力地进行回避、逃离、摆脱、自我麻痹，或者去摧毁它们。</a:t>
            </a:r>
            <a:endParaRPr lang="zh-CN" alt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defTabSz="685800">
              <a:lnSpc>
                <a:spcPct val="200000"/>
              </a:lnSpc>
            </a:pPr>
            <a:r>
              <a:rPr lang="en-US" altLang="zh-C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 </a:t>
            </a:r>
            <a:r>
              <a:rPr lang="zh-CN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这就是被迫行动模式背后的力量来源，它让我们深陷于抑郁、焦虑、愤怒、压力等负面情绪中。</a:t>
            </a:r>
            <a:endParaRPr lang="zh-CN" alt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Click="0" advTm="2000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69"/>
          <p:cNvSpPr>
            <a:spLocks noChangeArrowheads="1"/>
          </p:cNvSpPr>
          <p:nvPr/>
        </p:nvSpPr>
        <p:spPr bwMode="auto">
          <a:xfrm>
            <a:off x="1991544" y="188640"/>
            <a:ext cx="7630365" cy="817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父母不听劝的常见规避反应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457200" marR="0" lvl="0" indent="-457200" algn="l" defTabSz="6858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不愉快刺激</a:t>
            </a:r>
            <a:endParaRPr lang="en-US" altLang="zh-CN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R="0" lvl="0" algn="l" defTabSz="6858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事件：不戴口罩、不勤洗手、串门、随意出门等。</a:t>
            </a:r>
            <a:endParaRPr lang="en-US" altLang="zh-CN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R="0" lvl="0" algn="l" defTabSz="6858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情绪：焦虑、烦躁、愤怒等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lvl="0" algn="l" defTabSz="6858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en-US" altLang="zh-CN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、习惯性的心智反应模式</a:t>
            </a:r>
            <a:endParaRPr lang="en-US" altLang="zh-CN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defTabSz="685800">
              <a:lnSpc>
                <a:spcPct val="200000"/>
              </a:lnSpc>
            </a:pP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念叨：“爸不要让别人来串门了，现在外面病毒传播很快，好多人都感染了，万一感染了就不得了”</a:t>
            </a:r>
            <a:endParaRPr lang="en-US" altLang="zh-CN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defTabSz="685800">
              <a:lnSpc>
                <a:spcPct val="200000"/>
              </a:lnSpc>
            </a:pP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指责：“爸你怎么又出门了，硬是要把病毒带到家里来是不是？我家妞妞被感染了你就高兴了是不是？”</a:t>
            </a:r>
            <a:endParaRPr lang="en-US" altLang="zh-CN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defTabSz="685800">
              <a:lnSpc>
                <a:spcPct val="200000"/>
              </a:lnSpc>
            </a:pPr>
            <a:endParaRPr lang="en-US" altLang="zh-CN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defTabSz="685800">
              <a:lnSpc>
                <a:spcPct val="200000"/>
              </a:lnSpc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 spd="slow" advClick="0" advTm="2000"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69"/>
          <p:cNvSpPr>
            <a:spLocks noChangeArrowheads="1"/>
          </p:cNvSpPr>
          <p:nvPr/>
        </p:nvSpPr>
        <p:spPr bwMode="auto">
          <a:xfrm>
            <a:off x="1991544" y="188640"/>
            <a:ext cx="7630365" cy="761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规避反应的后果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lvl="0" defTabSz="685800">
              <a:lnSpc>
                <a:spcPct val="200000"/>
              </a:lnSpc>
            </a:pP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父母不耐烦，生气</a:t>
            </a:r>
            <a:endParaRPr lang="en-US" altLang="zh-CN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defTabSz="685800">
              <a:lnSpc>
                <a:spcPct val="200000"/>
              </a:lnSpc>
            </a:pP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父母可能一起之气回老家</a:t>
            </a:r>
            <a:endParaRPr lang="en-US" altLang="zh-CN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defTabSz="685800">
              <a:lnSpc>
                <a:spcPct val="200000"/>
              </a:lnSpc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defTabSz="685800">
              <a:lnSpc>
                <a:spcPct val="200000"/>
              </a:lnSpc>
            </a:pPr>
            <a:r>
              <a:rPr lang="zh-CN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规避反应给自己带来的第二次伤害</a:t>
            </a:r>
            <a:endParaRPr lang="en-US" altLang="zh-CN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defTabSz="685800">
              <a:lnSpc>
                <a:spcPct val="200000"/>
              </a:lnSpc>
            </a:pPr>
            <a:r>
              <a:rPr lang="zh-CN" altLang="en-US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父母与自己起言语冲突</a:t>
            </a:r>
            <a:endParaRPr lang="en-US" altLang="zh-CN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defTabSz="685800">
              <a:lnSpc>
                <a:spcPct val="200000"/>
              </a:lnSpc>
            </a:pPr>
            <a:r>
              <a:rPr lang="zh-CN" altLang="en-US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没人带小孩</a:t>
            </a:r>
            <a:endParaRPr lang="en-US" altLang="zh-CN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defTabSz="685800">
              <a:lnSpc>
                <a:spcPct val="200000"/>
              </a:lnSpc>
            </a:pPr>
            <a:r>
              <a:rPr lang="zh-CN" altLang="en-US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担心父母更加不安全</a:t>
            </a:r>
            <a:endParaRPr lang="zh-CN" altLang="en-US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defTabSz="685800">
              <a:lnSpc>
                <a:spcPct val="200000"/>
              </a:lnSpc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6858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 spd="slow" advClick="0" advTm="2000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69"/>
          <p:cNvSpPr>
            <a:spLocks noChangeArrowheads="1"/>
          </p:cNvSpPr>
          <p:nvPr/>
        </p:nvSpPr>
        <p:spPr bwMode="auto">
          <a:xfrm>
            <a:off x="1991544" y="188640"/>
            <a:ext cx="7630365" cy="526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defTabSz="685800">
              <a:lnSpc>
                <a:spcPct val="200000"/>
              </a:lnSpc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lvl="0" defTabSz="685800">
              <a:lnSpc>
                <a:spcPct val="200000"/>
              </a:lnSpc>
            </a:pPr>
            <a:endParaRPr lang="en-US" altLang="zh-CN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defTabSz="685800">
              <a:lnSpc>
                <a:spcPct val="200000"/>
              </a:lnSpc>
            </a:pP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 </a:t>
            </a:r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不可控：不愉快刺激</a:t>
            </a:r>
            <a:endParaRPr lang="en-US" altLang="zh-CN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defTabSz="685800">
              <a:lnSpc>
                <a:spcPct val="200000"/>
              </a:lnSpc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             可控：规避反应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6858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 spd="slow" advClick="0" advTm="2000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49166" y="1458209"/>
            <a:ext cx="818717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正念的练习终止恶性循环中：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685800">
              <a:lnSpc>
                <a:spcPct val="150000"/>
              </a:lnSpc>
            </a:pPr>
            <a:endParaRPr lang="en-US" altLang="zh-CN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685800">
              <a:lnSpc>
                <a:spcPct val="150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焦虑       愤怒       规避       愤怒</a:t>
            </a: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平和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箭头: 右 7"/>
          <p:cNvSpPr/>
          <p:nvPr/>
        </p:nvSpPr>
        <p:spPr>
          <a:xfrm>
            <a:off x="3125341" y="2961257"/>
            <a:ext cx="296945" cy="109401"/>
          </a:xfrm>
          <a:prstGeom prst="rightArrow">
            <a:avLst/>
          </a:prstGeom>
          <a:solidFill>
            <a:schemeClr val="accent1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500" b="1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" name="箭头: 右 8"/>
          <p:cNvSpPr/>
          <p:nvPr/>
        </p:nvSpPr>
        <p:spPr>
          <a:xfrm>
            <a:off x="4087206" y="2964884"/>
            <a:ext cx="296945" cy="109401"/>
          </a:xfrm>
          <a:prstGeom prst="rightArrow">
            <a:avLst/>
          </a:prstGeom>
          <a:solidFill>
            <a:schemeClr val="accent1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500" b="1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" name="箭头: 右 9"/>
          <p:cNvSpPr/>
          <p:nvPr/>
        </p:nvSpPr>
        <p:spPr>
          <a:xfrm>
            <a:off x="5055811" y="2964884"/>
            <a:ext cx="296945" cy="109401"/>
          </a:xfrm>
          <a:prstGeom prst="rightArrow">
            <a:avLst/>
          </a:prstGeom>
          <a:solidFill>
            <a:schemeClr val="accent1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zh-CN" sz="1500" b="1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rPr>
              <a:t> </a:t>
            </a:r>
            <a:endParaRPr lang="zh-CN" altLang="en-US" sz="1500" b="1" dirty="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2" name="乘号 11"/>
          <p:cNvSpPr/>
          <p:nvPr/>
        </p:nvSpPr>
        <p:spPr>
          <a:xfrm>
            <a:off x="5278990" y="3074274"/>
            <a:ext cx="182056" cy="301969"/>
          </a:xfrm>
          <a:prstGeom prst="mathMultiply">
            <a:avLst/>
          </a:prstGeom>
          <a:solidFill>
            <a:srgbClr val="F00000">
              <a:alpha val="6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500" b="1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3" name="箭头: 上 12"/>
          <p:cNvSpPr/>
          <p:nvPr/>
        </p:nvSpPr>
        <p:spPr>
          <a:xfrm>
            <a:off x="5278636" y="3257544"/>
            <a:ext cx="148472" cy="301969"/>
          </a:xfrm>
          <a:prstGeom prst="upArrow">
            <a:avLst/>
          </a:prstGeom>
          <a:solidFill>
            <a:schemeClr val="accent1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500" b="1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82713" y="3559892"/>
            <a:ext cx="6716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正念</a:t>
            </a:r>
            <a:endParaRPr lang="zh-CN" altLang="en-US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箭头: 上弧形 14"/>
          <p:cNvSpPr/>
          <p:nvPr/>
        </p:nvSpPr>
        <p:spPr>
          <a:xfrm>
            <a:off x="4235678" y="2500854"/>
            <a:ext cx="2304854" cy="352574"/>
          </a:xfrm>
          <a:prstGeom prst="curvedDownArrow">
            <a:avLst/>
          </a:prstGeom>
          <a:solidFill>
            <a:schemeClr val="accent1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500" b="1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07493" y="4181607"/>
            <a:ext cx="7770614" cy="154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呼吸空间、正念静坐、正念行走等</a:t>
            </a:r>
            <a:endParaRPr lang="zh-CN" altLang="en-US" sz="21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在觉察中温和地拥抱它们，就是一种肯定，意味着我们能面对它、认出它、与它共处。</a:t>
            </a:r>
            <a:endParaRPr lang="zh-CN" altLang="en-US" sz="21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23795" y="332740"/>
            <a:ext cx="44805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ea typeface="微软雅黑" panose="020B0503020204020204" pitchFamily="34" charset="-122"/>
              </a:rPr>
              <a:t>二、按下暂停键</a:t>
            </a:r>
            <a:endParaRPr lang="zh-CN" altLang="en-US" sz="4000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2000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69"/>
          <p:cNvSpPr>
            <a:spLocks noChangeArrowheads="1"/>
          </p:cNvSpPr>
          <p:nvPr/>
        </p:nvSpPr>
        <p:spPr bwMode="auto">
          <a:xfrm>
            <a:off x="2687640" y="1245953"/>
            <a:ext cx="7051819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defTabSz="685800">
              <a:lnSpc>
                <a:spcPct val="150000"/>
              </a:lnSpc>
            </a:pPr>
            <a:r>
              <a:rPr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第三步、从自己的角度考虑（觉察自我）</a:t>
            </a:r>
            <a:endParaRPr lang="en-US" altLang="zh-CN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defTabSz="685800">
              <a:lnSpc>
                <a:spcPct val="150000"/>
              </a:lnSpc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lvl="0" defTabSz="685800">
              <a:lnSpc>
                <a:spcPct val="150000"/>
              </a:lnSpc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命名情绪（愤怒、恐惧、焦虑、担心）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lvl="0" defTabSz="685800">
              <a:lnSpc>
                <a:spcPct val="150000"/>
              </a:lnSpc>
            </a:pPr>
            <a:r>
              <a:rPr lang="zh-CN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觉察情绪背后的想法（不应该</a:t>
            </a:r>
            <a:r>
              <a:rPr lang="en-US" altLang="zh-C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...</a:t>
            </a:r>
            <a:r>
              <a:rPr lang="zh-CN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应该</a:t>
            </a:r>
            <a:r>
              <a:rPr lang="en-US" altLang="zh-C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...)</a:t>
            </a:r>
            <a:endParaRPr lang="en-US" altLang="zh-CN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Click="0" advTm="2000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69"/>
          <p:cNvSpPr>
            <a:spLocks noChangeArrowheads="1"/>
          </p:cNvSpPr>
          <p:nvPr/>
        </p:nvSpPr>
        <p:spPr bwMode="auto">
          <a:xfrm>
            <a:off x="2687640" y="1245953"/>
            <a:ext cx="7051819" cy="443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defTabSz="685800">
              <a:lnSpc>
                <a:spcPct val="150000"/>
              </a:lnSpc>
            </a:pPr>
            <a:r>
              <a:rPr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第四步、从父母的角度考虑    （觉察父母）</a:t>
            </a:r>
            <a:endParaRPr lang="en-US" altLang="zh-CN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defTabSz="685800">
              <a:lnSpc>
                <a:spcPct val="150000"/>
              </a:lnSpc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lvl="0" defTabSz="685800">
              <a:lnSpc>
                <a:spcPct val="150000"/>
              </a:lnSpc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父母行为背后的经验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(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以前的生活阅历）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lvl="0" defTabSz="685800">
              <a:lnSpc>
                <a:spcPct val="150000"/>
              </a:lnSpc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命名父母的情绪（委屈）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lvl="0" defTabSz="685800">
              <a:lnSpc>
                <a:spcPct val="150000"/>
              </a:lnSpc>
            </a:pPr>
            <a:r>
              <a:rPr lang="zh-CN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觉察父母情绪背后的想法（照顾家人营养</a:t>
            </a:r>
            <a:r>
              <a:rPr lang="en-US" altLang="zh-C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...)</a:t>
            </a:r>
            <a:endParaRPr lang="en-US" altLang="zh-CN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Click="0" advTm="2000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69"/>
          <p:cNvSpPr>
            <a:spLocks noChangeArrowheads="1"/>
          </p:cNvSpPr>
          <p:nvPr/>
        </p:nvSpPr>
        <p:spPr bwMode="auto">
          <a:xfrm>
            <a:off x="1951355" y="699770"/>
            <a:ext cx="8792845" cy="452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defTabSz="685800">
              <a:lnSpc>
                <a:spcPct val="150000"/>
              </a:lnSpc>
            </a:pPr>
            <a:r>
              <a:rPr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第五步、表达自己（认知三维度）</a:t>
            </a:r>
            <a:endParaRPr lang="en-US" altLang="zh-CN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defTabSz="685800">
              <a:lnSpc>
                <a:spcPct val="150000"/>
              </a:lnSpc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lvl="0" defTabSz="685800">
              <a:lnSpc>
                <a:spcPct val="150000"/>
              </a:lnSpc>
            </a:pPr>
            <a:r>
              <a:rPr lang="zh-CN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情境：什么时候什么地点</a:t>
            </a:r>
            <a:endParaRPr lang="en-US" altLang="zh-CN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defTabSz="685800">
              <a:lnSpc>
                <a:spcPct val="150000"/>
              </a:lnSpc>
            </a:pPr>
            <a:r>
              <a:rPr lang="en-US" altLang="zh-CN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</a:t>
            </a:r>
            <a:r>
              <a:rPr lang="zh-CN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我看到或听到了什么具体事件？</a:t>
            </a:r>
            <a:endParaRPr lang="en-US" altLang="zh-CN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defTabSz="685800">
              <a:lnSpc>
                <a:spcPct val="150000"/>
              </a:lnSpc>
            </a:pPr>
            <a:r>
              <a:rPr lang="zh-CN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情绪：担忧、害怕、愤怒、抑郁、开心、羞愧</a:t>
            </a:r>
            <a:endParaRPr lang="en-US" altLang="zh-CN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defTabSz="685800">
              <a:lnSpc>
                <a:spcPct val="150000"/>
              </a:lnSpc>
            </a:pPr>
            <a:r>
              <a:rPr lang="zh-CN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思维：我担心家人受感染，我害怕大家不安全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15072" y="5335048"/>
            <a:ext cx="835292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只是解释自己的感受，不评判、指责对方</a:t>
            </a:r>
            <a:endParaRPr lang="zh-CN" alt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2000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8"/>
          <a:stretch>
            <a:fillRect/>
          </a:stretch>
        </p:blipFill>
        <p:spPr>
          <a:xfrm>
            <a:off x="-33020" y="-12065"/>
            <a:ext cx="12296775" cy="45535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77360" y="4657340"/>
            <a:ext cx="10037280" cy="2707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正念减压疗法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(MBSR)</a:t>
            </a: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：乔卡巴金一缓解压力</a:t>
            </a:r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正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念认知疗法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(MBCT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：泰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斯德一解决长期抑郁症复发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辩证行为疗法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(DBT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：莱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茵汉一治疗边绿型人格障碍 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接纳承诺疗法（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ACT)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：海斯及其同事  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1638" y="1692061"/>
            <a:ext cx="4860758" cy="2431435"/>
          </a:xfrm>
          <a:prstGeom prst="rect">
            <a:avLst/>
          </a:prstGeom>
          <a:noFill/>
          <a:effectLst>
            <a:outerShdw blurRad="50800" dist="12700" algn="ctr" rotWithShape="0">
              <a:schemeClr val="accent4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以   </a:t>
            </a:r>
            <a:r>
              <a:rPr lang="zh-CN" altLang="en-US" sz="8000" dirty="0" smtClean="0">
                <a:solidFill>
                  <a:schemeClr val="bg1"/>
                </a:solidFill>
                <a:effectLst>
                  <a:outerShdw blurRad="50800" dist="76200" dir="11280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正 念</a:t>
            </a:r>
            <a:endParaRPr lang="en-US" altLang="zh-CN" sz="8000" dirty="0" smtClean="0">
              <a:solidFill>
                <a:schemeClr val="bg1"/>
              </a:solidFill>
              <a:effectLst>
                <a:outerShdw blurRad="50800" dist="76200" dir="11280000" algn="ctr" rotWithShape="0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基础的心理疗法</a:t>
            </a:r>
            <a:endParaRPr lang="en-US" altLang="zh-C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69"/>
          <p:cNvSpPr>
            <a:spLocks noChangeArrowheads="1"/>
          </p:cNvSpPr>
          <p:nvPr/>
        </p:nvSpPr>
        <p:spPr bwMode="auto">
          <a:xfrm>
            <a:off x="2687640" y="1245953"/>
            <a:ext cx="7051819" cy="470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第六步、</a:t>
            </a:r>
            <a:r>
              <a:rPr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调整父母认知</a:t>
            </a:r>
            <a:endParaRPr lang="en-US" altLang="zh-C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sz="2400" b="1" dirty="0">
              <a:solidFill>
                <a:srgbClr val="FF0000"/>
              </a:solidFill>
              <a:ea typeface="微软雅黑" panose="020B0503020204020204" pitchFamily="34" charset="-122"/>
            </a:endParaRPr>
          </a:p>
          <a:p>
            <a:pPr marL="0" marR="0" lvl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0000"/>
                </a:solidFill>
                <a:ea typeface="微软雅黑" panose="020B0503020204020204" pitchFamily="34" charset="-122"/>
              </a:rPr>
              <a:t>切忌讲道理、灌输和威胁</a:t>
            </a:r>
            <a:endParaRPr lang="en-US" altLang="zh-CN" sz="3200" b="1" dirty="0">
              <a:solidFill>
                <a:srgbClr val="FF0000"/>
              </a:solidFill>
              <a:ea typeface="微软雅黑" panose="020B0503020204020204" pitchFamily="34" charset="-122"/>
            </a:endParaRPr>
          </a:p>
          <a:p>
            <a:pPr lvl="0" defTabSz="685800"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ea typeface="微软雅黑" panose="020B0503020204020204" pitchFamily="34" charset="-122"/>
              </a:rPr>
              <a:t>尽量</a:t>
            </a:r>
            <a:r>
              <a:rPr lang="zh-CN" altLang="zh-CN" sz="3200" b="1" dirty="0">
                <a:solidFill>
                  <a:srgbClr val="FF0000"/>
                </a:solidFill>
                <a:ea typeface="微软雅黑" panose="020B0503020204020204" pitchFamily="34" charset="-122"/>
              </a:rPr>
              <a:t>向父母陈述客观事实</a:t>
            </a:r>
            <a:endParaRPr lang="en-US" altLang="zh-CN" sz="3200" b="1" dirty="0">
              <a:solidFill>
                <a:srgbClr val="FF0000"/>
              </a:solidFill>
              <a:ea typeface="微软雅黑" panose="020B0503020204020204" pitchFamily="34" charset="-122"/>
            </a:endParaRPr>
          </a:p>
          <a:p>
            <a:pPr lvl="0" defTabSz="685800">
              <a:lnSpc>
                <a:spcPct val="150000"/>
              </a:lnSpc>
            </a:pPr>
            <a:endParaRPr lang="en-US" altLang="zh-CN" sz="2400" b="1" dirty="0">
              <a:solidFill>
                <a:srgbClr val="FF0000"/>
              </a:solidFill>
              <a:ea typeface="微软雅黑" panose="020B0503020204020204" pitchFamily="34" charset="-122"/>
            </a:endParaRPr>
          </a:p>
          <a:p>
            <a:pPr lvl="0" defTabSz="685800">
              <a:lnSpc>
                <a:spcPct val="150000"/>
              </a:lnSpc>
            </a:pP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讲中央新闻或政府网站发布的确诊、疑似和死亡人数，传递最近湖南省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的确诊人数和感染事件等等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Click="0" advTm="2000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69"/>
          <p:cNvSpPr>
            <a:spLocks noChangeArrowheads="1"/>
          </p:cNvSpPr>
          <p:nvPr/>
        </p:nvSpPr>
        <p:spPr bwMode="auto">
          <a:xfrm>
            <a:off x="2687640" y="1245953"/>
            <a:ext cx="7051819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第七步、表达请求</a:t>
            </a:r>
            <a:endParaRPr lang="en-US" altLang="zh-C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defTabSz="685800">
              <a:lnSpc>
                <a:spcPct val="150000"/>
              </a:lnSpc>
            </a:pPr>
            <a:endParaRPr lang="en-US" altLang="zh-CN" sz="2400" b="1" dirty="0">
              <a:solidFill>
                <a:srgbClr val="FF0000"/>
              </a:solidFill>
              <a:ea typeface="微软雅黑" panose="020B0503020204020204" pitchFamily="34" charset="-122"/>
            </a:endParaRPr>
          </a:p>
          <a:p>
            <a:pPr lvl="0" defTabSz="685800">
              <a:lnSpc>
                <a:spcPct val="150000"/>
              </a:lnSpc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我希望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……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defTabSz="685800">
              <a:lnSpc>
                <a:spcPct val="150000"/>
              </a:lnSpc>
            </a:pPr>
            <a:r>
              <a:rPr lang="zh-CN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我期待</a:t>
            </a:r>
            <a:r>
              <a:rPr lang="en-US" altLang="zh-CN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……</a:t>
            </a:r>
            <a:endParaRPr lang="en-US" altLang="zh-CN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defTabSz="685800">
              <a:lnSpc>
                <a:spcPct val="150000"/>
              </a:lnSpc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我请求</a:t>
            </a:r>
            <a:r>
              <a:rPr lang="en-US" altLang="zh-CN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……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Click="0" advTm="2000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69"/>
          <p:cNvSpPr>
            <a:spLocks noChangeArrowheads="1"/>
          </p:cNvSpPr>
          <p:nvPr/>
        </p:nvSpPr>
        <p:spPr bwMode="auto">
          <a:xfrm>
            <a:off x="1586865" y="460375"/>
            <a:ext cx="8074660" cy="507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685800"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呵护孩子：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defTabSz="685800"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 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正常饮食、起居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defTabSz="685800"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 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陪伴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defTabSz="685800"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 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把事件做资源取向，使其学习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defTabSz="685800"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忍的六个层级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defTabSz="685800"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</a:t>
            </a:r>
            <a:endParaRPr lang="en-US" altLang="zh-C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Click="0" advTm="2000">
    <p:randomBar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2"/>
          <a:stretch>
            <a:fillRect/>
          </a:stretch>
        </p:blipFill>
        <p:spPr>
          <a:xfrm>
            <a:off x="657933" y="1400452"/>
            <a:ext cx="3755035" cy="3554818"/>
          </a:xfrm>
          <a:prstGeom prst="rect">
            <a:avLst/>
          </a:prstGeom>
        </p:spPr>
      </p:pic>
      <p:sp>
        <p:nvSpPr>
          <p:cNvPr id="78849" name="十字形 13"/>
          <p:cNvSpPr/>
          <p:nvPr/>
        </p:nvSpPr>
        <p:spPr>
          <a:xfrm>
            <a:off x="5113338" y="3122613"/>
            <a:ext cx="655637" cy="642937"/>
          </a:xfrm>
          <a:prstGeom prst="plus">
            <a:avLst>
              <a:gd name="adj" fmla="val 25000"/>
            </a:avLst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2"/>
              </a:buBlip>
              <a:defRPr/>
            </a:pP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850" name="十字形 14"/>
          <p:cNvSpPr/>
          <p:nvPr/>
        </p:nvSpPr>
        <p:spPr>
          <a:xfrm>
            <a:off x="4733925" y="3182938"/>
            <a:ext cx="836613" cy="641350"/>
          </a:xfrm>
          <a:prstGeom prst="plus">
            <a:avLst>
              <a:gd name="adj" fmla="val 25000"/>
            </a:avLst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2"/>
              </a:buBlip>
              <a:defRPr/>
            </a:pP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十字箭头标注 17"/>
          <p:cNvSpPr/>
          <p:nvPr/>
        </p:nvSpPr>
        <p:spPr bwMode="auto">
          <a:xfrm>
            <a:off x="4962525" y="3422650"/>
            <a:ext cx="1014413" cy="1143000"/>
          </a:xfrm>
          <a:prstGeom prst="quadArrow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2"/>
              </a:buBlip>
              <a:defRPr/>
            </a:pPr>
            <a:endParaRPr kumimoji="0" lang="zh-CN" alt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8854" name="图片 3" descr="未标题-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00" y="269875"/>
            <a:ext cx="2411413" cy="414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79111" y="269875"/>
            <a:ext cx="1407795" cy="583565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正念的</a:t>
            </a:r>
            <a:endParaRPr lang="zh-CN" altLang="en-US" sz="3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932402" y="1400451"/>
            <a:ext cx="6304347" cy="355481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力忍、忘</a:t>
            </a:r>
            <a:r>
              <a:rPr lang="zh-CN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忍</a:t>
            </a:r>
            <a:endParaRPr lang="en-US" altLang="zh-CN" sz="4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反</a:t>
            </a:r>
            <a:r>
              <a:rPr lang="zh-CN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忍、观</a:t>
            </a:r>
            <a:r>
              <a:rPr lang="zh-CN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忍</a:t>
            </a:r>
            <a:endParaRPr lang="en-US" altLang="zh-CN" sz="4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喜</a:t>
            </a:r>
            <a:r>
              <a:rPr lang="zh-CN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忍、慈</a:t>
            </a:r>
            <a:r>
              <a:rPr lang="zh-CN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忍</a:t>
            </a:r>
            <a:endParaRPr lang="en-US" altLang="zh-CN" sz="4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69"/>
          <p:cNvSpPr>
            <a:spLocks noChangeArrowheads="1"/>
          </p:cNvSpPr>
          <p:nvPr/>
        </p:nvSpPr>
        <p:spPr bwMode="auto">
          <a:xfrm>
            <a:off x="851535" y="433705"/>
            <a:ext cx="807466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685800">
              <a:lnSpc>
                <a:spcPct val="150000"/>
              </a:lnSpc>
            </a:pPr>
            <a:r>
              <a:rPr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疫情来了，正念四部（不）曲：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defTabSz="685800"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defTabSz="685800"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不麻痹大意</a:t>
            </a:r>
            <a:r>
              <a:rPr lang="zh-CN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en-US" altLang="zh-C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defTabSz="685800">
              <a:lnSpc>
                <a:spcPct val="150000"/>
              </a:lnSpc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2.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不做二传或三传手；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defTabSz="685800"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不沮丧灰心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defTabSz="685800"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不惊慌失措。    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defTabSz="685800"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</a:t>
            </a:r>
            <a:endParaRPr lang="en-US" altLang="zh-C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8880" r="10935"/>
          <a:stretch>
            <a:fillRect/>
          </a:stretch>
        </p:blipFill>
        <p:spPr>
          <a:xfrm>
            <a:off x="7308215" y="2930525"/>
            <a:ext cx="4032885" cy="3353435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9827" l="530" r="65828"/>
                    </a14:imgEffect>
                  </a14:imgLayer>
                </a14:imgProps>
              </a:ext>
            </a:extLst>
          </a:blip>
          <a:srcRect l="-1" t="30173" r="46982"/>
          <a:stretch>
            <a:fillRect/>
          </a:stretch>
        </p:blipFill>
        <p:spPr>
          <a:xfrm flipH="1">
            <a:off x="-22860" y="5715"/>
            <a:ext cx="3696970" cy="46545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61" y="508318"/>
            <a:ext cx="1375410" cy="2415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536599" y="2091055"/>
            <a:ext cx="566166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hangingPunct="1">
              <a:lnSpc>
                <a:spcPct val="200000"/>
              </a:lnSpc>
              <a:buFont typeface="Wingdings" panose="05000000000000000000" charset="0"/>
              <a:buChar char="u"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愿我健康平安，愿我幸福快乐！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1" hangingPunct="1">
              <a:lnSpc>
                <a:spcPct val="200000"/>
              </a:lnSpc>
              <a:buFont typeface="Wingdings" panose="05000000000000000000" charset="0"/>
              <a:buChar char="u"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愿我有智慧面对一切困难！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1" hangingPunct="1">
              <a:lnSpc>
                <a:spcPct val="200000"/>
              </a:lnSpc>
              <a:buFont typeface="Wingdings" panose="05000000000000000000" charset="0"/>
              <a:buChar char="u"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愿我的生命朝着美好的方向发展！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/>
            <a:endParaRPr lang="zh-CN" altLang="en-US" sz="240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8" b="33184"/>
          <a:stretch>
            <a:fillRect/>
          </a:stretch>
        </p:blipFill>
        <p:spPr>
          <a:xfrm>
            <a:off x="-22860" y="5379085"/>
            <a:ext cx="7530465" cy="14439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86167" y="604837"/>
            <a:ext cx="3720941" cy="112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rPr>
              <a:t>光的祝福</a:t>
            </a:r>
            <a:endParaRPr lang="zh-CN" altLang="en-US" sz="45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6" t="18678" b="33770"/>
          <a:stretch>
            <a:fillRect/>
          </a:stretch>
        </p:blipFill>
        <p:spPr>
          <a:xfrm>
            <a:off x="7319010" y="5019040"/>
            <a:ext cx="4860290" cy="1804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/>
        </p:nvSpPr>
        <p:spPr>
          <a:xfrm>
            <a:off x="3068776" y="0"/>
            <a:ext cx="7581774" cy="6858000"/>
          </a:xfrm>
          <a:custGeom>
            <a:avLst/>
            <a:gdLst>
              <a:gd name="connsiteX0" fmla="*/ 6726369 w 7581774"/>
              <a:gd name="connsiteY0" fmla="*/ 0 h 6858000"/>
              <a:gd name="connsiteX1" fmla="*/ 7581774 w 7581774"/>
              <a:gd name="connsiteY1" fmla="*/ 0 h 6858000"/>
              <a:gd name="connsiteX2" fmla="*/ 855405 w 7581774"/>
              <a:gd name="connsiteY2" fmla="*/ 6858000 h 6858000"/>
              <a:gd name="connsiteX3" fmla="*/ 0 w 7581774"/>
              <a:gd name="connsiteY3" fmla="*/ 6858000 h 6858000"/>
              <a:gd name="connsiteX4" fmla="*/ 6726369 w 758177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1774" h="6858000">
                <a:moveTo>
                  <a:pt x="6726369" y="0"/>
                </a:moveTo>
                <a:lnTo>
                  <a:pt x="7581774" y="0"/>
                </a:lnTo>
                <a:lnTo>
                  <a:pt x="855405" y="6858000"/>
                </a:lnTo>
                <a:lnTo>
                  <a:pt x="0" y="6858000"/>
                </a:lnTo>
                <a:lnTo>
                  <a:pt x="6726369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/>
              <a:cs typeface="+mn-cs"/>
            </a:endParaRPr>
          </a:p>
        </p:txBody>
      </p:sp>
      <p:sp>
        <p:nvSpPr>
          <p:cNvPr id="3" name="任意多边形: 形状 2"/>
          <p:cNvSpPr/>
          <p:nvPr/>
        </p:nvSpPr>
        <p:spPr>
          <a:xfrm>
            <a:off x="3995519" y="0"/>
            <a:ext cx="8807744" cy="6858000"/>
          </a:xfrm>
          <a:custGeom>
            <a:avLst/>
            <a:gdLst>
              <a:gd name="connsiteX0" fmla="*/ 6726369 w 8807744"/>
              <a:gd name="connsiteY0" fmla="*/ 0 h 6858000"/>
              <a:gd name="connsiteX1" fmla="*/ 8807744 w 8807744"/>
              <a:gd name="connsiteY1" fmla="*/ 0 h 6858000"/>
              <a:gd name="connsiteX2" fmla="*/ 8807744 w 8807744"/>
              <a:gd name="connsiteY2" fmla="*/ 6858000 h 6858000"/>
              <a:gd name="connsiteX3" fmla="*/ 0 w 8807744"/>
              <a:gd name="connsiteY3" fmla="*/ 6858000 h 6858000"/>
              <a:gd name="connsiteX4" fmla="*/ 6726369 w 88077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07744" h="6858000">
                <a:moveTo>
                  <a:pt x="6726369" y="0"/>
                </a:moveTo>
                <a:lnTo>
                  <a:pt x="8807744" y="0"/>
                </a:lnTo>
                <a:lnTo>
                  <a:pt x="8807744" y="6858000"/>
                </a:lnTo>
                <a:lnTo>
                  <a:pt x="0" y="6858000"/>
                </a:lnTo>
                <a:lnTo>
                  <a:pt x="6726369" y="0"/>
                </a:lnTo>
                <a:close/>
              </a:path>
            </a:pathLst>
          </a:custGeom>
          <a:blipFill>
            <a:blip r:embed="rId1"/>
            <a:stretch>
              <a:fillRect l="-3923" r="-39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9581" y="1943592"/>
            <a:ext cx="7863238" cy="830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5400" b="1" kern="17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感谢您的观看！</a:t>
            </a:r>
            <a:endParaRPr lang="zh-CN" altLang="en-US" sz="5400" b="1" kern="17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8303" y="761998"/>
            <a:ext cx="3346371" cy="110744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CN" sz="7200" b="1" kern="1700" dirty="0">
                <a:solidFill>
                  <a:schemeClr val="bg2">
                    <a:lumMod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2020 </a:t>
            </a:r>
            <a:endParaRPr lang="zh-CN" altLang="en-US" sz="7200" b="1" kern="1700" dirty="0">
              <a:solidFill>
                <a:schemeClr val="bg2">
                  <a:lumMod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47901" y="3019223"/>
            <a:ext cx="5762399" cy="0"/>
          </a:xfrm>
          <a:prstGeom prst="line">
            <a:avLst/>
          </a:prstGeom>
          <a:solidFill>
            <a:schemeClr val="accent2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: 圆角 7"/>
          <p:cNvSpPr/>
          <p:nvPr/>
        </p:nvSpPr>
        <p:spPr>
          <a:xfrm>
            <a:off x="500423" y="3184544"/>
            <a:ext cx="1675090" cy="613507"/>
          </a:xfrm>
          <a:prstGeom prst="roundRect">
            <a:avLst>
              <a:gd name="adj" fmla="val 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dirty="0">
                <a:cs typeface="Calibri" panose="020F0502020204030204" pitchFamily="34" charset="0"/>
              </a:rPr>
              <a:t>主讲人</a:t>
            </a:r>
            <a:endParaRPr lang="zh-CN" altLang="en-US" sz="2800" dirty="0">
              <a:cs typeface="Calibri" panose="020F0502020204030204" pitchFamily="34" charset="0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2354494" y="3184544"/>
            <a:ext cx="2509738" cy="613507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dirty="0">
                <a:cs typeface="Calibri" panose="020F0502020204030204" pitchFamily="34" charset="0"/>
              </a:rPr>
              <a:t>李建玲</a:t>
            </a:r>
            <a:endParaRPr lang="zh-CN" altLang="en-US" sz="3200" dirty="0">
              <a:cs typeface="Calibri" panose="020F050202020403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H="1">
            <a:off x="3490781" y="0"/>
            <a:ext cx="6662869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微信图片_20180205101055"/>
          <p:cNvPicPr>
            <a:picLocks noChangeAspect="1"/>
          </p:cNvPicPr>
          <p:nvPr/>
        </p:nvPicPr>
        <p:blipFill>
          <a:blip r:embed="rId2"/>
          <a:srcRect l="25249" t="40318" r="20361" b="25834"/>
          <a:stretch>
            <a:fillRect/>
          </a:stretch>
        </p:blipFill>
        <p:spPr>
          <a:xfrm>
            <a:off x="500423" y="4048897"/>
            <a:ext cx="1675090" cy="1827027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十字形 13"/>
          <p:cNvSpPr/>
          <p:nvPr/>
        </p:nvSpPr>
        <p:spPr>
          <a:xfrm>
            <a:off x="5113338" y="3122613"/>
            <a:ext cx="655637" cy="642937"/>
          </a:xfrm>
          <a:prstGeom prst="plus">
            <a:avLst>
              <a:gd name="adj" fmla="val 25000"/>
            </a:avLst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1"/>
              </a:buBlip>
              <a:defRPr/>
            </a:pP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850" name="十字形 14"/>
          <p:cNvSpPr/>
          <p:nvPr/>
        </p:nvSpPr>
        <p:spPr>
          <a:xfrm>
            <a:off x="4733925" y="3182938"/>
            <a:ext cx="836613" cy="641350"/>
          </a:xfrm>
          <a:prstGeom prst="plus">
            <a:avLst>
              <a:gd name="adj" fmla="val 25000"/>
            </a:avLst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1"/>
              </a:buBlip>
              <a:defRPr/>
            </a:pP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十字箭头标注 17"/>
          <p:cNvSpPr/>
          <p:nvPr/>
        </p:nvSpPr>
        <p:spPr bwMode="auto">
          <a:xfrm>
            <a:off x="4962525" y="3422650"/>
            <a:ext cx="1014413" cy="1143000"/>
          </a:xfrm>
          <a:prstGeom prst="quadArrow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华文新魏" panose="02010800040101010101" pitchFamily="2" charset="-122"/>
              <a:buBlip>
                <a:blip r:embed="rId1"/>
              </a:buBlip>
              <a:defRPr/>
            </a:pPr>
            <a:endParaRPr kumimoji="0" lang="zh-CN" alt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8854" name="图片 3" descr="未标题-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0" y="269875"/>
            <a:ext cx="2411413" cy="414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608038" y="1497165"/>
            <a:ext cx="1062338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C00000"/>
                </a:solidFill>
              </a:rPr>
              <a:t>正念在医学的应用</a:t>
            </a:r>
            <a:r>
              <a:rPr lang="en-US" altLang="zh-CN" sz="2400" dirty="0"/>
              <a:t>——焦虑</a:t>
            </a:r>
            <a:r>
              <a:rPr lang="zh-CN" altLang="en-US" sz="2400" dirty="0"/>
              <a:t>、</a:t>
            </a:r>
            <a:r>
              <a:rPr lang="en-US" altLang="zh-CN" sz="2400" dirty="0"/>
              <a:t>抑郁、强迫症的治疗</a:t>
            </a:r>
            <a:r>
              <a:rPr lang="zh-CN" altLang="en-US" sz="2400" dirty="0"/>
              <a:t>，缓解风湿患者</a:t>
            </a:r>
            <a:r>
              <a:rPr lang="en-US" altLang="zh-CN" sz="2400" dirty="0" err="1"/>
              <a:t>疼痛</a:t>
            </a:r>
            <a:r>
              <a:rPr lang="zh-CN" altLang="en-US" sz="2400" dirty="0" err="1"/>
              <a:t>促进</a:t>
            </a:r>
            <a:r>
              <a:rPr lang="en-US" altLang="zh-CN" sz="2400" dirty="0" err="1"/>
              <a:t>重度银屑病</a:t>
            </a:r>
            <a:r>
              <a:rPr lang="zh-CN" altLang="en-US" sz="2400" dirty="0" err="1"/>
              <a:t>患者</a:t>
            </a:r>
            <a:r>
              <a:rPr lang="en-US" altLang="zh-CN" sz="2400" dirty="0" err="1"/>
              <a:t>康复</a:t>
            </a:r>
            <a:r>
              <a:rPr lang="zh-CN" altLang="en-US" sz="2400" dirty="0"/>
              <a:t>。</a:t>
            </a:r>
            <a:r>
              <a:rPr lang="en-US" altLang="zh-CN" sz="2400" dirty="0">
                <a:sym typeface="+mn-ea"/>
              </a:rPr>
              <a:t>提高肿瘤患者的</a:t>
            </a:r>
            <a:r>
              <a:rPr lang="zh-CN" altLang="en-US" sz="2400" dirty="0">
                <a:sym typeface="+mn-ea"/>
              </a:rPr>
              <a:t>幸福指数</a:t>
            </a:r>
            <a:r>
              <a:rPr lang="en-US" altLang="zh-CN" sz="2400" dirty="0">
                <a:sym typeface="+mn-ea"/>
              </a:rPr>
              <a:t>，</a:t>
            </a:r>
            <a:r>
              <a:rPr lang="zh-CN" altLang="en-US" sz="2400" dirty="0">
                <a:sym typeface="+mn-ea"/>
              </a:rPr>
              <a:t>产科</a:t>
            </a:r>
            <a:r>
              <a:rPr lang="en-US" altLang="zh-CN" sz="2400" dirty="0">
                <a:sym typeface="+mn-ea"/>
              </a:rPr>
              <a:t>“</a:t>
            </a:r>
            <a:r>
              <a:rPr lang="zh-CN" altLang="en-US" sz="2400" dirty="0">
                <a:sym typeface="+mn-ea"/>
              </a:rPr>
              <a:t>正念</a:t>
            </a:r>
            <a:r>
              <a:rPr lang="en-US" altLang="zh-CN" sz="2400" dirty="0">
                <a:sym typeface="+mn-ea"/>
              </a:rPr>
              <a:t>”</a:t>
            </a:r>
            <a:r>
              <a:rPr lang="zh-CN" altLang="en-US" sz="2400" dirty="0">
                <a:sym typeface="+mn-ea"/>
              </a:rPr>
              <a:t>分娩。</a:t>
            </a:r>
            <a:endParaRPr lang="zh-CN" altLang="en-US" sz="2400" dirty="0"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95928" y="2584133"/>
            <a:ext cx="10317018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zh-CN" sz="2400" dirty="0">
                <a:solidFill>
                  <a:srgbClr val="C00000"/>
                </a:solidFill>
              </a:rPr>
              <a:t>正念在戒毒的应用</a:t>
            </a:r>
            <a:r>
              <a:rPr lang="en-US" altLang="zh-CN" sz="2400" dirty="0"/>
              <a:t>——正念疗法 打通戒毒道路上的任督二脉 </a:t>
            </a:r>
            <a:r>
              <a:rPr lang="zh-CN" altLang="en-US" sz="2400" dirty="0"/>
              <a:t>。</a:t>
            </a:r>
            <a:r>
              <a:rPr lang="en-US" altLang="zh-CN" sz="2400" dirty="0"/>
              <a:t>“正念防复吸”</a:t>
            </a:r>
            <a:r>
              <a:rPr lang="zh-CN" altLang="en-US" sz="2400" dirty="0"/>
              <a:t>，</a:t>
            </a:r>
            <a:endParaRPr lang="zh-CN" altLang="en-US" sz="2400" dirty="0"/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rgbClr val="C00000"/>
              </a:solidFill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zh-CN" sz="2400" dirty="0">
                <a:solidFill>
                  <a:srgbClr val="C00000"/>
                </a:solidFill>
              </a:rPr>
              <a:t>正念在员工援助（</a:t>
            </a:r>
            <a:r>
              <a:rPr lang="en-US" altLang="zh-CN" sz="2400" dirty="0">
                <a:solidFill>
                  <a:srgbClr val="C00000"/>
                </a:solidFill>
              </a:rPr>
              <a:t>EAP</a:t>
            </a:r>
            <a:r>
              <a:rPr lang="zh-CN" altLang="en-US" sz="2400" dirty="0">
                <a:solidFill>
                  <a:srgbClr val="C00000"/>
                </a:solidFill>
              </a:rPr>
              <a:t>）</a:t>
            </a:r>
            <a:r>
              <a:rPr lang="zh-CN" altLang="zh-CN" sz="2400" dirty="0">
                <a:solidFill>
                  <a:srgbClr val="C00000"/>
                </a:solidFill>
              </a:rPr>
              <a:t>的应用</a:t>
            </a:r>
            <a:r>
              <a:rPr lang="en-US" altLang="zh-CN" sz="2400" dirty="0"/>
              <a:t>——</a:t>
            </a:r>
            <a:r>
              <a:rPr lang="zh-CN" altLang="en-US" sz="2400" dirty="0"/>
              <a:t>缓解压力，调节情绪；内心宁静，高效工作；清晰大脑，丰富灵感；改善关系，提升幸福。</a:t>
            </a:r>
            <a:endParaRPr lang="en-US" altLang="zh-CN" sz="2400" dirty="0"/>
          </a:p>
          <a:p>
            <a:pPr>
              <a:spcAft>
                <a:spcPts val="0"/>
              </a:spcAft>
              <a:buFont typeface="Wingdings" panose="05000000000000000000" pitchFamily="2" charset="2"/>
            </a:pPr>
            <a:endParaRPr lang="zh-CN" altLang="zh-CN" sz="2400" dirty="0"/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/>
              <a:t> </a:t>
            </a:r>
            <a:r>
              <a:rPr lang="zh-CN" altLang="zh-CN" sz="2400" dirty="0">
                <a:solidFill>
                  <a:srgbClr val="C00000"/>
                </a:solidFill>
                <a:sym typeface="+mn-ea"/>
              </a:rPr>
              <a:t>正念在教育的应用</a:t>
            </a:r>
            <a:r>
              <a:rPr lang="en-US" altLang="zh-CN" sz="2400" dirty="0">
                <a:sym typeface="+mn-ea"/>
              </a:rPr>
              <a:t>——让我们用爱教育另一个生命</a:t>
            </a:r>
            <a:r>
              <a:rPr lang="zh-CN" altLang="en-US" sz="2400" dirty="0">
                <a:sym typeface="+mn-ea"/>
              </a:rPr>
              <a:t>。哈佛医学院麻省总院曾做过一个研究，对参加8周正念减压课程的学员进行课程前后的大脑检测，发现8周的正念练习让他们的大脑左侧（海马体）灰质密度增厚。而这个部位是跟我们的记忆能力和情绪管理</a:t>
            </a:r>
            <a:r>
              <a:rPr lang="en-US" altLang="zh-CN" sz="2400" dirty="0">
                <a:sym typeface="+mn-ea"/>
              </a:rPr>
              <a:t>x</a:t>
            </a:r>
            <a:r>
              <a:rPr lang="zh-CN" altLang="en-US" sz="2400" dirty="0">
                <a:sym typeface="+mn-ea"/>
              </a:rPr>
              <a:t>有关的。</a:t>
            </a:r>
            <a:endParaRPr lang="en-US" altLang="zh-CN" sz="2400" dirty="0"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95928" y="602642"/>
            <a:ext cx="3041015" cy="583565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正念目前的应用</a:t>
            </a:r>
            <a:endParaRPr lang="zh-CN" altLang="en-US" sz="3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689610" y="849630"/>
            <a:ext cx="10528300" cy="5955030"/>
            <a:chOff x="1086" y="1338"/>
            <a:chExt cx="16580" cy="9378"/>
          </a:xfrm>
        </p:grpSpPr>
        <p:sp>
          <p:nvSpPr>
            <p:cNvPr id="5" name="Freeform 3"/>
            <p:cNvSpPr/>
            <p:nvPr/>
          </p:nvSpPr>
          <p:spPr>
            <a:xfrm>
              <a:off x="6225" y="2363"/>
              <a:ext cx="6412" cy="7650"/>
            </a:xfrm>
            <a:custGeom>
              <a:avLst/>
              <a:gdLst>
                <a:gd name="connsiteX0" fmla="*/ 2035936 w 4071873"/>
                <a:gd name="connsiteY0" fmla="*/ 4857686 h 4857686"/>
                <a:gd name="connsiteX1" fmla="*/ 0 w 4071873"/>
                <a:gd name="connsiteY1" fmla="*/ 3839845 h 4857686"/>
                <a:gd name="connsiteX2" fmla="*/ 0 w 4071873"/>
                <a:gd name="connsiteY2" fmla="*/ 1017778 h 4857686"/>
                <a:gd name="connsiteX3" fmla="*/ 2035936 w 4071873"/>
                <a:gd name="connsiteY3" fmla="*/ 0 h 4857686"/>
                <a:gd name="connsiteX4" fmla="*/ 4071873 w 4071873"/>
                <a:gd name="connsiteY4" fmla="*/ 1017778 h 4857686"/>
                <a:gd name="connsiteX5" fmla="*/ 4071873 w 4071873"/>
                <a:gd name="connsiteY5" fmla="*/ 3839845 h 4857686"/>
                <a:gd name="connsiteX6" fmla="*/ 2035936 w 4071873"/>
                <a:gd name="connsiteY6" fmla="*/ 4857686 h 485768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4071873" h="4857686">
                  <a:moveTo>
                    <a:pt x="2035936" y="4857686"/>
                  </a:moveTo>
                  <a:lnTo>
                    <a:pt x="0" y="3839845"/>
                  </a:lnTo>
                  <a:lnTo>
                    <a:pt x="0" y="1017778"/>
                  </a:lnTo>
                  <a:lnTo>
                    <a:pt x="2035936" y="0"/>
                  </a:lnTo>
                  <a:lnTo>
                    <a:pt x="4071873" y="1017778"/>
                  </a:lnTo>
                  <a:lnTo>
                    <a:pt x="4071873" y="3839845"/>
                  </a:lnTo>
                  <a:lnTo>
                    <a:pt x="2035936" y="4857686"/>
                  </a:lnTo>
                </a:path>
              </a:pathLst>
            </a:custGeom>
            <a:solidFill>
              <a:srgbClr val="70A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Freeform 3"/>
            <p:cNvSpPr/>
            <p:nvPr/>
          </p:nvSpPr>
          <p:spPr>
            <a:xfrm>
              <a:off x="6215" y="2353"/>
              <a:ext cx="6432" cy="7670"/>
            </a:xfrm>
            <a:custGeom>
              <a:avLst/>
              <a:gdLst>
                <a:gd name="connsiteX0" fmla="*/ 2042286 w 4084573"/>
                <a:gd name="connsiteY0" fmla="*/ 4864036 h 4870386"/>
                <a:gd name="connsiteX1" fmla="*/ 6350 w 4084573"/>
                <a:gd name="connsiteY1" fmla="*/ 3846195 h 4870386"/>
                <a:gd name="connsiteX2" fmla="*/ 6350 w 4084573"/>
                <a:gd name="connsiteY2" fmla="*/ 1024128 h 4870386"/>
                <a:gd name="connsiteX3" fmla="*/ 2042286 w 4084573"/>
                <a:gd name="connsiteY3" fmla="*/ 6350 h 4870386"/>
                <a:gd name="connsiteX4" fmla="*/ 4078223 w 4084573"/>
                <a:gd name="connsiteY4" fmla="*/ 1024128 h 4870386"/>
                <a:gd name="connsiteX5" fmla="*/ 4078223 w 4084573"/>
                <a:gd name="connsiteY5" fmla="*/ 3846195 h 4870386"/>
                <a:gd name="connsiteX6" fmla="*/ 2042286 w 4084573"/>
                <a:gd name="connsiteY6" fmla="*/ 4864036 h 487038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4084573" h="4870386">
                  <a:moveTo>
                    <a:pt x="2042286" y="4864036"/>
                  </a:moveTo>
                  <a:lnTo>
                    <a:pt x="6350" y="3846195"/>
                  </a:lnTo>
                  <a:lnTo>
                    <a:pt x="6350" y="1024128"/>
                  </a:lnTo>
                  <a:lnTo>
                    <a:pt x="2042286" y="6350"/>
                  </a:lnTo>
                  <a:lnTo>
                    <a:pt x="4078223" y="1024128"/>
                  </a:lnTo>
                  <a:lnTo>
                    <a:pt x="4078223" y="3846195"/>
                  </a:lnTo>
                  <a:lnTo>
                    <a:pt x="2042286" y="4864036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507E32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Freeform 3"/>
            <p:cNvSpPr/>
            <p:nvPr/>
          </p:nvSpPr>
          <p:spPr>
            <a:xfrm>
              <a:off x="7900" y="2108"/>
              <a:ext cx="2825" cy="1440"/>
            </a:xfrm>
            <a:custGeom>
              <a:avLst/>
              <a:gdLst>
                <a:gd name="connsiteX0" fmla="*/ 0 w 1793875"/>
                <a:gd name="connsiteY0" fmla="*/ 914400 h 914400"/>
                <a:gd name="connsiteX1" fmla="*/ 1793875 w 1793875"/>
                <a:gd name="connsiteY1" fmla="*/ 914400 h 914400"/>
                <a:gd name="connsiteX2" fmla="*/ 1793875 w 1793875"/>
                <a:gd name="connsiteY2" fmla="*/ 0 h 914400"/>
                <a:gd name="connsiteX3" fmla="*/ 0 w 1793875"/>
                <a:gd name="connsiteY3" fmla="*/ 0 h 914400"/>
                <a:gd name="connsiteX4" fmla="*/ 0 w 1793875"/>
                <a:gd name="connsiteY4" fmla="*/ 914400 h 914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1793875" h="914400">
                  <a:moveTo>
                    <a:pt x="0" y="914400"/>
                  </a:moveTo>
                  <a:lnTo>
                    <a:pt x="1793875" y="914400"/>
                  </a:lnTo>
                  <a:lnTo>
                    <a:pt x="1793875" y="0"/>
                  </a:lnTo>
                  <a:lnTo>
                    <a:pt x="0" y="0"/>
                  </a:lnTo>
                  <a:lnTo>
                    <a:pt x="0" y="914400"/>
                  </a:lnTo>
                </a:path>
              </a:pathLst>
            </a:custGeom>
            <a:solidFill>
              <a:srgbClr val="70A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Freeform 3"/>
            <p:cNvSpPr/>
            <p:nvPr/>
          </p:nvSpPr>
          <p:spPr>
            <a:xfrm>
              <a:off x="4235" y="3252"/>
              <a:ext cx="2870" cy="1440"/>
            </a:xfrm>
            <a:custGeom>
              <a:avLst/>
              <a:gdLst>
                <a:gd name="connsiteX0" fmla="*/ 0 w 1822450"/>
                <a:gd name="connsiteY0" fmla="*/ 914400 h 914400"/>
                <a:gd name="connsiteX1" fmla="*/ 1822450 w 1822450"/>
                <a:gd name="connsiteY1" fmla="*/ 914400 h 914400"/>
                <a:gd name="connsiteX2" fmla="*/ 1822450 w 1822450"/>
                <a:gd name="connsiteY2" fmla="*/ 0 h 914400"/>
                <a:gd name="connsiteX3" fmla="*/ 0 w 1822450"/>
                <a:gd name="connsiteY3" fmla="*/ 0 h 914400"/>
                <a:gd name="connsiteX4" fmla="*/ 0 w 1822450"/>
                <a:gd name="connsiteY4" fmla="*/ 914400 h 914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1822450" h="914400">
                  <a:moveTo>
                    <a:pt x="0" y="914400"/>
                  </a:moveTo>
                  <a:lnTo>
                    <a:pt x="1822450" y="914400"/>
                  </a:lnTo>
                  <a:lnTo>
                    <a:pt x="1822450" y="0"/>
                  </a:lnTo>
                  <a:lnTo>
                    <a:pt x="0" y="0"/>
                  </a:lnTo>
                  <a:lnTo>
                    <a:pt x="0" y="914400"/>
                  </a:lnTo>
                </a:path>
              </a:pathLst>
            </a:custGeom>
            <a:solidFill>
              <a:srgbClr val="70A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Freeform 3"/>
            <p:cNvSpPr/>
            <p:nvPr/>
          </p:nvSpPr>
          <p:spPr>
            <a:xfrm>
              <a:off x="4215" y="7755"/>
              <a:ext cx="2890" cy="1440"/>
            </a:xfrm>
            <a:custGeom>
              <a:avLst/>
              <a:gdLst>
                <a:gd name="connsiteX0" fmla="*/ 0 w 1835150"/>
                <a:gd name="connsiteY0" fmla="*/ 914400 h 914400"/>
                <a:gd name="connsiteX1" fmla="*/ 1835150 w 1835150"/>
                <a:gd name="connsiteY1" fmla="*/ 914400 h 914400"/>
                <a:gd name="connsiteX2" fmla="*/ 1835150 w 1835150"/>
                <a:gd name="connsiteY2" fmla="*/ 0 h 914400"/>
                <a:gd name="connsiteX3" fmla="*/ 0 w 1835150"/>
                <a:gd name="connsiteY3" fmla="*/ 0 h 914400"/>
                <a:gd name="connsiteX4" fmla="*/ 0 w 1835150"/>
                <a:gd name="connsiteY4" fmla="*/ 914400 h 914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1835150" h="914400">
                  <a:moveTo>
                    <a:pt x="0" y="914400"/>
                  </a:moveTo>
                  <a:lnTo>
                    <a:pt x="1835150" y="914400"/>
                  </a:lnTo>
                  <a:lnTo>
                    <a:pt x="1835150" y="0"/>
                  </a:lnTo>
                  <a:lnTo>
                    <a:pt x="0" y="0"/>
                  </a:lnTo>
                  <a:lnTo>
                    <a:pt x="0" y="914400"/>
                  </a:lnTo>
                </a:path>
              </a:pathLst>
            </a:custGeom>
            <a:solidFill>
              <a:srgbClr val="70A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Freeform 3"/>
            <p:cNvSpPr/>
            <p:nvPr/>
          </p:nvSpPr>
          <p:spPr>
            <a:xfrm>
              <a:off x="7785" y="9022"/>
              <a:ext cx="3403" cy="1440"/>
            </a:xfrm>
            <a:custGeom>
              <a:avLst/>
              <a:gdLst>
                <a:gd name="connsiteX0" fmla="*/ 0 w 2160651"/>
                <a:gd name="connsiteY0" fmla="*/ 914400 h 914400"/>
                <a:gd name="connsiteX1" fmla="*/ 2160651 w 2160651"/>
                <a:gd name="connsiteY1" fmla="*/ 914400 h 914400"/>
                <a:gd name="connsiteX2" fmla="*/ 2160651 w 2160651"/>
                <a:gd name="connsiteY2" fmla="*/ 0 h 914400"/>
                <a:gd name="connsiteX3" fmla="*/ 0 w 2160651"/>
                <a:gd name="connsiteY3" fmla="*/ 0 h 914400"/>
                <a:gd name="connsiteX4" fmla="*/ 0 w 2160651"/>
                <a:gd name="connsiteY4" fmla="*/ 914400 h 914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2160651" h="914400">
                  <a:moveTo>
                    <a:pt x="0" y="914400"/>
                  </a:moveTo>
                  <a:lnTo>
                    <a:pt x="2160651" y="914400"/>
                  </a:lnTo>
                  <a:lnTo>
                    <a:pt x="2160651" y="0"/>
                  </a:lnTo>
                  <a:lnTo>
                    <a:pt x="0" y="0"/>
                  </a:lnTo>
                  <a:lnTo>
                    <a:pt x="0" y="914400"/>
                  </a:lnTo>
                </a:path>
              </a:pathLst>
            </a:custGeom>
            <a:solidFill>
              <a:srgbClr val="70A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Freeform 3"/>
            <p:cNvSpPr/>
            <p:nvPr/>
          </p:nvSpPr>
          <p:spPr>
            <a:xfrm>
              <a:off x="11528" y="3140"/>
              <a:ext cx="2897" cy="1440"/>
            </a:xfrm>
            <a:custGeom>
              <a:avLst/>
              <a:gdLst>
                <a:gd name="connsiteX0" fmla="*/ 0 w 1839848"/>
                <a:gd name="connsiteY0" fmla="*/ 914400 h 914400"/>
                <a:gd name="connsiteX1" fmla="*/ 1839848 w 1839848"/>
                <a:gd name="connsiteY1" fmla="*/ 914400 h 914400"/>
                <a:gd name="connsiteX2" fmla="*/ 1839848 w 1839848"/>
                <a:gd name="connsiteY2" fmla="*/ 0 h 914400"/>
                <a:gd name="connsiteX3" fmla="*/ 0 w 1839848"/>
                <a:gd name="connsiteY3" fmla="*/ 0 h 914400"/>
                <a:gd name="connsiteX4" fmla="*/ 0 w 1839848"/>
                <a:gd name="connsiteY4" fmla="*/ 914400 h 914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1839848" h="914400">
                  <a:moveTo>
                    <a:pt x="0" y="914400"/>
                  </a:moveTo>
                  <a:lnTo>
                    <a:pt x="1839848" y="914400"/>
                  </a:lnTo>
                  <a:lnTo>
                    <a:pt x="1839848" y="0"/>
                  </a:lnTo>
                  <a:lnTo>
                    <a:pt x="0" y="0"/>
                  </a:lnTo>
                  <a:lnTo>
                    <a:pt x="0" y="914400"/>
                  </a:lnTo>
                </a:path>
              </a:pathLst>
            </a:custGeom>
            <a:solidFill>
              <a:srgbClr val="70A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Freeform 3"/>
            <p:cNvSpPr/>
            <p:nvPr/>
          </p:nvSpPr>
          <p:spPr>
            <a:xfrm>
              <a:off x="11415" y="7747"/>
              <a:ext cx="3023" cy="1440"/>
            </a:xfrm>
            <a:custGeom>
              <a:avLst/>
              <a:gdLst>
                <a:gd name="connsiteX0" fmla="*/ 0 w 1919351"/>
                <a:gd name="connsiteY0" fmla="*/ 914400 h 914400"/>
                <a:gd name="connsiteX1" fmla="*/ 1919351 w 1919351"/>
                <a:gd name="connsiteY1" fmla="*/ 914400 h 914400"/>
                <a:gd name="connsiteX2" fmla="*/ 1919351 w 1919351"/>
                <a:gd name="connsiteY2" fmla="*/ 0 h 914400"/>
                <a:gd name="connsiteX3" fmla="*/ 0 w 1919351"/>
                <a:gd name="connsiteY3" fmla="*/ 0 h 914400"/>
                <a:gd name="connsiteX4" fmla="*/ 0 w 1919351"/>
                <a:gd name="connsiteY4" fmla="*/ 914400 h 914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1919351" h="914400">
                  <a:moveTo>
                    <a:pt x="0" y="914400"/>
                  </a:moveTo>
                  <a:lnTo>
                    <a:pt x="1919351" y="914400"/>
                  </a:lnTo>
                  <a:lnTo>
                    <a:pt x="1919351" y="0"/>
                  </a:lnTo>
                  <a:lnTo>
                    <a:pt x="0" y="0"/>
                  </a:lnTo>
                  <a:lnTo>
                    <a:pt x="0" y="914400"/>
                  </a:lnTo>
                </a:path>
              </a:pathLst>
            </a:custGeom>
            <a:solidFill>
              <a:srgbClr val="70AD4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Freeform 3"/>
            <p:cNvSpPr/>
            <p:nvPr/>
          </p:nvSpPr>
          <p:spPr>
            <a:xfrm>
              <a:off x="6195" y="3233"/>
              <a:ext cx="3210" cy="4447"/>
            </a:xfrm>
            <a:custGeom>
              <a:avLst/>
              <a:gdLst>
                <a:gd name="connsiteX0" fmla="*/ 2019300 w 2038350"/>
                <a:gd name="connsiteY0" fmla="*/ 19050 h 2824098"/>
                <a:gd name="connsiteX1" fmla="*/ 19050 w 2038350"/>
                <a:gd name="connsiteY1" fmla="*/ 2805048 h 282409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038350" h="2824098">
                  <a:moveTo>
                    <a:pt x="2019300" y="19050"/>
                  </a:moveTo>
                  <a:lnTo>
                    <a:pt x="19050" y="2805048"/>
                  </a:lnTo>
                </a:path>
              </a:pathLst>
            </a:custGeom>
            <a:ln w="38100">
              <a:solidFill>
                <a:srgbClr val="FFC000">
                  <a:alpha val="10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Freeform 3"/>
            <p:cNvSpPr/>
            <p:nvPr/>
          </p:nvSpPr>
          <p:spPr>
            <a:xfrm>
              <a:off x="9345" y="3210"/>
              <a:ext cx="3323" cy="4582"/>
            </a:xfrm>
            <a:custGeom>
              <a:avLst/>
              <a:gdLst>
                <a:gd name="connsiteX0" fmla="*/ 19050 w 2109851"/>
                <a:gd name="connsiteY0" fmla="*/ 19050 h 2909823"/>
                <a:gd name="connsiteX1" fmla="*/ 2090801 w 2109851"/>
                <a:gd name="connsiteY1" fmla="*/ 2890773 h 290982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109851" h="2909823">
                  <a:moveTo>
                    <a:pt x="19050" y="19050"/>
                  </a:moveTo>
                  <a:lnTo>
                    <a:pt x="2090801" y="2890773"/>
                  </a:lnTo>
                </a:path>
              </a:pathLst>
            </a:custGeom>
            <a:ln w="38100">
              <a:solidFill>
                <a:srgbClr val="FFC000">
                  <a:alpha val="10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Freeform 3"/>
            <p:cNvSpPr/>
            <p:nvPr/>
          </p:nvSpPr>
          <p:spPr>
            <a:xfrm>
              <a:off x="9345" y="4808"/>
              <a:ext cx="3322" cy="4245"/>
            </a:xfrm>
            <a:custGeom>
              <a:avLst/>
              <a:gdLst>
                <a:gd name="connsiteX0" fmla="*/ 19050 w 2109723"/>
                <a:gd name="connsiteY0" fmla="*/ 2676461 h 2695511"/>
                <a:gd name="connsiteX1" fmla="*/ 2090673 w 2109723"/>
                <a:gd name="connsiteY1" fmla="*/ 19050 h 269551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109723" h="2695511">
                  <a:moveTo>
                    <a:pt x="19050" y="2676461"/>
                  </a:moveTo>
                  <a:lnTo>
                    <a:pt x="2090673" y="19050"/>
                  </a:lnTo>
                </a:path>
              </a:pathLst>
            </a:custGeom>
            <a:ln w="38100">
              <a:solidFill>
                <a:srgbClr val="FFC000">
                  <a:alpha val="10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Freeform 3"/>
            <p:cNvSpPr/>
            <p:nvPr/>
          </p:nvSpPr>
          <p:spPr>
            <a:xfrm>
              <a:off x="6195" y="4695"/>
              <a:ext cx="3210" cy="4357"/>
            </a:xfrm>
            <a:custGeom>
              <a:avLst/>
              <a:gdLst>
                <a:gd name="connsiteX0" fmla="*/ 2019300 w 2038350"/>
                <a:gd name="connsiteY0" fmla="*/ 2747962 h 2767012"/>
                <a:gd name="connsiteX1" fmla="*/ 19050 w 2038350"/>
                <a:gd name="connsiteY1" fmla="*/ 19050 h 2767012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038350" h="2767012">
                  <a:moveTo>
                    <a:pt x="2019300" y="2747962"/>
                  </a:moveTo>
                  <a:lnTo>
                    <a:pt x="19050" y="19050"/>
                  </a:lnTo>
                </a:path>
              </a:pathLst>
            </a:custGeom>
            <a:ln w="38100">
              <a:solidFill>
                <a:srgbClr val="FFC000">
                  <a:alpha val="10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Freeform 3"/>
            <p:cNvSpPr/>
            <p:nvPr/>
          </p:nvSpPr>
          <p:spPr>
            <a:xfrm rot="180000">
              <a:off x="6917" y="3502"/>
              <a:ext cx="4630" cy="320"/>
            </a:xfrm>
            <a:custGeom>
              <a:avLst/>
              <a:gdLst>
                <a:gd name="connsiteX0" fmla="*/ 19050 w 3181350"/>
                <a:gd name="connsiteY0" fmla="*/ 90551 h 109601"/>
                <a:gd name="connsiteX1" fmla="*/ 3162300 w 3181350"/>
                <a:gd name="connsiteY1" fmla="*/ 19050 h 10960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3181350" h="109601">
                  <a:moveTo>
                    <a:pt x="19050" y="90551"/>
                  </a:moveTo>
                  <a:lnTo>
                    <a:pt x="3162300" y="19050"/>
                  </a:lnTo>
                </a:path>
              </a:pathLst>
            </a:custGeom>
            <a:ln w="38100">
              <a:solidFill>
                <a:srgbClr val="FFC000">
                  <a:alpha val="10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Freeform 3"/>
            <p:cNvSpPr/>
            <p:nvPr/>
          </p:nvSpPr>
          <p:spPr>
            <a:xfrm>
              <a:off x="6935" y="8655"/>
              <a:ext cx="4593" cy="120"/>
            </a:xfrm>
            <a:custGeom>
              <a:avLst/>
              <a:gdLst>
                <a:gd name="connsiteX0" fmla="*/ 19050 w 3178175"/>
                <a:gd name="connsiteY0" fmla="*/ 19050 h 76200"/>
                <a:gd name="connsiteX1" fmla="*/ 3159125 w 3178175"/>
                <a:gd name="connsiteY1" fmla="*/ 19050 h 762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3178175" h="76200">
                  <a:moveTo>
                    <a:pt x="19050" y="19050"/>
                  </a:moveTo>
                  <a:lnTo>
                    <a:pt x="3159125" y="19050"/>
                  </a:lnTo>
                </a:path>
              </a:pathLst>
            </a:custGeom>
            <a:ln w="38100">
              <a:solidFill>
                <a:srgbClr val="FFC000">
                  <a:alpha val="10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Freeform 3"/>
            <p:cNvSpPr/>
            <p:nvPr/>
          </p:nvSpPr>
          <p:spPr>
            <a:xfrm>
              <a:off x="7003" y="4153"/>
              <a:ext cx="4745" cy="3845"/>
            </a:xfrm>
            <a:custGeom>
              <a:avLst/>
              <a:gdLst>
                <a:gd name="connsiteX0" fmla="*/ 6350 w 3013075"/>
                <a:gd name="connsiteY0" fmla="*/ 1220723 h 2441575"/>
                <a:gd name="connsiteX1" fmla="*/ 1506473 w 3013075"/>
                <a:gd name="connsiteY1" fmla="*/ 6350 h 2441575"/>
                <a:gd name="connsiteX2" fmla="*/ 1506473 w 3013075"/>
                <a:gd name="connsiteY2" fmla="*/ 6350 h 2441575"/>
                <a:gd name="connsiteX3" fmla="*/ 1506473 w 3013075"/>
                <a:gd name="connsiteY3" fmla="*/ 6350 h 2441575"/>
                <a:gd name="connsiteX4" fmla="*/ 3006725 w 3013075"/>
                <a:gd name="connsiteY4" fmla="*/ 1220723 h 2441575"/>
                <a:gd name="connsiteX5" fmla="*/ 3006725 w 3013075"/>
                <a:gd name="connsiteY5" fmla="*/ 1220723 h 2441575"/>
                <a:gd name="connsiteX6" fmla="*/ 3006725 w 3013075"/>
                <a:gd name="connsiteY6" fmla="*/ 1220723 h 2441575"/>
                <a:gd name="connsiteX7" fmla="*/ 1506473 w 3013075"/>
                <a:gd name="connsiteY7" fmla="*/ 2435225 h 2441575"/>
                <a:gd name="connsiteX8" fmla="*/ 1506473 w 3013075"/>
                <a:gd name="connsiteY8" fmla="*/ 2435225 h 2441575"/>
                <a:gd name="connsiteX9" fmla="*/ 1506473 w 3013075"/>
                <a:gd name="connsiteY9" fmla="*/ 2435225 h 2441575"/>
                <a:gd name="connsiteX10" fmla="*/ 6350 w 3013075"/>
                <a:gd name="connsiteY10" fmla="*/ 1220723 h 2441575"/>
                <a:gd name="connsiteX11" fmla="*/ 6350 w 3013075"/>
                <a:gd name="connsiteY11" fmla="*/ 1220723 h 244157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</a:cxnLst>
              <a:rect l="l" t="t" r="r" b="b"/>
              <a:pathLst>
                <a:path w="3013075" h="2441575">
                  <a:moveTo>
                    <a:pt x="6350" y="1220723"/>
                  </a:moveTo>
                  <a:cubicBezTo>
                    <a:pt x="6350" y="550036"/>
                    <a:pt x="677926" y="6350"/>
                    <a:pt x="1506473" y="6350"/>
                  </a:cubicBezTo>
                  <a:cubicBezTo>
                    <a:pt x="1506473" y="6350"/>
                    <a:pt x="1506473" y="6350"/>
                    <a:pt x="1506473" y="6350"/>
                  </a:cubicBezTo>
                  <a:lnTo>
                    <a:pt x="1506473" y="6350"/>
                  </a:lnTo>
                  <a:cubicBezTo>
                    <a:pt x="2335021" y="6350"/>
                    <a:pt x="3006725" y="550036"/>
                    <a:pt x="3006725" y="1220723"/>
                  </a:cubicBezTo>
                  <a:cubicBezTo>
                    <a:pt x="3006725" y="1220723"/>
                    <a:pt x="3006725" y="1220723"/>
                    <a:pt x="3006725" y="1220723"/>
                  </a:cubicBezTo>
                  <a:lnTo>
                    <a:pt x="3006725" y="1220723"/>
                  </a:lnTo>
                  <a:cubicBezTo>
                    <a:pt x="3006725" y="1891410"/>
                    <a:pt x="2335021" y="2435225"/>
                    <a:pt x="1506473" y="2435225"/>
                  </a:cubicBezTo>
                  <a:cubicBezTo>
                    <a:pt x="1506473" y="2435225"/>
                    <a:pt x="1506473" y="2435225"/>
                    <a:pt x="1506473" y="2435225"/>
                  </a:cubicBezTo>
                  <a:lnTo>
                    <a:pt x="1506473" y="2435225"/>
                  </a:lnTo>
                  <a:cubicBezTo>
                    <a:pt x="677926" y="2435225"/>
                    <a:pt x="6350" y="1891410"/>
                    <a:pt x="6350" y="1220723"/>
                  </a:cubicBezTo>
                  <a:cubicBezTo>
                    <a:pt x="6350" y="1220723"/>
                    <a:pt x="6350" y="1220723"/>
                    <a:pt x="6350" y="12207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FFC000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Freeform 3"/>
            <p:cNvSpPr/>
            <p:nvPr/>
          </p:nvSpPr>
          <p:spPr>
            <a:xfrm>
              <a:off x="4237" y="4833"/>
              <a:ext cx="900" cy="2807"/>
            </a:xfrm>
            <a:custGeom>
              <a:avLst/>
              <a:gdLst>
                <a:gd name="connsiteX0" fmla="*/ 0 w 571500"/>
                <a:gd name="connsiteY0" fmla="*/ 1782698 h 1782698"/>
                <a:gd name="connsiteX1" fmla="*/ 571500 w 571500"/>
                <a:gd name="connsiteY1" fmla="*/ 1782698 h 1782698"/>
                <a:gd name="connsiteX2" fmla="*/ 571500 w 571500"/>
                <a:gd name="connsiteY2" fmla="*/ 0 h 1782698"/>
                <a:gd name="connsiteX3" fmla="*/ 0 w 571500"/>
                <a:gd name="connsiteY3" fmla="*/ 0 h 1782698"/>
                <a:gd name="connsiteX4" fmla="*/ 0 w 571500"/>
                <a:gd name="connsiteY4" fmla="*/ 1782698 h 178269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571500" h="1782698">
                  <a:moveTo>
                    <a:pt x="0" y="1782698"/>
                  </a:moveTo>
                  <a:lnTo>
                    <a:pt x="571500" y="1782698"/>
                  </a:lnTo>
                  <a:lnTo>
                    <a:pt x="571500" y="0"/>
                  </a:lnTo>
                  <a:lnTo>
                    <a:pt x="0" y="0"/>
                  </a:lnTo>
                  <a:lnTo>
                    <a:pt x="0" y="1782698"/>
                  </a:lnTo>
                </a:path>
              </a:pathLst>
            </a:custGeom>
            <a:solidFill>
              <a:srgbClr val="FFC00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Freeform 3"/>
            <p:cNvSpPr/>
            <p:nvPr/>
          </p:nvSpPr>
          <p:spPr>
            <a:xfrm>
              <a:off x="4227" y="4823"/>
              <a:ext cx="920" cy="2827"/>
            </a:xfrm>
            <a:custGeom>
              <a:avLst/>
              <a:gdLst>
                <a:gd name="connsiteX0" fmla="*/ 6350 w 584200"/>
                <a:gd name="connsiteY0" fmla="*/ 1789048 h 1795398"/>
                <a:gd name="connsiteX1" fmla="*/ 577850 w 584200"/>
                <a:gd name="connsiteY1" fmla="*/ 1789048 h 1795398"/>
                <a:gd name="connsiteX2" fmla="*/ 577850 w 584200"/>
                <a:gd name="connsiteY2" fmla="*/ 6350 h 1795398"/>
                <a:gd name="connsiteX3" fmla="*/ 6350 w 584200"/>
                <a:gd name="connsiteY3" fmla="*/ 6350 h 1795398"/>
                <a:gd name="connsiteX4" fmla="*/ 6350 w 584200"/>
                <a:gd name="connsiteY4" fmla="*/ 1789048 h 179539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584200" h="1795398">
                  <a:moveTo>
                    <a:pt x="6350" y="1789048"/>
                  </a:moveTo>
                  <a:lnTo>
                    <a:pt x="577850" y="1789048"/>
                  </a:lnTo>
                  <a:lnTo>
                    <a:pt x="577850" y="6350"/>
                  </a:lnTo>
                  <a:lnTo>
                    <a:pt x="6350" y="6350"/>
                  </a:lnTo>
                  <a:lnTo>
                    <a:pt x="6350" y="1789048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Freeform 3"/>
            <p:cNvSpPr/>
            <p:nvPr/>
          </p:nvSpPr>
          <p:spPr>
            <a:xfrm>
              <a:off x="13525" y="4800"/>
              <a:ext cx="900" cy="2820"/>
            </a:xfrm>
            <a:custGeom>
              <a:avLst/>
              <a:gdLst>
                <a:gd name="connsiteX0" fmla="*/ 0 w 571500"/>
                <a:gd name="connsiteY0" fmla="*/ 1790700 h 1790700"/>
                <a:gd name="connsiteX1" fmla="*/ 571500 w 571500"/>
                <a:gd name="connsiteY1" fmla="*/ 1790700 h 1790700"/>
                <a:gd name="connsiteX2" fmla="*/ 571500 w 571500"/>
                <a:gd name="connsiteY2" fmla="*/ 0 h 1790700"/>
                <a:gd name="connsiteX3" fmla="*/ 0 w 571500"/>
                <a:gd name="connsiteY3" fmla="*/ 0 h 1790700"/>
                <a:gd name="connsiteX4" fmla="*/ 0 w 571500"/>
                <a:gd name="connsiteY4" fmla="*/ 1790700 h 17907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571500" h="1790700">
                  <a:moveTo>
                    <a:pt x="0" y="1790700"/>
                  </a:moveTo>
                  <a:lnTo>
                    <a:pt x="571500" y="1790700"/>
                  </a:lnTo>
                  <a:lnTo>
                    <a:pt x="571500" y="0"/>
                  </a:lnTo>
                  <a:lnTo>
                    <a:pt x="0" y="0"/>
                  </a:lnTo>
                  <a:lnTo>
                    <a:pt x="0" y="1790700"/>
                  </a:lnTo>
                </a:path>
              </a:pathLst>
            </a:custGeom>
            <a:solidFill>
              <a:srgbClr val="FFC00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Freeform 3"/>
            <p:cNvSpPr/>
            <p:nvPr/>
          </p:nvSpPr>
          <p:spPr>
            <a:xfrm>
              <a:off x="13515" y="4790"/>
              <a:ext cx="920" cy="2840"/>
            </a:xfrm>
            <a:custGeom>
              <a:avLst/>
              <a:gdLst>
                <a:gd name="connsiteX0" fmla="*/ 6350 w 584200"/>
                <a:gd name="connsiteY0" fmla="*/ 1797050 h 1803400"/>
                <a:gd name="connsiteX1" fmla="*/ 577850 w 584200"/>
                <a:gd name="connsiteY1" fmla="*/ 1797050 h 1803400"/>
                <a:gd name="connsiteX2" fmla="*/ 577850 w 584200"/>
                <a:gd name="connsiteY2" fmla="*/ 6350 h 1803400"/>
                <a:gd name="connsiteX3" fmla="*/ 6350 w 584200"/>
                <a:gd name="connsiteY3" fmla="*/ 6350 h 1803400"/>
                <a:gd name="connsiteX4" fmla="*/ 6350 w 584200"/>
                <a:gd name="connsiteY4" fmla="*/ 1797050 h 1803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584200" h="1803400">
                  <a:moveTo>
                    <a:pt x="6350" y="1797050"/>
                  </a:moveTo>
                  <a:lnTo>
                    <a:pt x="577850" y="1797050"/>
                  </a:lnTo>
                  <a:lnTo>
                    <a:pt x="577850" y="6350"/>
                  </a:lnTo>
                  <a:lnTo>
                    <a:pt x="6350" y="6350"/>
                  </a:lnTo>
                  <a:lnTo>
                    <a:pt x="6350" y="179705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TextBox 1"/>
            <p:cNvSpPr txBox="1"/>
            <p:nvPr/>
          </p:nvSpPr>
          <p:spPr>
            <a:xfrm>
              <a:off x="4400" y="3500"/>
              <a:ext cx="2534" cy="9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2300"/>
                </a:lnSpc>
                <a:tabLst>
                  <a:tab pos="342900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接受悦纳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  <a:tabLst>
                  <a:tab pos="342900" algn="l"/>
                </a:tabLst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与情感感受关系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8" name="TextBox 1"/>
            <p:cNvSpPr txBox="1"/>
            <p:nvPr/>
          </p:nvSpPr>
          <p:spPr>
            <a:xfrm>
              <a:off x="4380" y="8000"/>
              <a:ext cx="2534" cy="9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2300"/>
                </a:lnSpc>
                <a:tabLst>
                  <a:tab pos="342900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解离放下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  <a:tabLst>
                  <a:tab pos="342900" algn="l"/>
                </a:tabLst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与语言认知关系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9" name="TextBox 1"/>
            <p:cNvSpPr txBox="1"/>
            <p:nvPr/>
          </p:nvSpPr>
          <p:spPr>
            <a:xfrm>
              <a:off x="8040" y="9260"/>
              <a:ext cx="2896" cy="9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2300"/>
                </a:lnSpc>
                <a:tabLst>
                  <a:tab pos="457200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内观觉察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  <a:tabLst>
                  <a:tab pos="457200" algn="l"/>
                </a:tabLst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与概念化自我关系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0" name="TextBox 1"/>
            <p:cNvSpPr txBox="1"/>
            <p:nvPr/>
          </p:nvSpPr>
          <p:spPr>
            <a:xfrm>
              <a:off x="11700" y="3380"/>
              <a:ext cx="2534" cy="9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2300"/>
                </a:lnSpc>
                <a:tabLst>
                  <a:tab pos="342900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意义价值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  <a:tabLst>
                  <a:tab pos="342900" algn="l"/>
                </a:tabLst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与价值选择关系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TextBox 1"/>
            <p:cNvSpPr txBox="1"/>
            <p:nvPr/>
          </p:nvSpPr>
          <p:spPr>
            <a:xfrm>
              <a:off x="11660" y="8000"/>
              <a:ext cx="2534" cy="9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2300"/>
                </a:lnSpc>
                <a:tabLst>
                  <a:tab pos="342900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承诺行动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  <a:tabLst>
                  <a:tab pos="342900" algn="l"/>
                </a:tabLst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与行为目标关系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2" name="TextBox 1"/>
            <p:cNvSpPr txBox="1"/>
            <p:nvPr/>
          </p:nvSpPr>
          <p:spPr>
            <a:xfrm>
              <a:off x="8640" y="5600"/>
              <a:ext cx="1448" cy="9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2300"/>
                </a:lnSpc>
                <a:tabLst>
                  <a:tab pos="228600" algn="l"/>
                </a:tabLst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心理灵活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  <a:tabLst>
                  <a:tab pos="228600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幸福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3" name="TextBox 1"/>
            <p:cNvSpPr txBox="1"/>
            <p:nvPr/>
          </p:nvSpPr>
          <p:spPr>
            <a:xfrm>
              <a:off x="2680" y="5180"/>
              <a:ext cx="1086" cy="1808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2300"/>
                </a:lnSpc>
              </a:pPr>
              <a:r>
                <a:rPr lang="en-US" altLang="zh-CN" sz="1800" dirty="0" smtClean="0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以平静</a:t>
              </a:r>
              <a:endPara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</a:pPr>
              <a:r>
                <a:rPr lang="en-US" altLang="zh-CN" sz="1800" dirty="0" smtClean="0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之心接</a:t>
              </a:r>
              <a:endPara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</a:pPr>
              <a:r>
                <a:rPr lang="en-US" altLang="zh-CN" sz="1800" dirty="0" smtClean="0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纳不可</a:t>
              </a:r>
              <a:endPara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</a:pPr>
              <a:r>
                <a:rPr lang="en-US" altLang="zh-CN" sz="1800" dirty="0" smtClean="0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改变的</a:t>
              </a:r>
              <a:endPara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" name="TextBox 1"/>
            <p:cNvSpPr txBox="1"/>
            <p:nvPr/>
          </p:nvSpPr>
          <p:spPr>
            <a:xfrm>
              <a:off x="14745" y="5171"/>
              <a:ext cx="1280" cy="1808"/>
            </a:xfrm>
            <a:prstGeom prst="rect">
              <a:avLst/>
            </a:prstGeom>
            <a:noFill/>
          </p:spPr>
          <p:txBody>
            <a:bodyPr wrap="square" lIns="0" tIns="0" rIns="0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altLang="zh-CN" sz="1800" dirty="0" smtClean="0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以无畏</a:t>
              </a:r>
              <a:endPara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>
                <a:lnSpc>
                  <a:spcPts val="2100"/>
                </a:lnSpc>
              </a:pPr>
              <a:r>
                <a:rPr lang="en-US" altLang="zh-CN" sz="1800" dirty="0" smtClean="0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勇气改</a:t>
              </a:r>
              <a:endPara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>
                <a:lnSpc>
                  <a:spcPts val="2100"/>
                </a:lnSpc>
              </a:pPr>
              <a:r>
                <a:rPr lang="en-US" altLang="zh-CN" sz="1800" dirty="0" smtClean="0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变可以</a:t>
              </a:r>
              <a:endPara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>
                <a:lnSpc>
                  <a:spcPts val="2100"/>
                </a:lnSpc>
              </a:pPr>
              <a:r>
                <a:rPr lang="en-US" altLang="zh-CN" sz="1800" dirty="0" smtClean="0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改变的</a:t>
              </a:r>
              <a:endParaRPr lang="en-US" altLang="zh-CN" sz="1800" dirty="0" smtClean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5" name="TextBox 1"/>
            <p:cNvSpPr txBox="1"/>
            <p:nvPr/>
          </p:nvSpPr>
          <p:spPr>
            <a:xfrm>
              <a:off x="4500" y="5320"/>
              <a:ext cx="362" cy="180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2300"/>
                </a:lnSpc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打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破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僵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化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6" name="TextBox 1"/>
            <p:cNvSpPr txBox="1"/>
            <p:nvPr/>
          </p:nvSpPr>
          <p:spPr>
            <a:xfrm>
              <a:off x="13780" y="5300"/>
              <a:ext cx="362" cy="1808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2300"/>
                </a:lnSpc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选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择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行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ts val="2100"/>
                </a:lnSpc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动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8040" y="2292"/>
              <a:ext cx="251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2247900" algn="l"/>
                  <a:tab pos="2476500" algn="l"/>
                  <a:tab pos="2590800" algn="l"/>
                </a:tabLst>
              </a:pPr>
              <a:r>
                <a:rPr lang="en-US" altLang="zh-CN" sz="1800" dirty="0" smtClean="0">
                  <a:solidFill>
                    <a:srgbClr val="FFF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接触当下身体与语境关系</a:t>
              </a:r>
              <a:endParaRPr lang="en-US" altLang="zh-CN" sz="1800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7961" y="13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8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正念冥想</a:t>
              </a:r>
              <a:endParaRPr lang="en-US" altLang="zh-CN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086" y="1338"/>
              <a:ext cx="16580" cy="937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024495" y="250190"/>
            <a:ext cx="6122670" cy="22987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p>
            <a:pPr algn="ctr">
              <a:lnSpc>
                <a:spcPct val="100000"/>
              </a:lnSpc>
              <a:tabLst>
                <a:tab pos="2247900" algn="l"/>
                <a:tab pos="2476500" algn="l"/>
                <a:tab pos="2590800" algn="l"/>
              </a:tabLst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本张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PPT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来自祝卓宏老师</a:t>
            </a:r>
            <a:endParaRPr lang="zh-CN" altLang="en-US" sz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4765425" y="1032823"/>
            <a:ext cx="2367926" cy="2380180"/>
            <a:chOff x="687918" y="1447246"/>
            <a:chExt cx="4568907" cy="4592552"/>
          </a:xfrm>
        </p:grpSpPr>
        <p:grpSp>
          <p:nvGrpSpPr>
            <p:cNvPr id="23" name="组合 22"/>
            <p:cNvGrpSpPr/>
            <p:nvPr/>
          </p:nvGrpSpPr>
          <p:grpSpPr>
            <a:xfrm rot="2700000">
              <a:off x="756186" y="1959808"/>
              <a:ext cx="2713630" cy="2850166"/>
              <a:chOff x="0" y="986971"/>
              <a:chExt cx="4615543" cy="4847774"/>
            </a:xfrm>
          </p:grpSpPr>
          <p:sp>
            <p:nvSpPr>
              <p:cNvPr id="35" name="矩形 34"/>
              <p:cNvSpPr/>
              <p:nvPr/>
            </p:nvSpPr>
            <p:spPr>
              <a:xfrm>
                <a:off x="449943" y="986971"/>
                <a:ext cx="4165600" cy="4847774"/>
              </a:xfrm>
              <a:prstGeom prst="rect">
                <a:avLst/>
              </a:prstGeom>
              <a:no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0" y="1320801"/>
                <a:ext cx="4180114" cy="4180114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 rot="2700000">
              <a:off x="1733312" y="1447244"/>
              <a:ext cx="3440825" cy="3440828"/>
            </a:xfrm>
            <a:prstGeom prst="rect">
              <a:avLst/>
            </a:prstGeom>
            <a:solidFill>
              <a:srgbClr val="9018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 rot="2700000">
              <a:off x="4526822" y="5309795"/>
              <a:ext cx="712090" cy="747916"/>
              <a:chOff x="0" y="986971"/>
              <a:chExt cx="4615543" cy="4847774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449943" y="986971"/>
                <a:ext cx="4165600" cy="4847774"/>
              </a:xfrm>
              <a:prstGeom prst="rect">
                <a:avLst/>
              </a:prstGeom>
              <a:noFill/>
              <a:ln>
                <a:solidFill>
                  <a:srgbClr val="90181C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0" y="1320801"/>
                <a:ext cx="4180114" cy="4180114"/>
              </a:xfrm>
              <a:prstGeom prst="rect">
                <a:avLst/>
              </a:prstGeom>
              <a:solidFill>
                <a:srgbClr val="9018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</a:endParaRPr>
              </a:p>
            </p:txBody>
          </p:sp>
        </p:grpSp>
      </p:grpSp>
      <p:sp>
        <p:nvSpPr>
          <p:cNvPr id="37" name="矩形 69"/>
          <p:cNvSpPr>
            <a:spLocks noChangeArrowheads="1"/>
          </p:cNvSpPr>
          <p:nvPr/>
        </p:nvSpPr>
        <p:spPr bwMode="auto">
          <a:xfrm>
            <a:off x="3235325" y="4206875"/>
            <a:ext cx="592709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000" dirty="0">
                <a:solidFill>
                  <a:srgbClr val="A001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4000" dirty="0">
                <a:solidFill>
                  <a:srgbClr val="A001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正念</a:t>
            </a:r>
            <a:r>
              <a:rPr lang="en-US" altLang="zh-CN" sz="4000" dirty="0">
                <a:solidFill>
                  <a:srgbClr val="A001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4000" dirty="0">
                <a:solidFill>
                  <a:srgbClr val="A001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面对外在的疫情</a:t>
            </a:r>
            <a:endParaRPr lang="zh-CN" altLang="en-US" sz="4000" dirty="0">
              <a:solidFill>
                <a:srgbClr val="A001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1885823" y="4652084"/>
            <a:ext cx="1456264" cy="1"/>
          </a:xfrm>
          <a:prstGeom prst="line">
            <a:avLst/>
          </a:prstGeom>
          <a:ln w="9525">
            <a:solidFill>
              <a:srgbClr val="9018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9162538" y="4651790"/>
            <a:ext cx="1379619" cy="1"/>
          </a:xfrm>
          <a:prstGeom prst="line">
            <a:avLst/>
          </a:prstGeom>
          <a:ln w="9525">
            <a:solidFill>
              <a:srgbClr val="9018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_14"/>
          <p:cNvSpPr txBox="1">
            <a:spLocks noChangeArrowheads="1"/>
          </p:cNvSpPr>
          <p:nvPr/>
        </p:nvSpPr>
        <p:spPr bwMode="auto">
          <a:xfrm>
            <a:off x="5098172" y="1619225"/>
            <a:ext cx="2264212" cy="64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zh-CN" sz="5400" dirty="0">
                <a:solidFill>
                  <a:schemeClr val="bg1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01</a:t>
            </a:r>
            <a:endParaRPr lang="zh-CN" sz="5400" dirty="0">
              <a:solidFill>
                <a:schemeClr val="bg1"/>
              </a:solidFill>
              <a:latin typeface="方正黑体简体" panose="03000509000000000000" pitchFamily="65" charset="-122"/>
              <a:ea typeface="方正黑体简体" panose="03000509000000000000" pitchFamily="65" charset="-122"/>
            </a:endParaRPr>
          </a:p>
        </p:txBody>
      </p:sp>
      <p:pic>
        <p:nvPicPr>
          <p:cNvPr id="78854" name="图片 3" descr="未标题-4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0" y="269875"/>
            <a:ext cx="2411413" cy="4143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 advTm="2000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8155" y="1925320"/>
            <a:ext cx="2778760" cy="1977390"/>
          </a:xfrm>
          <a:prstGeom prst="rect">
            <a:avLst/>
          </a:prstGeom>
        </p:spPr>
      </p:pic>
      <p:sp>
        <p:nvSpPr>
          <p:cNvPr id="23556" name="文本框 3"/>
          <p:cNvSpPr txBox="1"/>
          <p:nvPr/>
        </p:nvSpPr>
        <p:spPr>
          <a:xfrm>
            <a:off x="3642995" y="811530"/>
            <a:ext cx="655383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新型冠状病毒（</a:t>
            </a:r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2019-nCoV</a:t>
            </a:r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）</a:t>
            </a:r>
            <a:endParaRPr lang="zh-CN" altLang="en-US" sz="36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24330" y="5433695"/>
            <a:ext cx="1026985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病毒对紫外线和热敏感，56℃ 30 分钟、75%乙醇、含氯消毒剂、过氧乙酸等脂溶性消毒剂均可有效灭活病毒。</a:t>
            </a:r>
            <a:endParaRPr lang="zh-CN" altLang="en-US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8854" name="图片 3" descr="未标题-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00" y="269875"/>
            <a:ext cx="2411413" cy="414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3"/>
          <p:cNvSpPr txBox="1"/>
          <p:nvPr/>
        </p:nvSpPr>
        <p:spPr>
          <a:xfrm>
            <a:off x="3794125" y="1781175"/>
            <a:ext cx="782510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zh-CN" altLang="en-US" sz="36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2019年在人体中发现的冠状病毒新毒株，起源于武汉华南海鲜市场。</a:t>
            </a:r>
            <a:endParaRPr lang="zh-CN" altLang="en-US" sz="3600" b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l"/>
            <a:r>
              <a:rPr lang="zh-CN" altLang="en-US" sz="36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按照毒力大小排列</a:t>
            </a:r>
            <a:endParaRPr lang="zh-CN" altLang="en-US" sz="3600" b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l"/>
            <a:r>
              <a:rPr lang="en-US" altLang="zh-CN" sz="36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1.</a:t>
            </a:r>
            <a:r>
              <a:rPr lang="zh-CN" altLang="en-US" sz="36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埃博拉（</a:t>
            </a:r>
            <a:r>
              <a:rPr lang="en-US" altLang="zh-CN" sz="36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50-90%</a:t>
            </a:r>
            <a:r>
              <a:rPr lang="zh-CN" altLang="en-US" sz="36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）</a:t>
            </a:r>
            <a:endParaRPr lang="zh-CN" altLang="en-US" sz="3600" b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l"/>
            <a:r>
              <a:rPr lang="en-US" altLang="zh-CN" sz="36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2.SARS</a:t>
            </a:r>
            <a:r>
              <a:rPr lang="zh-CN" altLang="en-US" sz="36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6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5-10%</a:t>
            </a:r>
            <a:r>
              <a:rPr lang="zh-CN" altLang="en-US" sz="36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）</a:t>
            </a:r>
            <a:r>
              <a:rPr lang="en-US" altLang="zh-CN" sz="36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3.MERS </a:t>
            </a:r>
            <a:endParaRPr lang="en-US" altLang="zh-CN" sz="3600" b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l"/>
            <a:r>
              <a:rPr lang="en-US" altLang="zh-CN" sz="36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4.</a:t>
            </a:r>
            <a:r>
              <a:rPr lang="zh-CN" altLang="en-US" sz="36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新型冠状病毒（</a:t>
            </a:r>
            <a:r>
              <a:rPr lang="en-US" altLang="zh-CN" sz="36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2.5%</a:t>
            </a:r>
            <a:r>
              <a:rPr lang="zh-CN" altLang="en-US" sz="36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）</a:t>
            </a:r>
            <a:endParaRPr lang="zh-CN" altLang="en-US" sz="3600" b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Click="0" advTm="2000">
    <p:randomBar dir="vert"/>
  </p:transition>
</p:sld>
</file>

<file path=ppt/tags/tag1.xml><?xml version="1.0" encoding="utf-8"?>
<p:tagLst xmlns:p="http://schemas.openxmlformats.org/presentationml/2006/main">
  <p:tag name="MH_TYPE" val="#NeiR#"/>
  <p:tag name="MH_NUMBER" val="2"/>
  <p:tag name="MH_CATEGORY" val="#TuWHP#"/>
  <p:tag name="MH_LAYOUT" val="SubTitleText"/>
  <p:tag name="MH" val="20170517124849"/>
  <p:tag name="MH_LIBRARY" val="GRAPHIC"/>
</p:tagLst>
</file>

<file path=ppt/tags/tag10.xml><?xml version="1.0" encoding="utf-8"?>
<p:tagLst xmlns:p="http://schemas.openxmlformats.org/presentationml/2006/main">
  <p:tag name="MH" val="20170517140713"/>
  <p:tag name="MH_LIBRARY" val="GRAPHIC"/>
  <p:tag name="MH_TYPE" val="Text"/>
  <p:tag name="MH_ORDER" val="1"/>
</p:tagLst>
</file>

<file path=ppt/tags/tag11.xml><?xml version="1.0" encoding="utf-8"?>
<p:tagLst xmlns:p="http://schemas.openxmlformats.org/presentationml/2006/main">
  <p:tag name="MH" val="20170517140713"/>
  <p:tag name="MH_LIBRARY" val="GRAPHIC"/>
  <p:tag name="MH_TYPE" val="SubTitle"/>
  <p:tag name="MH_ORDER" val="1"/>
</p:tagLst>
</file>

<file path=ppt/tags/tag12.xml><?xml version="1.0" encoding="utf-8"?>
<p:tagLst xmlns:p="http://schemas.openxmlformats.org/presentationml/2006/main">
  <p:tag name="MH" val="20170517140713"/>
  <p:tag name="MH_LIBRARY" val="GRAPHIC"/>
  <p:tag name="MH_TYPE" val="Text"/>
  <p:tag name="MH_ORDER" val="1"/>
</p:tagLst>
</file>

<file path=ppt/tags/tag13.xml><?xml version="1.0" encoding="utf-8"?>
<p:tagLst xmlns:p="http://schemas.openxmlformats.org/presentationml/2006/main">
  <p:tag name="MH" val="20170517140713"/>
  <p:tag name="MH_LIBRARY" val="GRAPHIC"/>
  <p:tag name="MH_TYPE" val="Text"/>
  <p:tag name="MH_ORDER" val="1"/>
</p:tagLst>
</file>

<file path=ppt/tags/tag14.xml><?xml version="1.0" encoding="utf-8"?>
<p:tagLst xmlns:p="http://schemas.openxmlformats.org/presentationml/2006/main">
  <p:tag name="MH" val="20170517140713"/>
  <p:tag name="MH_LIBRARY" val="GRAPHIC"/>
  <p:tag name="MH_TYPE" val="Text"/>
  <p:tag name="MH_ORDER" val="1"/>
</p:tagLst>
</file>

<file path=ppt/tags/tag2.xml><?xml version="1.0" encoding="utf-8"?>
<p:tagLst xmlns:p="http://schemas.openxmlformats.org/presentationml/2006/main">
  <p:tag name="REFSHAPE" val="240885444"/>
  <p:tag name="KSO_WM_UNIT_PLACING_PICTURE_USER_VIEWPORT" val="{&quot;height&quot;:2220,&quot;width&quot;:3120}"/>
</p:tagLst>
</file>

<file path=ppt/tags/tag3.xml><?xml version="1.0" encoding="utf-8"?>
<p:tagLst xmlns:p="http://schemas.openxmlformats.org/presentationml/2006/main">
  <p:tag name="MH" val="20170517140713"/>
  <p:tag name="MH_LIBRARY" val="GRAPHIC"/>
  <p:tag name="MH_TYPE" val="SubTitle"/>
  <p:tag name="MH_ORDER" val="1"/>
</p:tagLst>
</file>

<file path=ppt/tags/tag4.xml><?xml version="1.0" encoding="utf-8"?>
<p:tagLst xmlns:p="http://schemas.openxmlformats.org/presentationml/2006/main">
  <p:tag name="MH" val="20170517140713"/>
  <p:tag name="MH_LIBRARY" val="GRAPHIC"/>
  <p:tag name="MH_TYPE" val="Text"/>
  <p:tag name="MH_ORDER" val="1"/>
</p:tagLst>
</file>

<file path=ppt/tags/tag5.xml><?xml version="1.0" encoding="utf-8"?>
<p:tagLst xmlns:p="http://schemas.openxmlformats.org/presentationml/2006/main">
  <p:tag name="MH" val="20170517140713"/>
  <p:tag name="MH_LIBRARY" val="GRAPHIC"/>
  <p:tag name="MH_TYPE" val="SubTitle"/>
  <p:tag name="MH_ORDER" val="1"/>
</p:tagLst>
</file>

<file path=ppt/tags/tag6.xml><?xml version="1.0" encoding="utf-8"?>
<p:tagLst xmlns:p="http://schemas.openxmlformats.org/presentationml/2006/main">
  <p:tag name="MH" val="20170517140713"/>
  <p:tag name="MH_LIBRARY" val="GRAPHIC"/>
  <p:tag name="MH_TYPE" val="Text"/>
  <p:tag name="MH_ORDER" val="1"/>
</p:tagLst>
</file>

<file path=ppt/tags/tag7.xml><?xml version="1.0" encoding="utf-8"?>
<p:tagLst xmlns:p="http://schemas.openxmlformats.org/presentationml/2006/main">
  <p:tag name="MH" val="20170517140713"/>
  <p:tag name="MH_LIBRARY" val="GRAPHIC"/>
  <p:tag name="MH_TYPE" val="Text"/>
  <p:tag name="MH_ORDER" val="1"/>
</p:tagLst>
</file>

<file path=ppt/tags/tag8.xml><?xml version="1.0" encoding="utf-8"?>
<p:tagLst xmlns:p="http://schemas.openxmlformats.org/presentationml/2006/main">
  <p:tag name="MH" val="20170517140713"/>
  <p:tag name="MH_LIBRARY" val="GRAPHIC"/>
  <p:tag name="MH_TYPE" val="Text"/>
  <p:tag name="MH_ORDER" val="1"/>
</p:tagLst>
</file>

<file path=ppt/tags/tag9.xml><?xml version="1.0" encoding="utf-8"?>
<p:tagLst xmlns:p="http://schemas.openxmlformats.org/presentationml/2006/main">
  <p:tag name="MH" val="20170517140713"/>
  <p:tag name="MH_LIBRARY" val="GRAPHIC"/>
  <p:tag name="MH_TYPE" val="SubTitle"/>
  <p:tag name="MH_ORDER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theme1.xml><?xml version="1.0" encoding="utf-8"?>
<a:theme xmlns:a="http://schemas.openxmlformats.org/drawingml/2006/main" name="相雅医院简介及护理概况修改英文">
  <a:themeElements>
    <a:clrScheme name="相雅医院简介及护理概况修改英文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相雅医院简介及护理概况修改英文">
      <a:majorFont>
        <a:latin typeface="Arial"/>
        <a:ea typeface="华文新魏"/>
        <a:cs typeface=""/>
      </a:majorFont>
      <a:minorFont>
        <a:latin typeface="Arial"/>
        <a:ea typeface="华文新魏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20000"/>
          </a:spcBef>
          <a:spcAft>
            <a:spcPct val="0"/>
          </a:spcAft>
          <a:buClrTx/>
          <a:buSzTx/>
          <a:buFont typeface="华文新魏" panose="02010800040101010101" pitchFamily="2" charset="-122"/>
          <a:buBlip>
            <a:blip xmlns:r="http://schemas.openxmlformats.org/officeDocument/2006/relationships" r:embed="rId1"/>
          </a:buBlip>
          <a:defRPr kumimoji="0" lang="zh-CN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20000"/>
          </a:spcBef>
          <a:spcAft>
            <a:spcPct val="0"/>
          </a:spcAft>
          <a:buClrTx/>
          <a:buSzTx/>
          <a:buFont typeface="华文新魏" panose="02010800040101010101" pitchFamily="2" charset="-122"/>
          <a:buBlip>
            <a:blip xmlns:r="http://schemas.openxmlformats.org/officeDocument/2006/relationships" r:embed="rId1"/>
          </a:buBlip>
          <a:defRPr kumimoji="0" lang="zh-CN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相雅医院简介及护理概况修改英文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相雅医院简介及护理概况修改英文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相雅医院简介及护理概况修改英文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相雅医院简介及护理概况修改英文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相雅医院简介及护理概况修改英文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相雅医院简介及护理概况修改英文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相雅医院简介及护理概况修改英文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相雅医院简介及护理概况修改英文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相雅医院简介及护理概况修改英文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相雅医院简介及护理概况修改英文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相雅医院简介及护理概况修改英文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相雅医院简介及护理概况修改英文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Profile">
  <a:themeElements>
    <a:clrScheme name="1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1_Profile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20000"/>
          </a:spcBef>
          <a:spcAft>
            <a:spcPct val="0"/>
          </a:spcAft>
          <a:buClrTx/>
          <a:buSzTx/>
          <a:buFont typeface="华文新魏" panose="02010800040101010101" pitchFamily="2" charset="-122"/>
          <a:buBlip>
            <a:blip xmlns:r="http://schemas.openxmlformats.org/officeDocument/2006/relationships" r:embed="rId1"/>
          </a:buBlip>
          <a:defRPr kumimoji="0" lang="zh-CN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20000"/>
          </a:spcBef>
          <a:spcAft>
            <a:spcPct val="0"/>
          </a:spcAft>
          <a:buClrTx/>
          <a:buSzTx/>
          <a:buFont typeface="华文新魏" panose="02010800040101010101" pitchFamily="2" charset="-122"/>
          <a:buBlip>
            <a:blip xmlns:r="http://schemas.openxmlformats.org/officeDocument/2006/relationships" r:embed="rId1"/>
          </a:buBlip>
          <a:defRPr kumimoji="0" lang="zh-CN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主题​​">
  <a:themeElements>
    <a:clrScheme name="自定义 22">
      <a:dk1>
        <a:sysClr val="windowText" lastClr="000000"/>
      </a:dk1>
      <a:lt1>
        <a:sysClr val="window" lastClr="FFFFFF"/>
      </a:lt1>
      <a:dk2>
        <a:srgbClr val="7F7F7F"/>
      </a:dk2>
      <a:lt2>
        <a:srgbClr val="7F7F7F"/>
      </a:lt2>
      <a:accent1>
        <a:srgbClr val="0070C0"/>
      </a:accent1>
      <a:accent2>
        <a:srgbClr val="00B0F0"/>
      </a:accent2>
      <a:accent3>
        <a:srgbClr val="0070C0"/>
      </a:accent3>
      <a:accent4>
        <a:srgbClr val="00B0F0"/>
      </a:accent4>
      <a:accent5>
        <a:srgbClr val="0070C0"/>
      </a:accent5>
      <a:accent6>
        <a:srgbClr val="00B0F0"/>
      </a:accent6>
      <a:hlink>
        <a:srgbClr val="FFFFFF"/>
      </a:hlink>
      <a:folHlink>
        <a:srgbClr val="FFFFF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华文新魏"/>
        <a:cs typeface=""/>
      </a:majorFont>
      <a:minorFont>
        <a:latin typeface="Verdana"/>
        <a:ea typeface="华文新魏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20000"/>
          </a:spcBef>
          <a:spcAft>
            <a:spcPct val="0"/>
          </a:spcAft>
          <a:buClrTx/>
          <a:buSzTx/>
          <a:buFont typeface="华文新魏" panose="02010800040101010101" pitchFamily="2" charset="-122"/>
          <a:buBlip>
            <a:blip xmlns:r="http://schemas.openxmlformats.org/officeDocument/2006/relationships" r:embed="rId1"/>
          </a:buBlip>
          <a:defRPr kumimoji="0" lang="zh-CN" altLang="zh-CN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20000"/>
          </a:spcBef>
          <a:spcAft>
            <a:spcPct val="0"/>
          </a:spcAft>
          <a:buClrTx/>
          <a:buSzTx/>
          <a:buFont typeface="华文新魏" panose="02010800040101010101" pitchFamily="2" charset="-122"/>
          <a:buBlip>
            <a:blip xmlns:r="http://schemas.openxmlformats.org/officeDocument/2006/relationships" r:embed="rId1"/>
          </a:buBlip>
          <a:defRPr kumimoji="0" lang="zh-CN" altLang="zh-CN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Office 主题​​">
  <a:themeElements>
    <a:clrScheme name="自定义 22">
      <a:dk1>
        <a:sysClr val="windowText" lastClr="000000"/>
      </a:dk1>
      <a:lt1>
        <a:sysClr val="window" lastClr="FFFFFF"/>
      </a:lt1>
      <a:dk2>
        <a:srgbClr val="7F7F7F"/>
      </a:dk2>
      <a:lt2>
        <a:srgbClr val="7F7F7F"/>
      </a:lt2>
      <a:accent1>
        <a:srgbClr val="0070C0"/>
      </a:accent1>
      <a:accent2>
        <a:srgbClr val="00B0F0"/>
      </a:accent2>
      <a:accent3>
        <a:srgbClr val="0070C0"/>
      </a:accent3>
      <a:accent4>
        <a:srgbClr val="00B0F0"/>
      </a:accent4>
      <a:accent5>
        <a:srgbClr val="0070C0"/>
      </a:accent5>
      <a:accent6>
        <a:srgbClr val="00B0F0"/>
      </a:accent6>
      <a:hlink>
        <a:srgbClr val="FFFFFF"/>
      </a:hlink>
      <a:folHlink>
        <a:srgbClr val="FFFFF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lumMod val="50000"/>
            <a:alpha val="66000"/>
          </a:schemeClr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主题">
  <a:themeElements>
    <a:clrScheme name="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FFFFFF"/>
      </a:accent3>
      <a:accent4>
        <a:srgbClr val="834610"/>
      </a:accent4>
      <a:accent5>
        <a:srgbClr val="F8BDAB"/>
      </a:accent5>
      <a:accent6>
        <a:srgbClr val="7DACDA"/>
      </a:accent6>
      <a:hlink>
        <a:srgbClr val="6DC025"/>
      </a:hlink>
      <a:folHlink>
        <a:srgbClr val="9A53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华文新魏"/>
        <a:cs typeface=""/>
      </a:majorFont>
      <a:minorFont>
        <a:latin typeface="Verdana"/>
        <a:ea typeface="华文新魏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20000"/>
          </a:spcBef>
          <a:spcAft>
            <a:spcPct val="0"/>
          </a:spcAft>
          <a:buClrTx/>
          <a:buSzTx/>
          <a:buFont typeface="华文新魏" panose="02010800040101010101" pitchFamily="2" charset="-122"/>
          <a:buBlip>
            <a:blip xmlns:r="http://schemas.openxmlformats.org/officeDocument/2006/relationships" r:embed="rId1"/>
          </a:buBlip>
          <a:defRPr kumimoji="0" lang="zh-CN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20000"/>
          </a:spcBef>
          <a:spcAft>
            <a:spcPct val="0"/>
          </a:spcAft>
          <a:buClrTx/>
          <a:buSzTx/>
          <a:buFont typeface="华文新魏" panose="02010800040101010101" pitchFamily="2" charset="-122"/>
          <a:buBlip>
            <a:blip xmlns:r="http://schemas.openxmlformats.org/officeDocument/2006/relationships" r:embed="rId1"/>
          </a:buBlip>
          <a:defRPr kumimoji="0" lang="zh-CN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rofile">
  <a:themeElements>
    <a:clrScheme name="1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1_Profile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20000"/>
          </a:spcBef>
          <a:spcAft>
            <a:spcPct val="0"/>
          </a:spcAft>
          <a:buClrTx/>
          <a:buSzTx/>
          <a:buFont typeface="华文新魏" panose="02010800040101010101" pitchFamily="2" charset="-122"/>
          <a:buBlip>
            <a:blip xmlns:r="http://schemas.openxmlformats.org/officeDocument/2006/relationships" r:embed="rId1"/>
          </a:buBlip>
          <a:defRPr kumimoji="0" lang="zh-CN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20000"/>
          </a:spcBef>
          <a:spcAft>
            <a:spcPct val="0"/>
          </a:spcAft>
          <a:buClrTx/>
          <a:buSzTx/>
          <a:buFont typeface="华文新魏" panose="02010800040101010101" pitchFamily="2" charset="-122"/>
          <a:buBlip>
            <a:blip xmlns:r="http://schemas.openxmlformats.org/officeDocument/2006/relationships" r:embed="rId1"/>
          </a:buBlip>
          <a:defRPr kumimoji="0" lang="zh-CN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主题1">
  <a:themeElements>
    <a:clrScheme name="相雅医院简介及护理概况修改英文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相雅医院简介及护理概况修改英文">
      <a:majorFont>
        <a:latin typeface="Arial"/>
        <a:ea typeface="华文新魏"/>
        <a:cs typeface=""/>
      </a:majorFont>
      <a:minorFont>
        <a:latin typeface="Arial"/>
        <a:ea typeface="华文新魏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20000"/>
          </a:spcBef>
          <a:spcAft>
            <a:spcPct val="0"/>
          </a:spcAft>
          <a:buClrTx/>
          <a:buSzTx/>
          <a:buFont typeface="华文新魏" panose="02010800040101010101" pitchFamily="2" charset="-122"/>
          <a:buBlip>
            <a:blip xmlns:r="http://schemas.openxmlformats.org/officeDocument/2006/relationships" r:embed="rId1"/>
          </a:buBlip>
          <a:defRPr kumimoji="0" lang="zh-CN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20000"/>
          </a:spcBef>
          <a:spcAft>
            <a:spcPct val="0"/>
          </a:spcAft>
          <a:buClrTx/>
          <a:buSzTx/>
          <a:buFont typeface="华文新魏" panose="02010800040101010101" pitchFamily="2" charset="-122"/>
          <a:buBlip>
            <a:blip xmlns:r="http://schemas.openxmlformats.org/officeDocument/2006/relationships" r:embed="rId1"/>
          </a:buBlip>
          <a:defRPr kumimoji="0" lang="zh-CN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相雅医院简介及护理概况修改英文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相雅医院简介及护理概况修改英文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相雅医院简介及护理概况修改英文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相雅医院简介及护理概况修改英文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相雅医院简介及护理概况修改英文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相雅医院简介及护理概况修改英文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相雅医院简介及护理概况修改英文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相雅医院简介及护理概况修改英文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相雅医院简介及护理概况修改英文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相雅医院简介及护理概况修改英文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相雅医院简介及护理概况修改英文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相雅医院简介及护理概况修改英文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华文新魏"/>
        <a:cs typeface=""/>
      </a:majorFont>
      <a:minorFont>
        <a:latin typeface="Verdana"/>
        <a:ea typeface="华文新魏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20000"/>
          </a:spcBef>
          <a:spcAft>
            <a:spcPct val="0"/>
          </a:spcAft>
          <a:buClrTx/>
          <a:buSzTx/>
          <a:buFont typeface="华文新魏" panose="02010800040101010101" pitchFamily="2" charset="-122"/>
          <a:buBlip>
            <a:blip xmlns:r="http://schemas.openxmlformats.org/officeDocument/2006/relationships" r:embed="rId1"/>
          </a:buBlip>
          <a:defRPr kumimoji="0" lang="zh-CN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20000"/>
          </a:spcBef>
          <a:spcAft>
            <a:spcPct val="0"/>
          </a:spcAft>
          <a:buClrTx/>
          <a:buSzTx/>
          <a:buFont typeface="华文新魏" panose="02010800040101010101" pitchFamily="2" charset="-122"/>
          <a:buBlip>
            <a:blip xmlns:r="http://schemas.openxmlformats.org/officeDocument/2006/relationships" r:embed="rId1"/>
          </a:buBlip>
          <a:defRPr kumimoji="0" lang="zh-CN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Profile">
  <a:themeElements>
    <a:clrScheme name="1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1_Profile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20000"/>
          </a:spcBef>
          <a:spcAft>
            <a:spcPct val="0"/>
          </a:spcAft>
          <a:buClrTx/>
          <a:buSzTx/>
          <a:buFont typeface="华文新魏" panose="02010800040101010101" pitchFamily="2" charset="-122"/>
          <a:buBlip>
            <a:blip xmlns:r="http://schemas.openxmlformats.org/officeDocument/2006/relationships" r:embed="rId1"/>
          </a:buBlip>
          <a:defRPr kumimoji="0" lang="zh-CN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20000"/>
          </a:spcBef>
          <a:spcAft>
            <a:spcPct val="0"/>
          </a:spcAft>
          <a:buClrTx/>
          <a:buSzTx/>
          <a:buFont typeface="华文新魏" panose="02010800040101010101" pitchFamily="2" charset="-122"/>
          <a:buBlip>
            <a:blip xmlns:r="http://schemas.openxmlformats.org/officeDocument/2006/relationships" r:embed="rId1"/>
          </a:buBlip>
          <a:defRPr kumimoji="0" lang="zh-CN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华文新魏"/>
        <a:cs typeface=""/>
      </a:majorFont>
      <a:minorFont>
        <a:latin typeface="Verdana"/>
        <a:ea typeface="华文新魏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20000"/>
          </a:spcBef>
          <a:spcAft>
            <a:spcPct val="0"/>
          </a:spcAft>
          <a:buClrTx/>
          <a:buSzTx/>
          <a:buFont typeface="华文新魏" panose="02010800040101010101" pitchFamily="2" charset="-122"/>
          <a:buBlip>
            <a:blip xmlns:r="http://schemas.openxmlformats.org/officeDocument/2006/relationships" r:embed="rId1"/>
          </a:buBlip>
          <a:defRPr kumimoji="0" lang="zh-CN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20000"/>
          </a:spcBef>
          <a:spcAft>
            <a:spcPct val="0"/>
          </a:spcAft>
          <a:buClrTx/>
          <a:buSzTx/>
          <a:buFont typeface="华文新魏" panose="02010800040101010101" pitchFamily="2" charset="-122"/>
          <a:buBlip>
            <a:blip xmlns:r="http://schemas.openxmlformats.org/officeDocument/2006/relationships" r:embed="rId1"/>
          </a:buBlip>
          <a:defRPr kumimoji="0" lang="zh-CN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Profile">
  <a:themeElements>
    <a:clrScheme name="1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1_Profile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20000"/>
          </a:spcBef>
          <a:spcAft>
            <a:spcPct val="0"/>
          </a:spcAft>
          <a:buClrTx/>
          <a:buSzTx/>
          <a:buFont typeface="华文新魏" panose="02010800040101010101" pitchFamily="2" charset="-122"/>
          <a:buBlip>
            <a:blip xmlns:r="http://schemas.openxmlformats.org/officeDocument/2006/relationships" r:embed="rId1"/>
          </a:buBlip>
          <a:defRPr kumimoji="0" lang="zh-CN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20000"/>
          </a:spcBef>
          <a:spcAft>
            <a:spcPct val="0"/>
          </a:spcAft>
          <a:buClrTx/>
          <a:buSzTx/>
          <a:buFont typeface="华文新魏" panose="02010800040101010101" pitchFamily="2" charset="-122"/>
          <a:buBlip>
            <a:blip xmlns:r="http://schemas.openxmlformats.org/officeDocument/2006/relationships" r:embed="rId1"/>
          </a:buBlip>
          <a:defRPr kumimoji="0" lang="zh-CN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华文新魏"/>
        <a:cs typeface=""/>
      </a:majorFont>
      <a:minorFont>
        <a:latin typeface="Verdana"/>
        <a:ea typeface="华文新魏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20000"/>
          </a:spcBef>
          <a:spcAft>
            <a:spcPct val="0"/>
          </a:spcAft>
          <a:buClrTx/>
          <a:buSzTx/>
          <a:buFont typeface="华文新魏" panose="02010800040101010101" pitchFamily="2" charset="-122"/>
          <a:buBlip>
            <a:blip xmlns:r="http://schemas.openxmlformats.org/officeDocument/2006/relationships" r:embed="rId1"/>
          </a:buBlip>
          <a:defRPr kumimoji="0" lang="zh-CN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50000"/>
          </a:lnSpc>
          <a:spcBef>
            <a:spcPct val="20000"/>
          </a:spcBef>
          <a:spcAft>
            <a:spcPct val="0"/>
          </a:spcAft>
          <a:buClrTx/>
          <a:buSzTx/>
          <a:buFont typeface="华文新魏" panose="02010800040101010101" pitchFamily="2" charset="-122"/>
          <a:buBlip>
            <a:blip xmlns:r="http://schemas.openxmlformats.org/officeDocument/2006/relationships" r:embed="rId1"/>
          </a:buBlip>
          <a:defRPr kumimoji="0" lang="zh-CN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（2012-10-27）</Template>
  <TotalTime>0</TotalTime>
  <Words>5380</Words>
  <Application>WPS 演示</Application>
  <PresentationFormat>宽屏</PresentationFormat>
  <Paragraphs>556</Paragraphs>
  <Slides>56</Slides>
  <Notes>59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15</vt:i4>
      </vt:variant>
      <vt:variant>
        <vt:lpstr>幻灯片标题</vt:lpstr>
      </vt:variant>
      <vt:variant>
        <vt:i4>56</vt:i4>
      </vt:variant>
    </vt:vector>
  </HeadingPairs>
  <TitlesOfParts>
    <vt:vector size="94" baseType="lpstr">
      <vt:lpstr>Arial</vt:lpstr>
      <vt:lpstr>宋体</vt:lpstr>
      <vt:lpstr>Wingdings</vt:lpstr>
      <vt:lpstr>Verdana</vt:lpstr>
      <vt:lpstr>华文新魏</vt:lpstr>
      <vt:lpstr>微软雅黑</vt:lpstr>
      <vt:lpstr>Calibri</vt:lpstr>
      <vt:lpstr>等线 Light</vt:lpstr>
      <vt:lpstr>PMingLiU</vt:lpstr>
      <vt:lpstr>华文隶书</vt:lpstr>
      <vt:lpstr>Wingdings</vt:lpstr>
      <vt:lpstr>华文行楷</vt:lpstr>
      <vt:lpstr>方正黑体简体</vt:lpstr>
      <vt:lpstr>黑体</vt:lpstr>
      <vt:lpstr>等线</vt:lpstr>
      <vt:lpstr>Arial Unicode MS</vt:lpstr>
      <vt:lpstr>Microsoft YaHei UI</vt:lpstr>
      <vt:lpstr>Times New Roman</vt:lpstr>
      <vt:lpstr>Segoe UI</vt:lpstr>
      <vt:lpstr>Helvetica</vt:lpstr>
      <vt:lpstr>华文中宋</vt:lpstr>
      <vt:lpstr>思源黑体 CN Light</vt:lpstr>
      <vt:lpstr>PMingLiU-ExtB</vt:lpstr>
      <vt:lpstr>相雅医院简介及护理概况修改英文</vt:lpstr>
      <vt:lpstr>Profile</vt:lpstr>
      <vt:lpstr>1_Profile</vt:lpstr>
      <vt:lpstr>主题1</vt:lpstr>
      <vt:lpstr>2_Profile</vt:lpstr>
      <vt:lpstr>3_Profile</vt:lpstr>
      <vt:lpstr>4_Profile</vt:lpstr>
      <vt:lpstr>5_Profile</vt:lpstr>
      <vt:lpstr>6_Profile</vt:lpstr>
      <vt:lpstr>7_Profile</vt:lpstr>
      <vt:lpstr>1_Office 主题​​</vt:lpstr>
      <vt:lpstr>8_Profile</vt:lpstr>
      <vt:lpstr>自定义设计方案</vt:lpstr>
      <vt:lpstr>2_Office 主题​​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流行病学特点</vt:lpstr>
      <vt:lpstr>1.流行病学史</vt:lpstr>
      <vt:lpstr>诊断与临床分型（轻型、普通型、重型、危重型）</vt:lpstr>
      <vt:lpstr>解除隔离和出院标准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生物制剂 ——风湿科病友不得不认识的朋友</dc:title>
  <dc:creator>Administrator</dc:creator>
  <cp:lastModifiedBy>李建玲</cp:lastModifiedBy>
  <cp:revision>1029</cp:revision>
  <dcterms:created xsi:type="dcterms:W3CDTF">2014-04-24T22:40:00Z</dcterms:created>
  <dcterms:modified xsi:type="dcterms:W3CDTF">2020-02-13T06:47:41Z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  <property fmtid="{D5CDD505-2E9C-101B-9397-08002B2CF9AE}" pid="3" name="KSOProductBuildVer">
    <vt:lpwstr>2052-11.1.0.9339</vt:lpwstr>
  </property>
</Properties>
</file>