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54"/>
  </p:notesMasterIdLst>
  <p:handoutMasterIdLst>
    <p:handoutMasterId r:id="rId55"/>
  </p:handoutMasterIdLst>
  <p:sldIdLst>
    <p:sldId id="1568" r:id="rId3"/>
    <p:sldId id="668" r:id="rId4"/>
    <p:sldId id="789" r:id="rId5"/>
    <p:sldId id="1490" r:id="rId6"/>
    <p:sldId id="1491" r:id="rId7"/>
    <p:sldId id="1552" r:id="rId8"/>
    <p:sldId id="1493" r:id="rId9"/>
    <p:sldId id="1554" r:id="rId10"/>
    <p:sldId id="1555" r:id="rId11"/>
    <p:sldId id="1556" r:id="rId12"/>
    <p:sldId id="1557" r:id="rId13"/>
    <p:sldId id="1558" r:id="rId14"/>
    <p:sldId id="1559" r:id="rId15"/>
    <p:sldId id="1560" r:id="rId16"/>
    <p:sldId id="1561" r:id="rId17"/>
    <p:sldId id="1562" r:id="rId18"/>
    <p:sldId id="1563" r:id="rId19"/>
    <p:sldId id="1564" r:id="rId20"/>
    <p:sldId id="1548" r:id="rId21"/>
    <p:sldId id="1565" r:id="rId22"/>
    <p:sldId id="1495" r:id="rId23"/>
    <p:sldId id="1499" r:id="rId24"/>
    <p:sldId id="1505" r:id="rId25"/>
    <p:sldId id="1457" r:id="rId26"/>
    <p:sldId id="1546" r:id="rId27"/>
    <p:sldId id="1566" r:id="rId28"/>
    <p:sldId id="1435" r:id="rId29"/>
    <p:sldId id="1310" r:id="rId30"/>
    <p:sldId id="1368" r:id="rId31"/>
    <p:sldId id="1309" r:id="rId32"/>
    <p:sldId id="1369" r:id="rId33"/>
    <p:sldId id="1370" r:id="rId34"/>
    <p:sldId id="1305" r:id="rId35"/>
    <p:sldId id="1227" r:id="rId36"/>
    <p:sldId id="1372" r:id="rId37"/>
    <p:sldId id="1373" r:id="rId38"/>
    <p:sldId id="1547" r:id="rId39"/>
    <p:sldId id="1376" r:id="rId40"/>
    <p:sldId id="1302" r:id="rId41"/>
    <p:sldId id="1303" r:id="rId42"/>
    <p:sldId id="1304" r:id="rId43"/>
    <p:sldId id="1444" r:id="rId44"/>
    <p:sldId id="1438" r:id="rId45"/>
    <p:sldId id="1442" r:id="rId46"/>
    <p:sldId id="1440" r:id="rId47"/>
    <p:sldId id="1443" r:id="rId48"/>
    <p:sldId id="1485" r:id="rId49"/>
    <p:sldId id="1480" r:id="rId50"/>
    <p:sldId id="1483" r:id="rId51"/>
    <p:sldId id="1484" r:id="rId52"/>
    <p:sldId id="1264" r:id="rId53"/>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81C7"/>
    <a:srgbClr val="FF3300"/>
    <a:srgbClr val="2318FC"/>
    <a:srgbClr val="FF6600"/>
    <a:srgbClr val="0000CC"/>
    <a:srgbClr val="00CC00"/>
    <a:srgbClr val="FAD0BE"/>
    <a:srgbClr val="1563FF"/>
    <a:srgbClr val="2AA7C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87" autoAdjust="0"/>
    <p:restoredTop sz="89659"/>
  </p:normalViewPr>
  <p:slideViewPr>
    <p:cSldViewPr showGuides="1">
      <p:cViewPr varScale="1">
        <p:scale>
          <a:sx n="89" d="100"/>
          <a:sy n="89" d="100"/>
        </p:scale>
        <p:origin x="-870" y="-96"/>
      </p:cViewPr>
      <p:guideLst>
        <p:guide orient="horz" pos="2022"/>
        <p:guide pos="384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50" d="100"/>
        <a:sy n="50" d="100"/>
      </p:scale>
      <p:origin x="0" y="99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Char cha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7F839BD3-88AF-42EE-A418-F37F9827F6A0}"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t>‹#›</a:t>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Char char="•"/>
              <a:defRPr sz="1200">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8DE350BF-14E3-4808-8702-BE294EC54575}" type="slidenum">
              <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t>‹#›</a:t>
            </a:fld>
            <a:endParaRPr kumimoji="0" lang="zh-CN" altLang="en-US" sz="12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aike.baidu.com/view/1833.ht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baike.baidu.com/view/21560.htm" TargetMode="External"/><Relationship Id="rId5" Type="http://schemas.openxmlformats.org/officeDocument/2006/relationships/hyperlink" Target="http://baike.baidu.com/view/377762.htm" TargetMode="External"/><Relationship Id="rId4" Type="http://schemas.openxmlformats.org/officeDocument/2006/relationships/hyperlink" Target="http://baike.baidu.com/view/2717.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58372" name="灯片编号占位符 3"/>
          <p:cNvSpPr>
            <a:spLocks noGrp="1" noChangeArrowheads="1"/>
          </p:cNvSpPr>
          <p:nvPr>
            <p:ph type="sldNum" sz="quarter" idx="5"/>
          </p:nvPr>
        </p:nvSpPr>
        <p:spPr bwMode="auto">
          <a:noFill/>
          <a:ln>
            <a:miter lim="800000"/>
            <a:headEnd/>
            <a:tailEnd/>
          </a:ln>
        </p:spPr>
        <p:txBody>
          <a:bodyPr/>
          <a:lstStyle/>
          <a:p>
            <a:fld id="{6C4FA817-059D-4359-A270-6C5A26BC13A6}" type="slidenum">
              <a:rPr lang="zh-CN" altLang="en-US" smtClean="0"/>
              <a:pPr/>
              <a:t>1</a:t>
            </a:fld>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ln>
            <a:miter/>
          </a:ln>
        </p:spPr>
      </p:sp>
      <p:sp>
        <p:nvSpPr>
          <p:cNvPr id="44034" name="文本占位符 2"/>
          <p:cNvSpPr>
            <a:spLocks noGrp="1"/>
          </p:cNvSpPr>
          <p:nvPr>
            <p:ph type="body"/>
          </p:nvPr>
        </p:nvSpPr>
        <p:spPr/>
        <p:txBody>
          <a:bodyPr wrap="square" lIns="91440" tIns="45720" rIns="91440" bIns="45720" anchor="t"/>
          <a:lstStyle/>
          <a:p>
            <a:pPr lvl="0"/>
            <a:endParaRPr lang="zh-CN" altLang="en-US" dirty="0"/>
          </a:p>
        </p:txBody>
      </p:sp>
      <p:sp>
        <p:nvSpPr>
          <p:cNvPr id="44035" name="灯片编号占位符 4"/>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12</a:t>
            </a:fld>
            <a:endParaRPr lang="en-US" altLang="en-US" sz="1200"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noTextEdit="1"/>
          </p:cNvSpPr>
          <p:nvPr>
            <p:ph type="sldImg"/>
          </p:nvPr>
        </p:nvSpPr>
        <p:spPr>
          <a:ln>
            <a:miter/>
          </a:ln>
        </p:spPr>
      </p:sp>
      <p:sp>
        <p:nvSpPr>
          <p:cNvPr id="46082" name="文本占位符 2"/>
          <p:cNvSpPr>
            <a:spLocks noGrp="1"/>
          </p:cNvSpPr>
          <p:nvPr>
            <p:ph type="body"/>
          </p:nvPr>
        </p:nvSpPr>
        <p:spPr/>
        <p:txBody>
          <a:bodyPr wrap="square" lIns="91440" tIns="45720" rIns="91440" bIns="45720" anchor="t"/>
          <a:lstStyle/>
          <a:p>
            <a:pPr lvl="0"/>
            <a:endParaRPr lang="zh-CN" altLang="en-US" dirty="0"/>
          </a:p>
        </p:txBody>
      </p:sp>
      <p:sp>
        <p:nvSpPr>
          <p:cNvPr id="46083" name="灯片编号占位符 4"/>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13</a:t>
            </a:fld>
            <a:endParaRPr lang="en-US" alt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ln>
            <a:miter lim="800000"/>
          </a:ln>
        </p:spPr>
      </p:sp>
      <p:sp>
        <p:nvSpPr>
          <p:cNvPr id="35843" name="文本占位符 2"/>
          <p:cNvSpPr>
            <a:spLocks noGrp="1"/>
          </p:cNvSpPr>
          <p:nvPr>
            <p:ph type="body"/>
          </p:nvPr>
        </p:nvSpPr>
        <p:spPr/>
        <p:txBody>
          <a:bodyPr wrap="square" lIns="91440" tIns="45720" rIns="91440" bIns="45720" anchor="t"/>
          <a:lstStyle/>
          <a:p>
            <a:pPr lvl="0"/>
            <a:endParaRPr lang="zh-CN" altLang="en-US" dirty="0"/>
          </a:p>
        </p:txBody>
      </p:sp>
      <p:sp>
        <p:nvSpPr>
          <p:cNvPr id="35844" name="灯片编号占位符 4"/>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14</a:t>
            </a:fld>
            <a:endParaRPr lang="en-US" altLang="en-US"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TextEdit="1"/>
          </p:cNvSpPr>
          <p:nvPr>
            <p:ph type="sldImg"/>
          </p:nvPr>
        </p:nvSpPr>
        <p:spPr>
          <a:ln>
            <a:miter/>
          </a:ln>
        </p:spPr>
      </p:sp>
      <p:sp>
        <p:nvSpPr>
          <p:cNvPr id="54274" name="备注占位符 2"/>
          <p:cNvSpPr>
            <a:spLocks noGrp="1"/>
          </p:cNvSpPr>
          <p:nvPr>
            <p:ph type="body"/>
          </p:nvPr>
        </p:nvSpPr>
        <p:spPr/>
        <p:txBody>
          <a:bodyPr wrap="square" lIns="91440" tIns="45720" rIns="91440" bIns="45720" anchor="t"/>
          <a:lstStyle/>
          <a:p>
            <a:pPr lvl="0" eaLnBrk="1" hangingPunct="1">
              <a:spcBef>
                <a:spcPct val="0"/>
              </a:spcBef>
            </a:pPr>
            <a:r>
              <a:rPr lang="zh-CN" altLang="en-US" dirty="0"/>
              <a:t>吴建常，</a:t>
            </a:r>
            <a:r>
              <a:rPr lang="en-US" altLang="zh-CN" dirty="0"/>
              <a:t>1939</a:t>
            </a:r>
            <a:r>
              <a:rPr lang="zh-CN" altLang="en-US" dirty="0"/>
              <a:t>年</a:t>
            </a:r>
            <a:r>
              <a:rPr lang="en-US" altLang="zh-CN" dirty="0"/>
              <a:t>6</a:t>
            </a:r>
            <a:r>
              <a:rPr lang="zh-CN" altLang="en-US" dirty="0"/>
              <a:t>月出生。</a:t>
            </a:r>
            <a:r>
              <a:rPr lang="zh-CN" altLang="en-US" dirty="0">
                <a:hlinkClick r:id="rId3"/>
              </a:rPr>
              <a:t>邓小平</a:t>
            </a:r>
            <a:r>
              <a:rPr lang="zh-CN" altLang="en-US" dirty="0"/>
              <a:t>女婿、邓林之夫。教授级高级工程师。</a:t>
            </a:r>
            <a:r>
              <a:rPr lang="en-US" altLang="zh-CN" dirty="0"/>
              <a:t>1964</a:t>
            </a:r>
            <a:r>
              <a:rPr lang="zh-CN" altLang="en-US" dirty="0"/>
              <a:t>年毕业于衡阳矿冶工程学院（现南华大学）有色冶金专业；有色金属工业总公司总经理，冶金部副部长，中国钢铁工业协会党委书记。长期从事有色金属科技情报研究工作，编译并出版了大量的情报期刊和论文，在工业管理方面具有丰富经验。现任中国有色金属工业协会名誉会长。曹光佑，男，</a:t>
            </a:r>
            <a:r>
              <a:rPr lang="zh-CN" altLang="en-US" dirty="0">
                <a:hlinkClick r:id="rId4"/>
              </a:rPr>
              <a:t>汉族</a:t>
            </a:r>
            <a:r>
              <a:rPr lang="zh-CN" altLang="en-US" dirty="0"/>
              <a:t>，</a:t>
            </a:r>
            <a:r>
              <a:rPr lang="en-US" altLang="zh-CN" dirty="0"/>
              <a:t>1945</a:t>
            </a:r>
            <a:r>
              <a:rPr lang="zh-CN" altLang="en-US" dirty="0"/>
              <a:t>年</a:t>
            </a:r>
            <a:r>
              <a:rPr lang="en-US" altLang="zh-CN" dirty="0"/>
              <a:t>9</a:t>
            </a:r>
            <a:r>
              <a:rPr lang="zh-CN" altLang="en-US" dirty="0"/>
              <a:t>月出生于</a:t>
            </a:r>
            <a:r>
              <a:rPr lang="zh-CN" altLang="en-US" dirty="0">
                <a:hlinkClick r:id="rId5"/>
              </a:rPr>
              <a:t>新田县</a:t>
            </a:r>
            <a:r>
              <a:rPr lang="zh-CN" altLang="en-US" dirty="0"/>
              <a:t>城关镇。</a:t>
            </a:r>
            <a:r>
              <a:rPr lang="en-US" altLang="zh-CN" dirty="0"/>
              <a:t>1969</a:t>
            </a:r>
            <a:r>
              <a:rPr lang="zh-CN" altLang="en-US" dirty="0"/>
              <a:t>年毕业于衡阳矿冶工程学院（</a:t>
            </a:r>
            <a:r>
              <a:rPr lang="zh-CN" altLang="en-US" dirty="0">
                <a:hlinkClick r:id="rId6"/>
              </a:rPr>
              <a:t>南华大学</a:t>
            </a:r>
            <a:r>
              <a:rPr lang="zh-CN" altLang="en-US" dirty="0"/>
              <a:t>前身之一），  </a:t>
            </a:r>
          </a:p>
          <a:p>
            <a:pPr lvl="0" eaLnBrk="1" hangingPunct="1">
              <a:spcBef>
                <a:spcPct val="0"/>
              </a:spcBef>
            </a:pPr>
            <a:endParaRPr lang="zh-CN" altLang="en-US" dirty="0"/>
          </a:p>
        </p:txBody>
      </p:sp>
      <p:sp>
        <p:nvSpPr>
          <p:cNvPr id="54275" name="灯片编号占位符 1"/>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15</a:t>
            </a:fld>
            <a:endParaRPr lang="en-US"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ln>
            <a:miter lim="800000"/>
          </a:ln>
        </p:spPr>
      </p:sp>
      <p:sp>
        <p:nvSpPr>
          <p:cNvPr id="29699" name="文本占位符 2"/>
          <p:cNvSpPr>
            <a:spLocks noGrp="1"/>
          </p:cNvSpPr>
          <p:nvPr>
            <p:ph type="body"/>
          </p:nvPr>
        </p:nvSpPr>
        <p:spPr/>
        <p:txBody>
          <a:bodyPr wrap="square" lIns="91440" tIns="45720" rIns="91440" bIns="45720" anchor="t"/>
          <a:lstStyle/>
          <a:p>
            <a:pPr lvl="0"/>
            <a:endParaRPr lang="zh-CN" altLang="en-US" dirty="0"/>
          </a:p>
        </p:txBody>
      </p:sp>
      <p:sp>
        <p:nvSpPr>
          <p:cNvPr id="29700" name="灯片编号占位符 4"/>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16</a:t>
            </a:fld>
            <a:endParaRPr lang="en-US" altLang="en-US"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a:ln>
            <a:miter lim="800000"/>
          </a:ln>
        </p:spPr>
      </p:sp>
      <p:sp>
        <p:nvSpPr>
          <p:cNvPr id="39939" name="文本占位符 2"/>
          <p:cNvSpPr>
            <a:spLocks noGrp="1"/>
          </p:cNvSpPr>
          <p:nvPr>
            <p:ph type="body"/>
          </p:nvPr>
        </p:nvSpPr>
        <p:spPr/>
        <p:txBody>
          <a:bodyPr wrap="square" lIns="91440" tIns="45720" rIns="91440" bIns="45720" anchor="t"/>
          <a:lstStyle/>
          <a:p>
            <a:pPr lvl="0"/>
            <a:endParaRPr lang="zh-CN" altLang="en-US" dirty="0"/>
          </a:p>
        </p:txBody>
      </p:sp>
      <p:sp>
        <p:nvSpPr>
          <p:cNvPr id="39940" name="灯片编号占位符 4"/>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17</a:t>
            </a:fld>
            <a:endParaRPr lang="en-US" altLang="en-US" sz="1200"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noTextEdit="1"/>
          </p:cNvSpPr>
          <p:nvPr>
            <p:ph type="sldImg"/>
          </p:nvPr>
        </p:nvSpPr>
        <p:spPr>
          <a:ln>
            <a:miter/>
          </a:ln>
        </p:spPr>
      </p:sp>
      <p:sp>
        <p:nvSpPr>
          <p:cNvPr id="74754" name="文本占位符 2"/>
          <p:cNvSpPr>
            <a:spLocks noGrp="1"/>
          </p:cNvSpPr>
          <p:nvPr>
            <p:ph type="body"/>
          </p:nvPr>
        </p:nvSpPr>
        <p:spPr/>
        <p:txBody>
          <a:bodyPr wrap="square" lIns="91440" tIns="45720" rIns="91440" bIns="45720" anchor="t"/>
          <a:lstStyle/>
          <a:p>
            <a:pPr lvl="0"/>
            <a:endParaRPr lang="zh-CN" altLang="en-US" dirty="0"/>
          </a:p>
        </p:txBody>
      </p:sp>
      <p:sp>
        <p:nvSpPr>
          <p:cNvPr id="74755" name="灯片编号占位符 4"/>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18</a:t>
            </a:fld>
            <a:endParaRPr lang="en-US" altLang="en-US" sz="1200"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TextEdit="1"/>
          </p:cNvSpPr>
          <p:nvPr>
            <p:ph type="sldImg"/>
          </p:nvPr>
        </p:nvSpPr>
        <p:spPr>
          <a:ln>
            <a:miter/>
          </a:ln>
        </p:spPr>
      </p:sp>
      <p:sp>
        <p:nvSpPr>
          <p:cNvPr id="35842" name="文本占位符 2"/>
          <p:cNvSpPr>
            <a:spLocks noGrp="1"/>
          </p:cNvSpPr>
          <p:nvPr>
            <p:ph type="body"/>
          </p:nvPr>
        </p:nvSpPr>
        <p:spPr/>
        <p:txBody>
          <a:bodyPr wrap="square" lIns="91440" tIns="45720" rIns="91440" bIns="45720" anchor="t"/>
          <a:lstStyle/>
          <a:p>
            <a:pPr lvl="0"/>
            <a:endParaRPr lang="zh-CN" altLang="en-US" dirty="0"/>
          </a:p>
        </p:txBody>
      </p:sp>
      <p:sp>
        <p:nvSpPr>
          <p:cNvPr id="35843" name="灯片编号占位符 2"/>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19</a:t>
            </a:fld>
            <a:endParaRPr lang="en-US" altLang="en-US" sz="1200"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TextEdit="1"/>
          </p:cNvSpPr>
          <p:nvPr>
            <p:ph type="sldImg"/>
          </p:nvPr>
        </p:nvSpPr>
        <p:spPr>
          <a:ln>
            <a:miter/>
          </a:ln>
        </p:spPr>
      </p:sp>
      <p:sp>
        <p:nvSpPr>
          <p:cNvPr id="82946" name="文本占位符 2"/>
          <p:cNvSpPr>
            <a:spLocks noGrp="1"/>
          </p:cNvSpPr>
          <p:nvPr>
            <p:ph type="body"/>
          </p:nvPr>
        </p:nvSpPr>
        <p:spPr/>
        <p:txBody>
          <a:bodyPr wrap="square" lIns="91440" tIns="45720" rIns="91440" bIns="45720" anchor="t"/>
          <a:lstStyle/>
          <a:p>
            <a:pPr lvl="0"/>
            <a:endParaRPr lang="zh-CN" altLang="en-US" dirty="0"/>
          </a:p>
        </p:txBody>
      </p:sp>
      <p:sp>
        <p:nvSpPr>
          <p:cNvPr id="82947" name="灯片编号占位符 2"/>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20</a:t>
            </a:fld>
            <a:endParaRPr lang="en-US" altLang="en-US" sz="1200"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a:ln>
            <a:miter lim="800000"/>
          </a:ln>
        </p:spPr>
      </p:sp>
      <p:sp>
        <p:nvSpPr>
          <p:cNvPr id="32771" name="文本占位符 2"/>
          <p:cNvSpPr>
            <a:spLocks noGrp="1"/>
          </p:cNvSpPr>
          <p:nvPr>
            <p:ph type="body"/>
          </p:nvPr>
        </p:nvSpPr>
        <p:spPr/>
        <p:txBody>
          <a:bodyPr wrap="square" lIns="91440" tIns="45720" rIns="91440" bIns="45720" anchor="t"/>
          <a:lstStyle/>
          <a:p>
            <a:pPr lvl="0"/>
            <a:endParaRPr lang="zh-CN" altLang="en-US" dirty="0"/>
          </a:p>
        </p:txBody>
      </p:sp>
      <p:sp>
        <p:nvSpPr>
          <p:cNvPr id="32772" name="灯片编号占位符 4"/>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21</a:t>
            </a:fld>
            <a:endParaRPr lang="en-US"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a:ln>
            <a:miter lim="800000"/>
          </a:ln>
        </p:spPr>
      </p:sp>
      <p:sp>
        <p:nvSpPr>
          <p:cNvPr id="27651" name="备注占位符 2"/>
          <p:cNvSpPr>
            <a:spLocks noGrp="1"/>
          </p:cNvSpPr>
          <p:nvPr>
            <p:ph type="body"/>
          </p:nvPr>
        </p:nvSpPr>
        <p:spPr/>
        <p:txBody>
          <a:bodyPr wrap="square" lIns="91440" tIns="45720" rIns="91440" bIns="45720" anchor="t"/>
          <a:lstStyle/>
          <a:p>
            <a:pPr lvl="0" eaLnBrk="1" hangingPunct="1">
              <a:spcBef>
                <a:spcPct val="0"/>
              </a:spcBef>
            </a:pPr>
            <a:endParaRPr lang="zh-CN" altLang="en-US" dirty="0"/>
          </a:p>
        </p:txBody>
      </p:sp>
      <p:sp>
        <p:nvSpPr>
          <p:cNvPr id="27652" name="灯片编号占位符 1"/>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4</a:t>
            </a:fld>
            <a:endParaRPr lang="en-US" altLang="en-US" sz="1200"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a:miter lim="800000"/>
          </a:ln>
        </p:spPr>
      </p:sp>
      <p:sp>
        <p:nvSpPr>
          <p:cNvPr id="36867" name="文本占位符 2"/>
          <p:cNvSpPr>
            <a:spLocks noGrp="1"/>
          </p:cNvSpPr>
          <p:nvPr>
            <p:ph type="body"/>
          </p:nvPr>
        </p:nvSpPr>
        <p:spPr/>
        <p:txBody>
          <a:bodyPr wrap="square" lIns="91440" tIns="45720" rIns="91440" bIns="45720" anchor="t"/>
          <a:lstStyle/>
          <a:p>
            <a:pPr lvl="0"/>
            <a:endParaRPr lang="zh-CN" altLang="en-US" dirty="0"/>
          </a:p>
        </p:txBody>
      </p:sp>
      <p:sp>
        <p:nvSpPr>
          <p:cNvPr id="36868" name="灯片编号占位符 4"/>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22</a:t>
            </a:fld>
            <a:endParaRPr lang="en-US" altLang="en-US" sz="1200"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TextEdit="1"/>
          </p:cNvSpPr>
          <p:nvPr>
            <p:ph type="sldImg"/>
          </p:nvPr>
        </p:nvSpPr>
        <p:spPr>
          <a:ln>
            <a:miter/>
          </a:ln>
        </p:spPr>
      </p:sp>
      <p:sp>
        <p:nvSpPr>
          <p:cNvPr id="95234" name="备注占位符 2"/>
          <p:cNvSpPr>
            <a:spLocks noGrp="1"/>
          </p:cNvSpPr>
          <p:nvPr>
            <p:ph type="body"/>
          </p:nvPr>
        </p:nvSpPr>
        <p:spPr>
          <a:xfrm>
            <a:off x="709613" y="4860925"/>
            <a:ext cx="5680075" cy="4605338"/>
          </a:xfrm>
        </p:spPr>
        <p:txBody>
          <a:bodyPr wrap="square" lIns="91440" tIns="45720" rIns="91440" bIns="45720" anchor="t"/>
          <a:lstStyle/>
          <a:p>
            <a:pPr lvl="0" eaLnBrk="1" hangingPunct="1"/>
            <a:r>
              <a:rPr lang="zh-CN" altLang="zh-CN" dirty="0"/>
              <a:t>学校在校内设有大学生创业园，同时设立多个学生创业助学亭；在湖南大众康医药有限公司、衡阳亚新科、衡阳钢管厂等</a:t>
            </a:r>
            <a:r>
              <a:rPr lang="en-US" altLang="zh-CN" dirty="0"/>
              <a:t>10</a:t>
            </a:r>
            <a:r>
              <a:rPr lang="zh-CN" altLang="zh-CN" dirty="0"/>
              <a:t>余家单位设立“扬帆创业基地”，鼓励学生创业。学校所有实验示范中心、实训中心及专业实验室、实验设备等各类实验教学平台都免费面向学生开放，并派指导老师对学生开展创新活动进行指导。学生创业专用场地共有生产经营面积</a:t>
            </a:r>
            <a:r>
              <a:rPr lang="en-US" altLang="zh-CN" dirty="0"/>
              <a:t>3800</a:t>
            </a:r>
            <a:r>
              <a:rPr lang="zh-CN" altLang="zh-CN" dirty="0"/>
              <a:t>多平米，创业园已孵化创业项目以及入住大学生创业实体</a:t>
            </a:r>
            <a:r>
              <a:rPr lang="en-US" altLang="zh-CN" dirty="0"/>
              <a:t>80</a:t>
            </a:r>
            <a:r>
              <a:rPr lang="zh-CN" altLang="zh-CN" dirty="0"/>
              <a:t>多家，已有</a:t>
            </a:r>
            <a:r>
              <a:rPr lang="en-US" altLang="zh-CN" dirty="0"/>
              <a:t>20</a:t>
            </a:r>
            <a:r>
              <a:rPr lang="zh-CN" altLang="zh-CN" dirty="0"/>
              <a:t>家的项目孵化成功并独立注册。学校每年安排创业经费支持大学生创新创业实践项目</a:t>
            </a:r>
            <a:r>
              <a:rPr lang="en-US" altLang="zh-CN" dirty="0"/>
              <a:t>5</a:t>
            </a:r>
            <a:r>
              <a:rPr lang="zh-CN" altLang="zh-CN" dirty="0"/>
              <a:t>～</a:t>
            </a:r>
            <a:r>
              <a:rPr lang="en-US" altLang="zh-CN" dirty="0"/>
              <a:t>8</a:t>
            </a:r>
            <a:r>
              <a:rPr lang="zh-CN" altLang="zh-CN" dirty="0"/>
              <a:t>项，学校从</a:t>
            </a:r>
            <a:r>
              <a:rPr lang="en-US" altLang="zh-CN" dirty="0"/>
              <a:t>2013</a:t>
            </a:r>
            <a:r>
              <a:rPr lang="zh-CN" altLang="zh-CN" dirty="0"/>
              <a:t>年起设立了大学生创业基金，初始金额为</a:t>
            </a:r>
            <a:r>
              <a:rPr lang="en-US" altLang="zh-CN" dirty="0"/>
              <a:t>100</a:t>
            </a:r>
            <a:r>
              <a:rPr lang="zh-CN" altLang="zh-CN" dirty="0"/>
              <a:t>万元，用于引导大学生创业项目的前期启动。对优秀的创业项目学校提供</a:t>
            </a:r>
            <a:r>
              <a:rPr lang="en-US" altLang="zh-CN" dirty="0"/>
              <a:t>2-5</a:t>
            </a:r>
            <a:r>
              <a:rPr lang="zh-CN" altLang="zh-CN" dirty="0"/>
              <a:t>万元贷款贴息政策。</a:t>
            </a:r>
          </a:p>
          <a:p>
            <a:pPr lvl="0" eaLnBrk="1" hangingPunct="1"/>
            <a:endParaRPr lang="zh-CN" altLang="en-US" dirty="0"/>
          </a:p>
        </p:txBody>
      </p:sp>
      <p:sp>
        <p:nvSpPr>
          <p:cNvPr id="95235" name="灯片编号占位符 3"/>
          <p:cNvSpPr txBox="1">
            <a:spLocks noGrp="1"/>
          </p:cNvSpPr>
          <p:nvPr>
            <p:ph type="sldNum" sz="quarter"/>
          </p:nvPr>
        </p:nvSpPr>
        <p:spPr>
          <a:xfrm>
            <a:off x="5797550" y="6742113"/>
            <a:ext cx="4435475" cy="354012"/>
          </a:xfrm>
          <a:prstGeom prst="rect">
            <a:avLst/>
          </a:prstGeom>
          <a:noFill/>
          <a:ln w="9525">
            <a:noFill/>
          </a:ln>
        </p:spPr>
        <p:txBody>
          <a:bodyPr vert="horz" wrap="square" lIns="99048" tIns="49524" rIns="99048" bIns="49524" anchor="b"/>
          <a:lstStyle/>
          <a:p>
            <a:pPr lvl="0" indent="0" algn="r"/>
            <a:fld id="{9A0DB2DC-4C9A-4742-B13C-FB6460FD3503}" type="slidenum">
              <a:rPr lang="zh-CN" altLang="en-US" sz="1200" dirty="0"/>
              <a:pPr lvl="0" indent="0" algn="r"/>
              <a:t>25</a:t>
            </a:fld>
            <a:endParaRPr lang="zh-CN"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TextEdit="1"/>
          </p:cNvSpPr>
          <p:nvPr>
            <p:ph type="sldImg"/>
          </p:nvPr>
        </p:nvSpPr>
        <p:spPr>
          <a:ln>
            <a:miter/>
          </a:ln>
        </p:spPr>
      </p:sp>
      <p:sp>
        <p:nvSpPr>
          <p:cNvPr id="95234" name="备注占位符 2"/>
          <p:cNvSpPr>
            <a:spLocks noGrp="1"/>
          </p:cNvSpPr>
          <p:nvPr>
            <p:ph type="body"/>
          </p:nvPr>
        </p:nvSpPr>
        <p:spPr>
          <a:xfrm>
            <a:off x="709613" y="4860925"/>
            <a:ext cx="5680075" cy="4605338"/>
          </a:xfrm>
        </p:spPr>
        <p:txBody>
          <a:bodyPr wrap="square" lIns="91440" tIns="45720" rIns="91440" bIns="45720" anchor="t"/>
          <a:lstStyle/>
          <a:p>
            <a:pPr lvl="0" eaLnBrk="1" hangingPunct="1"/>
            <a:r>
              <a:rPr lang="zh-CN" altLang="zh-CN" dirty="0"/>
              <a:t>学校在校内设有大学生创业园，同时设立多个学生创业助学亭；在湖南大众康医药有限公司、衡阳亚新科、衡阳钢管厂等</a:t>
            </a:r>
            <a:r>
              <a:rPr lang="en-US" altLang="zh-CN" dirty="0"/>
              <a:t>10</a:t>
            </a:r>
            <a:r>
              <a:rPr lang="zh-CN" altLang="zh-CN" dirty="0"/>
              <a:t>余家单位设立“扬帆创业基地”，鼓励学生创业。学校所有实验示范中心、实训中心及专业实验室、实验设备等各类实验教学平台都免费面向学生开放，并派指导老师对学生开展创新活动进行指导。学生创业专用场地共有生产经营面积</a:t>
            </a:r>
            <a:r>
              <a:rPr lang="en-US" altLang="zh-CN" dirty="0"/>
              <a:t>3800</a:t>
            </a:r>
            <a:r>
              <a:rPr lang="zh-CN" altLang="zh-CN" dirty="0"/>
              <a:t>多平米，创业园已孵化创业项目以及入住大学生创业实体</a:t>
            </a:r>
            <a:r>
              <a:rPr lang="en-US" altLang="zh-CN" dirty="0"/>
              <a:t>80</a:t>
            </a:r>
            <a:r>
              <a:rPr lang="zh-CN" altLang="zh-CN" dirty="0"/>
              <a:t>多家，已有</a:t>
            </a:r>
            <a:r>
              <a:rPr lang="en-US" altLang="zh-CN" dirty="0"/>
              <a:t>20</a:t>
            </a:r>
            <a:r>
              <a:rPr lang="zh-CN" altLang="zh-CN" dirty="0"/>
              <a:t>家的项目孵化成功并独立注册。学校每年安排创业经费支持大学生创新创业实践项目</a:t>
            </a:r>
            <a:r>
              <a:rPr lang="en-US" altLang="zh-CN" dirty="0"/>
              <a:t>5</a:t>
            </a:r>
            <a:r>
              <a:rPr lang="zh-CN" altLang="zh-CN" dirty="0"/>
              <a:t>～</a:t>
            </a:r>
            <a:r>
              <a:rPr lang="en-US" altLang="zh-CN" dirty="0"/>
              <a:t>8</a:t>
            </a:r>
            <a:r>
              <a:rPr lang="zh-CN" altLang="zh-CN" dirty="0"/>
              <a:t>项，学校从</a:t>
            </a:r>
            <a:r>
              <a:rPr lang="en-US" altLang="zh-CN" dirty="0"/>
              <a:t>2013</a:t>
            </a:r>
            <a:r>
              <a:rPr lang="zh-CN" altLang="zh-CN" dirty="0"/>
              <a:t>年起设立了大学生创业基金，初始金额为</a:t>
            </a:r>
            <a:r>
              <a:rPr lang="en-US" altLang="zh-CN" dirty="0"/>
              <a:t>100</a:t>
            </a:r>
            <a:r>
              <a:rPr lang="zh-CN" altLang="zh-CN" dirty="0"/>
              <a:t>万元，用于引导大学生创业项目的前期启动。对优秀的创业项目学校提供</a:t>
            </a:r>
            <a:r>
              <a:rPr lang="en-US" altLang="zh-CN" dirty="0"/>
              <a:t>2-5</a:t>
            </a:r>
            <a:r>
              <a:rPr lang="zh-CN" altLang="zh-CN" dirty="0"/>
              <a:t>万元贷款贴息政策。</a:t>
            </a:r>
          </a:p>
          <a:p>
            <a:pPr lvl="0" eaLnBrk="1" hangingPunct="1"/>
            <a:endParaRPr lang="zh-CN" altLang="en-US" dirty="0"/>
          </a:p>
        </p:txBody>
      </p:sp>
      <p:sp>
        <p:nvSpPr>
          <p:cNvPr id="95235" name="灯片编号占位符 3"/>
          <p:cNvSpPr txBox="1">
            <a:spLocks noGrp="1"/>
          </p:cNvSpPr>
          <p:nvPr>
            <p:ph type="sldNum" sz="quarter"/>
          </p:nvPr>
        </p:nvSpPr>
        <p:spPr>
          <a:xfrm>
            <a:off x="5797550" y="6742113"/>
            <a:ext cx="4435475" cy="354012"/>
          </a:xfrm>
          <a:prstGeom prst="rect">
            <a:avLst/>
          </a:prstGeom>
          <a:noFill/>
          <a:ln w="9525">
            <a:noFill/>
          </a:ln>
        </p:spPr>
        <p:txBody>
          <a:bodyPr vert="horz" wrap="square" lIns="99048" tIns="49524" rIns="99048" bIns="49524" anchor="b"/>
          <a:lstStyle/>
          <a:p>
            <a:pPr lvl="0" indent="0" algn="r"/>
            <a:fld id="{9A0DB2DC-4C9A-4742-B13C-FB6460FD3503}" type="slidenum">
              <a:rPr lang="zh-CN" altLang="en-US" sz="1200" dirty="0"/>
              <a:pPr lvl="0" indent="0" algn="r"/>
              <a:t>26</a:t>
            </a:fld>
            <a:endParaRPr lang="zh-CN"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noTextEdit="1"/>
          </p:cNvSpPr>
          <p:nvPr>
            <p:ph type="sldImg"/>
          </p:nvPr>
        </p:nvSpPr>
        <p:spPr>
          <a:ln>
            <a:miter/>
          </a:ln>
        </p:spPr>
      </p:sp>
      <p:sp>
        <p:nvSpPr>
          <p:cNvPr id="132098"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a:ln>
            <a:miter/>
          </a:ln>
        </p:spPr>
      </p:sp>
      <p:sp>
        <p:nvSpPr>
          <p:cNvPr id="70659" name="Rectangle 3"/>
          <p:cNvSpPr>
            <a:spLocks noGrp="1" noRot="1" noChangeAspect="1"/>
          </p:cNvSpPr>
          <p:nvPr>
            <p:ph type="body"/>
          </p:nvPr>
        </p:nvSpPr>
        <p:spPr>
          <a:xfrm>
            <a:off x="708025" y="4859338"/>
            <a:ext cx="5681663" cy="4605337"/>
          </a:xfrm>
        </p:spPr>
        <p:txBody>
          <a:bodyPr wrap="square" lIns="99048" tIns="49524" rIns="99048" bIns="49524" anchor="t"/>
          <a:lstStyle/>
          <a:p>
            <a:pPr lvl="0" eaLnBrk="1" hangingPunct="1"/>
            <a:r>
              <a:rPr lang="en-US" altLang="zh-CN" dirty="0"/>
              <a:t>2014</a:t>
            </a:r>
            <a:r>
              <a:rPr lang="zh-CN" altLang="zh-CN" dirty="0"/>
              <a:t>、</a:t>
            </a:r>
            <a:r>
              <a:rPr lang="en-US" altLang="zh-CN" dirty="0"/>
              <a:t>2015</a:t>
            </a:r>
            <a:r>
              <a:rPr lang="zh-CN" altLang="zh-CN" dirty="0"/>
              <a:t>届学校毕业生人数分别为</a:t>
            </a:r>
            <a:r>
              <a:rPr lang="en-US" altLang="zh-CN" dirty="0"/>
              <a:t>6565</a:t>
            </a:r>
            <a:r>
              <a:rPr lang="zh-CN" altLang="zh-CN" dirty="0"/>
              <a:t>、</a:t>
            </a:r>
            <a:r>
              <a:rPr lang="en-US" altLang="zh-CN" dirty="0"/>
              <a:t>6817</a:t>
            </a:r>
            <a:r>
              <a:rPr lang="zh-CN" altLang="zh-CN" dirty="0"/>
              <a:t>人，为做好毕业生就业工作，学校选聘了一批政治理论水平、业务素质高的同志从事毕业生就业服务工作，配备了一支</a:t>
            </a:r>
            <a:r>
              <a:rPr lang="en-US" altLang="zh-CN" dirty="0"/>
              <a:t>40</a:t>
            </a:r>
            <a:r>
              <a:rPr lang="zh-CN" altLang="zh-CN" dirty="0"/>
              <a:t>人的就业工作人员队伍（其中，学校专职就业工作人员</a:t>
            </a:r>
            <a:r>
              <a:rPr lang="en-US" altLang="zh-CN" dirty="0"/>
              <a:t>20</a:t>
            </a:r>
            <a:r>
              <a:rPr lang="zh-CN" altLang="zh-CN" dirty="0"/>
              <a:t>名；学院专职就业工作人员</a:t>
            </a:r>
            <a:r>
              <a:rPr lang="en-US" altLang="zh-CN" dirty="0"/>
              <a:t>20</a:t>
            </a:r>
            <a:r>
              <a:rPr lang="zh-CN" altLang="zh-CN" dirty="0"/>
              <a:t>名）。就业工作人员队伍学历结构合理：研究生以上学历的占</a:t>
            </a:r>
            <a:r>
              <a:rPr lang="en-US" altLang="zh-CN" dirty="0"/>
              <a:t>90%</a:t>
            </a:r>
            <a:r>
              <a:rPr lang="zh-CN" altLang="zh-CN" dirty="0"/>
              <a:t>以上。学校专职就业工作人员负责市场调研、拓展，信息咨询与服务、就业指导、统计及考核等工作；学院专职就业工作人员负责本院毕业生就业指导与服务工作。</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noTextEdit="1"/>
          </p:cNvSpPr>
          <p:nvPr>
            <p:ph type="sldImg"/>
          </p:nvPr>
        </p:nvSpPr>
        <p:spPr>
          <a:ln>
            <a:miter/>
          </a:ln>
        </p:spPr>
      </p:sp>
      <p:sp>
        <p:nvSpPr>
          <p:cNvPr id="91138" name="备注占位符 2"/>
          <p:cNvSpPr>
            <a:spLocks noGrp="1"/>
          </p:cNvSpPr>
          <p:nvPr>
            <p:ph type="body"/>
          </p:nvPr>
        </p:nvSpPr>
        <p:spPr>
          <a:xfrm>
            <a:off x="709613" y="4860925"/>
            <a:ext cx="5680075" cy="4605338"/>
          </a:xfrm>
        </p:spPr>
        <p:txBody>
          <a:bodyPr wrap="square" lIns="91440" tIns="45720" rIns="91440" bIns="45720" anchor="t"/>
          <a:lstStyle/>
          <a:p>
            <a:pPr lvl="0" eaLnBrk="1" hangingPunct="1"/>
            <a:r>
              <a:rPr lang="zh-CN" altLang="zh-CN" dirty="0"/>
              <a:t>将《大学生创业基础》列为必修课，确保</a:t>
            </a:r>
            <a:r>
              <a:rPr lang="en-US" altLang="zh-CN" dirty="0"/>
              <a:t>32</a:t>
            </a:r>
            <a:r>
              <a:rPr lang="zh-CN" altLang="zh-CN" dirty="0"/>
              <a:t>学时，</a:t>
            </a:r>
            <a:r>
              <a:rPr lang="en-US" altLang="zh-CN" dirty="0"/>
              <a:t>2</a:t>
            </a:r>
            <a:r>
              <a:rPr lang="zh-CN" altLang="zh-CN" dirty="0"/>
              <a:t>学分。所有专业开设专业导论课和新生研讨课。通过</a:t>
            </a:r>
            <a:r>
              <a:rPr lang="en-US" altLang="zh-CN" dirty="0"/>
              <a:t>KAB</a:t>
            </a:r>
            <a:r>
              <a:rPr lang="zh-CN" altLang="zh-CN" dirty="0"/>
              <a:t>教学把税收知识、中小企业管理、创业心理学、市场营销、企业法律法规等课程融合到课堂教学。开设技术研发、专利申请、专利转化、小企业创办、筹资贷款、市场关系开拓、人际交往、法律运用等创业技能型课程。将创业理念和创业知识融入到经济学、管理学、营销学等课程教学中。引入超星尔雅开设《创业创新领导力》、《创业实训》等网络课程。以</a:t>
            </a:r>
            <a:r>
              <a:rPr lang="en-US" altLang="zh-CN" dirty="0"/>
              <a:t>MOOC</a:t>
            </a:r>
            <a:r>
              <a:rPr lang="zh-CN" altLang="zh-CN" dirty="0"/>
              <a:t>、视频公开课方式，立项一批校级创新创业教育在线开放课程。学校与中国传媒大学出版社合作出版《大学生创业指导教程基础》教材。将科技竞赛、创业训练、科研训练和职业技能培养等项目以第二课堂活动的形式滚动开设，确保学生在校期间创新创业训练四年不断线、实践教学四年不断线，第二课堂学分由</a:t>
            </a:r>
            <a:r>
              <a:rPr lang="en-US" altLang="zh-CN" dirty="0"/>
              <a:t>5</a:t>
            </a:r>
            <a:r>
              <a:rPr lang="zh-CN" altLang="zh-CN" dirty="0"/>
              <a:t>学分增加到</a:t>
            </a:r>
            <a:r>
              <a:rPr lang="en-US" altLang="zh-CN" dirty="0"/>
              <a:t>10</a:t>
            </a:r>
            <a:r>
              <a:rPr lang="zh-CN" altLang="zh-CN" dirty="0"/>
              <a:t>学分。学校修订了本科学生学分制学籍管理规定和学士学位授予实施细则，允许调整学业进程、延长弹性学制年限、保留学籍休学创新创业。优先支持参与创新创业学生转入相关专业学习。同时制订了鼓励本科生结合科学研究、技术服务及社会实践开展实践教学的若干办法、鼓励本科生结合科学研究、技术服务及学科竞赛完成毕业设计（论文）若干办法，实行创新创业学分认定和转换等相关制度，选拔一批有潜质的学生，制定创新创业能力培养计划，进行重点培养。鼓励本科生辅修课程、辅修专业，部分专业开设辅修专业试点班，打通一级学科或专业类下相近学科专业的基础课程，促进人才培养由学科专业单一型向多学科融合型转变。</a:t>
            </a:r>
          </a:p>
          <a:p>
            <a:pPr lvl="0" eaLnBrk="1" hangingPunct="1"/>
            <a:endParaRPr lang="zh-CN" altLang="en-US" dirty="0"/>
          </a:p>
        </p:txBody>
      </p:sp>
      <p:sp>
        <p:nvSpPr>
          <p:cNvPr id="91139" name="灯片编号占位符 3"/>
          <p:cNvSpPr txBox="1">
            <a:spLocks noGrp="1"/>
          </p:cNvSpPr>
          <p:nvPr>
            <p:ph type="sldNum" sz="quarter"/>
          </p:nvPr>
        </p:nvSpPr>
        <p:spPr>
          <a:xfrm>
            <a:off x="5797550" y="6742113"/>
            <a:ext cx="4435475" cy="354012"/>
          </a:xfrm>
          <a:prstGeom prst="rect">
            <a:avLst/>
          </a:prstGeom>
          <a:noFill/>
          <a:ln w="9525">
            <a:noFill/>
          </a:ln>
        </p:spPr>
        <p:txBody>
          <a:bodyPr vert="horz" wrap="square" lIns="99048" tIns="49524" rIns="99048" bIns="49524" anchor="b"/>
          <a:lstStyle/>
          <a:p>
            <a:pPr lvl="0" indent="0" algn="r"/>
            <a:fld id="{9A0DB2DC-4C9A-4742-B13C-FB6460FD3503}" type="slidenum">
              <a:rPr lang="zh-CN" altLang="en-US" sz="1200" dirty="0"/>
              <a:pPr lvl="0" indent="0" algn="r"/>
              <a:t>36</a:t>
            </a:fld>
            <a:endParaRPr lang="zh-CN" alt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TextEdit="1"/>
          </p:cNvSpPr>
          <p:nvPr>
            <p:ph type="sldImg"/>
          </p:nvPr>
        </p:nvSpPr>
        <p:spPr>
          <a:ln>
            <a:miter/>
          </a:ln>
        </p:spPr>
      </p:sp>
      <p:sp>
        <p:nvSpPr>
          <p:cNvPr id="95234" name="备注占位符 2"/>
          <p:cNvSpPr>
            <a:spLocks noGrp="1"/>
          </p:cNvSpPr>
          <p:nvPr>
            <p:ph type="body"/>
          </p:nvPr>
        </p:nvSpPr>
        <p:spPr>
          <a:xfrm>
            <a:off x="709613" y="4860925"/>
            <a:ext cx="5680075" cy="4605338"/>
          </a:xfrm>
        </p:spPr>
        <p:txBody>
          <a:bodyPr wrap="square" lIns="91440" tIns="45720" rIns="91440" bIns="45720" anchor="t"/>
          <a:lstStyle/>
          <a:p>
            <a:pPr lvl="0" eaLnBrk="1" hangingPunct="1"/>
            <a:r>
              <a:rPr lang="zh-CN" altLang="zh-CN" dirty="0"/>
              <a:t>学校在校内设有大学生创业园，同时设立多个学生创业助学亭；在湖南大众康医药有限公司、衡阳亚新科、衡阳钢管厂等</a:t>
            </a:r>
            <a:r>
              <a:rPr lang="en-US" altLang="zh-CN" dirty="0"/>
              <a:t>10</a:t>
            </a:r>
            <a:r>
              <a:rPr lang="zh-CN" altLang="zh-CN" dirty="0"/>
              <a:t>余家单位设立“扬帆创业基地”，鼓励学生创业。学校所有实验示范中心、实训中心及专业实验室、实验设备等各类实验教学平台都免费面向学生开放，并派指导老师对学生开展创新活动进行指导。学生创业专用场地共有生产经营面积</a:t>
            </a:r>
            <a:r>
              <a:rPr lang="en-US" altLang="zh-CN" dirty="0"/>
              <a:t>3800</a:t>
            </a:r>
            <a:r>
              <a:rPr lang="zh-CN" altLang="zh-CN" dirty="0"/>
              <a:t>多平米，创业园已孵化创业项目以及入住大学生创业实体</a:t>
            </a:r>
            <a:r>
              <a:rPr lang="en-US" altLang="zh-CN" dirty="0"/>
              <a:t>80</a:t>
            </a:r>
            <a:r>
              <a:rPr lang="zh-CN" altLang="zh-CN" dirty="0"/>
              <a:t>多家，已有</a:t>
            </a:r>
            <a:r>
              <a:rPr lang="en-US" altLang="zh-CN" dirty="0"/>
              <a:t>20</a:t>
            </a:r>
            <a:r>
              <a:rPr lang="zh-CN" altLang="zh-CN" dirty="0"/>
              <a:t>家的项目孵化成功并独立注册。学校每年安排创业经费支持大学生创新创业实践项目</a:t>
            </a:r>
            <a:r>
              <a:rPr lang="en-US" altLang="zh-CN" dirty="0"/>
              <a:t>5</a:t>
            </a:r>
            <a:r>
              <a:rPr lang="zh-CN" altLang="zh-CN" dirty="0"/>
              <a:t>～</a:t>
            </a:r>
            <a:r>
              <a:rPr lang="en-US" altLang="zh-CN" dirty="0"/>
              <a:t>8</a:t>
            </a:r>
            <a:r>
              <a:rPr lang="zh-CN" altLang="zh-CN" dirty="0"/>
              <a:t>项，学校从</a:t>
            </a:r>
            <a:r>
              <a:rPr lang="en-US" altLang="zh-CN" dirty="0"/>
              <a:t>2013</a:t>
            </a:r>
            <a:r>
              <a:rPr lang="zh-CN" altLang="zh-CN" dirty="0"/>
              <a:t>年起设立了大学生创业基金，初始金额为</a:t>
            </a:r>
            <a:r>
              <a:rPr lang="en-US" altLang="zh-CN" dirty="0"/>
              <a:t>100</a:t>
            </a:r>
            <a:r>
              <a:rPr lang="zh-CN" altLang="zh-CN" dirty="0"/>
              <a:t>万元，用于引导大学生创业项目的前期启动。对优秀的创业项目学校提供</a:t>
            </a:r>
            <a:r>
              <a:rPr lang="en-US" altLang="zh-CN" dirty="0"/>
              <a:t>2-5</a:t>
            </a:r>
            <a:r>
              <a:rPr lang="zh-CN" altLang="zh-CN" dirty="0"/>
              <a:t>万元贷款贴息政策。</a:t>
            </a:r>
          </a:p>
          <a:p>
            <a:pPr lvl="0" eaLnBrk="1" hangingPunct="1"/>
            <a:endParaRPr lang="zh-CN" altLang="en-US" dirty="0"/>
          </a:p>
        </p:txBody>
      </p:sp>
      <p:sp>
        <p:nvSpPr>
          <p:cNvPr id="95235" name="灯片编号占位符 3"/>
          <p:cNvSpPr txBox="1">
            <a:spLocks noGrp="1"/>
          </p:cNvSpPr>
          <p:nvPr>
            <p:ph type="sldNum" sz="quarter"/>
          </p:nvPr>
        </p:nvSpPr>
        <p:spPr>
          <a:xfrm>
            <a:off x="5797550" y="6742113"/>
            <a:ext cx="4435475" cy="354012"/>
          </a:xfrm>
          <a:prstGeom prst="rect">
            <a:avLst/>
          </a:prstGeom>
          <a:noFill/>
          <a:ln w="9525">
            <a:noFill/>
          </a:ln>
        </p:spPr>
        <p:txBody>
          <a:bodyPr vert="horz" wrap="square" lIns="99048" tIns="49524" rIns="99048" bIns="49524" anchor="b"/>
          <a:lstStyle/>
          <a:p>
            <a:pPr lvl="0" indent="0" algn="r"/>
            <a:fld id="{9A0DB2DC-4C9A-4742-B13C-FB6460FD3503}" type="slidenum">
              <a:rPr lang="zh-CN" altLang="en-US" sz="1200" dirty="0"/>
              <a:pPr lvl="0" indent="0" algn="r"/>
              <a:t>38</a:t>
            </a:fld>
            <a:endParaRPr lang="zh-CN" altLang="en-US"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noTextEdit="1"/>
          </p:cNvSpPr>
          <p:nvPr>
            <p:ph type="sldImg"/>
          </p:nvPr>
        </p:nvSpPr>
        <p:spPr>
          <a:ln>
            <a:miter/>
          </a:ln>
        </p:spPr>
      </p:sp>
      <p:sp>
        <p:nvSpPr>
          <p:cNvPr id="87042" name="备注占位符 2"/>
          <p:cNvSpPr>
            <a:spLocks noGrp="1"/>
          </p:cNvSpPr>
          <p:nvPr>
            <p:ph type="body"/>
          </p:nvPr>
        </p:nvSpPr>
        <p:spPr>
          <a:xfrm>
            <a:off x="709613" y="4860925"/>
            <a:ext cx="5680075" cy="4605338"/>
          </a:xfrm>
        </p:spPr>
        <p:txBody>
          <a:bodyPr wrap="square" lIns="91440" tIns="45720" rIns="91440" bIns="45720" anchor="t"/>
          <a:lstStyle/>
          <a:p>
            <a:pPr lvl="0" eaLnBrk="1" hangingPunct="1"/>
            <a:r>
              <a:rPr lang="zh-CN" altLang="zh-CN" dirty="0"/>
              <a:t>近年来学校通过董事会、校友会、网络媒体、报刊杂志、人才就业市场、用人单位联系等渠道收集用人单位需求信息；同时向全国各地用人单位寄发生源信息</a:t>
            </a:r>
            <a:r>
              <a:rPr lang="en-US" altLang="zh-CN" dirty="0"/>
              <a:t>6</a:t>
            </a:r>
            <a:r>
              <a:rPr lang="zh-CN" altLang="zh-CN" dirty="0"/>
              <a:t>万多份当年度毕业生专业信息，并通过《高校毕业生生源信息专刊》、《大学毕业生资源信息指南》发布毕业生就业信息。每年学校向当届毕业生发布校内招聘岗位均超过毕业生人数的</a:t>
            </a:r>
            <a:r>
              <a:rPr lang="en-US" altLang="zh-CN" dirty="0"/>
              <a:t>4</a:t>
            </a:r>
            <a:r>
              <a:rPr lang="zh-CN" altLang="zh-CN" dirty="0"/>
              <a:t>倍以上。</a:t>
            </a:r>
            <a:r>
              <a:rPr lang="en-US" altLang="zh-CN" dirty="0"/>
              <a:t>2015</a:t>
            </a:r>
            <a:r>
              <a:rPr lang="zh-CN" altLang="zh-CN" dirty="0"/>
              <a:t>届毕业生本科生</a:t>
            </a:r>
            <a:r>
              <a:rPr lang="en-US" altLang="zh-CN" dirty="0"/>
              <a:t>5873</a:t>
            </a:r>
            <a:r>
              <a:rPr lang="zh-CN" altLang="zh-CN" dirty="0"/>
              <a:t>人、研究生</a:t>
            </a:r>
            <a:r>
              <a:rPr lang="en-US" altLang="zh-CN" dirty="0"/>
              <a:t>944</a:t>
            </a:r>
            <a:r>
              <a:rPr lang="zh-CN" altLang="zh-CN" dirty="0"/>
              <a:t>人，学校提供就业信息总数</a:t>
            </a:r>
            <a:r>
              <a:rPr lang="en-US" altLang="zh-CN" dirty="0"/>
              <a:t>79082</a:t>
            </a:r>
            <a:r>
              <a:rPr lang="zh-CN" altLang="zh-CN" dirty="0"/>
              <a:t>个，其中校内岗位</a:t>
            </a:r>
            <a:r>
              <a:rPr lang="en-US" altLang="zh-CN" dirty="0"/>
              <a:t>33793</a:t>
            </a:r>
            <a:r>
              <a:rPr lang="zh-CN" altLang="zh-CN" dirty="0"/>
              <a:t>个，人均约</a:t>
            </a:r>
            <a:r>
              <a:rPr lang="en-US" altLang="zh-CN" dirty="0"/>
              <a:t>4.96</a:t>
            </a:r>
            <a:r>
              <a:rPr lang="zh-CN" altLang="zh-CN" dirty="0"/>
              <a:t>个；</a:t>
            </a:r>
            <a:r>
              <a:rPr lang="en-US" altLang="zh-CN" dirty="0"/>
              <a:t>2016</a:t>
            </a:r>
            <a:r>
              <a:rPr lang="zh-CN" altLang="zh-CN" dirty="0"/>
              <a:t>届毕业生本科生</a:t>
            </a:r>
            <a:r>
              <a:rPr lang="en-US" altLang="zh-CN" dirty="0"/>
              <a:t>6235</a:t>
            </a:r>
            <a:r>
              <a:rPr lang="zh-CN" altLang="zh-CN" dirty="0"/>
              <a:t>人、研究生</a:t>
            </a:r>
            <a:r>
              <a:rPr lang="en-US" altLang="zh-CN" dirty="0"/>
              <a:t>983</a:t>
            </a:r>
            <a:r>
              <a:rPr lang="zh-CN" altLang="zh-CN" dirty="0"/>
              <a:t>人，目前学校已向毕业生提供岗位</a:t>
            </a:r>
            <a:r>
              <a:rPr lang="en-US" altLang="zh-CN" dirty="0"/>
              <a:t>58009</a:t>
            </a:r>
            <a:r>
              <a:rPr lang="zh-CN" altLang="zh-CN" dirty="0"/>
              <a:t>个，其中校内岗位</a:t>
            </a:r>
            <a:r>
              <a:rPr lang="en-US" altLang="zh-CN" dirty="0"/>
              <a:t>27742</a:t>
            </a:r>
            <a:r>
              <a:rPr lang="zh-CN" altLang="zh-CN" dirty="0"/>
              <a:t>个，人均</a:t>
            </a:r>
            <a:r>
              <a:rPr lang="en-US" altLang="zh-CN" dirty="0"/>
              <a:t>3.84</a:t>
            </a:r>
            <a:r>
              <a:rPr lang="zh-CN" altLang="zh-CN" dirty="0"/>
              <a:t>个；同时，学校高度关注信息岗位使用率问题，对岗位使用率较低的专业进行数据统计、系统分析，努力提高使用率。每年除考研毕业生外通过学校提供的就业岗位实现就业的毕业生均超过</a:t>
            </a:r>
            <a:r>
              <a:rPr lang="en-US" altLang="zh-CN" dirty="0"/>
              <a:t>90%</a:t>
            </a:r>
            <a:r>
              <a:rPr lang="zh-CN" altLang="zh-CN" dirty="0"/>
              <a:t>。</a:t>
            </a:r>
          </a:p>
          <a:p>
            <a:pPr lvl="0" eaLnBrk="1" hangingPunct="1"/>
            <a:endParaRPr lang="zh-CN" altLang="en-US" dirty="0"/>
          </a:p>
        </p:txBody>
      </p:sp>
      <p:sp>
        <p:nvSpPr>
          <p:cNvPr id="87043" name="灯片编号占位符 3"/>
          <p:cNvSpPr txBox="1">
            <a:spLocks noGrp="1"/>
          </p:cNvSpPr>
          <p:nvPr>
            <p:ph type="sldNum" sz="quarter"/>
          </p:nvPr>
        </p:nvSpPr>
        <p:spPr>
          <a:xfrm>
            <a:off x="5797550" y="6742113"/>
            <a:ext cx="4435475" cy="354012"/>
          </a:xfrm>
          <a:prstGeom prst="rect">
            <a:avLst/>
          </a:prstGeom>
          <a:noFill/>
          <a:ln w="9525">
            <a:noFill/>
          </a:ln>
        </p:spPr>
        <p:txBody>
          <a:bodyPr vert="horz" wrap="square" lIns="99048" tIns="49524" rIns="99048" bIns="49524" anchor="b"/>
          <a:lstStyle/>
          <a:p>
            <a:pPr lvl="0" indent="0" algn="r"/>
            <a:fld id="{9A0DB2DC-4C9A-4742-B13C-FB6460FD3503}" type="slidenum">
              <a:rPr lang="zh-CN" altLang="en-US" sz="1200" dirty="0"/>
              <a:pPr lvl="0" indent="0" algn="r"/>
              <a:t>39</a:t>
            </a:fld>
            <a:endParaRPr lang="zh-CN" altLang="en-US"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幻灯片图像占位符 1"/>
          <p:cNvSpPr>
            <a:spLocks noGrp="1" noRot="1" noChangeAspect="1" noTextEdit="1"/>
          </p:cNvSpPr>
          <p:nvPr>
            <p:ph type="sldImg"/>
          </p:nvPr>
        </p:nvSpPr>
        <p:spPr>
          <a:ln>
            <a:miter/>
          </a:ln>
        </p:spPr>
      </p:sp>
      <p:sp>
        <p:nvSpPr>
          <p:cNvPr id="112642"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a:ln>
            <a:miter/>
          </a:ln>
        </p:spPr>
      </p:sp>
      <p:sp>
        <p:nvSpPr>
          <p:cNvPr id="11469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ln>
            <a:miter lim="800000"/>
          </a:ln>
        </p:spPr>
      </p:sp>
      <p:sp>
        <p:nvSpPr>
          <p:cNvPr id="28675" name="备注占位符 2"/>
          <p:cNvSpPr>
            <a:spLocks noGrp="1"/>
          </p:cNvSpPr>
          <p:nvPr>
            <p:ph type="body"/>
          </p:nvPr>
        </p:nvSpPr>
        <p:spPr/>
        <p:txBody>
          <a:bodyPr wrap="square" lIns="91440" tIns="45720" rIns="91440" bIns="45720" anchor="t"/>
          <a:lstStyle/>
          <a:p>
            <a:pPr lvl="0" eaLnBrk="1" hangingPunct="1">
              <a:spcBef>
                <a:spcPct val="0"/>
              </a:spcBef>
            </a:pPr>
            <a:r>
              <a:rPr lang="en-US" altLang="zh-CN" dirty="0"/>
              <a:t>2002.02.06长沙湖宾，陈求发、唐之享、许云昭、詹纯丽、冯先银、李泽忠、蒋作斌出席。</a:t>
            </a:r>
            <a:endParaRPr lang="zh-CN" altLang="en-US" dirty="0"/>
          </a:p>
        </p:txBody>
      </p:sp>
      <p:sp>
        <p:nvSpPr>
          <p:cNvPr id="28676" name="灯片编号占位符 1"/>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5</a:t>
            </a:fld>
            <a:endParaRPr lang="en-US" altLang="en-US" sz="1200"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a:ln>
            <a:miter/>
          </a:ln>
        </p:spPr>
      </p:sp>
      <p:sp>
        <p:nvSpPr>
          <p:cNvPr id="11469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a:ln>
            <a:miter/>
          </a:ln>
        </p:spPr>
      </p:sp>
      <p:sp>
        <p:nvSpPr>
          <p:cNvPr id="11469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幻灯片图像占位符 1"/>
          <p:cNvSpPr>
            <a:spLocks noGrp="1" noRot="1" noChangeAspect="1" noTextEdit="1"/>
          </p:cNvSpPr>
          <p:nvPr>
            <p:ph type="sldImg"/>
          </p:nvPr>
        </p:nvSpPr>
        <p:spPr>
          <a:ln>
            <a:miter/>
          </a:ln>
        </p:spPr>
      </p:sp>
      <p:sp>
        <p:nvSpPr>
          <p:cNvPr id="114690" name="文本占位符 2"/>
          <p:cNvSpPr>
            <a:spLocks noGrp="1"/>
          </p:cNvSpPr>
          <p:nvPr>
            <p:ph type="body"/>
          </p:nvPr>
        </p:nvSpPr>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ln>
            <a:miter lim="800000"/>
          </a:ln>
        </p:spPr>
      </p:sp>
      <p:sp>
        <p:nvSpPr>
          <p:cNvPr id="28675" name="备注占位符 2"/>
          <p:cNvSpPr>
            <a:spLocks noGrp="1"/>
          </p:cNvSpPr>
          <p:nvPr>
            <p:ph type="body"/>
          </p:nvPr>
        </p:nvSpPr>
        <p:spPr/>
        <p:txBody>
          <a:bodyPr wrap="square" lIns="91440" tIns="45720" rIns="91440" bIns="45720" anchor="t"/>
          <a:lstStyle/>
          <a:p>
            <a:pPr lvl="0" eaLnBrk="1" hangingPunct="1">
              <a:spcBef>
                <a:spcPct val="0"/>
              </a:spcBef>
            </a:pPr>
            <a:r>
              <a:rPr lang="en-US" altLang="zh-CN" dirty="0"/>
              <a:t>2002.02.06长沙湖宾，陈求发、唐之享、许云昭、詹纯丽、冯先银、李泽忠、蒋作斌出席。</a:t>
            </a:r>
            <a:endParaRPr lang="zh-CN" altLang="en-US" dirty="0"/>
          </a:p>
        </p:txBody>
      </p:sp>
      <p:sp>
        <p:nvSpPr>
          <p:cNvPr id="28676" name="灯片编号占位符 1"/>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6</a:t>
            </a:fld>
            <a:endParaRPr lang="en-US" alt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ln>
            <a:miter lim="800000"/>
          </a:ln>
        </p:spPr>
      </p:sp>
      <p:sp>
        <p:nvSpPr>
          <p:cNvPr id="30723" name="备注占位符 2"/>
          <p:cNvSpPr>
            <a:spLocks noGrp="1"/>
          </p:cNvSpPr>
          <p:nvPr>
            <p:ph type="body"/>
          </p:nvPr>
        </p:nvSpPr>
        <p:spPr/>
        <p:txBody>
          <a:bodyPr wrap="square" lIns="91440" tIns="45720" rIns="91440" bIns="45720" anchor="t"/>
          <a:lstStyle/>
          <a:p>
            <a:pPr lvl="0" eaLnBrk="1" hangingPunct="1">
              <a:spcBef>
                <a:spcPct val="0"/>
              </a:spcBef>
            </a:pPr>
            <a:endParaRPr lang="zh-CN" altLang="en-US" dirty="0"/>
          </a:p>
        </p:txBody>
      </p:sp>
      <p:sp>
        <p:nvSpPr>
          <p:cNvPr id="30724" name="灯片编号占位符 1"/>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7</a:t>
            </a:fld>
            <a:endParaRPr lang="en-US" altLang="en-US" sz="1200"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a:ln>
            <a:miter/>
          </a:ln>
        </p:spPr>
      </p:sp>
      <p:sp>
        <p:nvSpPr>
          <p:cNvPr id="37890" name="备注占位符 2"/>
          <p:cNvSpPr>
            <a:spLocks noGrp="1"/>
          </p:cNvSpPr>
          <p:nvPr>
            <p:ph type="body"/>
          </p:nvPr>
        </p:nvSpPr>
        <p:spPr/>
        <p:txBody>
          <a:bodyPr wrap="square" lIns="91440" tIns="45720" rIns="91440" bIns="45720" anchor="t"/>
          <a:lstStyle/>
          <a:p>
            <a:pPr lvl="0" eaLnBrk="1" hangingPunct="1">
              <a:spcBef>
                <a:spcPct val="0"/>
              </a:spcBef>
            </a:pPr>
            <a:r>
              <a:rPr lang="zh-CN" altLang="en-US" dirty="0"/>
              <a:t>本科专业由十一五的</a:t>
            </a:r>
            <a:r>
              <a:rPr lang="en-US" altLang="zh-CN" dirty="0"/>
              <a:t>60</a:t>
            </a:r>
            <a:r>
              <a:rPr lang="zh-CN" altLang="en-US" dirty="0"/>
              <a:t>个，增加到</a:t>
            </a:r>
            <a:r>
              <a:rPr lang="en-US" altLang="zh-CN" dirty="0"/>
              <a:t>75</a:t>
            </a:r>
            <a:r>
              <a:rPr lang="zh-CN" altLang="en-US" dirty="0"/>
              <a:t>个。</a:t>
            </a:r>
          </a:p>
        </p:txBody>
      </p:sp>
      <p:sp>
        <p:nvSpPr>
          <p:cNvPr id="37891" name="灯片编号占位符 1"/>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8</a:t>
            </a:fld>
            <a:endParaRPr lang="en-US" altLang="en-US"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a:ln>
            <a:miter lim="800000"/>
          </a:ln>
        </p:spPr>
      </p:sp>
      <p:sp>
        <p:nvSpPr>
          <p:cNvPr id="34819" name="备注占位符 2"/>
          <p:cNvSpPr>
            <a:spLocks noGrp="1"/>
          </p:cNvSpPr>
          <p:nvPr>
            <p:ph type="body"/>
          </p:nvPr>
        </p:nvSpPr>
        <p:spPr/>
        <p:txBody>
          <a:bodyPr wrap="square" lIns="91440" tIns="45720" rIns="91440" bIns="45720" anchor="t"/>
          <a:lstStyle/>
          <a:p>
            <a:pPr lvl="0" eaLnBrk="1" hangingPunct="1">
              <a:spcBef>
                <a:spcPct val="0"/>
              </a:spcBef>
            </a:pPr>
            <a:endParaRPr lang="zh-CN" altLang="en-US" dirty="0"/>
          </a:p>
        </p:txBody>
      </p:sp>
      <p:sp>
        <p:nvSpPr>
          <p:cNvPr id="34820" name="灯片编号占位符 1"/>
          <p:cNvSpPr txBox="1">
            <a:spLocks noGrp="1"/>
          </p:cNvSpPr>
          <p:nvPr>
            <p:ph type="sldNum" sz="quarter"/>
          </p:nvPr>
        </p:nvSpPr>
        <p:spPr>
          <a:xfrm>
            <a:off x="3849688" y="9428163"/>
            <a:ext cx="2946400" cy="496887"/>
          </a:xfrm>
          <a:prstGeom prst="rect">
            <a:avLst/>
          </a:prstGeom>
          <a:noFill/>
          <a:ln w="9525">
            <a:noFill/>
          </a:ln>
        </p:spPr>
        <p:txBody>
          <a:bodyPr anchor="b"/>
          <a:lstStyle/>
          <a:p>
            <a:pPr lvl="0" algn="r" eaLnBrk="1" hangingPunct="1"/>
            <a:fld id="{9A0DB2DC-4C9A-4742-B13C-FB6460FD3503}" type="slidenum">
              <a:rPr lang="en-US" altLang="en-US" sz="1200" dirty="0">
                <a:latin typeface="Calibri" panose="020F0502020204030204" pitchFamily="34" charset="0"/>
              </a:rPr>
              <a:pPr lvl="0" algn="r" eaLnBrk="1" hangingPunct="1"/>
              <a:t>9</a:t>
            </a:fld>
            <a:endParaRPr lang="en-US" altLang="en-US"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noTextEdit="1"/>
          </p:cNvSpPr>
          <p:nvPr>
            <p:ph type="sldImg"/>
          </p:nvPr>
        </p:nvSpPr>
        <p:spPr>
          <a:ln>
            <a:miter/>
          </a:ln>
        </p:spPr>
      </p:sp>
      <p:sp>
        <p:nvSpPr>
          <p:cNvPr id="39938" name="文本占位符 2"/>
          <p:cNvSpPr>
            <a:spLocks noGrp="1"/>
          </p:cNvSpPr>
          <p:nvPr>
            <p:ph type="body"/>
          </p:nvPr>
        </p:nvSpPr>
        <p:spPr/>
        <p:txBody>
          <a:bodyPr wrap="square" lIns="91440" tIns="45720" rIns="91440" bIns="45720" anchor="t"/>
          <a:lstStyle/>
          <a:p>
            <a:pPr lvl="0"/>
            <a:endParaRPr lang="zh-CN" altLang="en-US" dirty="0"/>
          </a:p>
        </p:txBody>
      </p:sp>
      <p:sp>
        <p:nvSpPr>
          <p:cNvPr id="39939" name="灯片编号占位符 4"/>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10</a:t>
            </a:fld>
            <a:endParaRPr lang="en-US" alt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noTextEdit="1"/>
          </p:cNvSpPr>
          <p:nvPr>
            <p:ph type="sldImg"/>
          </p:nvPr>
        </p:nvSpPr>
        <p:spPr>
          <a:ln>
            <a:miter/>
          </a:ln>
        </p:spPr>
      </p:sp>
      <p:sp>
        <p:nvSpPr>
          <p:cNvPr id="41986" name="备注占位符 2"/>
          <p:cNvSpPr>
            <a:spLocks noGrp="1"/>
          </p:cNvSpPr>
          <p:nvPr>
            <p:ph type="body"/>
          </p:nvPr>
        </p:nvSpPr>
        <p:spPr/>
        <p:txBody>
          <a:bodyPr wrap="square" lIns="91440" tIns="45720" rIns="91440" bIns="45720" anchor="t"/>
          <a:lstStyle/>
          <a:p>
            <a:pPr lvl="0"/>
            <a:endParaRPr lang="zh-CN" altLang="en-US" dirty="0"/>
          </a:p>
        </p:txBody>
      </p:sp>
      <p:sp>
        <p:nvSpPr>
          <p:cNvPr id="41987" name="灯片编号占位符 4"/>
          <p:cNvSpPr txBox="1">
            <a:spLocks noGrp="1"/>
          </p:cNvSpPr>
          <p:nvPr>
            <p:ph type="sldNum" sz="quarter"/>
          </p:nvPr>
        </p:nvSpPr>
        <p:spPr>
          <a:xfrm>
            <a:off x="3849688" y="9428163"/>
            <a:ext cx="2946400" cy="496887"/>
          </a:xfrm>
          <a:prstGeom prst="rect">
            <a:avLst/>
          </a:prstGeom>
          <a:noFill/>
          <a:ln w="9525">
            <a:noFill/>
          </a:ln>
        </p:spPr>
        <p:txBody>
          <a:bodyPr vert="horz" wrap="square" lIns="91440" tIns="45720" rIns="91440" bIns="45720" anchor="b"/>
          <a:lstStyle/>
          <a:p>
            <a:pPr lvl="0" algn="r">
              <a:buChar char="•"/>
            </a:pPr>
            <a:fld id="{9A0DB2DC-4C9A-4742-B13C-FB6460FD3503}" type="slidenum">
              <a:rPr lang="en-US" altLang="en-US" sz="1200" dirty="0">
                <a:latin typeface="Calibri" panose="020F0502020204030204" pitchFamily="34" charset="0"/>
              </a:rPr>
              <a:pPr lvl="0" algn="r">
                <a:buChar char="•"/>
              </a:pPr>
              <a:t>11</a:t>
            </a:fld>
            <a:endParaRPr lang="en-US"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blank" preserve="1">
  <p:cSld name="空白">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8" name="TextBox 14"/>
          <p:cNvSpPr txBox="1">
            <a:spLocks noChangeArrowheads="1"/>
          </p:cNvSpPr>
          <p:nvPr/>
        </p:nvSpPr>
        <p:spPr bwMode="auto">
          <a:xfrm>
            <a:off x="0" y="6526054"/>
            <a:ext cx="1727200" cy="297180"/>
          </a:xfrm>
          <a:prstGeom prst="rect">
            <a:avLst/>
          </a:prstGeom>
          <a:noFill/>
          <a:ln>
            <a:noFill/>
          </a:ln>
        </p:spPr>
        <p:txBody>
          <a:bodyPr tIns="72000" bIns="720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rgbClr val="D9D9D9"/>
                </a:solidFill>
                <a:effectLst/>
                <a:uLnTx/>
                <a:uFillTx/>
                <a:latin typeface="微软雅黑" panose="020B0503020204020204" pitchFamily="34" charset="-122"/>
                <a:ea typeface="微软雅黑" panose="020B0503020204020204" pitchFamily="34" charset="-122"/>
                <a:cs typeface="+mn-cs"/>
                <a:sym typeface="+mn-ea"/>
              </a:rPr>
              <a:t>发展中的南华大学</a:t>
            </a:r>
          </a:p>
        </p:txBody>
      </p:sp>
      <p:pic>
        <p:nvPicPr>
          <p:cNvPr id="3075" name="图片 8" descr="幻灯片1.JPG"/>
          <p:cNvPicPr>
            <a:picLocks noChangeAspect="1"/>
          </p:cNvPicPr>
          <p:nvPr userDrawn="1"/>
        </p:nvPicPr>
        <p:blipFill>
          <a:blip r:embed="rId3" cstate="print"/>
          <a:stretch>
            <a:fillRect/>
          </a:stretch>
        </p:blipFill>
        <p:spPr>
          <a:xfrm>
            <a:off x="0" y="0"/>
            <a:ext cx="12192000" cy="6858000"/>
          </a:xfrm>
          <a:prstGeom prst="rect">
            <a:avLst/>
          </a:prstGeom>
          <a:noFill/>
          <a:ln w="9525">
            <a:noFill/>
          </a:ln>
        </p:spPr>
      </p:pic>
      <p:sp>
        <p:nvSpPr>
          <p:cNvPr id="10"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ADC65A7-EAFD-4A5F-A19D-6EAC130E0772}" type="datetime1">
              <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2019/6/12</a:t>
            </a:fld>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1"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8" name="TextBox 14"/>
          <p:cNvSpPr txBox="1">
            <a:spLocks noChangeArrowheads="1"/>
          </p:cNvSpPr>
          <p:nvPr/>
        </p:nvSpPr>
        <p:spPr bwMode="auto">
          <a:xfrm>
            <a:off x="0" y="6526054"/>
            <a:ext cx="1727200" cy="297180"/>
          </a:xfrm>
          <a:prstGeom prst="rect">
            <a:avLst/>
          </a:prstGeom>
          <a:noFill/>
          <a:ln>
            <a:noFill/>
          </a:ln>
        </p:spPr>
        <p:txBody>
          <a:bodyPr tIns="72000" bIns="720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rgbClr val="D9D9D9"/>
                </a:solidFill>
                <a:effectLst/>
                <a:uLnTx/>
                <a:uFillTx/>
                <a:latin typeface="微软雅黑" panose="020B0503020204020204" pitchFamily="34" charset="-122"/>
                <a:ea typeface="微软雅黑" panose="020B0503020204020204" pitchFamily="34" charset="-122"/>
                <a:cs typeface="+mn-cs"/>
                <a:sym typeface="+mn-ea"/>
              </a:rPr>
              <a:t>发展中的南华大学</a:t>
            </a:r>
          </a:p>
        </p:txBody>
      </p:sp>
      <p:pic>
        <p:nvPicPr>
          <p:cNvPr id="4099" name="图片 8" descr="幻灯片1.JPG"/>
          <p:cNvPicPr>
            <a:picLocks noChangeAspect="1"/>
          </p:cNvPicPr>
          <p:nvPr userDrawn="1"/>
        </p:nvPicPr>
        <p:blipFill>
          <a:blip r:embed="rId3" cstate="print"/>
          <a:stretch>
            <a:fillRect/>
          </a:stretch>
        </p:blipFill>
        <p:spPr>
          <a:xfrm>
            <a:off x="0" y="0"/>
            <a:ext cx="12192000" cy="6858000"/>
          </a:xfrm>
          <a:prstGeom prst="rect">
            <a:avLst/>
          </a:prstGeom>
          <a:noFill/>
          <a:ln w="9525">
            <a:noFill/>
          </a:ln>
        </p:spPr>
      </p:pic>
      <p:sp>
        <p:nvSpPr>
          <p:cNvPr id="2" name="标题 1"/>
          <p:cNvSpPr>
            <a:spLocks noGrp="1"/>
          </p:cNvSpPr>
          <p:nvPr>
            <p:ph type="ctrTitle"/>
          </p:nvPr>
        </p:nvSpPr>
        <p:spPr>
          <a:xfrm>
            <a:off x="914400" y="2130426"/>
            <a:ext cx="1036320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10"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0E8BDB4-D7BC-4F08-839F-679AAF7EB84D}" type="datetime1">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2019/6/12</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pPr lvl="0" eaLnBrk="1" fontAlgn="base" hangingPunct="1"/>
              <a:t>‹#›</a:t>
            </a:fld>
            <a:endParaRPr lang="zh-CN" altLang="en-US" strike="noStrike" noProof="1">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pPr lvl="0" eaLnBrk="1" fontAlgn="base" hangingPunct="1"/>
              <a:t>‹#›</a:t>
            </a:fld>
            <a:endParaRPr lang="zh-CN" altLang="en-US" strike="noStrike" noProof="1">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quarter" idx="1"/>
          </p:nvPr>
        </p:nvSpPr>
        <p:spPr>
          <a:xfrm>
            <a:off x="838200" y="1825625"/>
            <a:ext cx="5181600" cy="2098675"/>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6172200" y="1825625"/>
            <a:ext cx="5181600" cy="2098675"/>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838200" y="4076700"/>
            <a:ext cx="5181600" cy="21002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6" name="内容占位符 5"/>
          <p:cNvSpPr>
            <a:spLocks noGrp="1"/>
          </p:cNvSpPr>
          <p:nvPr>
            <p:ph sz="quarter" idx="4"/>
          </p:nvPr>
        </p:nvSpPr>
        <p:spPr>
          <a:xfrm>
            <a:off x="6172200" y="4076700"/>
            <a:ext cx="5181600" cy="21002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pPr lvl="0" eaLnBrk="1" fontAlgn="base" hangingPunct="1"/>
              <a:t>‹#›</a:t>
            </a:fld>
            <a:endParaRPr lang="zh-CN" altLang="en-US" strike="noStrike" noProof="1">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pPr lvl="0" eaLnBrk="1" fontAlgn="base" hangingPunct="1"/>
              <a:t>‹#›</a:t>
            </a:fld>
            <a:endParaRPr lang="zh-CN" altLang="en-US" strike="noStrike" noProof="1">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blank" preserve="1">
  <p:cSld name="空白">
    <p:bg>
      <p:bgPr>
        <a:blipFill rotWithShape="0">
          <a:blip r:embed="rId2" cstate="print"/>
          <a:stretch>
            <a:fillRect/>
          </a:stretch>
        </a:blipFill>
        <a:effectLst/>
      </p:bgPr>
    </p:bg>
    <p:spTree>
      <p:nvGrpSpPr>
        <p:cNvPr id="1" name=""/>
        <p:cNvGrpSpPr/>
        <p:nvPr/>
      </p:nvGrpSpPr>
      <p:grpSpPr>
        <a:xfrm>
          <a:off x="0" y="0"/>
          <a:ext cx="0" cy="0"/>
          <a:chOff x="0" y="0"/>
          <a:chExt cx="0" cy="0"/>
        </a:xfrm>
      </p:grpSpPr>
      <p:sp>
        <p:nvSpPr>
          <p:cNvPr id="8" name="TextBox 14"/>
          <p:cNvSpPr txBox="1">
            <a:spLocks noChangeArrowheads="1"/>
          </p:cNvSpPr>
          <p:nvPr/>
        </p:nvSpPr>
        <p:spPr bwMode="auto">
          <a:xfrm>
            <a:off x="0" y="6526054"/>
            <a:ext cx="1727200" cy="297180"/>
          </a:xfrm>
          <a:prstGeom prst="rect">
            <a:avLst/>
          </a:prstGeom>
          <a:noFill/>
          <a:ln>
            <a:noFill/>
          </a:ln>
        </p:spPr>
        <p:txBody>
          <a:bodyPr tIns="72000" bIns="720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rgbClr val="D9D9D9"/>
                </a:solidFill>
                <a:effectLst/>
                <a:uLnTx/>
                <a:uFillTx/>
                <a:latin typeface="微软雅黑" panose="020B0503020204020204" pitchFamily="34" charset="-122"/>
                <a:ea typeface="微软雅黑" panose="020B0503020204020204" pitchFamily="34" charset="-122"/>
                <a:cs typeface="+mn-cs"/>
                <a:sym typeface="+mn-ea"/>
              </a:rPr>
              <a:t>发展中的南华大学</a:t>
            </a:r>
          </a:p>
        </p:txBody>
      </p:sp>
      <p:pic>
        <p:nvPicPr>
          <p:cNvPr id="5123" name="图片 8" descr="幻灯片1.JPG"/>
          <p:cNvPicPr>
            <a:picLocks noChangeAspect="1"/>
          </p:cNvPicPr>
          <p:nvPr userDrawn="1"/>
        </p:nvPicPr>
        <p:blipFill>
          <a:blip r:embed="rId3" cstate="print"/>
          <a:stretch>
            <a:fillRect/>
          </a:stretch>
        </p:blipFill>
        <p:spPr>
          <a:xfrm>
            <a:off x="0" y="0"/>
            <a:ext cx="12192000" cy="6858000"/>
          </a:xfrm>
          <a:prstGeom prst="rect">
            <a:avLst/>
          </a:prstGeom>
          <a:noFill/>
          <a:ln w="9525">
            <a:noFill/>
          </a:ln>
        </p:spPr>
      </p:pic>
      <p:sp>
        <p:nvSpPr>
          <p:cNvPr id="10"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DF620EC-96AC-4325-87A1-791296929350}" type="datetime1">
              <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2019/6/12</a:t>
            </a:fld>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1"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8" cstate="print"/>
          <a:stretch>
            <a:fillRect/>
          </a:stretch>
        </a:blipFill>
        <a:effectLst/>
      </p:bgPr>
    </p:bg>
    <p:spTree>
      <p:nvGrpSpPr>
        <p:cNvPr id="1" name=""/>
        <p:cNvGrpSpPr/>
        <p:nvPr/>
      </p:nvGrpSpPr>
      <p:grpSpPr>
        <a:xfrm>
          <a:off x="0" y="0"/>
          <a:ext cx="0" cy="0"/>
          <a:chOff x="0" y="0"/>
          <a:chExt cx="0" cy="0"/>
        </a:xfrm>
      </p:grpSpPr>
      <p:sp>
        <p:nvSpPr>
          <p:cNvPr id="1026" name="文本占位符 2"/>
          <p:cNvSpPr>
            <a:spLocks noGrp="1"/>
          </p:cNvSpPr>
          <p:nvPr>
            <p:ph type="body"/>
          </p:nvPr>
        </p:nvSpPr>
        <p:spPr>
          <a:xfrm>
            <a:off x="609600" y="1600200"/>
            <a:ext cx="109728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prstClr val="black">
                    <a:tint val="75000"/>
                  </a:prst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E03A080-38C4-4D22-8535-012ED8E32341}" type="datetime1">
              <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2019/6/12</a:t>
            </a:fld>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prstClr val="black">
                    <a:tint val="75000"/>
                  </a:prst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hangingPunct="1">
              <a:buFont typeface="Arial" panose="020B0604020202020204" pitchFamily="34" charset="0"/>
              <a:buChar cha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87AC87C4-F2FB-40A8-BA2D-F0958CCCB18D}"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t>‹#›</a:t>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5" name="TextBox 14"/>
          <p:cNvSpPr txBox="1">
            <a:spLocks noChangeArrowheads="1"/>
          </p:cNvSpPr>
          <p:nvPr/>
        </p:nvSpPr>
        <p:spPr bwMode="auto">
          <a:xfrm>
            <a:off x="0" y="6526054"/>
            <a:ext cx="1727200" cy="297180"/>
          </a:xfrm>
          <a:prstGeom prst="rect">
            <a:avLst/>
          </a:prstGeom>
          <a:noFill/>
          <a:ln>
            <a:noFill/>
          </a:ln>
        </p:spPr>
        <p:txBody>
          <a:bodyPr tIns="72000" bIns="720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rgbClr val="D9D9D9"/>
                </a:solidFill>
                <a:effectLst/>
                <a:uLnTx/>
                <a:uFillTx/>
                <a:latin typeface="微软雅黑" panose="020B0503020204020204" pitchFamily="34" charset="-122"/>
                <a:ea typeface="微软雅黑" panose="020B0503020204020204" pitchFamily="34" charset="-122"/>
                <a:cs typeface="+mn-cs"/>
                <a:sym typeface="+mn-ea"/>
              </a:rPr>
              <a:t>发展中的南华大学</a:t>
            </a:r>
          </a:p>
        </p:txBody>
      </p:sp>
      <p:pic>
        <p:nvPicPr>
          <p:cNvPr id="1031" name="图片 6" descr="幻灯片1.JPG"/>
          <p:cNvPicPr>
            <a:picLocks noChangeAspect="1"/>
          </p:cNvPicPr>
          <p:nvPr userDrawn="1"/>
        </p:nvPicPr>
        <p:blipFill>
          <a:blip r:embed="rId9" cstate="print"/>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3" cstate="print"/>
          <a:stretch>
            <a:fillRect/>
          </a:stretch>
        </a:blipFill>
        <a:effectLst/>
      </p:bgPr>
    </p:bg>
    <p:spTree>
      <p:nvGrpSpPr>
        <p:cNvPr id="1" name=""/>
        <p:cNvGrpSpPr/>
        <p:nvPr/>
      </p:nvGrpSpPr>
      <p:grpSpPr>
        <a:xfrm>
          <a:off x="0" y="0"/>
          <a:ext cx="0" cy="0"/>
          <a:chOff x="0" y="0"/>
          <a:chExt cx="0" cy="0"/>
        </a:xfrm>
      </p:grpSpPr>
      <p:sp>
        <p:nvSpPr>
          <p:cNvPr id="2050" name="文本占位符 2"/>
          <p:cNvSpPr>
            <a:spLocks noGrp="1"/>
          </p:cNvSpPr>
          <p:nvPr>
            <p:ph type="body"/>
          </p:nvPr>
        </p:nvSpPr>
        <p:spPr>
          <a:xfrm>
            <a:off x="609600" y="1600200"/>
            <a:ext cx="109728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prstClr val="black">
                    <a:tint val="75000"/>
                  </a:prst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7F187B3-3649-466A-A911-CC8F2F2A8DA8}" type="datetime1">
              <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2019/6/12</a:t>
            </a:fld>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prstClr val="black">
                    <a:tint val="75000"/>
                  </a:prst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eaLnBrk="1" hangingPunct="1">
              <a:buFont typeface="Arial" panose="020B0604020202020204" pitchFamily="34" charset="0"/>
              <a:buChar cha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fld id="{0FAA1DD9-0CD8-4DAF-8340-2459D8BE906F}" type="slidenum">
              <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Char char="•"/>
                <a:defRPr/>
              </a:pPr>
              <a:t>‹#›</a:t>
            </a:fld>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5" name="TextBox 14"/>
          <p:cNvSpPr txBox="1">
            <a:spLocks noChangeArrowheads="1"/>
          </p:cNvSpPr>
          <p:nvPr/>
        </p:nvSpPr>
        <p:spPr bwMode="auto">
          <a:xfrm>
            <a:off x="0" y="6526054"/>
            <a:ext cx="1727200" cy="297180"/>
          </a:xfrm>
          <a:prstGeom prst="rect">
            <a:avLst/>
          </a:prstGeom>
          <a:noFill/>
          <a:ln>
            <a:noFill/>
          </a:ln>
        </p:spPr>
        <p:txBody>
          <a:bodyPr tIns="72000" bIns="7200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0" i="0" u="none" strike="noStrike" kern="1200" cap="none" spc="0" normalizeH="0" baseline="0" noProof="0">
                <a:ln>
                  <a:noFill/>
                </a:ln>
                <a:solidFill>
                  <a:srgbClr val="D9D9D9"/>
                </a:solidFill>
                <a:effectLst/>
                <a:uLnTx/>
                <a:uFillTx/>
                <a:latin typeface="微软雅黑" panose="020B0503020204020204" pitchFamily="34" charset="-122"/>
                <a:ea typeface="微软雅黑" panose="020B0503020204020204" pitchFamily="34" charset="-122"/>
                <a:cs typeface="+mn-cs"/>
                <a:sym typeface="+mn-ea"/>
              </a:rPr>
              <a:t>发展中的南华大学</a:t>
            </a:r>
          </a:p>
        </p:txBody>
      </p:sp>
      <p:pic>
        <p:nvPicPr>
          <p:cNvPr id="2055" name="图片 6" descr="幻灯片1.JPG"/>
          <p:cNvPicPr>
            <a:picLocks noChangeAspect="1"/>
          </p:cNvPicPr>
          <p:nvPr userDrawn="1"/>
        </p:nvPicPr>
        <p:blipFill>
          <a:blip r:embed="rId4" cstate="print"/>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9.jpeg"/><Relationship Id="rId4" Type="http://schemas.openxmlformats.org/officeDocument/2006/relationships/image" Target="../media/image58.emf"/></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6.jpeg"/><Relationship Id="rId1" Type="http://schemas.openxmlformats.org/officeDocument/2006/relationships/slideLayout" Target="../slideLayouts/slideLayout5.xml"/><Relationship Id="rId5" Type="http://schemas.openxmlformats.org/officeDocument/2006/relationships/image" Target="../media/image80.jpeg"/><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7752" y="1643063"/>
            <a:ext cx="10001249" cy="3643312"/>
          </a:xfrm>
          <a:prstGeom prst="rect">
            <a:avLst/>
          </a:prstGeom>
          <a:no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4500"/>
              </a:lnSpc>
              <a:spcBef>
                <a:spcPts val="0"/>
              </a:spcBef>
              <a:spcAft>
                <a:spcPts val="0"/>
              </a:spcAft>
              <a:buFontTx/>
              <a:buNone/>
              <a:defRPr/>
            </a:pPr>
            <a:r>
              <a:rPr lang="zh-CN" altLang="en-US" sz="3200" b="1" kern="0" spc="100" dirty="0" smtClean="0">
                <a:solidFill>
                  <a:srgbClr val="FF0000"/>
                </a:solidFill>
                <a:latin typeface="微软雅黑" panose="020B0503020204020204" pitchFamily="34" charset="-122"/>
                <a:ea typeface="微软雅黑" panose="020B0503020204020204" pitchFamily="34" charset="-122"/>
              </a:rPr>
              <a:t>坚持创新引领  深化产教融合</a:t>
            </a:r>
            <a:endParaRPr lang="en-US" altLang="zh-CN" sz="3200" b="1" kern="0" spc="100" dirty="0">
              <a:solidFill>
                <a:srgbClr val="FF0000"/>
              </a:solidFill>
              <a:latin typeface="微软雅黑" panose="020B0503020204020204" pitchFamily="34" charset="-122"/>
              <a:ea typeface="微软雅黑" panose="020B0503020204020204" pitchFamily="34" charset="-122"/>
            </a:endParaRPr>
          </a:p>
          <a:p>
            <a:pPr algn="ctr" fontAlgn="auto">
              <a:lnSpc>
                <a:spcPts val="4500"/>
              </a:lnSpc>
              <a:spcBef>
                <a:spcPts val="0"/>
              </a:spcBef>
              <a:spcAft>
                <a:spcPts val="0"/>
              </a:spcAft>
              <a:defRPr/>
            </a:pPr>
            <a:r>
              <a:rPr lang="en-US" altLang="zh-CN" b="1" kern="0" spc="100" dirty="0" smtClean="0">
                <a:solidFill>
                  <a:srgbClr val="FF0000"/>
                </a:solidFill>
                <a:latin typeface="微软雅黑" panose="020B0503020204020204" pitchFamily="34" charset="-122"/>
                <a:ea typeface="微软雅黑" panose="020B0503020204020204" pitchFamily="34" charset="-122"/>
              </a:rPr>
              <a:t>——</a:t>
            </a:r>
            <a:r>
              <a:rPr lang="zh-CN" altLang="zh-CN" b="1" kern="0" spc="100" dirty="0" smtClean="0">
                <a:solidFill>
                  <a:srgbClr val="FF0000"/>
                </a:solidFill>
                <a:latin typeface="微软雅黑" panose="020B0503020204020204" pitchFamily="34" charset="-122"/>
                <a:ea typeface="微软雅黑" panose="020B0503020204020204" pitchFamily="34" charset="-122"/>
              </a:rPr>
              <a:t>南华大学着力构建“三维一体、三创融合、三方协同”的创新创业教育生态系统</a:t>
            </a:r>
            <a:endParaRPr lang="en-US" altLang="zh-CN" b="1" kern="0" spc="100" dirty="0">
              <a:solidFill>
                <a:srgbClr val="FF0000"/>
              </a:solidFill>
              <a:latin typeface="微软雅黑" panose="020B0503020204020204" pitchFamily="34" charset="-122"/>
              <a:ea typeface="微软雅黑" panose="020B0503020204020204" pitchFamily="34" charset="-122"/>
            </a:endParaRPr>
          </a:p>
          <a:p>
            <a:pPr algn="ctr" fontAlgn="auto">
              <a:spcBef>
                <a:spcPts val="0"/>
              </a:spcBef>
              <a:spcAft>
                <a:spcPts val="0"/>
              </a:spcAft>
              <a:buFontTx/>
              <a:buNone/>
              <a:defRPr/>
            </a:pPr>
            <a:endParaRPr lang="en-US" altLang="zh-CN" sz="2800" b="1" kern="0" dirty="0">
              <a:solidFill>
                <a:srgbClr val="0000CC"/>
              </a:solidFill>
              <a:latin typeface="微软雅黑" panose="020B0503020204020204" pitchFamily="34" charset="-122"/>
              <a:ea typeface="微软雅黑" panose="020B0503020204020204" pitchFamily="34" charset="-122"/>
            </a:endParaRPr>
          </a:p>
          <a:p>
            <a:pPr algn="ctr" fontAlgn="auto">
              <a:spcBef>
                <a:spcPts val="0"/>
              </a:spcBef>
              <a:spcAft>
                <a:spcPts val="0"/>
              </a:spcAft>
              <a:buFontTx/>
              <a:buNone/>
              <a:defRPr/>
            </a:pPr>
            <a:endParaRPr lang="en-US" altLang="zh-CN" sz="3200" b="1" kern="0" dirty="0">
              <a:solidFill>
                <a:srgbClr val="0000CC"/>
              </a:solidFill>
              <a:latin typeface="微软雅黑" panose="020B0503020204020204" pitchFamily="34" charset="-122"/>
              <a:ea typeface="微软雅黑" panose="020B0503020204020204" pitchFamily="34" charset="-122"/>
            </a:endParaRPr>
          </a:p>
          <a:p>
            <a:pPr algn="ctr" fontAlgn="auto">
              <a:lnSpc>
                <a:spcPts val="3200"/>
              </a:lnSpc>
              <a:spcBef>
                <a:spcPts val="0"/>
              </a:spcBef>
              <a:spcAft>
                <a:spcPts val="0"/>
              </a:spcAft>
              <a:buFontTx/>
              <a:buNone/>
              <a:defRPr/>
            </a:pPr>
            <a:r>
              <a:rPr lang="zh-CN" altLang="en-US" sz="2000" b="1" kern="0" dirty="0" smtClean="0">
                <a:solidFill>
                  <a:srgbClr val="0000CC"/>
                </a:solidFill>
                <a:latin typeface="微软雅黑" panose="020B0503020204020204" pitchFamily="34" charset="-122"/>
                <a:ea typeface="微软雅黑" panose="020B0503020204020204" pitchFamily="34" charset="-122"/>
              </a:rPr>
              <a:t>南华大学副校长   何旭娟</a:t>
            </a:r>
            <a:endParaRPr lang="en-US" altLang="zh-CN" sz="2000" b="1" kern="0" dirty="0">
              <a:solidFill>
                <a:srgbClr val="0000CC"/>
              </a:solidFill>
              <a:latin typeface="微软雅黑" panose="020B0503020204020204" pitchFamily="34" charset="-122"/>
              <a:ea typeface="微软雅黑" panose="020B0503020204020204" pitchFamily="34" charset="-122"/>
            </a:endParaRPr>
          </a:p>
          <a:p>
            <a:pPr algn="ctr" fontAlgn="auto">
              <a:lnSpc>
                <a:spcPts val="3200"/>
              </a:lnSpc>
              <a:spcBef>
                <a:spcPts val="0"/>
              </a:spcBef>
              <a:spcAft>
                <a:spcPts val="0"/>
              </a:spcAft>
              <a:buFontTx/>
              <a:buNone/>
              <a:defRPr/>
            </a:pPr>
            <a:r>
              <a:rPr lang="en-US" altLang="zh-CN" sz="2000" b="1" kern="0" dirty="0">
                <a:solidFill>
                  <a:srgbClr val="0000CC"/>
                </a:solidFill>
                <a:latin typeface="微软雅黑" panose="020B0503020204020204" pitchFamily="34" charset="-122"/>
                <a:ea typeface="微软雅黑" panose="020B0503020204020204" pitchFamily="34" charset="-122"/>
              </a:rPr>
              <a:t>2019</a:t>
            </a:r>
            <a:r>
              <a:rPr lang="zh-CN" altLang="en-US" sz="2000" b="1" kern="0" dirty="0" smtClean="0">
                <a:solidFill>
                  <a:srgbClr val="0000CC"/>
                </a:solidFill>
                <a:latin typeface="微软雅黑" panose="020B0503020204020204" pitchFamily="34" charset="-122"/>
                <a:ea typeface="微软雅黑" panose="020B0503020204020204" pitchFamily="34" charset="-122"/>
              </a:rPr>
              <a:t>年</a:t>
            </a:r>
            <a:r>
              <a:rPr lang="en-US" altLang="zh-CN" sz="2000" b="1" kern="0" dirty="0" smtClean="0">
                <a:solidFill>
                  <a:srgbClr val="0000CC"/>
                </a:solidFill>
                <a:latin typeface="微软雅黑" panose="020B0503020204020204" pitchFamily="34" charset="-122"/>
                <a:ea typeface="微软雅黑" panose="020B0503020204020204" pitchFamily="34" charset="-122"/>
              </a:rPr>
              <a:t>6</a:t>
            </a:r>
            <a:r>
              <a:rPr lang="zh-CN" altLang="en-US" sz="2000" b="1" kern="0" dirty="0" smtClean="0">
                <a:solidFill>
                  <a:srgbClr val="0000CC"/>
                </a:solidFill>
                <a:latin typeface="微软雅黑" panose="020B0503020204020204" pitchFamily="34" charset="-122"/>
                <a:ea typeface="微软雅黑" panose="020B0503020204020204" pitchFamily="34" charset="-122"/>
              </a:rPr>
              <a:t>月</a:t>
            </a:r>
            <a:r>
              <a:rPr lang="en-US" altLang="zh-CN" sz="2000" b="1" kern="0" dirty="0" smtClean="0">
                <a:solidFill>
                  <a:srgbClr val="0000CC"/>
                </a:solidFill>
                <a:latin typeface="微软雅黑" panose="020B0503020204020204" pitchFamily="34" charset="-122"/>
                <a:ea typeface="微软雅黑" panose="020B0503020204020204" pitchFamily="34" charset="-122"/>
              </a:rPr>
              <a:t>13</a:t>
            </a:r>
            <a:r>
              <a:rPr lang="zh-CN" altLang="en-US" sz="2000" b="1" kern="0" dirty="0" smtClean="0">
                <a:solidFill>
                  <a:srgbClr val="0000CC"/>
                </a:solidFill>
                <a:latin typeface="微软雅黑" panose="020B0503020204020204" pitchFamily="34" charset="-122"/>
                <a:ea typeface="微软雅黑" panose="020B0503020204020204" pitchFamily="34" charset="-122"/>
              </a:rPr>
              <a:t>日</a:t>
            </a:r>
            <a:endParaRPr lang="zh-CN" altLang="en-US" sz="2000" b="1" kern="0" dirty="0">
              <a:solidFill>
                <a:srgbClr val="0000CC"/>
              </a:solidFill>
              <a:latin typeface="微软雅黑" panose="020B0503020204020204" pitchFamily="34" charset="-122"/>
              <a:ea typeface="微软雅黑" panose="020B0503020204020204" pitchFamily="34" charset="-122"/>
            </a:endParaRPr>
          </a:p>
        </p:txBody>
      </p:sp>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Users\Administrator\Desktop\核燃料循环产业链-1.tif"/>
          <p:cNvPicPr>
            <a:picLocks noChangeAspect="1"/>
          </p:cNvPicPr>
          <p:nvPr/>
        </p:nvPicPr>
        <p:blipFill>
          <a:blip r:embed="rId3" cstate="print"/>
          <a:stretch>
            <a:fillRect/>
          </a:stretch>
        </p:blipFill>
        <p:spPr>
          <a:xfrm>
            <a:off x="6082348" y="2505710"/>
            <a:ext cx="3971925" cy="2759075"/>
          </a:xfrm>
          <a:prstGeom prst="rect">
            <a:avLst/>
          </a:prstGeom>
          <a:noFill/>
          <a:ln w="9525">
            <a:noFill/>
          </a:ln>
        </p:spPr>
      </p:pic>
      <p:grpSp>
        <p:nvGrpSpPr>
          <p:cNvPr id="2" name="组合 17"/>
          <p:cNvGrpSpPr/>
          <p:nvPr/>
        </p:nvGrpSpPr>
        <p:grpSpPr bwMode="auto">
          <a:xfrm>
            <a:off x="1270189" y="1136174"/>
            <a:ext cx="8913812" cy="4418012"/>
            <a:chOff x="115807" y="1857365"/>
            <a:chExt cx="8914272" cy="4417201"/>
          </a:xfrm>
          <a:solidFill>
            <a:schemeClr val="accent1">
              <a:lumMod val="75000"/>
            </a:schemeClr>
          </a:solidFill>
        </p:grpSpPr>
        <p:grpSp>
          <p:nvGrpSpPr>
            <p:cNvPr id="3" name="组合 26"/>
            <p:cNvGrpSpPr/>
            <p:nvPr/>
          </p:nvGrpSpPr>
          <p:grpSpPr bwMode="auto">
            <a:xfrm>
              <a:off x="6806867" y="1857365"/>
              <a:ext cx="2223212" cy="1393200"/>
              <a:chOff x="6876000" y="1368000"/>
              <a:chExt cx="2240892" cy="1426110"/>
            </a:xfrm>
            <a:grpFill/>
          </p:grpSpPr>
          <p:sp>
            <p:nvSpPr>
              <p:cNvPr id="41" name="矩形 40"/>
              <p:cNvSpPr/>
              <p:nvPr/>
            </p:nvSpPr>
            <p:spPr>
              <a:xfrm>
                <a:off x="6876000" y="1368000"/>
                <a:ext cx="2240892" cy="468000"/>
              </a:xfrm>
              <a:prstGeom prst="rect">
                <a:avLst/>
              </a:prstGeom>
              <a:grpFill/>
              <a:ln>
                <a:solidFill>
                  <a:schemeClr val="tx2">
                    <a:lumMod val="75000"/>
                    <a:lumOff val="25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711200" rtl="0" eaLnBrk="1" fontAlgn="auto" latinLnBrk="0" hangingPunct="1">
                  <a:lnSpc>
                    <a:spcPct val="70000"/>
                  </a:lnSpc>
                  <a:spcBef>
                    <a:spcPts val="0"/>
                  </a:spcBef>
                  <a:spcAft>
                    <a:spcPts val="0"/>
                  </a:spcAft>
                  <a:buClrTx/>
                  <a:buSzTx/>
                  <a:buFont typeface="Arial" panose="020B0604020202020204" pitchFamily="34" charset="0"/>
                  <a:buNone/>
                  <a:defRPr/>
                </a:pPr>
                <a:r>
                  <a:rPr kumimoji="0" lang="en-US" altLang="zh-CN" sz="1800" b="1" i="0" u="none" strike="noStrike" kern="0" cap="none" spc="-15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2</a:t>
                </a:r>
                <a:r>
                  <a:rPr kumimoji="0" lang="zh-CN" altLang="en-US" sz="1800" b="1" i="0" u="none" strike="noStrike" kern="0" cap="none" spc="-15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个博士后科研流动站</a:t>
                </a:r>
              </a:p>
            </p:txBody>
          </p:sp>
          <p:sp>
            <p:nvSpPr>
              <p:cNvPr id="42" name="矩形 41"/>
              <p:cNvSpPr/>
              <p:nvPr/>
            </p:nvSpPr>
            <p:spPr>
              <a:xfrm>
                <a:off x="6876000" y="1835999"/>
                <a:ext cx="2232000" cy="958111"/>
              </a:xfrm>
              <a:prstGeom prst="rect">
                <a:avLst/>
              </a:prstGeom>
              <a:grpFill/>
              <a:ln>
                <a:solidFill>
                  <a:schemeClr val="tx2">
                    <a:lumMod val="75000"/>
                    <a:lumOff val="2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ts val="25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核科学与技术一级学科</a:t>
                </a:r>
              </a:p>
              <a:p>
                <a:pPr marL="0" marR="0" lvl="0" indent="0" algn="l" defTabSz="914400" rtl="0" eaLnBrk="1" fontAlgn="auto" latinLnBrk="0" hangingPunct="1">
                  <a:lnSpc>
                    <a:spcPts val="25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矿业工程一级学科</a:t>
                </a:r>
              </a:p>
            </p:txBody>
          </p:sp>
        </p:grpSp>
        <p:grpSp>
          <p:nvGrpSpPr>
            <p:cNvPr id="4" name="组合 29"/>
            <p:cNvGrpSpPr/>
            <p:nvPr/>
          </p:nvGrpSpPr>
          <p:grpSpPr bwMode="auto">
            <a:xfrm>
              <a:off x="4576370" y="1857365"/>
              <a:ext cx="2223212" cy="1393200"/>
              <a:chOff x="6876000" y="1368000"/>
              <a:chExt cx="2240892" cy="1426110"/>
            </a:xfrm>
            <a:grpFill/>
          </p:grpSpPr>
          <p:sp>
            <p:nvSpPr>
              <p:cNvPr id="39" name="矩形 38"/>
              <p:cNvSpPr/>
              <p:nvPr/>
            </p:nvSpPr>
            <p:spPr>
              <a:xfrm>
                <a:off x="6876000" y="1368000"/>
                <a:ext cx="2240892" cy="468000"/>
              </a:xfrm>
              <a:prstGeom prst="rect">
                <a:avLst/>
              </a:prstGeom>
              <a:grpFill/>
              <a:ln>
                <a:solidFill>
                  <a:schemeClr val="tx2">
                    <a:lumMod val="75000"/>
                    <a:lumOff val="25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711200" rtl="0" eaLnBrk="1" fontAlgn="auto" latinLnBrk="0" hangingPunct="1">
                  <a:lnSpc>
                    <a:spcPct val="70000"/>
                  </a:lnSpc>
                  <a:spcBef>
                    <a:spcPts val="0"/>
                  </a:spcBef>
                  <a:spcAft>
                    <a:spcPts val="0"/>
                  </a:spcAft>
                  <a:buClrTx/>
                  <a:buSzTx/>
                  <a:buFont typeface="Arial" panose="020B0604020202020204" pitchFamily="34" charset="0"/>
                  <a:buNone/>
                  <a:defRPr/>
                </a:pPr>
                <a:r>
                  <a:rPr kumimoji="0" lang="en-US" altLang="zh-CN"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3</a:t>
                </a:r>
                <a:r>
                  <a:rPr kumimoji="0" lang="zh-CN" altLang="en-US"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个一级学科博士点</a:t>
                </a:r>
              </a:p>
            </p:txBody>
          </p:sp>
          <p:sp>
            <p:nvSpPr>
              <p:cNvPr id="40" name="矩形 39"/>
              <p:cNvSpPr/>
              <p:nvPr/>
            </p:nvSpPr>
            <p:spPr>
              <a:xfrm>
                <a:off x="6876000" y="1835999"/>
                <a:ext cx="2232000" cy="958111"/>
              </a:xfrm>
              <a:prstGeom prst="rect">
                <a:avLst/>
              </a:prstGeom>
              <a:grpFill/>
              <a:ln>
                <a:solidFill>
                  <a:schemeClr val="tx2">
                    <a:lumMod val="75000"/>
                    <a:lumOff val="2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核科学与技术一级学科</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采矿工程一级学科</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安全工程一级学科</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a:t>
                </a:r>
              </a:p>
            </p:txBody>
          </p:sp>
        </p:grpSp>
        <p:grpSp>
          <p:nvGrpSpPr>
            <p:cNvPr id="5" name="组合 32"/>
            <p:cNvGrpSpPr/>
            <p:nvPr/>
          </p:nvGrpSpPr>
          <p:grpSpPr bwMode="auto">
            <a:xfrm>
              <a:off x="2346159" y="1857365"/>
              <a:ext cx="2223212" cy="4417201"/>
              <a:chOff x="6875999" y="1368000"/>
              <a:chExt cx="2240892" cy="4521544"/>
            </a:xfrm>
            <a:grpFill/>
          </p:grpSpPr>
          <p:sp>
            <p:nvSpPr>
              <p:cNvPr id="37" name="矩形 36"/>
              <p:cNvSpPr/>
              <p:nvPr/>
            </p:nvSpPr>
            <p:spPr>
              <a:xfrm>
                <a:off x="6875999" y="1368000"/>
                <a:ext cx="2240892" cy="468000"/>
              </a:xfrm>
              <a:prstGeom prst="rect">
                <a:avLst/>
              </a:prstGeom>
              <a:grpFill/>
              <a:ln>
                <a:solidFill>
                  <a:schemeClr val="tx2">
                    <a:lumMod val="75000"/>
                    <a:lumOff val="25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711200" rtl="0" eaLnBrk="1" fontAlgn="auto" latinLnBrk="0" hangingPunct="1">
                  <a:lnSpc>
                    <a:spcPct val="70000"/>
                  </a:lnSpc>
                  <a:spcBef>
                    <a:spcPts val="0"/>
                  </a:spcBef>
                  <a:spcAft>
                    <a:spcPts val="0"/>
                  </a:spcAft>
                  <a:buClrTx/>
                  <a:buSzTx/>
                  <a:buFont typeface="Arial" panose="020B0604020202020204" pitchFamily="34" charset="0"/>
                  <a:buNone/>
                  <a:defRPr/>
                </a:pPr>
                <a:r>
                  <a:rPr kumimoji="0" lang="en-US" altLang="zh-CN"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13</a:t>
                </a:r>
                <a:r>
                  <a:rPr kumimoji="0" lang="zh-CN" altLang="en-US"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个硕士点（方向）</a:t>
                </a:r>
              </a:p>
            </p:txBody>
          </p:sp>
          <p:sp>
            <p:nvSpPr>
              <p:cNvPr id="38" name="矩形 37"/>
              <p:cNvSpPr/>
              <p:nvPr/>
            </p:nvSpPr>
            <p:spPr>
              <a:xfrm>
                <a:off x="6876000" y="1835999"/>
                <a:ext cx="2232000" cy="4053545"/>
              </a:xfrm>
              <a:prstGeom prst="rect">
                <a:avLst/>
              </a:prstGeom>
              <a:grpFill/>
              <a:ln>
                <a:solidFill>
                  <a:schemeClr val="tx2">
                    <a:lumMod val="75000"/>
                    <a:lumOff val="2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核科学与技术一级学科</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矿业工程一级学科</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安全工程一级学科</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放射医学</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核动力装备</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辐射毒理学</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核电人因工程</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核设施退役系统工程</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高可信软件与核安全 </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核安全伦理</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高放废物地质处置工程</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 放射性污染控制</a:t>
                </a:r>
                <a:endPar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核能科学与工程</a:t>
                </a:r>
              </a:p>
            </p:txBody>
          </p:sp>
        </p:grpSp>
        <p:grpSp>
          <p:nvGrpSpPr>
            <p:cNvPr id="6" name="组合 29"/>
            <p:cNvGrpSpPr/>
            <p:nvPr/>
          </p:nvGrpSpPr>
          <p:grpSpPr bwMode="auto">
            <a:xfrm>
              <a:off x="115807" y="1857365"/>
              <a:ext cx="2223212" cy="4417201"/>
              <a:chOff x="72943" y="1797110"/>
              <a:chExt cx="2223212" cy="4417201"/>
            </a:xfrm>
            <a:grpFill/>
          </p:grpSpPr>
          <p:grpSp>
            <p:nvGrpSpPr>
              <p:cNvPr id="7" name="组合 35"/>
              <p:cNvGrpSpPr/>
              <p:nvPr/>
            </p:nvGrpSpPr>
            <p:grpSpPr bwMode="auto">
              <a:xfrm>
                <a:off x="72943" y="1797110"/>
                <a:ext cx="2223212" cy="4417201"/>
                <a:chOff x="6876000" y="1368000"/>
                <a:chExt cx="2240892" cy="4521544"/>
              </a:xfrm>
              <a:grpFill/>
            </p:grpSpPr>
            <p:sp>
              <p:nvSpPr>
                <p:cNvPr id="35" name="矩形 34"/>
                <p:cNvSpPr/>
                <p:nvPr/>
              </p:nvSpPr>
              <p:spPr>
                <a:xfrm>
                  <a:off x="6876000" y="1368000"/>
                  <a:ext cx="2240892" cy="468000"/>
                </a:xfrm>
                <a:prstGeom prst="rect">
                  <a:avLst/>
                </a:prstGeom>
                <a:grpFill/>
                <a:ln>
                  <a:solidFill>
                    <a:schemeClr val="tx2">
                      <a:lumMod val="75000"/>
                      <a:lumOff val="25000"/>
                    </a:schemeClr>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711200" rtl="0" eaLnBrk="1" fontAlgn="auto" latinLnBrk="0" hangingPunct="1">
                    <a:lnSpc>
                      <a:spcPct val="70000"/>
                    </a:lnSpc>
                    <a:spcBef>
                      <a:spcPts val="0"/>
                    </a:spcBef>
                    <a:spcAft>
                      <a:spcPts val="0"/>
                    </a:spcAft>
                    <a:buClrTx/>
                    <a:buSzTx/>
                    <a:buFont typeface="Arial" panose="020B0604020202020204" pitchFamily="34" charset="0"/>
                    <a:buNone/>
                    <a:defRPr/>
                  </a:pPr>
                  <a:r>
                    <a:rPr kumimoji="0" lang="en-US" altLang="zh-CN"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10</a:t>
                  </a:r>
                  <a:r>
                    <a:rPr kumimoji="0" lang="zh-CN" altLang="en-US" sz="1800" b="1" i="0" u="none" strike="noStrike" kern="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个核类本科专业</a:t>
                  </a:r>
                </a:p>
              </p:txBody>
            </p:sp>
            <p:sp>
              <p:nvSpPr>
                <p:cNvPr id="36" name="矩形 35"/>
                <p:cNvSpPr/>
                <p:nvPr/>
              </p:nvSpPr>
              <p:spPr>
                <a:xfrm>
                  <a:off x="6876000" y="1835999"/>
                  <a:ext cx="2232000" cy="4053545"/>
                </a:xfrm>
                <a:prstGeom prst="rect">
                  <a:avLst/>
                </a:prstGeom>
                <a:grpFill/>
                <a:ln>
                  <a:solidFill>
                    <a:schemeClr val="tx2">
                      <a:lumMod val="75000"/>
                      <a:lumOff val="25000"/>
                    </a:schemeClr>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核工程与核技术①②③</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核反应堆工程</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核化工与核燃料循环①</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核技术①</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辐射防护与环境保护</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核物理</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矿物资源工程②③</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资源勘查工程</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核安全工程</a:t>
                  </a:r>
                </a:p>
                <a:p>
                  <a:pPr marL="0" marR="0" lvl="0" indent="0" algn="l" defTabSz="914400" rtl="0" eaLnBrk="1" fontAlgn="auto" latinLnBrk="0" hangingPunct="1">
                    <a:lnSpc>
                      <a:spcPts val="2200"/>
                    </a:lnSpc>
                    <a:spcBef>
                      <a:spcPts val="0"/>
                    </a:spcBef>
                    <a:spcAft>
                      <a:spcPts val="0"/>
                    </a:spcAft>
                    <a:buClrTx/>
                    <a:buSzTx/>
                    <a:buFont typeface="Arial" panose="020B0604020202020204" pitchFamily="34" charset="0"/>
                    <a:buChar char="•"/>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rPr>
                    <a:t> 放射医学②</a:t>
                  </a:r>
                </a:p>
              </p:txBody>
            </p:sp>
          </p:grpSp>
          <p:sp>
            <p:nvSpPr>
              <p:cNvPr id="34" name="矩形 33"/>
              <p:cNvSpPr/>
              <p:nvPr/>
            </p:nvSpPr>
            <p:spPr bwMode="auto">
              <a:xfrm>
                <a:off x="90406" y="5223893"/>
                <a:ext cx="2097196" cy="768209"/>
              </a:xfrm>
              <a:prstGeom prst="rect">
                <a:avLst/>
              </a:prstGeom>
              <a:grp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①国防特色专业</a:t>
                </a:r>
                <a:r>
                  <a:rPr kumimoji="0" lang="en-US" altLang="zh-CN"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3</a:t>
                </a: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个</a:t>
                </a:r>
                <a:endParaRPr kumimoji="0" lang="en-US" altLang="zh-CN"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②国家一类特色专业</a:t>
                </a:r>
                <a:r>
                  <a:rPr kumimoji="0" lang="en-US" altLang="zh-CN"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3</a:t>
                </a: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个</a:t>
                </a:r>
                <a:endParaRPr kumimoji="0" lang="en-US" altLang="zh-CN"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defRPr/>
                </a:pP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③省特色专业</a:t>
                </a:r>
                <a:r>
                  <a:rPr kumimoji="0" lang="en-US" altLang="zh-CN"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2</a:t>
                </a:r>
                <a:r>
                  <a:rPr kumimoji="0" lang="zh-CN" altLang="en-US" sz="1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rPr>
                  <a:t>个</a:t>
                </a:r>
              </a:p>
            </p:txBody>
          </p:sp>
        </p:grpSp>
        <p:sp>
          <p:nvSpPr>
            <p:cNvPr id="32" name="矩形 31"/>
            <p:cNvSpPr/>
            <p:nvPr/>
          </p:nvSpPr>
          <p:spPr bwMode="auto">
            <a:xfrm>
              <a:off x="4977006" y="5884113"/>
              <a:ext cx="3780033" cy="368232"/>
            </a:xfrm>
            <a:prstGeom prst="rect">
              <a:avLst/>
            </a:prstGeom>
            <a:grpFill/>
            <a:ln w="28575">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36000" bIns="7200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1400" b="0" i="0" u="none" strike="noStrike" kern="1200" cap="none" spc="600" normalizeH="0" baseline="0" noProof="1">
                  <a:ln>
                    <a:noFill/>
                  </a:ln>
                  <a:solidFill>
                    <a:schemeClr val="lt1"/>
                  </a:solidFill>
                  <a:effectLst/>
                  <a:uLnTx/>
                  <a:uFillTx/>
                  <a:latin typeface="幼圆" panose="02010509060101010101" pitchFamily="49" charset="-122"/>
                  <a:ea typeface="幼圆" panose="02010509060101010101" pitchFamily="49" charset="-122"/>
                  <a:cs typeface="+mn-cs"/>
                </a:rPr>
                <a:t>核燃料循环产业链</a:t>
              </a:r>
            </a:p>
          </p:txBody>
        </p:sp>
      </p:grpSp>
      <p:sp>
        <p:nvSpPr>
          <p:cNvPr id="11" name="文本框 10"/>
          <p:cNvSpPr txBox="1"/>
          <p:nvPr/>
        </p:nvSpPr>
        <p:spPr>
          <a:xfrm>
            <a:off x="3791744" y="332656"/>
            <a:ext cx="2001520" cy="429895"/>
          </a:xfrm>
          <a:prstGeom prst="rect">
            <a:avLst/>
          </a:prstGeom>
          <a:noFill/>
        </p:spPr>
        <p:txBody>
          <a:bodyPr wrap="none">
            <a:spAutoFit/>
          </a:bodyPr>
          <a:lstStyle/>
          <a:p>
            <a:pPr marR="0" defTabSz="914400" eaLnBrk="0" hangingPunct="0">
              <a:buClrTx/>
              <a:buSzTx/>
              <a:defRPr/>
            </a:pPr>
            <a:r>
              <a:rPr kumimoji="0" lang="zh-CN" altLang="en-US" sz="2200" b="1" kern="1200" cap="none" spc="0" normalizeH="0" baseline="0" noProof="1">
                <a:solidFill>
                  <a:srgbClr val="C00000"/>
                </a:solidFill>
                <a:latin typeface="仿宋" panose="02010609060101010101" pitchFamily="49" charset="-122"/>
                <a:ea typeface="仿宋" panose="02010609060101010101" pitchFamily="49" charset="-122"/>
                <a:cs typeface="+mn-cs"/>
                <a:sym typeface="+mn-ea"/>
              </a:rPr>
              <a:t>★ </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r>
              <a:rPr kumimoji="0" lang="zh-CN" altLang="en-US"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核特色</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endParaRPr kumimoji="0" lang="zh-CN" altLang="en-US" sz="2200" b="1" kern="1200" cap="none" spc="0" normalizeH="0" baseline="0" noProof="1">
              <a:solidFill>
                <a:srgbClr val="C00000"/>
              </a:solidFill>
              <a:latin typeface="微软雅黑" panose="020B0503020204020204" pitchFamily="34" charset="-122"/>
              <a:ea typeface="微软雅黑" panose="020B0503020204020204" pitchFamily="34" charset="-122"/>
              <a:cs typeface="+mn-cs"/>
              <a:sym typeface="+mn-ea"/>
            </a:endParaRPr>
          </a:p>
        </p:txBody>
      </p:sp>
      <p:sp>
        <p:nvSpPr>
          <p:cNvPr id="38916" name="文本框 8"/>
          <p:cNvSpPr txBox="1"/>
          <p:nvPr/>
        </p:nvSpPr>
        <p:spPr>
          <a:xfrm>
            <a:off x="2481263" y="5691188"/>
            <a:ext cx="6813550" cy="401637"/>
          </a:xfrm>
          <a:prstGeom prst="rect">
            <a:avLst/>
          </a:prstGeom>
          <a:noFill/>
          <a:ln w="9525" cap="flat" cmpd="sng">
            <a:solidFill>
              <a:srgbClr val="C00000"/>
            </a:solidFill>
            <a:prstDash val="solid"/>
            <a:round/>
            <a:headEnd type="none" w="med" len="med"/>
            <a:tailEnd type="none" w="med" len="med"/>
          </a:ln>
        </p:spPr>
        <p:txBody>
          <a:bodyPr anchor="t">
            <a:spAutoFit/>
          </a:bodyPr>
          <a:lstStyle/>
          <a:p>
            <a:pPr marL="171450" lvl="1" indent="-171450" defTabSz="800100" eaLnBrk="1" hangingPunct="1">
              <a:lnSpc>
                <a:spcPts val="2425"/>
              </a:lnSpc>
            </a:pPr>
            <a:r>
              <a:rPr lang="zh-CN" altLang="en-US" sz="1600" b="1" dirty="0">
                <a:solidFill>
                  <a:srgbClr val="0000CC"/>
                </a:solidFill>
                <a:latin typeface="微软雅黑" panose="020B0503020204020204" pitchFamily="34" charset="-122"/>
                <a:ea typeface="微软雅黑" panose="020B0503020204020204" pitchFamily="34" charset="-122"/>
                <a:sym typeface="Calibri" panose="020F0502020204030204" pitchFamily="34" charset="0"/>
              </a:rPr>
              <a:t>我校核类专业最齐全，层次完整，招生规模最大，覆盖整个核产业链</a:t>
            </a:r>
            <a:endParaRPr lang="zh-CN" altLang="en-US" sz="1600" dirty="0">
              <a:latin typeface="Arial" panose="020B0604020202020204" pitchFamily="34" charset="0"/>
              <a:ea typeface="宋体" panose="02010600030101010101" pitchFamily="2" charset="-122"/>
            </a:endParaRPr>
          </a:p>
        </p:txBody>
      </p:sp>
      <p:sp>
        <p:nvSpPr>
          <p:cNvPr id="21" name="TextBox 5"/>
          <p:cNvSpPr txBox="1"/>
          <p:nvPr/>
        </p:nvSpPr>
        <p:spPr>
          <a:xfrm>
            <a:off x="1271464"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办学特色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表格 69633"/>
          <p:cNvGraphicFramePr/>
          <p:nvPr/>
        </p:nvGraphicFramePr>
        <p:xfrm>
          <a:off x="7119938" y="1831658"/>
          <a:ext cx="2790825" cy="2171701"/>
        </p:xfrm>
        <a:graphic>
          <a:graphicData uri="http://schemas.openxmlformats.org/drawingml/2006/table">
            <a:tbl>
              <a:tblPr/>
              <a:tblGrid>
                <a:gridCol w="2790825"/>
              </a:tblGrid>
              <a:tr h="374651">
                <a:tc>
                  <a:txBody>
                    <a:bodyPr/>
                    <a:lstStyle/>
                    <a:p>
                      <a:pPr lvl="0" eaLnBrk="1" hangingPunct="1">
                        <a:buNone/>
                      </a:pPr>
                      <a:endParaRPr lang="zh-CN" altLang="en-US" sz="1600" dirty="0">
                        <a:solidFill>
                          <a:srgbClr val="002060"/>
                        </a:solidFill>
                        <a:latin typeface="隶书" panose="02010509060101010101" pitchFamily="49" charset="-122"/>
                        <a:ea typeface="隶书" panose="02010509060101010101" pitchFamily="49" charset="-122"/>
                      </a:endParaRPr>
                    </a:p>
                  </a:txBody>
                  <a:tcPr marL="35990" marR="3599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bg1">
                        <a:alpha val="10196"/>
                      </a:schemeClr>
                    </a:solidFill>
                  </a:tcPr>
                </a:tc>
              </a:tr>
              <a:tr h="598488">
                <a:tc>
                  <a:txBody>
                    <a:bodyPr/>
                    <a:lstStyle/>
                    <a:p>
                      <a:pPr lvl="0" algn="ctr" eaLnBrk="1" hangingPunct="1">
                        <a:lnSpc>
                          <a:spcPts val="1800"/>
                        </a:lnSpc>
                        <a:buNone/>
                      </a:pPr>
                      <a:r>
                        <a:rPr lang="zh-CN" altLang="en-US" sz="1500" b="1" dirty="0">
                          <a:solidFill>
                            <a:srgbClr val="0000CC"/>
                          </a:solidFill>
                          <a:latin typeface="微软雅黑" panose="020B0503020204020204" pitchFamily="34" charset="-122"/>
                          <a:ea typeface="微软雅黑" panose="020B0503020204020204" pitchFamily="34" charset="-122"/>
                        </a:rPr>
                        <a:t>国家级校外实践基地</a:t>
                      </a:r>
                      <a:endParaRPr lang="en-US" altLang="zh-CN" sz="1500" dirty="0">
                        <a:solidFill>
                          <a:srgbClr val="0000CC"/>
                        </a:solidFill>
                        <a:latin typeface="微软雅黑" panose="020B0503020204020204" pitchFamily="34" charset="-122"/>
                        <a:ea typeface="微软雅黑" panose="020B0503020204020204" pitchFamily="34" charset="-122"/>
                      </a:endParaRPr>
                    </a:p>
                    <a:p>
                      <a:pPr lvl="0" algn="ctr" eaLnBrk="1" hangingPunct="1">
                        <a:lnSpc>
                          <a:spcPts val="1800"/>
                        </a:lnSpc>
                        <a:buNone/>
                      </a:pPr>
                      <a:r>
                        <a:rPr lang="zh-CN" altLang="en-US" sz="1500" dirty="0">
                          <a:latin typeface="微软雅黑" panose="020B0503020204020204" pitchFamily="34" charset="-122"/>
                          <a:ea typeface="微软雅黑" panose="020B0503020204020204" pitchFamily="34" charset="-122"/>
                        </a:rPr>
                        <a:t>附一医院临床技能综合培训中心</a:t>
                      </a:r>
                    </a:p>
                  </a:txBody>
                  <a:tcPr marL="35990" marR="3599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r h="598487">
                <a:tc>
                  <a:txBody>
                    <a:bodyPr/>
                    <a:lstStyle/>
                    <a:p>
                      <a:pPr marL="0" lvl="3" indent="0" algn="ctr" eaLnBrk="1" hangingPunct="1">
                        <a:lnSpc>
                          <a:spcPts val="1800"/>
                        </a:lnSpc>
                        <a:buNone/>
                      </a:pPr>
                      <a:r>
                        <a:rPr lang="zh-CN" altLang="en-US" sz="1500" b="1" dirty="0">
                          <a:solidFill>
                            <a:srgbClr val="0000CC"/>
                          </a:solidFill>
                          <a:latin typeface="微软雅黑" panose="020B0503020204020204" pitchFamily="34" charset="-122"/>
                          <a:ea typeface="微软雅黑" panose="020B0503020204020204" pitchFamily="34" charset="-122"/>
                        </a:rPr>
                        <a:t>国家级精品课程</a:t>
                      </a:r>
                      <a:endParaRPr lang="en-US" altLang="zh-CN" sz="1500" dirty="0">
                        <a:solidFill>
                          <a:srgbClr val="0000CC"/>
                        </a:solidFill>
                        <a:latin typeface="微软雅黑" panose="020B0503020204020204" pitchFamily="34" charset="-122"/>
                        <a:ea typeface="微软雅黑" panose="020B0503020204020204" pitchFamily="34" charset="-122"/>
                      </a:endParaRPr>
                    </a:p>
                    <a:p>
                      <a:pPr marL="0" lvl="3" indent="0" algn="ctr" eaLnBrk="1" hangingPunct="1">
                        <a:lnSpc>
                          <a:spcPts val="1800"/>
                        </a:lnSpc>
                        <a:buNone/>
                      </a:pPr>
                      <a:r>
                        <a:rPr lang="zh-CN" altLang="en-US" sz="1500" dirty="0">
                          <a:latin typeface="微软雅黑" panose="020B0503020204020204" pitchFamily="34" charset="-122"/>
                          <a:ea typeface="微软雅黑" panose="020B0503020204020204" pitchFamily="34" charset="-122"/>
                        </a:rPr>
                        <a:t>临床技能学</a:t>
                      </a:r>
                    </a:p>
                  </a:txBody>
                  <a:tcPr marL="35990" marR="35990" marT="0" marB="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r h="600075">
                <a:tc>
                  <a:txBody>
                    <a:bodyPr/>
                    <a:lstStyle/>
                    <a:p>
                      <a:pPr lvl="0" eaLnBrk="1" hangingPunct="1">
                        <a:buNone/>
                      </a:pPr>
                      <a:r>
                        <a:rPr lang="zh-CN" altLang="en-US" sz="15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省级实验示范教学中心</a:t>
                      </a:r>
                      <a:r>
                        <a:rPr lang="en-US" altLang="zh-CN" sz="15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7</a:t>
                      </a:r>
                      <a:r>
                        <a:rPr lang="zh-CN" altLang="en-US" sz="15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个</a:t>
                      </a:r>
                      <a:endParaRPr lang="zh-CN" altLang="en-US" sz="1500" b="1" dirty="0">
                        <a:solidFill>
                          <a:srgbClr val="0000CC"/>
                        </a:solidFill>
                        <a:latin typeface="微软雅黑" panose="020B0503020204020204" pitchFamily="34" charset="-122"/>
                        <a:ea typeface="微软雅黑" panose="020B0503020204020204" pitchFamily="34" charset="-122"/>
                      </a:endParaRPr>
                    </a:p>
                  </a:txBody>
                  <a:tcPr marL="35990" marR="35990" marT="0" marB="71985"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bl>
          </a:graphicData>
        </a:graphic>
      </p:graphicFrame>
      <p:graphicFrame>
        <p:nvGraphicFramePr>
          <p:cNvPr id="69646" name="表格 69645"/>
          <p:cNvGraphicFramePr/>
          <p:nvPr/>
        </p:nvGraphicFramePr>
        <p:xfrm>
          <a:off x="4656138" y="1831658"/>
          <a:ext cx="2376487" cy="2171701"/>
        </p:xfrm>
        <a:graphic>
          <a:graphicData uri="http://schemas.openxmlformats.org/drawingml/2006/table">
            <a:tbl>
              <a:tblPr/>
              <a:tblGrid>
                <a:gridCol w="2376487"/>
              </a:tblGrid>
              <a:tr h="374651">
                <a:tc>
                  <a:txBody>
                    <a:bodyPr/>
                    <a:lstStyle/>
                    <a:p>
                      <a:pPr lvl="0" eaLnBrk="1" hangingPunct="1">
                        <a:buNone/>
                      </a:pPr>
                      <a:endParaRPr lang="zh-CN" altLang="en-US" sz="1600" dirty="0">
                        <a:solidFill>
                          <a:srgbClr val="002060"/>
                        </a:solidFill>
                        <a:latin typeface="隶书" panose="02010509060101010101" pitchFamily="49" charset="-122"/>
                        <a:ea typeface="隶书" panose="02010509060101010101" pitchFamily="49" charset="-122"/>
                      </a:endParaRPr>
                    </a:p>
                  </a:txBody>
                  <a:tcPr marL="0" marR="0" marT="0" marB="71985"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bg1">
                        <a:alpha val="10196"/>
                      </a:schemeClr>
                    </a:solidFill>
                  </a:tcPr>
                </a:tc>
              </a:tr>
              <a:tr h="598488">
                <a:tc>
                  <a:txBody>
                    <a:bodyPr/>
                    <a:lstStyle/>
                    <a:p>
                      <a:pPr lvl="0" algn="ctr" eaLnBrk="1" hangingPunct="1">
                        <a:lnSpc>
                          <a:spcPct val="150000"/>
                        </a:lnSpc>
                        <a:buNone/>
                      </a:pP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湖南省重点专业</a:t>
                      </a:r>
                      <a:r>
                        <a:rPr lang="en-US" altLang="zh-CN"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3</a:t>
                      </a: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个</a:t>
                      </a:r>
                      <a:endParaRPr lang="zh-CN" altLang="en-US" sz="1600" b="1" dirty="0">
                        <a:solidFill>
                          <a:srgbClr val="0000CC"/>
                        </a:solidFill>
                        <a:latin typeface="微软雅黑" panose="020B0503020204020204" pitchFamily="34" charset="-122"/>
                        <a:ea typeface="微软雅黑" panose="020B0503020204020204" pitchFamily="34" charset="-122"/>
                      </a:endParaRPr>
                    </a:p>
                  </a:txBody>
                  <a:tcPr marL="0" marR="0" marT="0" marB="35992"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r h="598487">
                <a:tc>
                  <a:txBody>
                    <a:bodyPr/>
                    <a:lstStyle/>
                    <a:p>
                      <a:pPr marL="0" lvl="3" indent="0" algn="ctr" eaLnBrk="1" hangingPunct="1">
                        <a:lnSpc>
                          <a:spcPct val="150000"/>
                        </a:lnSpc>
                        <a:buNone/>
                      </a:pP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国家一类特色专业</a:t>
                      </a:r>
                      <a:r>
                        <a:rPr lang="en-US" altLang="zh-CN"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6</a:t>
                      </a: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个</a:t>
                      </a:r>
                      <a:endParaRPr lang="zh-CN" altLang="en-US" sz="1600" b="1" dirty="0">
                        <a:solidFill>
                          <a:srgbClr val="0000CC"/>
                        </a:solidFill>
                        <a:latin typeface="微软雅黑" panose="020B0503020204020204" pitchFamily="34" charset="-122"/>
                        <a:ea typeface="微软雅黑" panose="020B0503020204020204" pitchFamily="34" charset="-122"/>
                      </a:endParaRPr>
                    </a:p>
                  </a:txBody>
                  <a:tcPr marL="0" marR="0" marT="0" marB="35992"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r h="600075">
                <a:tc>
                  <a:txBody>
                    <a:bodyPr/>
                    <a:lstStyle/>
                    <a:p>
                      <a:pPr lvl="0" algn="ctr" eaLnBrk="1" hangingPunct="1">
                        <a:lnSpc>
                          <a:spcPct val="150000"/>
                        </a:lnSpc>
                        <a:buNone/>
                      </a:pP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湖南省特色专业</a:t>
                      </a:r>
                      <a:r>
                        <a:rPr lang="en-US" altLang="zh-CN"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11</a:t>
                      </a:r>
                      <a:r>
                        <a:rPr lang="zh-CN" altLang="en-US" sz="1600" b="1" dirty="0">
                          <a:solidFill>
                            <a:srgbClr val="0000CC"/>
                          </a:solidFill>
                          <a:latin typeface="微软雅黑" panose="020B0503020204020204" pitchFamily="34" charset="-122"/>
                          <a:ea typeface="微软雅黑" panose="020B0503020204020204" pitchFamily="34" charset="-122"/>
                          <a:sym typeface="黑体" panose="02010609060101010101" pitchFamily="49" charset="-122"/>
                        </a:rPr>
                        <a:t>个</a:t>
                      </a:r>
                      <a:endParaRPr lang="zh-CN" altLang="en-US" sz="1600" b="1" dirty="0">
                        <a:solidFill>
                          <a:srgbClr val="0000CC"/>
                        </a:solidFill>
                        <a:latin typeface="微软雅黑" panose="020B0503020204020204" pitchFamily="34" charset="-122"/>
                        <a:ea typeface="微软雅黑" panose="020B0503020204020204" pitchFamily="34" charset="-122"/>
                      </a:endParaRPr>
                    </a:p>
                  </a:txBody>
                  <a:tcPr marL="0" marR="0" marT="0" marB="71985"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B0F0">
                        <a:alpha val="10196"/>
                      </a:srgbClr>
                    </a:solidFill>
                  </a:tcPr>
                </a:tc>
              </a:tr>
            </a:tbl>
          </a:graphicData>
        </a:graphic>
      </p:graphicFrame>
      <p:graphicFrame>
        <p:nvGraphicFramePr>
          <p:cNvPr id="69658" name="表格 69657"/>
          <p:cNvGraphicFramePr/>
          <p:nvPr/>
        </p:nvGraphicFramePr>
        <p:xfrm>
          <a:off x="2174875" y="1839595"/>
          <a:ext cx="2376488" cy="3851275"/>
        </p:xfrm>
        <a:graphic>
          <a:graphicData uri="http://schemas.openxmlformats.org/drawingml/2006/table">
            <a:tbl>
              <a:tblPr/>
              <a:tblGrid>
                <a:gridCol w="2376488"/>
              </a:tblGrid>
              <a:tr h="321310">
                <a:tc>
                  <a:txBody>
                    <a:bodyPr/>
                    <a:lstStyle/>
                    <a:p>
                      <a:pPr lvl="0" eaLnBrk="1" hangingPunct="1">
                        <a:buNone/>
                      </a:pPr>
                      <a:endParaRPr lang="zh-CN" altLang="en-US" sz="1600" dirty="0">
                        <a:solidFill>
                          <a:srgbClr val="002060"/>
                        </a:solidFill>
                        <a:latin typeface="隶书" panose="02010509060101010101" pitchFamily="49" charset="-122"/>
                        <a:ea typeface="隶书" panose="02010509060101010101" pitchFamily="49" charset="-122"/>
                      </a:endParaRP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bg1">
                        <a:alpha val="10196"/>
                      </a:schemeClr>
                    </a:solidFill>
                  </a:tcPr>
                </a:tc>
              </a:tr>
              <a:tr h="32004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sym typeface="黑体" panose="02010609060101010101" pitchFamily="49" charset="-122"/>
                        </a:rPr>
                        <a:t>临床医学</a:t>
                      </a:r>
                      <a:endParaRPr lang="zh-CN" altLang="en-US" sz="1600" dirty="0">
                        <a:solidFill>
                          <a:srgbClr val="2318FC"/>
                        </a:solidFill>
                        <a:latin typeface="微软雅黑" panose="020B0503020204020204" pitchFamily="34" charset="-122"/>
                        <a:ea typeface="微软雅黑" panose="020B0503020204020204" pitchFamily="34" charset="-122"/>
                      </a:endParaRP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31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sym typeface="黑体" panose="02010609060101010101" pitchFamily="49" charset="-122"/>
                        </a:rPr>
                        <a:t>预防医学</a:t>
                      </a:r>
                      <a:endParaRPr lang="zh-CN" altLang="en-US" sz="1600" dirty="0">
                        <a:solidFill>
                          <a:srgbClr val="2318FC"/>
                        </a:solidFill>
                        <a:latin typeface="微软雅黑" panose="020B0503020204020204" pitchFamily="34" charset="-122"/>
                        <a:ea typeface="微软雅黑" panose="020B0503020204020204" pitchFamily="34" charset="-122"/>
                      </a:endParaRP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94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sym typeface="Calibri" panose="020F0502020204030204" pitchFamily="34" charset="0"/>
                        </a:rPr>
                        <a:t>卫生检验</a:t>
                      </a:r>
                      <a:endParaRPr lang="zh-CN" altLang="en-US" sz="1600" dirty="0">
                        <a:solidFill>
                          <a:srgbClr val="2318FC"/>
                        </a:solidFill>
                        <a:latin typeface="微软雅黑" panose="020B0503020204020204" pitchFamily="34" charset="-122"/>
                        <a:ea typeface="微软雅黑" panose="020B0503020204020204" pitchFamily="34" charset="-122"/>
                      </a:endParaRP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1940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药物制剂</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067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麻醉学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31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医学影像学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067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医学检验</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94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口腔医学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004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护理学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31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药   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r h="321310">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儿科学</a:t>
                      </a:r>
                    </a:p>
                  </a:txBody>
                  <a:tcPr marL="36002" marR="36002" marT="0" marB="35990" anchor="ctr" anchorCtr="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chemeClr val="bg2">
                        <a:lumMod val="90000"/>
                        <a:alpha val="76000"/>
                      </a:schemeClr>
                    </a:solidFill>
                  </a:tcPr>
                </a:tc>
              </a:tr>
            </a:tbl>
          </a:graphicData>
        </a:graphic>
      </p:graphicFrame>
      <p:sp>
        <p:nvSpPr>
          <p:cNvPr id="41013" name="AutoShape 21"/>
          <p:cNvSpPr/>
          <p:nvPr/>
        </p:nvSpPr>
        <p:spPr>
          <a:xfrm>
            <a:off x="4656138" y="1623695"/>
            <a:ext cx="2736850" cy="530225"/>
          </a:xfrm>
          <a:prstGeom prst="chevron">
            <a:avLst>
              <a:gd name="adj" fmla="val 49752"/>
            </a:avLst>
          </a:prstGeom>
          <a:solidFill>
            <a:srgbClr val="2F5597"/>
          </a:solidFill>
          <a:ln w="9525">
            <a:noFill/>
          </a:ln>
          <a:effectLst>
            <a:outerShdw dist="19050" dir="5400000" algn="ctr" rotWithShape="0">
              <a:srgbClr val="000000">
                <a:alpha val="62999"/>
              </a:srgbClr>
            </a:outerShdw>
          </a:effectLst>
        </p:spPr>
        <p:txBody>
          <a:bodyPr lIns="36000" tIns="0" rIns="0" bIns="0" anchor="ctr"/>
          <a:lstStyle/>
          <a:p>
            <a:pPr algn="ctr"/>
            <a:r>
              <a:rPr lang="zh-CN" altLang="en-US" b="1" dirty="0">
                <a:solidFill>
                  <a:schemeClr val="bg1"/>
                </a:solidFill>
                <a:latin typeface="微软雅黑" panose="020B0503020204020204" pitchFamily="34" charset="-122"/>
                <a:ea typeface="微软雅黑" panose="020B0503020204020204" pitchFamily="34" charset="-122"/>
                <a:sym typeface="等线" pitchFamily="2" charset="-122"/>
              </a:rPr>
              <a:t>优势特色专业</a:t>
            </a:r>
          </a:p>
        </p:txBody>
      </p:sp>
      <p:sp>
        <p:nvSpPr>
          <p:cNvPr id="41014" name="AutoShape 21"/>
          <p:cNvSpPr/>
          <p:nvPr/>
        </p:nvSpPr>
        <p:spPr>
          <a:xfrm>
            <a:off x="2132013" y="1623695"/>
            <a:ext cx="2735262" cy="530225"/>
          </a:xfrm>
          <a:prstGeom prst="chevron">
            <a:avLst>
              <a:gd name="adj" fmla="val 49747"/>
            </a:avLst>
          </a:prstGeom>
          <a:solidFill>
            <a:srgbClr val="2F5597"/>
          </a:solidFill>
          <a:ln w="9525">
            <a:noFill/>
          </a:ln>
          <a:effectLst>
            <a:outerShdw dist="19050" dir="5400000" algn="ctr" rotWithShape="0">
              <a:srgbClr val="000000">
                <a:alpha val="62999"/>
              </a:srgbClr>
            </a:outerShdw>
          </a:effectLst>
        </p:spPr>
        <p:txBody>
          <a:bodyPr lIns="36000" tIns="0" rIns="0" bIns="0" anchor="ctr"/>
          <a:lstStyle/>
          <a:p>
            <a:pPr algn="ctr"/>
            <a:r>
              <a:rPr lang="zh-CN" altLang="en-US" b="1" dirty="0">
                <a:solidFill>
                  <a:schemeClr val="bg1"/>
                </a:solidFill>
                <a:latin typeface="微软雅黑" panose="020B0503020204020204" pitchFamily="34" charset="-122"/>
                <a:ea typeface="微软雅黑" panose="020B0503020204020204" pitchFamily="34" charset="-122"/>
                <a:sym typeface="等线" pitchFamily="2" charset="-122"/>
              </a:rPr>
              <a:t>本科专业</a:t>
            </a:r>
          </a:p>
        </p:txBody>
      </p:sp>
      <p:sp>
        <p:nvSpPr>
          <p:cNvPr id="41015" name="AutoShape 21"/>
          <p:cNvSpPr/>
          <p:nvPr/>
        </p:nvSpPr>
        <p:spPr>
          <a:xfrm>
            <a:off x="7175500" y="1623695"/>
            <a:ext cx="2735263" cy="530225"/>
          </a:xfrm>
          <a:prstGeom prst="chevron">
            <a:avLst>
              <a:gd name="adj" fmla="val 49747"/>
            </a:avLst>
          </a:prstGeom>
          <a:solidFill>
            <a:srgbClr val="2F5597"/>
          </a:solidFill>
          <a:ln w="9525">
            <a:noFill/>
          </a:ln>
          <a:effectLst>
            <a:outerShdw dist="19050" dir="5400000" algn="ctr" rotWithShape="0">
              <a:srgbClr val="000000">
                <a:alpha val="62999"/>
              </a:srgbClr>
            </a:outerShdw>
          </a:effectLst>
        </p:spPr>
        <p:txBody>
          <a:bodyPr lIns="36000" tIns="0" rIns="0" bIns="0" anchor="ctr"/>
          <a:lstStyle/>
          <a:p>
            <a:pPr algn="ctr"/>
            <a:r>
              <a:rPr lang="zh-CN" altLang="en-US" b="1" dirty="0">
                <a:solidFill>
                  <a:schemeClr val="bg1"/>
                </a:solidFill>
                <a:latin typeface="微软雅黑" panose="020B0503020204020204" pitchFamily="34" charset="-122"/>
                <a:ea typeface="微软雅黑" panose="020B0503020204020204" pitchFamily="34" charset="-122"/>
                <a:sym typeface="等线" pitchFamily="2" charset="-122"/>
              </a:rPr>
              <a:t>重要教学平台</a:t>
            </a:r>
          </a:p>
        </p:txBody>
      </p:sp>
      <p:graphicFrame>
        <p:nvGraphicFramePr>
          <p:cNvPr id="4" name="表格 3"/>
          <p:cNvGraphicFramePr>
            <a:graphicFrameLocks noGrp="1"/>
          </p:cNvGraphicFramePr>
          <p:nvPr/>
        </p:nvGraphicFramePr>
        <p:xfrm>
          <a:off x="2185988" y="5700395"/>
          <a:ext cx="2376487" cy="320675"/>
        </p:xfrm>
        <a:graphic>
          <a:graphicData uri="http://schemas.openxmlformats.org/drawingml/2006/table">
            <a:tbl>
              <a:tblPr/>
              <a:tblGrid>
                <a:gridCol w="2376487"/>
              </a:tblGrid>
              <a:tr h="320675">
                <a:tc>
                  <a:txBody>
                    <a:bodyPr/>
                    <a:lstStyle/>
                    <a:p>
                      <a:pPr lvl="0" eaLnBrk="1" hangingPunct="1">
                        <a:buNone/>
                      </a:pPr>
                      <a:r>
                        <a:rPr lang="zh-CN" altLang="en-US" sz="1600" dirty="0">
                          <a:solidFill>
                            <a:srgbClr val="2318FC"/>
                          </a:solidFill>
                          <a:latin typeface="微软雅黑" panose="020B0503020204020204" pitchFamily="34" charset="-122"/>
                          <a:ea typeface="微软雅黑" panose="020B0503020204020204" pitchFamily="34" charset="-122"/>
                        </a:rPr>
                        <a:t>医学影像技术</a:t>
                      </a:r>
                    </a:p>
                  </a:txBody>
                  <a:tcPr marL="36002" marR="36002" marT="0" marB="35893" anchor="ctr" anchorCtr="1">
                    <a:lnL w="12700" cap="flat" cmpd="sng">
                      <a:solidFill>
                        <a:schemeClr val="bg1"/>
                      </a:solidFill>
                      <a:prstDash val="solid"/>
                      <a:headEnd type="none" w="med" len="med"/>
                      <a:tailEnd type="none" w="med" len="med"/>
                    </a:lnL>
                    <a:lnR w="12700" cap="flat" cmpd="sng" algn="ctr">
                      <a:solidFill>
                        <a:schemeClr val="bg1"/>
                      </a:solidFill>
                      <a:prstDash val="solid"/>
                      <a:round/>
                      <a:headEnd type="none" w="med" len="med"/>
                      <a:tailEnd type="none" w="med" len="med"/>
                    </a:lnR>
                    <a:lnT w="12700" cap="flat" cmpd="sng">
                      <a:solidFill>
                        <a:schemeClr val="bg1"/>
                      </a:solidFill>
                      <a:prstDash val="soli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90000"/>
                        <a:alpha val="76000"/>
                      </a:schemeClr>
                    </a:solidFill>
                  </a:tcPr>
                </a:tc>
              </a:tr>
            </a:tbl>
          </a:graphicData>
        </a:graphic>
      </p:graphicFrame>
      <p:pic>
        <p:nvPicPr>
          <p:cNvPr id="41022" name="矩形 18"/>
          <p:cNvPicPr>
            <a:picLocks noGrp="1" noChangeAspect="1"/>
          </p:cNvPicPr>
          <p:nvPr/>
        </p:nvPicPr>
        <p:blipFill>
          <a:blip r:embed="rId3" cstate="print"/>
          <a:stretch>
            <a:fillRect/>
          </a:stretch>
        </p:blipFill>
        <p:spPr>
          <a:xfrm>
            <a:off x="1332865" y="1018540"/>
            <a:ext cx="5103813" cy="690563"/>
          </a:xfrm>
          <a:prstGeom prst="rect">
            <a:avLst/>
          </a:prstGeom>
          <a:noFill/>
          <a:ln w="9525">
            <a:noFill/>
          </a:ln>
        </p:spPr>
      </p:pic>
      <p:sp>
        <p:nvSpPr>
          <p:cNvPr id="3" name="文本框 2"/>
          <p:cNvSpPr txBox="1"/>
          <p:nvPr/>
        </p:nvSpPr>
        <p:spPr>
          <a:xfrm>
            <a:off x="4295800" y="404664"/>
            <a:ext cx="2001520" cy="429895"/>
          </a:xfrm>
          <a:prstGeom prst="rect">
            <a:avLst/>
          </a:prstGeom>
          <a:noFill/>
        </p:spPr>
        <p:txBody>
          <a:bodyPr wrap="none">
            <a:spAutoFit/>
          </a:bodyPr>
          <a:lstStyle/>
          <a:p>
            <a:pPr marR="0" defTabSz="914400" eaLnBrk="0" hangingPunct="0">
              <a:buClrTx/>
              <a:buSzTx/>
              <a:buFontTx/>
              <a:defRPr/>
            </a:pPr>
            <a:r>
              <a:rPr kumimoji="0" lang="zh-CN" altLang="en-US" sz="2200" b="1" kern="1200" cap="none" spc="0" normalizeH="0" baseline="0" noProof="1">
                <a:solidFill>
                  <a:srgbClr val="C00000"/>
                </a:solidFill>
                <a:latin typeface="仿宋" panose="02010609060101010101" pitchFamily="49" charset="-122"/>
                <a:ea typeface="仿宋" panose="02010609060101010101" pitchFamily="49" charset="-122"/>
                <a:cs typeface="+mn-cs"/>
                <a:sym typeface="+mn-ea"/>
              </a:rPr>
              <a:t>★ </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r>
              <a:rPr kumimoji="0" lang="zh-CN" altLang="en-US"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医品牌</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endParaRPr kumimoji="0" lang="zh-CN" altLang="en-US" sz="2200" b="1" kern="1200" cap="none" spc="0" normalizeH="0" baseline="0" noProof="1">
              <a:solidFill>
                <a:srgbClr val="C00000"/>
              </a:solidFill>
              <a:latin typeface="微软雅黑" panose="020B0503020204020204" pitchFamily="34" charset="-122"/>
              <a:ea typeface="微软雅黑" panose="020B0503020204020204" pitchFamily="34" charset="-122"/>
              <a:cs typeface="+mn-cs"/>
              <a:sym typeface="+mn-ea"/>
            </a:endParaRPr>
          </a:p>
        </p:txBody>
      </p:sp>
      <p:sp>
        <p:nvSpPr>
          <p:cNvPr id="11" name="TextBox 5"/>
          <p:cNvSpPr txBox="1"/>
          <p:nvPr/>
        </p:nvSpPr>
        <p:spPr>
          <a:xfrm>
            <a:off x="1415480"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办学特色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6"/>
          <p:cNvGraphicFramePr>
            <a:graphicFrameLocks noGrp="1"/>
          </p:cNvGraphicFramePr>
          <p:nvPr/>
        </p:nvGraphicFramePr>
        <p:xfrm>
          <a:off x="939165" y="3782378"/>
          <a:ext cx="4899025" cy="2305050"/>
        </p:xfrm>
        <a:graphic>
          <a:graphicData uri="http://schemas.openxmlformats.org/drawingml/2006/table">
            <a:tbl>
              <a:tblPr/>
              <a:tblGrid>
                <a:gridCol w="4899025"/>
              </a:tblGrid>
              <a:tr h="36160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国家临床重点专科（</a:t>
                      </a: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个）</a:t>
                      </a:r>
                    </a:p>
                  </a:txBody>
                  <a:tcPr marL="87219" marR="87219" marT="43627" marB="436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54A8"/>
                    </a:solidFill>
                  </a:tcPr>
                </a:tc>
              </a:tr>
              <a:tr h="442896">
                <a:tc>
                  <a:txBody>
                    <a:bodyPr/>
                    <a:lstStyle/>
                    <a:p>
                      <a:pPr marL="0" marR="0" lvl="0" indent="0" algn="l" defTabSz="914400" rtl="0" eaLnBrk="1" fontAlgn="base" latinLnBrk="0" hangingPunct="1">
                        <a:lnSpc>
                          <a:spcPts val="28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心血管外科、神经外科、重症医学科、儿科（重症）</a:t>
                      </a:r>
                    </a:p>
                  </a:txBody>
                  <a:tcPr marL="87219" marR="87219" marT="43627" marB="436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498783">
                <a:tc>
                  <a:txBody>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省级临床重点专科（</a:t>
                      </a: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18</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个）</a:t>
                      </a:r>
                    </a:p>
                  </a:txBody>
                  <a:tcPr marL="87219" marR="87219" marT="43627" marB="436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54A8"/>
                    </a:solidFill>
                  </a:tcPr>
                </a:tc>
              </a:tr>
              <a:tr h="1001765">
                <a:tc>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心血管内科、消化内科、呼吸内科、神经内科、肾内科、普通外科、骨科、神经外科、泌尿外科、妇科、儿科、急诊医学科、康复医学科、老年病科</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感染性疾病科、医学影像科、临床药学、护理</a:t>
                      </a:r>
                    </a:p>
                  </a:txBody>
                  <a:tcPr marL="87219" marR="87219" marT="43627" marB="436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021" name="Picture 9"/>
          <p:cNvPicPr>
            <a:picLocks noChangeAspect="1"/>
          </p:cNvPicPr>
          <p:nvPr/>
        </p:nvPicPr>
        <p:blipFill>
          <a:blip r:embed="rId3" cstate="print"/>
          <a:stretch>
            <a:fillRect/>
          </a:stretch>
        </p:blipFill>
        <p:spPr>
          <a:xfrm>
            <a:off x="6649085" y="1887855"/>
            <a:ext cx="4751388" cy="3311525"/>
          </a:xfrm>
          <a:prstGeom prst="rect">
            <a:avLst/>
          </a:prstGeom>
          <a:noFill/>
          <a:ln w="9525">
            <a:noFill/>
          </a:ln>
        </p:spPr>
      </p:pic>
      <p:sp>
        <p:nvSpPr>
          <p:cNvPr id="43022" name="文本框 2056"/>
          <p:cNvSpPr txBox="1"/>
          <p:nvPr/>
        </p:nvSpPr>
        <p:spPr>
          <a:xfrm>
            <a:off x="7018338" y="5199063"/>
            <a:ext cx="4249737" cy="414337"/>
          </a:xfrm>
          <a:prstGeom prst="rect">
            <a:avLst/>
          </a:prstGeom>
          <a:noFill/>
          <a:ln w="9525">
            <a:noFill/>
          </a:ln>
        </p:spPr>
        <p:txBody>
          <a:bodyPr anchor="t">
            <a:spAutoFit/>
          </a:bodyPr>
          <a:lstStyle/>
          <a:p>
            <a:pPr algn="ctr" eaLnBrk="0" hangingPunct="0">
              <a:lnSpc>
                <a:spcPct val="150000"/>
              </a:lnSpc>
              <a:spcBef>
                <a:spcPct val="50000"/>
              </a:spcBef>
            </a:pPr>
            <a:r>
              <a:rPr lang="zh-CN" altLang="en-US" sz="1400" b="1" dirty="0">
                <a:solidFill>
                  <a:srgbClr val="FF0000"/>
                </a:solidFill>
                <a:latin typeface="微软雅黑" panose="020B0503020204020204" pitchFamily="34" charset="-122"/>
                <a:ea typeface="微软雅黑" panose="020B0503020204020204" pitchFamily="34" charset="-122"/>
              </a:rPr>
              <a:t>临床医学进入</a:t>
            </a:r>
            <a:r>
              <a:rPr lang="en-US" altLang="zh-CN" sz="1400" b="1" dirty="0">
                <a:solidFill>
                  <a:srgbClr val="FF0000"/>
                </a:solidFill>
                <a:latin typeface="微软雅黑" panose="020B0503020204020204" pitchFamily="34" charset="-122"/>
                <a:ea typeface="微软雅黑" panose="020B0503020204020204" pitchFamily="34" charset="-122"/>
              </a:rPr>
              <a:t>ESI</a:t>
            </a:r>
            <a:r>
              <a:rPr lang="zh-CN" altLang="en-US" sz="1400" b="1" dirty="0">
                <a:solidFill>
                  <a:srgbClr val="FF0000"/>
                </a:solidFill>
                <a:latin typeface="微软雅黑" panose="020B0503020204020204" pitchFamily="34" charset="-122"/>
                <a:ea typeface="微软雅黑" panose="020B0503020204020204" pitchFamily="34" charset="-122"/>
              </a:rPr>
              <a:t>全球前</a:t>
            </a:r>
            <a:r>
              <a:rPr lang="en-US" altLang="zh-CN" sz="1400" b="1" dirty="0">
                <a:solidFill>
                  <a:srgbClr val="FF0000"/>
                </a:solidFill>
                <a:latin typeface="微软雅黑" panose="020B0503020204020204" pitchFamily="34" charset="-122"/>
                <a:ea typeface="微软雅黑" panose="020B0503020204020204" pitchFamily="34" charset="-122"/>
              </a:rPr>
              <a:t>1%</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939165" y="1137603"/>
          <a:ext cx="4899025" cy="2609851"/>
        </p:xfrm>
        <a:graphic>
          <a:graphicData uri="http://schemas.openxmlformats.org/drawingml/2006/table">
            <a:tbl>
              <a:tblPr/>
              <a:tblGrid>
                <a:gridCol w="4899025"/>
              </a:tblGrid>
              <a:tr h="453178">
                <a:tc>
                  <a:txBody>
                    <a:bodyPr/>
                    <a:lstStyle/>
                    <a:p>
                      <a:pPr algn="l">
                        <a:lnSpc>
                          <a:spcPct val="150000"/>
                        </a:lnSpc>
                        <a:spcBef>
                          <a:spcPct val="50000"/>
                        </a:spcBef>
                        <a:buFont typeface="Arial" panose="020B0604020202020204" pitchFamily="34" charset="0"/>
                        <a:buNone/>
                      </a:pPr>
                      <a:r>
                        <a:rPr lang="zh-CN" altLang="en-US" sz="1600" b="1" kern="1200" dirty="0">
                          <a:solidFill>
                            <a:srgbClr val="FF0000"/>
                          </a:solidFill>
                          <a:latin typeface="微软雅黑" panose="020B0503020204020204" pitchFamily="34" charset="-122"/>
                          <a:ea typeface="微软雅黑" panose="020B0503020204020204" pitchFamily="34" charset="-122"/>
                          <a:cs typeface="+mn-cs"/>
                        </a:rPr>
                        <a:t>临床医学进入</a:t>
                      </a:r>
                      <a:r>
                        <a:rPr lang="en-US" altLang="zh-CN" sz="1600" b="1" kern="1200" dirty="0">
                          <a:solidFill>
                            <a:srgbClr val="FF0000"/>
                          </a:solidFill>
                          <a:latin typeface="微软雅黑" panose="020B0503020204020204" pitchFamily="34" charset="-122"/>
                          <a:ea typeface="微软雅黑" panose="020B0503020204020204" pitchFamily="34" charset="-122"/>
                          <a:cs typeface="+mn-cs"/>
                        </a:rPr>
                        <a:t>ESI</a:t>
                      </a:r>
                      <a:r>
                        <a:rPr lang="zh-CN" altLang="en-US" sz="1600" b="1" kern="1200" dirty="0">
                          <a:solidFill>
                            <a:srgbClr val="FF0000"/>
                          </a:solidFill>
                          <a:latin typeface="微软雅黑" panose="020B0503020204020204" pitchFamily="34" charset="-122"/>
                          <a:ea typeface="微软雅黑" panose="020B0503020204020204" pitchFamily="34" charset="-122"/>
                          <a:cs typeface="+mn-cs"/>
                        </a:rPr>
                        <a:t>全球前</a:t>
                      </a:r>
                      <a:r>
                        <a:rPr lang="en-US" altLang="zh-CN" sz="1600" b="1" kern="1200" dirty="0">
                          <a:solidFill>
                            <a:srgbClr val="FF0000"/>
                          </a:solidFill>
                          <a:latin typeface="微软雅黑" panose="020B0503020204020204" pitchFamily="34" charset="-122"/>
                          <a:ea typeface="微软雅黑" panose="020B0503020204020204" pitchFamily="34" charset="-122"/>
                          <a:cs typeface="+mn-cs"/>
                        </a:rPr>
                        <a:t>1%</a:t>
                      </a:r>
                      <a:endParaRPr lang="zh-CN" altLang="en-US" sz="1600" b="1" kern="1200" dirty="0">
                        <a:solidFill>
                          <a:srgbClr val="FF0000"/>
                        </a:solidFill>
                        <a:latin typeface="微软雅黑" panose="020B0503020204020204" pitchFamily="34" charset="-122"/>
                        <a:ea typeface="微软雅黑" panose="020B0503020204020204" pitchFamily="34" charset="-122"/>
                        <a:cs typeface="+mn-cs"/>
                      </a:endParaRPr>
                    </a:p>
                  </a:txBody>
                  <a:tcPr marL="87219" marR="87219" marT="43709" marB="43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444846">
                <a:tc>
                  <a:txBody>
                    <a:bodyPr/>
                    <a:lstStyle/>
                    <a:p>
                      <a:pPr marL="0" marR="0" lvl="0" indent="0" algn="l" defTabSz="914400" rtl="0" eaLnBrk="1" fontAlgn="base" latinLnBrk="0" hangingPunct="1">
                        <a:lnSpc>
                          <a:spcPts val="2800"/>
                        </a:lnSpc>
                        <a:spcBef>
                          <a:spcPct val="0"/>
                        </a:spcBef>
                        <a:spcAft>
                          <a:spcPct val="0"/>
                        </a:spcAft>
                        <a:buClrTx/>
                        <a:buSzTx/>
                        <a:buFontTx/>
                        <a:buNone/>
                      </a:pPr>
                      <a:r>
                        <a:rPr lang="zh-CN" altLang="en-US" sz="1600" b="1" dirty="0">
                          <a:solidFill>
                            <a:schemeClr val="bg1"/>
                          </a:solidFill>
                          <a:latin typeface="微软雅黑" panose="020B0503020204020204" pitchFamily="34" charset="-122"/>
                          <a:ea typeface="微软雅黑" panose="020B0503020204020204" pitchFamily="34" charset="-122"/>
                        </a:rPr>
                        <a:t>国家高级卒中中心</a:t>
                      </a:r>
                      <a:r>
                        <a:rPr lang="zh-CN" altLang="en-US" sz="1600" dirty="0">
                          <a:solidFill>
                            <a:schemeClr val="bg1"/>
                          </a:solidFill>
                          <a:latin typeface="微软雅黑" panose="020B0503020204020204" pitchFamily="34" charset="-122"/>
                          <a:ea typeface="微软雅黑" panose="020B0503020204020204" pitchFamily="34" charset="-122"/>
                        </a:rPr>
                        <a:t>（湖南省仅</a:t>
                      </a:r>
                      <a:r>
                        <a:rPr lang="en-US" altLang="zh-CN" sz="1600" dirty="0">
                          <a:solidFill>
                            <a:schemeClr val="bg1"/>
                          </a:solidFill>
                          <a:latin typeface="微软雅黑" panose="020B0503020204020204" pitchFamily="34" charset="-122"/>
                          <a:ea typeface="微软雅黑" panose="020B0503020204020204" pitchFamily="34" charset="-122"/>
                        </a:rPr>
                        <a:t>3</a:t>
                      </a:r>
                      <a:r>
                        <a:rPr lang="zh-CN" altLang="en-US" sz="1600" dirty="0">
                          <a:solidFill>
                            <a:schemeClr val="bg1"/>
                          </a:solidFill>
                          <a:latin typeface="微软雅黑" panose="020B0503020204020204" pitchFamily="34" charset="-122"/>
                          <a:ea typeface="微软雅黑" panose="020B0503020204020204" pitchFamily="34" charset="-122"/>
                        </a:rPr>
                        <a:t>家）</a:t>
                      </a:r>
                      <a:endPar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7219" marR="87219" marT="43709" marB="43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54A8"/>
                    </a:solidFill>
                  </a:tcPr>
                </a:tc>
              </a:tr>
              <a:tr h="444846">
                <a:tc>
                  <a:txBody>
                    <a:bodyPr/>
                    <a:lstStyle/>
                    <a:p>
                      <a:pPr marL="0" marR="0" lvl="0" indent="0" algn="l" defTabSz="914400" rtl="0" eaLnBrk="1" fontAlgn="base" latinLnBrk="0" hangingPunct="1">
                        <a:lnSpc>
                          <a:spcPts val="2800"/>
                        </a:lnSpc>
                        <a:spcBef>
                          <a:spcPct val="0"/>
                        </a:spcBef>
                        <a:spcAft>
                          <a:spcPct val="0"/>
                        </a:spcAft>
                        <a:buClrTx/>
                        <a:buSzTx/>
                        <a:buFontTx/>
                        <a:buNone/>
                      </a:pPr>
                      <a:r>
                        <a:rPr lang="zh-CN" altLang="en-US" sz="1400" dirty="0">
                          <a:latin typeface="微软雅黑" panose="020B0503020204020204" pitchFamily="34" charset="-122"/>
                          <a:ea typeface="微软雅黑" panose="020B0503020204020204" pitchFamily="34" charset="-122"/>
                        </a:rPr>
                        <a:t>南华大学附属第一医院</a:t>
                      </a:r>
                      <a:endPar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7219" marR="87219" marT="43709" marB="43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822135">
                <a:tc>
                  <a:txBody>
                    <a:bodyPr/>
                    <a:lstStyle/>
                    <a:p>
                      <a:pPr marL="0" marR="0" lvl="0" indent="0" algn="l" defTabSz="914400" rtl="0" eaLnBrk="1" fontAlgn="base" latinLnBrk="0" hangingPunct="1">
                        <a:lnSpc>
                          <a:spcPct val="150000"/>
                        </a:lnSpc>
                        <a:spcBef>
                          <a:spcPct val="0"/>
                        </a:spcBef>
                        <a:spcAft>
                          <a:spcPct val="0"/>
                        </a:spcAft>
                        <a:buClrTx/>
                        <a:buSzTx/>
                        <a:buFontTx/>
                        <a:buNone/>
                      </a:pPr>
                      <a:r>
                        <a:rPr lang="zh-CN" altLang="zh-CN" sz="1600" b="1" dirty="0">
                          <a:solidFill>
                            <a:schemeClr val="bg1"/>
                          </a:solidFill>
                          <a:latin typeface="微软雅黑" panose="020B0503020204020204" pitchFamily="34" charset="-122"/>
                          <a:ea typeface="微软雅黑" panose="020B0503020204020204" pitchFamily="34" charset="-122"/>
                        </a:rPr>
                        <a:t>国家心血管疑难病症诊治能力提升工程项目</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（全国</a:t>
                      </a:r>
                      <a:r>
                        <a:rPr kumimoji="0" lang="en-US" altLang="zh-CN"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100</a:t>
                      </a:r>
                      <a:r>
                        <a:rPr kumimoji="0" lang="zh-CN" altLang="en-US" sz="16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所医院）</a:t>
                      </a:r>
                    </a:p>
                  </a:txBody>
                  <a:tcPr marL="87219" marR="87219" marT="43709" marB="43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0054A8"/>
                    </a:solidFill>
                  </a:tcPr>
                </a:tc>
              </a:tr>
              <a:tr h="444846">
                <a:tc>
                  <a:txBody>
                    <a:bodyPr/>
                    <a:lstStyle/>
                    <a:p>
                      <a:pPr marL="0" marR="0" lvl="0" indent="0" algn="l" defTabSz="914400" rtl="0" eaLnBrk="1" fontAlgn="base" latinLnBrk="0" hangingPunct="1">
                        <a:lnSpc>
                          <a:spcPts val="2800"/>
                        </a:lnSpc>
                        <a:spcBef>
                          <a:spcPct val="0"/>
                        </a:spcBef>
                        <a:spcAft>
                          <a:spcPct val="0"/>
                        </a:spcAft>
                        <a:buClrTx/>
                        <a:buSzTx/>
                        <a:buFontTx/>
                        <a:buNone/>
                      </a:pPr>
                      <a:r>
                        <a:rPr lang="zh-CN" altLang="en-US" sz="1400" dirty="0">
                          <a:latin typeface="微软雅黑" panose="020B0503020204020204" pitchFamily="34" charset="-122"/>
                          <a:ea typeface="微软雅黑" panose="020B0503020204020204" pitchFamily="34" charset="-122"/>
                        </a:rPr>
                        <a:t>南华大学附属第一医院</a:t>
                      </a:r>
                      <a:endParaRPr kumimoji="0" lang="zh-CN" altLang="en-US" sz="14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7219" marR="87219" marT="43709" marB="43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bl>
          </a:graphicData>
        </a:graphic>
      </p:graphicFrame>
      <p:cxnSp>
        <p:nvCxnSpPr>
          <p:cNvPr id="16" name="直接连接符 15"/>
          <p:cNvCxnSpPr/>
          <p:nvPr/>
        </p:nvCxnSpPr>
        <p:spPr>
          <a:xfrm flipV="1">
            <a:off x="939165" y="1121728"/>
            <a:ext cx="4916488"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863752" y="404664"/>
            <a:ext cx="2001520" cy="429895"/>
          </a:xfrm>
          <a:prstGeom prst="rect">
            <a:avLst/>
          </a:prstGeom>
          <a:noFill/>
        </p:spPr>
        <p:txBody>
          <a:bodyPr wrap="none">
            <a:spAutoFit/>
          </a:bodyPr>
          <a:lstStyle/>
          <a:p>
            <a:pPr marR="0" defTabSz="914400" eaLnBrk="0" hangingPunct="0">
              <a:buClrTx/>
              <a:buSzTx/>
              <a:buFontTx/>
              <a:defRPr/>
            </a:pPr>
            <a:r>
              <a:rPr kumimoji="0" lang="zh-CN" altLang="en-US" sz="2200" b="1" kern="1200" cap="none" spc="0" normalizeH="0" baseline="0" noProof="1">
                <a:solidFill>
                  <a:srgbClr val="C00000"/>
                </a:solidFill>
                <a:latin typeface="仿宋" panose="02010609060101010101" pitchFamily="49" charset="-122"/>
                <a:ea typeface="仿宋" panose="02010609060101010101" pitchFamily="49" charset="-122"/>
                <a:cs typeface="+mn-cs"/>
                <a:sym typeface="+mn-ea"/>
              </a:rPr>
              <a:t>★ </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r>
              <a:rPr kumimoji="0" lang="zh-CN" altLang="en-US"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医品牌</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endParaRPr kumimoji="0" lang="zh-CN" altLang="en-US" sz="2200" b="1" kern="1200" cap="none" spc="0" normalizeH="0" baseline="0" noProof="1">
              <a:solidFill>
                <a:srgbClr val="C00000"/>
              </a:solidFill>
              <a:latin typeface="微软雅黑" panose="020B0503020204020204" pitchFamily="34" charset="-122"/>
              <a:ea typeface="微软雅黑" panose="020B0503020204020204" pitchFamily="34" charset="-122"/>
              <a:cs typeface="+mn-cs"/>
              <a:sym typeface="+mn-ea"/>
            </a:endParaRPr>
          </a:p>
        </p:txBody>
      </p:sp>
      <p:sp>
        <p:nvSpPr>
          <p:cNvPr id="8" name="TextBox 5"/>
          <p:cNvSpPr txBox="1"/>
          <p:nvPr/>
        </p:nvSpPr>
        <p:spPr>
          <a:xfrm>
            <a:off x="911424"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办学特色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201103" y="1810068"/>
            <a:ext cx="7278688" cy="144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46405" marR="0" lvl="0" indent="-446405" algn="l" defTabSz="914400" rtl="0" eaLnBrk="1" fontAlgn="auto" latinLnBrk="1" hangingPunct="1">
              <a:lnSpc>
                <a:spcPct val="140000"/>
              </a:lnSpc>
              <a:spcBef>
                <a:spcPts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环境与安全学科：拥有博士、硕士、学士三级学位授予权</a:t>
            </a:r>
            <a:endPar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446405" marR="0" lvl="0" indent="-446405" algn="l" defTabSz="914400" rtl="0" eaLnBrk="1" fontAlgn="auto" latinLnBrk="1" hangingPunct="1">
              <a:lnSpc>
                <a:spcPct val="140000"/>
              </a:lnSpc>
              <a:spcBef>
                <a:spcPts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安全科学与工程：国家首设的一级学科博士点</a:t>
            </a:r>
            <a:endPar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446405" marR="0" lvl="0" indent="-446405" algn="l" defTabSz="914400" rtl="0" eaLnBrk="1" fontAlgn="auto" latinLnBrk="1" hangingPunct="1">
              <a:lnSpc>
                <a:spcPct val="140000"/>
              </a:lnSpc>
              <a:spcBef>
                <a:spcPts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四个本科专业：环境工程、安全工程、核安全工程、环保设备</a:t>
            </a:r>
            <a:endPar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矩形 7"/>
          <p:cNvSpPr/>
          <p:nvPr/>
        </p:nvSpPr>
        <p:spPr>
          <a:xfrm>
            <a:off x="1229678" y="3970655"/>
            <a:ext cx="5976938" cy="2305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46405" marR="0" lvl="0" indent="-446405" algn="l" defTabSz="914400" rtl="0" eaLnBrk="1" fontAlgn="base" latinLnBrk="1" hangingPunct="1">
              <a:lnSpc>
                <a:spcPct val="140000"/>
              </a:lnSpc>
              <a:spcBef>
                <a:spcPct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核设施应急安全技术与装备湖南省重点实验室</a:t>
            </a:r>
          </a:p>
          <a:p>
            <a:pPr marL="446405" marR="0" lvl="0" indent="-446405" algn="l" defTabSz="914400" rtl="0" eaLnBrk="1" fontAlgn="base" latinLnBrk="1" hangingPunct="1">
              <a:lnSpc>
                <a:spcPct val="140000"/>
              </a:lnSpc>
              <a:spcBef>
                <a:spcPct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建筑环境控制技术湖南省工程研究中心</a:t>
            </a:r>
          </a:p>
          <a:p>
            <a:pPr marL="446405" marR="0" lvl="0" indent="-446405" algn="l" defTabSz="914400" rtl="0" eaLnBrk="1" fontAlgn="base" latinLnBrk="1" hangingPunct="1">
              <a:lnSpc>
                <a:spcPct val="140000"/>
              </a:lnSpc>
              <a:spcBef>
                <a:spcPct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污染控制与资源化技术湖南省高校重点实验室</a:t>
            </a:r>
          </a:p>
          <a:p>
            <a:pPr marL="446405" marR="0" lvl="0" indent="-446405" algn="l" defTabSz="914400" rtl="0" eaLnBrk="1" fontAlgn="base" latinLnBrk="1" hangingPunct="1">
              <a:lnSpc>
                <a:spcPct val="140000"/>
              </a:lnSpc>
              <a:spcBef>
                <a:spcPct val="0"/>
              </a:spcBef>
              <a:spcAft>
                <a:spcPts val="600"/>
              </a:spcAft>
              <a:buClr>
                <a:srgbClr val="FF0000"/>
              </a:buClr>
              <a:buSzPct val="80000"/>
              <a:buFont typeface="Wingdings" panose="05000000000000000000" pitchFamily="2" charset="2"/>
              <a:buChar char="u"/>
              <a:defRPr/>
            </a:pP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特殊环境下装备安全服役技术湖南省高校重点实验室</a:t>
            </a:r>
            <a:endParaRPr kumimoji="0" lang="zh-CN" altLang="en-US" sz="16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446405" marR="0" lvl="0" indent="-446405" algn="l" defTabSz="914400" rtl="0" eaLnBrk="1" fontAlgn="base" latinLnBrk="1" hangingPunct="1">
              <a:lnSpc>
                <a:spcPct val="150000"/>
              </a:lnSpc>
              <a:spcBef>
                <a:spcPct val="0"/>
              </a:spcBef>
              <a:spcAft>
                <a:spcPts val="600"/>
              </a:spcAft>
              <a:buClr>
                <a:srgbClr val="FF0000"/>
              </a:buClr>
              <a:buSzPct val="80000"/>
              <a:buFont typeface="Wingdings" panose="05000000000000000000" pitchFamily="2" charset="2"/>
              <a:buChar char="u"/>
              <a:defRPr/>
            </a:pPr>
            <a:endParaRPr kumimoji="0" lang="en-US" altLang="zh-CN" sz="1600" b="1" i="0" u="none" strike="noStrike" kern="1200" cap="none" spc="0" normalizeH="0" baseline="0" noProof="1">
              <a:ln>
                <a:noFill/>
              </a:ln>
              <a:solidFill>
                <a:schemeClr val="tx1"/>
              </a:solidFill>
              <a:effectLst/>
              <a:uLnTx/>
              <a:uFillTx/>
              <a:latin typeface="隶书" panose="02010509060101010101" pitchFamily="49" charset="-122"/>
              <a:ea typeface="隶书" panose="02010509060101010101" pitchFamily="49" charset="-122"/>
              <a:cs typeface="+mn-cs"/>
              <a:sym typeface="+mn-ea"/>
            </a:endParaRPr>
          </a:p>
        </p:txBody>
      </p:sp>
      <p:pic>
        <p:nvPicPr>
          <p:cNvPr id="45059" name="矩形 18"/>
          <p:cNvPicPr>
            <a:picLocks noGrp="1" noChangeAspect="1"/>
          </p:cNvPicPr>
          <p:nvPr/>
        </p:nvPicPr>
        <p:blipFill>
          <a:blip r:embed="rId3" cstate="print"/>
          <a:stretch>
            <a:fillRect/>
          </a:stretch>
        </p:blipFill>
        <p:spPr>
          <a:xfrm>
            <a:off x="1345565" y="3465830"/>
            <a:ext cx="2146300" cy="690563"/>
          </a:xfrm>
          <a:prstGeom prst="rect">
            <a:avLst/>
          </a:prstGeom>
          <a:noFill/>
          <a:ln w="9525">
            <a:noFill/>
          </a:ln>
        </p:spPr>
      </p:pic>
      <p:grpSp>
        <p:nvGrpSpPr>
          <p:cNvPr id="3" name="组合 10"/>
          <p:cNvGrpSpPr/>
          <p:nvPr/>
        </p:nvGrpSpPr>
        <p:grpSpPr>
          <a:xfrm>
            <a:off x="8073073" y="3565843"/>
            <a:ext cx="2933700" cy="2181225"/>
            <a:chOff x="539552" y="1556792"/>
            <a:chExt cx="3942228" cy="2230435"/>
          </a:xfrm>
        </p:grpSpPr>
        <p:pic>
          <p:nvPicPr>
            <p:cNvPr id="12" name="图片 14"/>
            <p:cNvPicPr>
              <a:picLocks noChangeAspect="1"/>
            </p:cNvPicPr>
            <p:nvPr/>
          </p:nvPicPr>
          <p:blipFill>
            <a:blip r:embed="rId4" cstate="screen"/>
            <a:srcRect/>
            <a:stretch>
              <a:fillRect/>
            </a:stretch>
          </p:blipFill>
          <p:spPr bwMode="auto">
            <a:xfrm>
              <a:off x="539552" y="1556792"/>
              <a:ext cx="3924079" cy="1799697"/>
            </a:xfrm>
            <a:prstGeom prst="rect">
              <a:avLst/>
            </a:prstGeom>
            <a:solidFill>
              <a:schemeClr val="tx2">
                <a:lumMod val="75000"/>
                <a:lumOff val="25000"/>
              </a:schemeClr>
            </a:solidFill>
            <a:ln w="9525">
              <a:solidFill>
                <a:schemeClr val="accent1">
                  <a:lumMod val="75000"/>
                </a:schemeClr>
              </a:solidFill>
              <a:miter lim="800000"/>
              <a:headEnd/>
              <a:tailEnd/>
            </a:ln>
            <a:scene3d>
              <a:camera prst="orthographicFront"/>
              <a:lightRig rig="threePt" dir="t"/>
            </a:scene3d>
            <a:sp3d>
              <a:bevelT/>
            </a:sp3d>
          </p:spPr>
        </p:pic>
        <p:sp>
          <p:nvSpPr>
            <p:cNvPr id="13" name="TextBox 18"/>
            <p:cNvSpPr txBox="1">
              <a:spLocks noChangeArrowheads="1"/>
            </p:cNvSpPr>
            <p:nvPr/>
          </p:nvSpPr>
          <p:spPr bwMode="auto">
            <a:xfrm>
              <a:off x="539552" y="3356992"/>
              <a:ext cx="3942228" cy="430235"/>
            </a:xfrm>
            <a:prstGeom prst="rect">
              <a:avLst/>
            </a:prstGeom>
            <a:solidFill>
              <a:schemeClr val="accent1">
                <a:lumMod val="75000"/>
              </a:schemeClr>
            </a:solidFill>
            <a:ln w="9525">
              <a:solidFill>
                <a:schemeClr val="accent1">
                  <a:lumMod val="75000"/>
                </a:schemeClr>
              </a:solidFill>
              <a:miter lim="800000"/>
            </a:ln>
            <a:scene3d>
              <a:camera prst="orthographicFront"/>
              <a:lightRig rig="threePt" dir="t"/>
            </a:scene3d>
            <a:sp3d>
              <a:bevelT/>
            </a:sp3d>
          </p:spPr>
          <p:txBody>
            <a:bodyPr wrap="none" lIns="0" rIns="0" anchor="ctr"/>
            <a:lstStyle/>
            <a:p>
              <a:pPr marR="0" algn="ctr" defTabSz="914400" fontAlgn="base">
                <a:buClrTx/>
                <a:buSzTx/>
                <a:buFontTx/>
                <a:defRPr/>
              </a:pPr>
              <a:r>
                <a:rPr kumimoji="0" lang="zh-CN" altLang="zh-CN" sz="1400" b="1" strike="noStrike" kern="1200" cap="none" spc="0" normalizeH="0" baseline="0" noProof="1">
                  <a:solidFill>
                    <a:schemeClr val="bg1"/>
                  </a:solidFill>
                  <a:latin typeface="微软雅黑" panose="020B0503020204020204" pitchFamily="34" charset="-122"/>
                  <a:ea typeface="微软雅黑" panose="020B0503020204020204" pitchFamily="34" charset="-122"/>
                  <a:cs typeface="隶书" panose="02010509060101010101" pitchFamily="49" charset="-122"/>
                </a:rPr>
                <a:t>大气边界层风洞模拟实验室</a:t>
              </a:r>
              <a:endParaRPr kumimoji="0" lang="en-US" altLang="zh-CN" sz="1400" b="1" strike="noStrike" kern="1200" cap="none" spc="0" normalizeH="0" baseline="0" noProof="1">
                <a:solidFill>
                  <a:schemeClr val="bg1"/>
                </a:solidFill>
                <a:latin typeface="微软雅黑" panose="020B0503020204020204" pitchFamily="34" charset="-122"/>
                <a:ea typeface="微软雅黑" panose="020B0503020204020204" pitchFamily="34" charset="-122"/>
                <a:cs typeface="隶书" panose="02010509060101010101" pitchFamily="49" charset="-122"/>
              </a:endParaRPr>
            </a:p>
          </p:txBody>
        </p:sp>
      </p:grpSp>
      <p:grpSp>
        <p:nvGrpSpPr>
          <p:cNvPr id="4" name="组合 13"/>
          <p:cNvGrpSpPr/>
          <p:nvPr/>
        </p:nvGrpSpPr>
        <p:grpSpPr>
          <a:xfrm>
            <a:off x="8073073" y="1316989"/>
            <a:ext cx="2986087" cy="1901825"/>
            <a:chOff x="2195735" y="3573016"/>
            <a:chExt cx="3924101" cy="2233613"/>
          </a:xfrm>
        </p:grpSpPr>
        <p:grpSp>
          <p:nvGrpSpPr>
            <p:cNvPr id="5" name="组合 1"/>
            <p:cNvGrpSpPr/>
            <p:nvPr/>
          </p:nvGrpSpPr>
          <p:grpSpPr bwMode="auto">
            <a:xfrm>
              <a:off x="2195735" y="3573016"/>
              <a:ext cx="3924101" cy="1809885"/>
              <a:chOff x="4541322" y="4211097"/>
              <a:chExt cx="4000512" cy="1810190"/>
            </a:xfrm>
            <a:solidFill>
              <a:schemeClr val="tx2">
                <a:lumMod val="75000"/>
                <a:lumOff val="25000"/>
              </a:schemeClr>
            </a:solidFill>
          </p:grpSpPr>
          <p:pic>
            <p:nvPicPr>
              <p:cNvPr id="17" name="Picture 2" descr="I:\DCIM\Camera\IMG_20130418_081733.jpg"/>
              <p:cNvPicPr>
                <a:picLocks noChangeAspect="1" noChangeArrowheads="1"/>
              </p:cNvPicPr>
              <p:nvPr/>
            </p:nvPicPr>
            <p:blipFill>
              <a:blip r:embed="rId5" cstate="screen"/>
              <a:srcRect/>
              <a:stretch>
                <a:fillRect/>
              </a:stretch>
            </p:blipFill>
            <p:spPr bwMode="auto">
              <a:xfrm>
                <a:off x="6148260" y="4211097"/>
                <a:ext cx="2393574" cy="1800000"/>
              </a:xfrm>
              <a:prstGeom prst="rect">
                <a:avLst/>
              </a:prstGeom>
              <a:grpFill/>
              <a:ln w="9525">
                <a:solidFill>
                  <a:schemeClr val="tx2">
                    <a:lumMod val="75000"/>
                    <a:lumOff val="25000"/>
                  </a:schemeClr>
                </a:solidFill>
                <a:miter lim="800000"/>
                <a:headEnd/>
                <a:tailEnd/>
              </a:ln>
              <a:scene3d>
                <a:camera prst="orthographicFront"/>
                <a:lightRig rig="threePt" dir="t"/>
              </a:scene3d>
              <a:sp3d>
                <a:bevelT/>
              </a:sp3d>
            </p:spPr>
          </p:pic>
          <p:pic>
            <p:nvPicPr>
              <p:cNvPr id="18" name="Picture 2" descr="D:\南华大学科技园\核科技产业园\新建文件夹\设备图片\DSC02069.JPG"/>
              <p:cNvPicPr>
                <a:picLocks noChangeAspect="1" noChangeArrowheads="1"/>
              </p:cNvPicPr>
              <p:nvPr/>
            </p:nvPicPr>
            <p:blipFill>
              <a:blip r:embed="rId6" cstate="screen"/>
              <a:srcRect/>
              <a:stretch>
                <a:fillRect/>
              </a:stretch>
            </p:blipFill>
            <p:spPr bwMode="auto">
              <a:xfrm>
                <a:off x="4541322" y="4221286"/>
                <a:ext cx="1606937" cy="1800001"/>
              </a:xfrm>
              <a:prstGeom prst="rect">
                <a:avLst/>
              </a:prstGeom>
              <a:grpFill/>
              <a:ln w="9525">
                <a:solidFill>
                  <a:schemeClr val="tx2">
                    <a:lumMod val="75000"/>
                    <a:lumOff val="25000"/>
                  </a:schemeClr>
                </a:solidFill>
                <a:miter lim="800000"/>
                <a:headEnd/>
                <a:tailEnd/>
              </a:ln>
              <a:scene3d>
                <a:camera prst="orthographicFront"/>
                <a:lightRig rig="threePt" dir="t"/>
              </a:scene3d>
              <a:sp3d>
                <a:bevelT/>
              </a:sp3d>
            </p:spPr>
          </p:pic>
        </p:grpSp>
        <p:sp>
          <p:nvSpPr>
            <p:cNvPr id="16" name="矩形 2"/>
            <p:cNvSpPr>
              <a:spLocks noChangeArrowheads="1"/>
            </p:cNvSpPr>
            <p:nvPr/>
          </p:nvSpPr>
          <p:spPr bwMode="auto">
            <a:xfrm>
              <a:off x="2195735" y="5376394"/>
              <a:ext cx="3924100" cy="430235"/>
            </a:xfrm>
            <a:prstGeom prst="rect">
              <a:avLst/>
            </a:prstGeom>
            <a:solidFill>
              <a:schemeClr val="accent1">
                <a:lumMod val="75000"/>
              </a:schemeClr>
            </a:solidFill>
            <a:ln w="9525">
              <a:solidFill>
                <a:schemeClr val="tx2">
                  <a:lumMod val="75000"/>
                  <a:lumOff val="25000"/>
                </a:schemeClr>
              </a:solidFill>
              <a:miter lim="800000"/>
            </a:ln>
            <a:scene3d>
              <a:camera prst="orthographicFront"/>
              <a:lightRig rig="threePt" dir="t"/>
            </a:scene3d>
            <a:sp3d>
              <a:bevelT/>
            </a:sp3d>
          </p:spPr>
          <p:txBody>
            <a:bodyPr wrap="none" lIns="0" rIns="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隶书" panose="02010509060101010101" pitchFamily="49" charset="-122"/>
                </a:rPr>
                <a:t>核设施应急安全技术与装备实验室</a:t>
              </a:r>
            </a:p>
          </p:txBody>
        </p:sp>
      </p:grpSp>
      <p:sp>
        <p:nvSpPr>
          <p:cNvPr id="2" name="文本框 1"/>
          <p:cNvSpPr txBox="1"/>
          <p:nvPr/>
        </p:nvSpPr>
        <p:spPr>
          <a:xfrm>
            <a:off x="3719736" y="332656"/>
            <a:ext cx="2280920" cy="429895"/>
          </a:xfrm>
          <a:prstGeom prst="rect">
            <a:avLst/>
          </a:prstGeom>
          <a:noFill/>
        </p:spPr>
        <p:txBody>
          <a:bodyPr wrap="none">
            <a:spAutoFit/>
          </a:bodyPr>
          <a:lstStyle/>
          <a:p>
            <a:pPr marR="0" defTabSz="914400" eaLnBrk="0" hangingPunct="0">
              <a:buClrTx/>
              <a:buSzTx/>
              <a:buFontTx/>
              <a:defRPr/>
            </a:pPr>
            <a:r>
              <a:rPr kumimoji="0" lang="zh-CN" altLang="en-US" sz="2200" b="1" kern="1200" cap="none" spc="0" normalizeH="0" baseline="0" noProof="1">
                <a:solidFill>
                  <a:srgbClr val="C00000"/>
                </a:solidFill>
                <a:latin typeface="仿宋" panose="02010609060101010101" pitchFamily="49" charset="-122"/>
                <a:ea typeface="仿宋" panose="02010609060101010101" pitchFamily="49" charset="-122"/>
                <a:cs typeface="+mn-cs"/>
                <a:sym typeface="+mn-ea"/>
              </a:rPr>
              <a:t>★ </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r>
              <a:rPr kumimoji="0" lang="zh-CN" altLang="en-US"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环境优势</a:t>
            </a:r>
            <a:r>
              <a:rPr kumimoji="0" lang="en-US" altLang="zh-CN" sz="2200" b="1" kern="1200" cap="none" spc="0" normalizeH="0" baseline="0" noProof="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endParaRPr kumimoji="0" lang="zh-CN" altLang="en-US" sz="2200" b="1" kern="1200" cap="none" spc="0" normalizeH="0" baseline="0" noProof="1">
              <a:solidFill>
                <a:srgbClr val="C00000"/>
              </a:solidFill>
              <a:latin typeface="微软雅黑" panose="020B0503020204020204" pitchFamily="34" charset="-122"/>
              <a:ea typeface="微软雅黑" panose="020B0503020204020204" pitchFamily="34" charset="-122"/>
              <a:cs typeface="+mn-cs"/>
              <a:sym typeface="+mn-ea"/>
            </a:endParaRPr>
          </a:p>
        </p:txBody>
      </p:sp>
      <p:pic>
        <p:nvPicPr>
          <p:cNvPr id="45063" name="矩形 18"/>
          <p:cNvPicPr>
            <a:picLocks noGrp="1" noChangeAspect="1"/>
          </p:cNvPicPr>
          <p:nvPr/>
        </p:nvPicPr>
        <p:blipFill>
          <a:blip r:embed="rId7" cstate="print"/>
          <a:stretch>
            <a:fillRect/>
          </a:stretch>
        </p:blipFill>
        <p:spPr>
          <a:xfrm>
            <a:off x="1345565" y="1233805"/>
            <a:ext cx="1462088" cy="692150"/>
          </a:xfrm>
          <a:prstGeom prst="rect">
            <a:avLst/>
          </a:prstGeom>
          <a:noFill/>
          <a:ln w="9525">
            <a:noFill/>
          </a:ln>
        </p:spPr>
      </p:pic>
      <p:sp>
        <p:nvSpPr>
          <p:cNvPr id="15" name="TextBox 5"/>
          <p:cNvSpPr txBox="1"/>
          <p:nvPr/>
        </p:nvSpPr>
        <p:spPr>
          <a:xfrm>
            <a:off x="911424"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办学特色</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noChangeArrowheads="1"/>
          </p:cNvSpPr>
          <p:nvPr/>
        </p:nvSpPr>
        <p:spPr bwMode="auto">
          <a:xfrm>
            <a:off x="1847850" y="765175"/>
            <a:ext cx="9183688" cy="2951163"/>
          </a:xfrm>
          <a:prstGeom prst="rect">
            <a:avLst/>
          </a:prstGeom>
          <a:noFill/>
          <a:ln w="9525">
            <a:noFill/>
            <a:miter lim="800000"/>
          </a:ln>
        </p:spPr>
        <p:txBody>
          <a:bodyPr anchor="ctr"/>
          <a:lstStyle/>
          <a:p>
            <a:pPr marR="0" defTabSz="914400" eaLnBrk="0" hangingPunct="0">
              <a:lnSpc>
                <a:spcPts val="3400"/>
              </a:lnSpc>
              <a:buClrTx/>
              <a:buSzTx/>
              <a:buFont typeface="Arial" panose="020B0604020202020204" pitchFamily="34" charset="0"/>
              <a:buNone/>
              <a:defRPr/>
            </a:pPr>
            <a:r>
              <a:rPr kumimoji="0" lang="zh-CN" altLang="en-US"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     </a:t>
            </a:r>
            <a:r>
              <a:rPr kumimoji="0" lang="en-US" altLang="zh-CN"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60</a:t>
            </a:r>
            <a:r>
              <a:rPr kumimoji="0" lang="zh-CN" altLang="en-US"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多年的办学历程，共为国家培养了</a:t>
            </a:r>
            <a:r>
              <a:rPr kumimoji="0" lang="en-US" altLang="zh-CN"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25</a:t>
            </a:r>
            <a:r>
              <a:rPr kumimoji="0" lang="zh-CN" altLang="en-US"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万余名高素质专门人才。</a:t>
            </a:r>
            <a:endParaRPr kumimoji="0" lang="en-US" altLang="zh-CN"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a:p>
            <a:pPr marR="0" defTabSz="914400" eaLnBrk="0" hangingPunct="0">
              <a:lnSpc>
                <a:spcPts val="3400"/>
              </a:lnSpc>
              <a:buClrTx/>
              <a:buSzTx/>
              <a:buFont typeface="Arial" panose="020B0604020202020204" pitchFamily="34" charset="0"/>
              <a:buNone/>
              <a:defRPr/>
            </a:pPr>
            <a:r>
              <a:rPr kumimoji="0" lang="en-US" altLang="zh-CN"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rPr>
              <a:t>     </a:t>
            </a:r>
            <a:r>
              <a:rPr kumimoji="0" lang="zh-CN" altLang="en-US"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中核集团授予学校“</a:t>
            </a:r>
            <a:r>
              <a:rPr kumimoji="0" lang="zh-CN" altLang="en-US"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中国核工业培养和输送人才突出贡献奖</a:t>
            </a:r>
            <a:r>
              <a:rPr kumimoji="0" lang="zh-CN" altLang="en-US"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”，中核集团和中核建设集团授予“</a:t>
            </a:r>
            <a:r>
              <a:rPr kumimoji="0" lang="zh-CN" altLang="en-US"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核工业人才培养基地</a:t>
            </a:r>
            <a:r>
              <a:rPr kumimoji="0" lang="zh-CN" altLang="en-US"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”，国家核安保中心授予“</a:t>
            </a:r>
            <a:r>
              <a:rPr kumimoji="0" lang="zh-CN" altLang="en-US"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国家核安保人才培养基地</a:t>
            </a:r>
            <a:r>
              <a:rPr kumimoji="0" lang="zh-CN" altLang="en-US"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a:t>
            </a:r>
            <a:endParaRPr kumimoji="0" lang="en-US" altLang="zh-CN"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a:p>
            <a:pPr marR="0" defTabSz="914400" eaLnBrk="0" hangingPunct="0">
              <a:lnSpc>
                <a:spcPts val="3400"/>
              </a:lnSpc>
              <a:buClrTx/>
              <a:buSzTx/>
              <a:buFont typeface="Arial" panose="020B0604020202020204" pitchFamily="34" charset="0"/>
              <a:buNone/>
              <a:defRPr/>
            </a:pPr>
            <a:r>
              <a:rPr kumimoji="0" lang="zh-CN" altLang="en-US" sz="2000" kern="1200" cap="none" spc="0" normalizeH="0" baseline="0" noProof="0"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       湖南省基层</a:t>
            </a:r>
            <a:r>
              <a:rPr kumimoji="0" lang="zh-CN" altLang="en-US" sz="2000" kern="1200" cap="none" spc="0" normalizeH="0" baseline="0" noProof="0"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Calibri" panose="020F0502020204030204" pitchFamily="34" charset="0"/>
              </a:rPr>
              <a:t>医疗卫生</a:t>
            </a:r>
            <a:r>
              <a:rPr kumimoji="0" lang="zh-CN" altLang="en-US" sz="2000" kern="1200" cap="none" spc="0" normalizeH="0" baseline="0" noProof="0"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单位业务骨干</a:t>
            </a:r>
            <a:r>
              <a:rPr kumimoji="0" lang="en-US" altLang="zh-CN" sz="2000" b="1" kern="1200" cap="none" spc="0" normalizeH="0" baseline="0" noProof="0" dirty="0">
                <a:solidFill>
                  <a:srgbClr val="0000CC"/>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65%</a:t>
            </a:r>
            <a:r>
              <a:rPr kumimoji="0" lang="zh-CN" altLang="en-US" sz="2000" kern="1200" cap="none" spc="0" normalizeH="0" baseline="0" noProof="0" dirty="0">
                <a:solidFill>
                  <a:srgbClr val="00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等线" pitchFamily="2" charset="-122"/>
              </a:rPr>
              <a:t>源于南华大学毕业生。</a:t>
            </a:r>
            <a:endParaRPr kumimoji="0" lang="en-US" altLang="zh-CN" sz="2000" kern="1200" cap="none" spc="0" normalizeH="0" baseline="0" noProof="0" dirty="0">
              <a:effectLst>
                <a:outerShdw blurRad="38100" dist="38100" dir="2700000" algn="tl">
                  <a:srgbClr val="C0C0C0"/>
                </a:outerShdw>
              </a:effectLst>
              <a:latin typeface="微软雅黑" panose="020B0503020204020204" pitchFamily="34" charset="-122"/>
              <a:ea typeface="微软雅黑" panose="020B0503020204020204" pitchFamily="34" charset="-122"/>
              <a:cs typeface="+mn-cs"/>
              <a:sym typeface="+mn-ea"/>
            </a:endParaRPr>
          </a:p>
        </p:txBody>
      </p:sp>
      <p:pic>
        <p:nvPicPr>
          <p:cNvPr id="3" name="Picture 2"/>
          <p:cNvPicPr>
            <a:picLocks noChangeArrowheads="1"/>
          </p:cNvPicPr>
          <p:nvPr/>
        </p:nvPicPr>
        <p:blipFill>
          <a:blip r:embed="rId3" cstate="print"/>
          <a:stretch>
            <a:fillRect/>
          </a:stretch>
        </p:blipFill>
        <p:spPr bwMode="auto">
          <a:xfrm>
            <a:off x="6705600" y="3717925"/>
            <a:ext cx="3498850" cy="2293938"/>
          </a:xfrm>
          <a:prstGeom prst="rect">
            <a:avLst/>
          </a:prstGeom>
          <a:ln>
            <a:noFill/>
          </a:ln>
          <a:effectLst>
            <a:outerShdw blurRad="292100" dist="139700" dir="2700000" algn="tl" rotWithShape="0">
              <a:srgbClr val="333333">
                <a:alpha val="65000"/>
              </a:srgbClr>
            </a:outerShdw>
          </a:effectLst>
        </p:spPr>
      </p:pic>
      <p:pic>
        <p:nvPicPr>
          <p:cNvPr id="4" name="Picture 9" descr="http://jxcg.usc.edu.cn/_mediafile/jxcg/2014/03/08/2y3tqwlyaq.jpg"/>
          <p:cNvPicPr>
            <a:picLocks noChangeAspect="1" noChangeArrowheads="1"/>
          </p:cNvPicPr>
          <p:nvPr/>
        </p:nvPicPr>
        <p:blipFill>
          <a:blip r:embed="rId4" cstate="print"/>
          <a:stretch>
            <a:fillRect/>
          </a:stretch>
        </p:blipFill>
        <p:spPr bwMode="auto">
          <a:xfrm>
            <a:off x="2003425" y="3717925"/>
            <a:ext cx="3697288" cy="2347913"/>
          </a:xfrm>
          <a:prstGeom prst="rect">
            <a:avLst/>
          </a:prstGeom>
          <a:ln>
            <a:noFill/>
          </a:ln>
          <a:effectLst>
            <a:outerShdw blurRad="292100" dist="139700" dir="2700000" algn="tl" rotWithShape="0">
              <a:srgbClr val="333333">
                <a:alpha val="65000"/>
              </a:srgbClr>
            </a:outerShdw>
          </a:effectLst>
        </p:spPr>
      </p:pic>
      <p:sp>
        <p:nvSpPr>
          <p:cNvPr id="5" name="TextBox 5"/>
          <p:cNvSpPr txBox="1"/>
          <p:nvPr/>
        </p:nvSpPr>
        <p:spPr>
          <a:xfrm>
            <a:off x="1342753"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人才培养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13"/>
          <p:cNvSpPr txBox="1">
            <a:spLocks noChangeArrowheads="1"/>
          </p:cNvSpPr>
          <p:nvPr/>
        </p:nvSpPr>
        <p:spPr bwMode="auto">
          <a:xfrm>
            <a:off x="1127125" y="836930"/>
            <a:ext cx="7266940" cy="5631180"/>
          </a:xfrm>
          <a:prstGeom prst="rect">
            <a:avLst/>
          </a:prstGeom>
          <a:noFill/>
          <a:ln w="9525">
            <a:noFill/>
            <a:miter lim="800000"/>
          </a:ln>
        </p:spPr>
        <p:txBody>
          <a:bodyPr wrap="square">
            <a:spAutoFit/>
          </a:bodyPr>
          <a:lstStyle/>
          <a:p>
            <a:pPr marR="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吴建常</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历任冶金工业部副部长</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R="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中国有色金属工业总公司总经理</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R="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中国钢铁工业协会党委书记</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曹光佑</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 历任中核集团总经理助理、党组成员</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国务院稽查特派员（副部长级）</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国有重点大型企业监事会主席</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曾益新</a:t>
            </a:r>
            <a:r>
              <a:rPr kumimoji="0" lang="en-US" altLang="zh-CN" sz="1700" b="1" kern="1200" cap="none" spc="0" normalizeH="0" baseline="0" noProof="1">
                <a:solidFill>
                  <a:srgbClr val="FF3300"/>
                </a:solidFill>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中国科学院院士</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zh-CN" altLang="en-US" sz="1700" kern="1200" cap="none" spc="0" normalizeH="0" baseline="0" noProof="1">
                <a:latin typeface="Arial" panose="020B0604020202020204" pitchFamily="34" charset="0"/>
                <a:ea typeface="宋体" panose="02010600030101010101" pitchFamily="2"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国家卫生健康委员会副主任</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余艳红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国家卫生健康委员会党组成员</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           国家中医药管理局党组书记、副局长</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陈国强</a:t>
            </a:r>
            <a:r>
              <a:rPr kumimoji="0" lang="zh-CN" altLang="en-US" sz="1700" b="1" kern="1200" cap="none" spc="0" normalizeH="0" baseline="0" noProof="1">
                <a:solidFill>
                  <a:srgbClr val="FF3300"/>
                </a:solidFill>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中国科学院院士</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上海交大副校长、医学院院长</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胡   震</a:t>
            </a:r>
            <a:r>
              <a:rPr kumimoji="0" lang="zh-CN" altLang="en-US" sz="1700" b="1" kern="1200" cap="none" spc="0" normalizeH="0" baseline="0" noProof="1">
                <a:solidFill>
                  <a:srgbClr val="FF3300"/>
                </a:solidFill>
                <a:latin typeface="微软雅黑" panose="020B0503020204020204" pitchFamily="34" charset="-122"/>
                <a:ea typeface="微软雅黑" panose="020B0503020204020204" pitchFamily="34" charset="-122"/>
                <a:cs typeface="+mn-cs"/>
                <a:sym typeface="+mn-ea"/>
              </a:rPr>
              <a:t> </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2010</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年度十大海洋人物、</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2011</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年度感动中国奖</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“蛟龙号”</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7000</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米载人潜水器项目副主办、副总设计师、</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kern="1200" cap="none" spc="0" normalizeH="0" baseline="0" noProof="1">
                <a:latin typeface="Arial" panose="020B0604020202020204" pitchFamily="34" charset="0"/>
                <a:ea typeface="宋体" panose="02010600030101010101" pitchFamily="2"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“深海勇士”号</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4500</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米载人潜水器总设计师</a:t>
            </a:r>
            <a:r>
              <a:rPr kumimoji="0" lang="zh-CN" altLang="en-US" sz="1700" b="1" kern="1200" cap="none" spc="0" normalizeH="0" baseline="0" noProof="1">
                <a:solidFill>
                  <a:srgbClr val="0000CC"/>
                </a:solidFill>
                <a:latin typeface="微软雅黑" panose="020B0503020204020204" pitchFamily="34" charset="-122"/>
                <a:ea typeface="微软雅黑" panose="020B0503020204020204" pitchFamily="34" charset="-122"/>
                <a:cs typeface="+mn-cs"/>
                <a:sym typeface="+mn-ea"/>
              </a:rPr>
              <a:t>（</a:t>
            </a:r>
            <a:r>
              <a:rPr kumimoji="0" lang="en-US" altLang="zh-CN" sz="1700" b="1" kern="1200" cap="none" spc="0" normalizeH="0" baseline="0" noProof="1">
                <a:solidFill>
                  <a:srgbClr val="0000CC"/>
                </a:solidFill>
                <a:latin typeface="微软雅黑" panose="020B0503020204020204" pitchFamily="34" charset="-122"/>
                <a:ea typeface="微软雅黑" panose="020B0503020204020204" pitchFamily="34" charset="-122"/>
                <a:cs typeface="+mn-cs"/>
                <a:sym typeface="+mn-ea"/>
              </a:rPr>
              <a:t>2019年院士候选人</a:t>
            </a:r>
            <a:r>
              <a:rPr kumimoji="0" lang="zh-CN" altLang="en-US" sz="1700" b="1" kern="1200" cap="none" spc="0" normalizeH="0" baseline="0" noProof="1">
                <a:solidFill>
                  <a:srgbClr val="0000CC"/>
                </a:solidFill>
                <a:latin typeface="微软雅黑" panose="020B0503020204020204" pitchFamily="34" charset="-122"/>
                <a:ea typeface="微软雅黑" panose="020B0503020204020204" pitchFamily="34" charset="-122"/>
                <a:cs typeface="+mn-cs"/>
                <a:sym typeface="+mn-ea"/>
              </a:rPr>
              <a:t>）</a:t>
            </a:r>
          </a:p>
          <a:p>
            <a:pPr marL="457200" marR="0" indent="-457200" defTabSz="914400" fontAlgn="auto">
              <a:lnSpc>
                <a:spcPts val="2400"/>
              </a:lnSpc>
              <a:spcBef>
                <a:spcPts val="0"/>
              </a:spcBef>
              <a:spcAft>
                <a:spcPts val="0"/>
              </a:spcAft>
              <a:buClrTx/>
              <a:buSzTx/>
              <a:buFontTx/>
              <a:defRPr/>
            </a:pP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中组部“万人计划”科技创新领军人才（首批全国</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78</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人）     </a:t>
            </a: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solidFill>
                  <a:srgbClr val="2318FC"/>
                </a:solidFill>
                <a:latin typeface="微软雅黑" panose="020B0503020204020204" pitchFamily="34" charset="-122"/>
                <a:ea typeface="微软雅黑" panose="020B0503020204020204" pitchFamily="34" charset="-122"/>
                <a:cs typeface="+mn-cs"/>
                <a:sym typeface="+mn-ea"/>
              </a:rPr>
              <a:t>张亚雷</a:t>
            </a:r>
            <a:r>
              <a:rPr kumimoji="0" lang="zh-CN" altLang="en-US" sz="1700" b="1" kern="1200" cap="none" spc="0" normalizeH="0" baseline="0" noProof="1">
                <a:solidFill>
                  <a:srgbClr val="FF3300"/>
                </a:solidFill>
                <a:latin typeface="微软雅黑" panose="020B0503020204020204" pitchFamily="34" charset="-122"/>
                <a:ea typeface="微软雅黑" panose="020B0503020204020204" pitchFamily="34" charset="-122"/>
                <a:cs typeface="+mn-cs"/>
                <a:sym typeface="+mn-ea"/>
              </a:rPr>
              <a:t> </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中组部“万人计划”科技创新领军人才（首批全国</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78</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人）</a:t>
            </a:r>
            <a:endPar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endParaRPr>
          </a:p>
          <a:p>
            <a:pPr marL="457200" marR="0" indent="-457200" defTabSz="914400" fontAlgn="auto">
              <a:lnSpc>
                <a:spcPts val="2400"/>
              </a:lnSpc>
              <a:spcBef>
                <a:spcPts val="0"/>
              </a:spcBef>
              <a:spcAft>
                <a:spcPts val="0"/>
              </a:spcAft>
              <a:buClrTx/>
              <a:buSzTx/>
              <a:buFontTx/>
              <a:defRPr/>
            </a:pPr>
            <a:r>
              <a:rPr kumimoji="0" lang="zh-CN" altLang="en-US" sz="1700" b="1" kern="1200" cap="none" spc="0" normalizeH="0" baseline="0" noProof="1">
                <a:latin typeface="Arial" panose="020B0604020202020204" pitchFamily="34" charset="0"/>
                <a:ea typeface="宋体" panose="02010600030101010101" pitchFamily="2" charset="-122"/>
                <a:cs typeface="+mn-cs"/>
                <a:sym typeface="+mn-ea"/>
              </a:rPr>
              <a:t>            </a:t>
            </a:r>
            <a:r>
              <a:rPr kumimoji="0" lang="en-US" altLang="zh-CN" sz="1700" b="1" kern="1200" cap="none" spc="0" normalizeH="0" baseline="0" noProof="1">
                <a:latin typeface="微软雅黑" panose="020B0503020204020204" pitchFamily="34" charset="-122"/>
                <a:ea typeface="微软雅黑" panose="020B0503020204020204" pitchFamily="34" charset="-122"/>
                <a:cs typeface="+mn-cs"/>
                <a:sym typeface="+mn-ea"/>
              </a:rPr>
              <a:t>2015</a:t>
            </a:r>
            <a:r>
              <a:rPr kumimoji="0" lang="zh-CN" altLang="en-US" sz="1700" b="1" kern="1200" cap="none" spc="0" normalizeH="0" baseline="0" noProof="1">
                <a:latin typeface="微软雅黑" panose="020B0503020204020204" pitchFamily="34" charset="-122"/>
                <a:ea typeface="微软雅黑" panose="020B0503020204020204" pitchFamily="34" charset="-122"/>
                <a:cs typeface="+mn-cs"/>
                <a:sym typeface="+mn-ea"/>
              </a:rPr>
              <a:t>年何梁何利基金科学与技术创新奖</a:t>
            </a:r>
          </a:p>
        </p:txBody>
      </p:sp>
      <p:pic>
        <p:nvPicPr>
          <p:cNvPr id="33798" name="Picture 7" descr="W3G$]Y5SN4LZ7`W1(BFEZIK"/>
          <p:cNvPicPr>
            <a:picLocks noChangeArrowheads="1"/>
          </p:cNvPicPr>
          <p:nvPr/>
        </p:nvPicPr>
        <p:blipFill>
          <a:blip r:embed="rId4" cstate="print"/>
          <a:srcRect/>
          <a:stretch>
            <a:fillRect/>
          </a:stretch>
        </p:blipFill>
        <p:spPr bwMode="auto">
          <a:xfrm>
            <a:off x="7056438" y="971550"/>
            <a:ext cx="1166813" cy="1511300"/>
          </a:xfrm>
          <a:prstGeom prst="rect">
            <a:avLst/>
          </a:prstGeom>
          <a:noFill/>
          <a:ln>
            <a:noFill/>
          </a:ln>
          <a:effectLst>
            <a:outerShdw blurRad="50800" dist="38100" dir="8100000" algn="tr" rotWithShape="0">
              <a:prstClr val="black">
                <a:alpha val="40000"/>
              </a:prstClr>
            </a:outerShdw>
          </a:effectLst>
        </p:spPr>
      </p:pic>
      <p:pic>
        <p:nvPicPr>
          <p:cNvPr id="33799" name="Picture 8"/>
          <p:cNvPicPr>
            <a:picLocks noChangeArrowheads="1"/>
          </p:cNvPicPr>
          <p:nvPr/>
        </p:nvPicPr>
        <p:blipFill>
          <a:blip r:embed="rId5" cstate="print"/>
          <a:srcRect/>
          <a:stretch>
            <a:fillRect/>
          </a:stretch>
        </p:blipFill>
        <p:spPr bwMode="auto">
          <a:xfrm>
            <a:off x="9048750" y="971550"/>
            <a:ext cx="1150938" cy="1511300"/>
          </a:xfrm>
          <a:prstGeom prst="rect">
            <a:avLst/>
          </a:prstGeom>
          <a:noFill/>
          <a:ln>
            <a:noFill/>
          </a:ln>
          <a:effectLst>
            <a:outerShdw blurRad="50800" dist="38100" dir="8100000" algn="tr" rotWithShape="0">
              <a:prstClr val="black">
                <a:alpha val="40000"/>
              </a:prstClr>
            </a:outerShdw>
          </a:effectLst>
        </p:spPr>
      </p:pic>
      <p:pic>
        <p:nvPicPr>
          <p:cNvPr id="33800" name="Picture 7"/>
          <p:cNvPicPr>
            <a:picLocks noChangeArrowheads="1"/>
          </p:cNvPicPr>
          <p:nvPr/>
        </p:nvPicPr>
        <p:blipFill>
          <a:blip r:embed="rId6" cstate="print"/>
          <a:srcRect/>
          <a:stretch>
            <a:fillRect/>
          </a:stretch>
        </p:blipFill>
        <p:spPr bwMode="auto">
          <a:xfrm>
            <a:off x="8235950" y="4341813"/>
            <a:ext cx="1271588" cy="1633538"/>
          </a:xfrm>
          <a:prstGeom prst="rect">
            <a:avLst/>
          </a:prstGeom>
          <a:noFill/>
          <a:ln>
            <a:noFill/>
          </a:ln>
          <a:effectLst>
            <a:outerShdw blurRad="50800" dist="38100" dir="8100000" algn="tr" rotWithShape="0">
              <a:prstClr val="black">
                <a:alpha val="40000"/>
              </a:prstClr>
            </a:outerShdw>
          </a:effectLst>
        </p:spPr>
      </p:pic>
      <p:pic>
        <p:nvPicPr>
          <p:cNvPr id="33801" name="Picture 9"/>
          <p:cNvPicPr>
            <a:picLocks noChangeAspect="1" noChangeArrowheads="1"/>
          </p:cNvPicPr>
          <p:nvPr/>
        </p:nvPicPr>
        <p:blipFill>
          <a:blip r:embed="rId7" cstate="print"/>
          <a:srcRect/>
          <a:stretch>
            <a:fillRect/>
          </a:stretch>
        </p:blipFill>
        <p:spPr bwMode="auto">
          <a:xfrm>
            <a:off x="9882188" y="4340225"/>
            <a:ext cx="1236663" cy="1633538"/>
          </a:xfrm>
          <a:prstGeom prst="rect">
            <a:avLst/>
          </a:prstGeom>
          <a:noFill/>
          <a:ln>
            <a:noFill/>
          </a:ln>
          <a:effectLst>
            <a:outerShdw blurRad="50800" dist="38100" dir="8100000" algn="tr" rotWithShape="0">
              <a:prstClr val="black">
                <a:alpha val="40000"/>
              </a:prstClr>
            </a:outerShdw>
          </a:effectLst>
        </p:spPr>
      </p:pic>
      <p:pic>
        <p:nvPicPr>
          <p:cNvPr id="33802" name="Picture 8"/>
          <p:cNvPicPr>
            <a:picLocks noChangeAspect="1" noChangeArrowheads="1"/>
          </p:cNvPicPr>
          <p:nvPr/>
        </p:nvPicPr>
        <p:blipFill>
          <a:blip r:embed="rId8" cstate="print"/>
          <a:srcRect/>
          <a:stretch>
            <a:fillRect/>
          </a:stretch>
        </p:blipFill>
        <p:spPr bwMode="auto">
          <a:xfrm>
            <a:off x="6383338" y="2565400"/>
            <a:ext cx="1223963" cy="1660525"/>
          </a:xfrm>
          <a:prstGeom prst="rect">
            <a:avLst/>
          </a:prstGeom>
          <a:noFill/>
          <a:ln w="1270">
            <a:solidFill>
              <a:srgbClr val="BFBFBF"/>
            </a:solidFill>
            <a:miter lim="800000"/>
            <a:headEnd/>
            <a:tailEnd/>
          </a:ln>
          <a:effectLst>
            <a:outerShdw blurRad="50800" dist="38100" dir="8100000" algn="tr" rotWithShape="0">
              <a:prstClr val="black">
                <a:alpha val="40000"/>
              </a:prstClr>
            </a:outerShdw>
          </a:effectLst>
        </p:spPr>
      </p:pic>
      <p:pic>
        <p:nvPicPr>
          <p:cNvPr id="33803" name="Picture 9" descr="6s7cy2px02"/>
          <p:cNvPicPr>
            <a:picLocks noChangeAspect="1" noChangeArrowheads="1"/>
          </p:cNvPicPr>
          <p:nvPr/>
        </p:nvPicPr>
        <p:blipFill>
          <a:blip r:embed="rId9" cstate="print"/>
          <a:srcRect/>
          <a:stretch>
            <a:fillRect/>
          </a:stretch>
        </p:blipFill>
        <p:spPr bwMode="auto">
          <a:xfrm>
            <a:off x="10052050" y="2565400"/>
            <a:ext cx="1223963" cy="1698625"/>
          </a:xfrm>
          <a:prstGeom prst="rect">
            <a:avLst/>
          </a:prstGeom>
          <a:noFill/>
          <a:ln w="9525">
            <a:solidFill>
              <a:srgbClr val="BFBFBF"/>
            </a:solidFill>
            <a:miter lim="800000"/>
            <a:headEnd/>
            <a:tailEnd/>
          </a:ln>
          <a:effectLst>
            <a:outerShdw blurRad="50800" dist="38100" dir="8100000" algn="tr" rotWithShape="0">
              <a:prstClr val="black">
                <a:alpha val="40000"/>
              </a:prstClr>
            </a:outerShdw>
          </a:effectLst>
        </p:spPr>
      </p:pic>
      <p:pic>
        <p:nvPicPr>
          <p:cNvPr id="53257" name="图片 3"/>
          <p:cNvPicPr>
            <a:picLocks noChangeAspect="1"/>
          </p:cNvPicPr>
          <p:nvPr/>
        </p:nvPicPr>
        <p:blipFill>
          <a:blip r:embed="rId10" cstate="print"/>
          <a:stretch>
            <a:fillRect/>
          </a:stretch>
        </p:blipFill>
        <p:spPr>
          <a:xfrm>
            <a:off x="8201025" y="2565400"/>
            <a:ext cx="1258888" cy="1660525"/>
          </a:xfrm>
          <a:prstGeom prst="rect">
            <a:avLst/>
          </a:prstGeom>
          <a:noFill/>
          <a:ln w="9525">
            <a:noFill/>
          </a:ln>
        </p:spPr>
      </p:pic>
      <p:sp>
        <p:nvSpPr>
          <p:cNvPr id="10" name="TextBox 5"/>
          <p:cNvSpPr txBox="1"/>
          <p:nvPr/>
        </p:nvSpPr>
        <p:spPr>
          <a:xfrm>
            <a:off x="1342753"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人才培养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3"/>
          <p:cNvSpPr txBox="1"/>
          <p:nvPr/>
        </p:nvSpPr>
        <p:spPr>
          <a:xfrm>
            <a:off x="911225" y="1738267"/>
            <a:ext cx="5976938" cy="826637"/>
          </a:xfrm>
          <a:prstGeom prst="rect">
            <a:avLst/>
          </a:prstGeom>
          <a:noFill/>
          <a:ln w="9525">
            <a:noFill/>
          </a:ln>
        </p:spPr>
        <p:txBody>
          <a:bodyPr>
            <a:spAutoFit/>
          </a:bodyPr>
          <a:lstStyle/>
          <a:p>
            <a:pPr>
              <a:lnSpc>
                <a:spcPts val="3000"/>
              </a:lnSpc>
            </a:pPr>
            <a:r>
              <a:rPr lang="en-US" altLang="zh-CN" sz="2000" dirty="0">
                <a:latin typeface="微软雅黑" panose="020B0503020204020204" pitchFamily="34" charset="-122"/>
                <a:ea typeface="微软雅黑" panose="020B0503020204020204" pitchFamily="34" charset="-122"/>
                <a:sym typeface="Times New Roman" panose="02020603050405020304" pitchFamily="18" charset="0"/>
              </a:rPr>
              <a:t>2016</a:t>
            </a:r>
            <a:r>
              <a:rPr lang="zh-CN" altLang="en-US" sz="2000" dirty="0">
                <a:latin typeface="微软雅黑" panose="020B0503020204020204" pitchFamily="34" charset="-122"/>
                <a:ea typeface="微软雅黑" panose="020B0503020204020204" pitchFamily="34" charset="-122"/>
                <a:sym typeface="Times New Roman" panose="02020603050405020304" pitchFamily="18" charset="0"/>
              </a:rPr>
              <a:t>年</a:t>
            </a:r>
            <a:r>
              <a:rPr lang="en-US" altLang="zh-CN" sz="2000" dirty="0">
                <a:latin typeface="微软雅黑" panose="020B0503020204020204" pitchFamily="34" charset="-122"/>
                <a:ea typeface="微软雅黑" panose="020B0503020204020204" pitchFamily="34" charset="-122"/>
                <a:sym typeface="Times New Roman" panose="02020603050405020304" pitchFamily="18" charset="0"/>
              </a:rPr>
              <a:t>7</a:t>
            </a:r>
            <a:r>
              <a:rPr lang="zh-CN" altLang="en-US" sz="2000" dirty="0" smtClean="0">
                <a:latin typeface="微软雅黑" panose="020B0503020204020204" pitchFamily="34" charset="-122"/>
                <a:ea typeface="微软雅黑" panose="020B0503020204020204" pitchFamily="34" charset="-122"/>
                <a:sym typeface="Times New Roman" panose="02020603050405020304" pitchFamily="18" charset="0"/>
              </a:rPr>
              <a:t>月，学校召开第</a:t>
            </a:r>
            <a:r>
              <a:rPr lang="zh-CN" altLang="en-US" sz="2000" dirty="0">
                <a:latin typeface="微软雅黑" panose="020B0503020204020204" pitchFamily="34" charset="-122"/>
                <a:ea typeface="微软雅黑" panose="020B0503020204020204" pitchFamily="34" charset="-122"/>
                <a:sym typeface="Times New Roman" panose="02020603050405020304" pitchFamily="18" charset="0"/>
              </a:rPr>
              <a:t>三次党代</a:t>
            </a:r>
            <a:r>
              <a:rPr lang="zh-CN" altLang="en-US" sz="2000" dirty="0" smtClean="0">
                <a:latin typeface="微软雅黑" panose="020B0503020204020204" pitchFamily="34" charset="-122"/>
                <a:ea typeface="微软雅黑" panose="020B0503020204020204" pitchFamily="34" charset="-122"/>
                <a:sym typeface="Times New Roman" panose="02020603050405020304" pitchFamily="18" charset="0"/>
              </a:rPr>
              <a:t>会，确立</a:t>
            </a:r>
            <a:r>
              <a:rPr lang="zh-CN" altLang="en-US" sz="2000" dirty="0" smtClean="0">
                <a:latin typeface="微软雅黑" panose="020B0503020204020204" pitchFamily="34" charset="-122"/>
                <a:ea typeface="微软雅黑" panose="020B0503020204020204" pitchFamily="34" charset="-122"/>
              </a:rPr>
              <a:t>了 </a:t>
            </a:r>
            <a:endParaRPr lang="en-US" altLang="zh-CN" sz="2000" dirty="0" smtClean="0">
              <a:latin typeface="微软雅黑" panose="020B0503020204020204" pitchFamily="34" charset="-122"/>
              <a:ea typeface="微软雅黑" panose="020B0503020204020204" pitchFamily="34" charset="-122"/>
            </a:endParaRPr>
          </a:p>
          <a:p>
            <a:pPr>
              <a:lnSpc>
                <a:spcPts val="3000"/>
              </a:lnSpc>
            </a:pPr>
            <a:r>
              <a:rPr lang="zh-CN" altLang="en-US" sz="2000" b="1" dirty="0" smtClean="0">
                <a:solidFill>
                  <a:srgbClr val="FF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一基三实、一路三建”</a:t>
            </a:r>
            <a:r>
              <a:rPr lang="zh-CN" altLang="en-US" sz="2000" dirty="0">
                <a:latin typeface="微软雅黑" panose="020B0503020204020204" pitchFamily="34" charset="-122"/>
                <a:ea typeface="微软雅黑" panose="020B0503020204020204" pitchFamily="34" charset="-122"/>
              </a:rPr>
              <a:t>的发展思</a:t>
            </a:r>
            <a:r>
              <a:rPr lang="zh-CN" altLang="en-US" sz="2000" dirty="0" smtClean="0">
                <a:latin typeface="微软雅黑" panose="020B0503020204020204" pitchFamily="34" charset="-122"/>
                <a:ea typeface="微软雅黑" panose="020B0503020204020204" pitchFamily="34" charset="-122"/>
              </a:rPr>
              <a:t>路。 </a:t>
            </a:r>
            <a:endParaRPr lang="zh-CN" altLang="en-US" sz="2000" dirty="0">
              <a:latin typeface="微软雅黑" panose="020B0503020204020204" pitchFamily="34" charset="-122"/>
              <a:ea typeface="微软雅黑" panose="020B0503020204020204" pitchFamily="34" charset="-122"/>
            </a:endParaRPr>
          </a:p>
        </p:txBody>
      </p:sp>
      <p:pic>
        <p:nvPicPr>
          <p:cNvPr id="11267" name="图片 2"/>
          <p:cNvPicPr>
            <a:picLocks noChangeAspect="1"/>
          </p:cNvPicPr>
          <p:nvPr/>
        </p:nvPicPr>
        <p:blipFill>
          <a:blip r:embed="rId3" cstate="print"/>
          <a:stretch>
            <a:fillRect/>
          </a:stretch>
        </p:blipFill>
        <p:spPr>
          <a:xfrm>
            <a:off x="1427163" y="3033713"/>
            <a:ext cx="4970462" cy="3001962"/>
          </a:xfrm>
          <a:prstGeom prst="rect">
            <a:avLst/>
          </a:prstGeom>
          <a:noFill/>
          <a:ln w="9525">
            <a:noFill/>
          </a:ln>
        </p:spPr>
      </p:pic>
      <p:sp>
        <p:nvSpPr>
          <p:cNvPr id="3" name="Rectangle 19"/>
          <p:cNvSpPr>
            <a:spLocks noChangeArrowheads="1"/>
          </p:cNvSpPr>
          <p:nvPr/>
        </p:nvSpPr>
        <p:spPr bwMode="gray">
          <a:xfrm>
            <a:off x="7991475" y="1409700"/>
            <a:ext cx="2439988" cy="423863"/>
          </a:xfrm>
          <a:prstGeom prst="rect">
            <a:avLst/>
          </a:prstGeom>
        </p:spPr>
        <p:style>
          <a:lnRef idx="1">
            <a:schemeClr val="accent5"/>
          </a:lnRef>
          <a:fillRef idx="2">
            <a:schemeClr val="accent5"/>
          </a:fillRef>
          <a:effectRef idx="1">
            <a:schemeClr val="accent5"/>
          </a:effectRef>
          <a:fontRef idx="minor">
            <a:schemeClr val="dk1"/>
          </a:fontRef>
        </p:style>
        <p:txBody>
          <a:bodyPr lIns="288000" tIns="0" rIns="0" bIns="0" anchor="ctr"/>
          <a:lstStyle>
            <a:lvl1pPr defTabSz="800100">
              <a:defRPr>
                <a:solidFill>
                  <a:schemeClr val="tx1"/>
                </a:solidFill>
                <a:latin typeface="Arial" panose="020B0604020202020204" pitchFamily="34" charset="0"/>
                <a:ea typeface="宋体" panose="02010600030101010101" pitchFamily="2" charset="-122"/>
              </a:defRPr>
            </a:lvl1pPr>
            <a:lvl2pPr marL="742950" indent="-285750" defTabSz="800100">
              <a:defRPr>
                <a:solidFill>
                  <a:schemeClr val="tx1"/>
                </a:solidFill>
                <a:latin typeface="Arial" panose="020B0604020202020204" pitchFamily="34" charset="0"/>
                <a:ea typeface="宋体" panose="02010600030101010101" pitchFamily="2" charset="-122"/>
              </a:defRPr>
            </a:lvl2pPr>
            <a:lvl3pPr marL="1143000" indent="-228600" defTabSz="800100">
              <a:defRPr>
                <a:solidFill>
                  <a:schemeClr val="tx1"/>
                </a:solidFill>
                <a:latin typeface="Arial" panose="020B0604020202020204" pitchFamily="34" charset="0"/>
                <a:ea typeface="宋体" panose="02010600030101010101" pitchFamily="2" charset="-122"/>
              </a:defRPr>
            </a:lvl3pPr>
            <a:lvl4pPr marL="1600200" indent="-228600" defTabSz="800100">
              <a:defRPr>
                <a:solidFill>
                  <a:schemeClr val="tx1"/>
                </a:solidFill>
                <a:latin typeface="Arial" panose="020B0604020202020204" pitchFamily="34" charset="0"/>
                <a:ea typeface="宋体" panose="02010600030101010101" pitchFamily="2" charset="-122"/>
              </a:defRPr>
            </a:lvl4pPr>
            <a:lvl5pPr marL="2057400" indent="-228600" defTabSz="800100">
              <a:defRPr>
                <a:solidFill>
                  <a:schemeClr val="tx1"/>
                </a:solidFill>
                <a:latin typeface="Arial" panose="020B0604020202020204" pitchFamily="34" charset="0"/>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8001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       一基三实</a:t>
            </a:r>
          </a:p>
        </p:txBody>
      </p:sp>
      <p:sp>
        <p:nvSpPr>
          <p:cNvPr id="4" name="Rectangle 5"/>
          <p:cNvSpPr>
            <a:spLocks noChangeArrowheads="1"/>
          </p:cNvSpPr>
          <p:nvPr/>
        </p:nvSpPr>
        <p:spPr bwMode="gray">
          <a:xfrm>
            <a:off x="8002269" y="1777365"/>
            <a:ext cx="2442210" cy="1814195"/>
          </a:xfrm>
          <a:prstGeom prst="rect">
            <a:avLst/>
          </a:prstGeom>
          <a:gradFill rotWithShape="1">
            <a:gsLst>
              <a:gs pos="0">
                <a:srgbClr val="FFFFFF"/>
              </a:gs>
              <a:gs pos="100000">
                <a:srgbClr val="EAEAEA"/>
              </a:gs>
            </a:gsLst>
            <a:lin ang="5400000" scaled="1"/>
          </a:gradFill>
          <a:ln w="12700">
            <a:solidFill>
              <a:srgbClr val="C0C0C0"/>
            </a:solidFill>
            <a:miter lim="800000"/>
          </a:ln>
          <a:effectLst>
            <a:innerShdw blurRad="63500" dist="50800">
              <a:prstClr val="black">
                <a:alpha val="50000"/>
              </a:prstClr>
            </a:innerShdw>
          </a:effectLst>
        </p:spPr>
        <p:txBody>
          <a:bodyPr lIns="108000" tIns="108000" rIns="144000" bIns="72000"/>
          <a:lstStyle/>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夯实人才队伍之基</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把人才培养做实</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把科学研究做实</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把服务社会做实</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95000"/>
              </a:lnSpc>
              <a:spcBef>
                <a:spcPct val="0"/>
              </a:spcBef>
              <a:spcAft>
                <a:spcPct val="40000"/>
              </a:spcAft>
              <a:buClr>
                <a:srgbClr val="292929"/>
              </a:buClr>
              <a:buSzTx/>
              <a:buFont typeface="黑体" panose="02010609060101010101" pitchFamily="49" charset="-122"/>
              <a:buChar char="§"/>
              <a:defRPr/>
            </a:pP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95000"/>
              </a:lnSpc>
              <a:spcBef>
                <a:spcPct val="0"/>
              </a:spcBef>
              <a:spcAft>
                <a:spcPct val="40000"/>
              </a:spcAft>
              <a:buClr>
                <a:srgbClr val="292929"/>
              </a:buClr>
              <a:buSzTx/>
              <a:buFont typeface="黑体" panose="02010609060101010101" pitchFamily="49" charset="-122"/>
              <a:buChar char="§"/>
              <a:defRPr/>
            </a:pP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 name="Rectangle 19"/>
          <p:cNvSpPr>
            <a:spLocks noChangeArrowheads="1"/>
          </p:cNvSpPr>
          <p:nvPr/>
        </p:nvSpPr>
        <p:spPr bwMode="gray">
          <a:xfrm>
            <a:off x="8001000" y="3767138"/>
            <a:ext cx="2451100" cy="493713"/>
          </a:xfrm>
          <a:prstGeom prst="rect">
            <a:avLst/>
          </a:prstGeom>
        </p:spPr>
        <p:style>
          <a:lnRef idx="1">
            <a:schemeClr val="accent6"/>
          </a:lnRef>
          <a:fillRef idx="2">
            <a:schemeClr val="accent6"/>
          </a:fillRef>
          <a:effectRef idx="1">
            <a:schemeClr val="accent6"/>
          </a:effectRef>
          <a:fontRef idx="minor">
            <a:schemeClr val="dk1"/>
          </a:fontRef>
        </p:style>
        <p:txBody>
          <a:bodyPr lIns="288000" tIns="0" rIns="0" bIns="0" anchor="ctr"/>
          <a:lstStyle>
            <a:lvl1pPr defTabSz="800100">
              <a:defRPr>
                <a:solidFill>
                  <a:schemeClr val="tx1"/>
                </a:solidFill>
                <a:latin typeface="Arial" panose="020B0604020202020204" pitchFamily="34" charset="0"/>
                <a:ea typeface="宋体" panose="02010600030101010101" pitchFamily="2" charset="-122"/>
              </a:defRPr>
            </a:lvl1pPr>
            <a:lvl2pPr marL="742950" indent="-285750" defTabSz="800100">
              <a:defRPr>
                <a:solidFill>
                  <a:schemeClr val="tx1"/>
                </a:solidFill>
                <a:latin typeface="Arial" panose="020B0604020202020204" pitchFamily="34" charset="0"/>
                <a:ea typeface="宋体" panose="02010600030101010101" pitchFamily="2" charset="-122"/>
              </a:defRPr>
            </a:lvl2pPr>
            <a:lvl3pPr marL="1143000" indent="-228600" defTabSz="800100">
              <a:defRPr>
                <a:solidFill>
                  <a:schemeClr val="tx1"/>
                </a:solidFill>
                <a:latin typeface="Arial" panose="020B0604020202020204" pitchFamily="34" charset="0"/>
                <a:ea typeface="宋体" panose="02010600030101010101" pitchFamily="2" charset="-122"/>
              </a:defRPr>
            </a:lvl3pPr>
            <a:lvl4pPr marL="1600200" indent="-228600" defTabSz="800100">
              <a:defRPr>
                <a:solidFill>
                  <a:schemeClr val="tx1"/>
                </a:solidFill>
                <a:latin typeface="Arial" panose="020B0604020202020204" pitchFamily="34" charset="0"/>
                <a:ea typeface="宋体" panose="02010600030101010101" pitchFamily="2" charset="-122"/>
              </a:defRPr>
            </a:lvl4pPr>
            <a:lvl5pPr marL="2057400" indent="-228600" defTabSz="800100">
              <a:defRPr>
                <a:solidFill>
                  <a:schemeClr val="tx1"/>
                </a:solidFill>
                <a:latin typeface="Arial" panose="020B0604020202020204" pitchFamily="34" charset="0"/>
                <a:ea typeface="宋体" panose="02010600030101010101" pitchFamily="2" charset="-122"/>
              </a:defRPr>
            </a:lvl5pPr>
            <a:lvl6pPr marL="25146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01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8001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       一路三建</a:t>
            </a:r>
          </a:p>
        </p:txBody>
      </p:sp>
      <p:sp>
        <p:nvSpPr>
          <p:cNvPr id="7" name="Rectangle 5"/>
          <p:cNvSpPr>
            <a:spLocks noChangeArrowheads="1"/>
          </p:cNvSpPr>
          <p:nvPr/>
        </p:nvSpPr>
        <p:spPr bwMode="gray">
          <a:xfrm>
            <a:off x="8008620" y="4149719"/>
            <a:ext cx="2448560" cy="1885950"/>
          </a:xfrm>
          <a:prstGeom prst="rect">
            <a:avLst/>
          </a:prstGeom>
          <a:gradFill rotWithShape="1">
            <a:gsLst>
              <a:gs pos="0">
                <a:srgbClr val="FFFFFF"/>
              </a:gs>
              <a:gs pos="100000">
                <a:srgbClr val="EAEAEA"/>
              </a:gs>
            </a:gsLst>
            <a:lin ang="5400000" scaled="1"/>
          </a:gradFill>
          <a:ln w="12700">
            <a:solidFill>
              <a:srgbClr val="C0C0C0"/>
            </a:solidFill>
            <a:miter lim="800000"/>
          </a:ln>
          <a:effectLst>
            <a:innerShdw blurRad="63500" dist="50800">
              <a:prstClr val="black">
                <a:alpha val="50000"/>
              </a:prstClr>
            </a:innerShdw>
          </a:effectLst>
        </p:spPr>
        <p:txBody>
          <a:bodyPr lIns="108000" tIns="108000" rIns="144000" bIns="72000"/>
          <a:lstStyle/>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走内涵发展之路</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本科专业建设</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学科建设</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190500" marR="0" lvl="0" indent="-190500" algn="l" defTabSz="914400" rtl="0" eaLnBrk="0" fontAlgn="base" latinLnBrk="0" hangingPunct="0">
              <a:lnSpc>
                <a:spcPct val="150000"/>
              </a:lnSpc>
              <a:spcBef>
                <a:spcPct val="0"/>
              </a:spcBef>
              <a:spcAft>
                <a:spcPct val="0"/>
              </a:spcAft>
              <a:buClr>
                <a:srgbClr val="292929"/>
              </a:buClr>
              <a:buSzTx/>
              <a:buFont typeface="黑体" panose="02010609060101010101" pitchFamily="49" charset="-122"/>
              <a:buChar char="§"/>
              <a:defRPr/>
            </a:pPr>
            <a:r>
              <a:rPr kumimoji="0" lang="zh-CN" altLang="en-US"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创新能力建设</a:t>
            </a:r>
          </a:p>
        </p:txBody>
      </p:sp>
      <p:sp>
        <p:nvSpPr>
          <p:cNvPr id="11279" name="TextBox 10"/>
          <p:cNvSpPr txBox="1"/>
          <p:nvPr/>
        </p:nvSpPr>
        <p:spPr>
          <a:xfrm>
            <a:off x="1559496" y="476672"/>
            <a:ext cx="1295400" cy="400050"/>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发展思路</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12433" y="1926902"/>
            <a:ext cx="7488238" cy="1862138"/>
          </a:xfrm>
          <a:prstGeom prst="rect">
            <a:avLst/>
          </a:prstGeom>
        </p:spPr>
        <p:txBody>
          <a:bodyPr>
            <a:spAutoFit/>
          </a:bodyPr>
          <a:lstStyle/>
          <a:p>
            <a:pPr marL="342900" marR="0" lvl="0" indent="-342900" algn="l" defTabSz="914400" rtl="0" eaLnBrk="1" fontAlgn="auto" latinLnBrk="0" hangingPunct="1">
              <a:lnSpc>
                <a:spcPts val="1800"/>
              </a:lnSpc>
              <a:spcBef>
                <a:spcPts val="0"/>
              </a:spcBef>
              <a:spcAft>
                <a:spcPts val="0"/>
              </a:spcAft>
              <a:buClrTx/>
              <a:buSzTx/>
              <a:buFont typeface="Wingdings" panose="05000000000000000000" pitchFamily="2" charset="2"/>
              <a:buChar char="n"/>
              <a:defRPr/>
            </a:pPr>
            <a:r>
              <a:rPr kumimoji="0" lang="zh-CN" altLang="en-US" sz="1800" b="1"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mn-cs"/>
                <a:sym typeface="+mn-ea"/>
              </a:rPr>
              <a:t>核能与核安全国家示范型国际科技合作基地</a:t>
            </a:r>
            <a:endParaRPr kumimoji="0" lang="zh-CN" altLang="zh-CN" sz="1800" b="1"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ts val="3000"/>
              </a:lnSpc>
              <a:spcBef>
                <a:spcPts val="0"/>
              </a:spcBef>
              <a:spcAft>
                <a:spcPts val="0"/>
              </a:spcAft>
              <a:buClrTx/>
              <a:buSzTx/>
              <a:buFontTx/>
              <a:buNone/>
              <a:defRPr/>
            </a:pPr>
            <a:r>
              <a:rPr kumimoji="0" lang="en-US" altLang="zh-CN" sz="1800" b="0" i="0" u="none" strike="noStrike" kern="1200" cap="none" spc="0" normalizeH="0" baseline="0" noProof="1">
                <a:ln>
                  <a:noFill/>
                </a:ln>
                <a:solidFill>
                  <a:srgbClr val="0054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该基地与国际原子能机构等国际机构和知名大学有着长期密切的科技合作，在磁约束聚变等离子体（国内唯一核聚变实验装置—NH1仿星器）、先进核裂变能系统设计、核设施通风与空气净化、辐射环境与核设施退役治理、核设施应急安全技术与装备等方面开展研究。</a:t>
            </a:r>
          </a:p>
        </p:txBody>
      </p:sp>
      <p:sp>
        <p:nvSpPr>
          <p:cNvPr id="11" name="矩形 10"/>
          <p:cNvSpPr/>
          <p:nvPr/>
        </p:nvSpPr>
        <p:spPr>
          <a:xfrm>
            <a:off x="412433" y="4143151"/>
            <a:ext cx="7632700" cy="1662113"/>
          </a:xfrm>
          <a:prstGeom prst="rect">
            <a:avLst/>
          </a:prstGeom>
        </p:spPr>
        <p:txBody>
          <a:bodyPr>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zh-CN" altLang="en-US" sz="1800" b="1"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mn-cs"/>
                <a:sym typeface="+mn-ea"/>
              </a:rPr>
              <a:t>建筑环境气载污染物治理与放射性防护国家地方联合工程研究中心</a:t>
            </a:r>
            <a:endParaRPr kumimoji="0" lang="zh-CN" altLang="zh-CN" sz="1800" b="1"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0" hangingPunct="1">
              <a:lnSpc>
                <a:spcPts val="3000"/>
              </a:lnSpc>
              <a:spcBef>
                <a:spcPts val="0"/>
              </a:spcBef>
              <a:spcAft>
                <a:spcPts val="0"/>
              </a:spcAft>
              <a:buClrTx/>
              <a:buSzTx/>
              <a:buFontTx/>
              <a:buNone/>
              <a:defRPr/>
            </a:pPr>
            <a:r>
              <a:rPr kumimoji="0" lang="en-US"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该中心主要开发建筑环境气载污染物治理技术与装备、核通风与空气净化技术与装备、放射性监测技术、受限空间空气净化技术等方面的研究</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以解决建筑环境放射性气载污染问题、提高人居环境品质</a:t>
            </a:r>
            <a:r>
              <a:rPr kumimoji="0" lang="zh-CN" altLang="en-US"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zh-CN" sz="18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509" name="图片 3"/>
          <p:cNvPicPr>
            <a:picLocks noChangeAspect="1"/>
          </p:cNvPicPr>
          <p:nvPr/>
        </p:nvPicPr>
        <p:blipFill>
          <a:blip r:embed="rId3" cstate="print"/>
          <a:stretch>
            <a:fillRect/>
          </a:stretch>
        </p:blipFill>
        <p:spPr>
          <a:xfrm>
            <a:off x="8235950" y="1430020"/>
            <a:ext cx="3298190" cy="2004695"/>
          </a:xfrm>
          <a:prstGeom prst="rect">
            <a:avLst/>
          </a:prstGeom>
          <a:noFill/>
          <a:ln w="9525">
            <a:noFill/>
          </a:ln>
        </p:spPr>
      </p:pic>
      <p:pic>
        <p:nvPicPr>
          <p:cNvPr id="21510" name="Picture 2" descr="C:\Users\Administrator\Desktop\111.jpg"/>
          <p:cNvPicPr>
            <a:picLocks noChangeAspect="1"/>
          </p:cNvPicPr>
          <p:nvPr/>
        </p:nvPicPr>
        <p:blipFill>
          <a:blip r:embed="rId4" cstate="print"/>
          <a:stretch>
            <a:fillRect/>
          </a:stretch>
        </p:blipFill>
        <p:spPr>
          <a:xfrm>
            <a:off x="8235950" y="3563620"/>
            <a:ext cx="3298825" cy="2045335"/>
          </a:xfrm>
          <a:prstGeom prst="rect">
            <a:avLst/>
          </a:prstGeom>
          <a:noFill/>
          <a:ln w="9525">
            <a:noFill/>
          </a:ln>
        </p:spPr>
      </p:pic>
      <p:sp>
        <p:nvSpPr>
          <p:cNvPr id="22534" name="AutoShape 4"/>
          <p:cNvSpPr/>
          <p:nvPr/>
        </p:nvSpPr>
        <p:spPr>
          <a:xfrm>
            <a:off x="432435" y="244158"/>
            <a:ext cx="2955925" cy="534987"/>
          </a:xfrm>
          <a:prstGeom prst="roundRect">
            <a:avLst>
              <a:gd name="adj" fmla="val 50000"/>
            </a:avLst>
          </a:prstGeom>
          <a:gradFill rotWithShape="0">
            <a:gsLst>
              <a:gs pos="0">
                <a:srgbClr val="F4F9F3"/>
              </a:gs>
              <a:gs pos="100000">
                <a:srgbClr val="5AB14B"/>
              </a:gs>
            </a:gsLst>
            <a:lin ang="10800000" scaled="1"/>
            <a:tileRect/>
          </a:gradFill>
          <a:ln w="38160" cap="flat" cmpd="sng">
            <a:solidFill>
              <a:srgbClr val="FFFFFF"/>
            </a:solidFill>
            <a:prstDash val="solid"/>
            <a:miter/>
            <a:headEnd type="none" w="med" len="med"/>
            <a:tailEnd type="none" w="med" len="med"/>
          </a:ln>
        </p:spPr>
        <p:txBody>
          <a:bodyPr wrap="none" lIns="119997" tIns="62398" rIns="119997" bIns="62398" anchor="ctr"/>
          <a:lstStyle/>
          <a:p>
            <a:pPr eaLnBrk="0" hangingPunct="0"/>
            <a:r>
              <a:rPr lang="zh-CN" altLang="en-US" sz="2400" b="1" dirty="0">
                <a:solidFill>
                  <a:srgbClr val="FF0000"/>
                </a:solidFill>
                <a:latin typeface="仿宋" panose="02010609060101010101" pitchFamily="49" charset="-122"/>
                <a:ea typeface="仿宋" panose="02010609060101010101" pitchFamily="49" charset="-122"/>
                <a:sym typeface="等线" pitchFamily="2" charset="-122"/>
              </a:rPr>
              <a:t>★ </a:t>
            </a:r>
            <a:r>
              <a:rPr lang="zh-CN" altLang="en-US" sz="2200" b="1" dirty="0">
                <a:latin typeface="微软雅黑" panose="020B0503020204020204" pitchFamily="34" charset="-122"/>
                <a:ea typeface="微软雅黑" panose="020B0503020204020204" pitchFamily="34" charset="-122"/>
                <a:sym typeface="等线" pitchFamily="2" charset="-122"/>
              </a:rPr>
              <a:t>国家级</a:t>
            </a:r>
            <a:r>
              <a:rPr lang="zh-CN" altLang="en-US" sz="2200" b="1" dirty="0">
                <a:latin typeface="微软雅黑" panose="020B0503020204020204" pitchFamily="34" charset="-122"/>
                <a:ea typeface="微软雅黑" panose="020B0503020204020204" pitchFamily="34" charset="-122"/>
              </a:rPr>
              <a:t>平台</a:t>
            </a:r>
          </a:p>
        </p:txBody>
      </p:sp>
      <p:sp>
        <p:nvSpPr>
          <p:cNvPr id="7" name="矩形 6"/>
          <p:cNvSpPr/>
          <p:nvPr/>
        </p:nvSpPr>
        <p:spPr>
          <a:xfrm>
            <a:off x="335360" y="1169892"/>
            <a:ext cx="7632700" cy="458908"/>
          </a:xfrm>
          <a:prstGeom prst="rect">
            <a:avLst/>
          </a:prstGeom>
        </p:spPr>
        <p:txBody>
          <a:bodyPr>
            <a:spAutoFit/>
          </a:bodyPr>
          <a:lstStyle/>
          <a:p>
            <a:pPr marL="342900" marR="0" lvl="0" indent="-342900" algn="ctr" defTabSz="914400" rtl="0" eaLnBrk="1" fontAlgn="auto" latinLnBrk="0" hangingPunct="1">
              <a:lnSpc>
                <a:spcPct val="150000"/>
              </a:lnSpc>
              <a:spcBef>
                <a:spcPts val="0"/>
              </a:spcBef>
              <a:spcAft>
                <a:spcPts val="0"/>
              </a:spcAft>
              <a:buClrTx/>
              <a:buSzTx/>
              <a:defRPr/>
            </a:pPr>
            <a:r>
              <a:rPr lang="zh-CN" altLang="en-US" b="1" noProof="1" smtClean="0">
                <a:solidFill>
                  <a:srgbClr val="FF0000"/>
                </a:solidFill>
                <a:latin typeface="微软雅黑" panose="020B0503020204020204" pitchFamily="34" charset="-122"/>
                <a:ea typeface="微软雅黑" panose="020B0503020204020204" pitchFamily="34" charset="-122"/>
                <a:sym typeface="+mn-ea"/>
              </a:rPr>
              <a:t>近三年学校新增国家级和省部级科研平台</a:t>
            </a:r>
            <a:r>
              <a:rPr lang="en-US" altLang="zh-CN" b="1" noProof="1" smtClean="0">
                <a:solidFill>
                  <a:srgbClr val="FF0000"/>
                </a:solidFill>
                <a:latin typeface="微软雅黑" panose="020B0503020204020204" pitchFamily="34" charset="-122"/>
                <a:ea typeface="微软雅黑" panose="020B0503020204020204" pitchFamily="34" charset="-122"/>
                <a:sym typeface="+mn-ea"/>
              </a:rPr>
              <a:t>26</a:t>
            </a:r>
            <a:r>
              <a:rPr lang="zh-CN" altLang="en-US" b="1" noProof="1" smtClean="0">
                <a:solidFill>
                  <a:srgbClr val="FF0000"/>
                </a:solidFill>
                <a:latin typeface="微软雅黑" panose="020B0503020204020204" pitchFamily="34" charset="-122"/>
                <a:ea typeface="微软雅黑" panose="020B0503020204020204" pitchFamily="34" charset="-122"/>
                <a:sym typeface="+mn-ea"/>
              </a:rPr>
              <a:t>个</a:t>
            </a:r>
            <a:r>
              <a:rPr kumimoji="0" lang="en-US" altLang="zh-CN" sz="1800" b="0" i="0" u="none" strike="noStrike" kern="1200" cap="none" spc="0" normalizeH="0" baseline="0" noProof="1" smtClean="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zh-CN" sz="1800" b="0"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AutoShape 4"/>
          <p:cNvSpPr/>
          <p:nvPr/>
        </p:nvSpPr>
        <p:spPr>
          <a:xfrm>
            <a:off x="551180" y="149543"/>
            <a:ext cx="3079750" cy="544512"/>
          </a:xfrm>
          <a:prstGeom prst="roundRect">
            <a:avLst>
              <a:gd name="adj" fmla="val 50000"/>
            </a:avLst>
          </a:prstGeom>
          <a:gradFill rotWithShape="0">
            <a:gsLst>
              <a:gs pos="0">
                <a:srgbClr val="F4F9F3"/>
              </a:gs>
              <a:gs pos="100000">
                <a:srgbClr val="5AB14B"/>
              </a:gs>
            </a:gsLst>
            <a:lin ang="10800000" scaled="1"/>
            <a:tileRect/>
          </a:gradFill>
          <a:ln w="38160" cap="flat" cmpd="sng">
            <a:solidFill>
              <a:srgbClr val="FFFFFF"/>
            </a:solidFill>
            <a:prstDash val="solid"/>
            <a:miter/>
            <a:headEnd type="none" w="med" len="med"/>
            <a:tailEnd type="none" w="med" len="med"/>
          </a:ln>
        </p:spPr>
        <p:txBody>
          <a:bodyPr wrap="none" lIns="119997" tIns="62398" rIns="119997" bIns="62398" anchor="ctr"/>
          <a:lstStyle/>
          <a:p>
            <a:pPr eaLnBrk="0" hangingPunct="0"/>
            <a:r>
              <a:rPr lang="zh-CN" altLang="en-US" sz="2400" b="1" dirty="0">
                <a:solidFill>
                  <a:srgbClr val="FF0000"/>
                </a:solidFill>
                <a:latin typeface="仿宋" panose="02010609060101010101" pitchFamily="49" charset="-122"/>
                <a:ea typeface="仿宋" panose="02010609060101010101" pitchFamily="49" charset="-122"/>
                <a:sym typeface="等线" pitchFamily="2" charset="-122"/>
              </a:rPr>
              <a:t>★ </a:t>
            </a:r>
            <a:r>
              <a:rPr lang="zh-CN" altLang="en-US" sz="2200" b="1" dirty="0">
                <a:latin typeface="微软雅黑" panose="020B0503020204020204" pitchFamily="34" charset="-122"/>
                <a:ea typeface="微软雅黑" panose="020B0503020204020204" pitchFamily="34" charset="-122"/>
              </a:rPr>
              <a:t>高水平成果</a:t>
            </a:r>
          </a:p>
        </p:txBody>
      </p:sp>
      <p:pic>
        <p:nvPicPr>
          <p:cNvPr id="73730" name="图片 1"/>
          <p:cNvPicPr>
            <a:picLocks noChangeAspect="1"/>
          </p:cNvPicPr>
          <p:nvPr/>
        </p:nvPicPr>
        <p:blipFill>
          <a:blip r:embed="rId3" cstate="print"/>
          <a:stretch>
            <a:fillRect/>
          </a:stretch>
        </p:blipFill>
        <p:spPr>
          <a:xfrm>
            <a:off x="8289925" y="1131888"/>
            <a:ext cx="3770313" cy="2522537"/>
          </a:xfrm>
          <a:prstGeom prst="rect">
            <a:avLst/>
          </a:prstGeom>
          <a:noFill/>
          <a:ln w="9525">
            <a:noFill/>
          </a:ln>
        </p:spPr>
      </p:pic>
      <p:pic>
        <p:nvPicPr>
          <p:cNvPr id="73731" name="图片 4"/>
          <p:cNvPicPr>
            <a:picLocks noChangeAspect="1"/>
          </p:cNvPicPr>
          <p:nvPr/>
        </p:nvPicPr>
        <p:blipFill>
          <a:blip r:embed="rId4" cstate="print"/>
          <a:stretch>
            <a:fillRect/>
          </a:stretch>
        </p:blipFill>
        <p:spPr>
          <a:xfrm>
            <a:off x="4333875" y="1125538"/>
            <a:ext cx="3810000" cy="2528887"/>
          </a:xfrm>
          <a:prstGeom prst="rect">
            <a:avLst/>
          </a:prstGeom>
          <a:noFill/>
          <a:ln w="9525">
            <a:noFill/>
          </a:ln>
        </p:spPr>
      </p:pic>
      <p:sp>
        <p:nvSpPr>
          <p:cNvPr id="73732" name="文本框 1"/>
          <p:cNvSpPr txBox="1"/>
          <p:nvPr/>
        </p:nvSpPr>
        <p:spPr>
          <a:xfrm>
            <a:off x="5664200" y="3573463"/>
            <a:ext cx="5527675" cy="438150"/>
          </a:xfrm>
          <a:prstGeom prst="rect">
            <a:avLst/>
          </a:prstGeom>
          <a:noFill/>
          <a:ln w="9525">
            <a:noFill/>
          </a:ln>
        </p:spPr>
        <p:txBody>
          <a:bodyPr anchor="t">
            <a:spAutoFit/>
          </a:bodyPr>
          <a:lstStyle/>
          <a:p>
            <a:pPr eaLnBrk="0" hangingPunct="0">
              <a:lnSpc>
                <a:spcPts val="2665"/>
              </a:lnSpc>
            </a:pPr>
            <a:r>
              <a:rPr lang="zh-CN" altLang="en-US" sz="1400" b="1" dirty="0">
                <a:solidFill>
                  <a:srgbClr val="0000CC"/>
                </a:solidFill>
                <a:latin typeface="微软雅黑" panose="020B0503020204020204" pitchFamily="34" charset="-122"/>
                <a:ea typeface="微软雅黑" panose="020B0503020204020204" pitchFamily="34" charset="-122"/>
              </a:rPr>
              <a:t>王汉青教授获2018年度省科学技术进步奖一等奖，达哲省长颁奖</a:t>
            </a:r>
          </a:p>
        </p:txBody>
      </p:sp>
      <p:sp>
        <p:nvSpPr>
          <p:cNvPr id="73733" name="矩形 1"/>
          <p:cNvSpPr/>
          <p:nvPr/>
        </p:nvSpPr>
        <p:spPr>
          <a:xfrm>
            <a:off x="550863" y="1628775"/>
            <a:ext cx="3340100" cy="3415030"/>
          </a:xfrm>
          <a:prstGeom prst="rect">
            <a:avLst/>
          </a:prstGeom>
          <a:noFill/>
          <a:ln w="9525">
            <a:noFill/>
          </a:ln>
        </p:spPr>
        <p:txBody>
          <a:bodyPr wrap="square" anchor="t">
            <a:spAutoFit/>
          </a:bodyPr>
          <a:lstStyle/>
          <a:p>
            <a:pPr indent="457200" algn="just"/>
            <a:r>
              <a:rPr lang="en-US" altLang="zh-CN" b="1" dirty="0">
                <a:latin typeface="微软雅黑" panose="020B0503020204020204" pitchFamily="34" charset="-122"/>
                <a:ea typeface="微软雅黑" panose="020B0503020204020204" pitchFamily="34" charset="-122"/>
              </a:rPr>
              <a:t>2018</a:t>
            </a:r>
            <a:r>
              <a:rPr lang="zh-CN" altLang="zh-CN" b="1" dirty="0">
                <a:latin typeface="微软雅黑" panose="020B0503020204020204" pitchFamily="34" charset="-122"/>
                <a:ea typeface="微软雅黑" panose="020B0503020204020204" pitchFamily="34" charset="-122"/>
              </a:rPr>
              <a:t>年，获湖南省科技奖励</a:t>
            </a:r>
            <a:r>
              <a:rPr lang="en-US" altLang="zh-CN" b="1" dirty="0">
                <a:latin typeface="微软雅黑" panose="020B0503020204020204" pitchFamily="34" charset="-122"/>
                <a:ea typeface="微软雅黑" panose="020B0503020204020204" pitchFamily="34" charset="-122"/>
              </a:rPr>
              <a:t>6</a:t>
            </a:r>
            <a:r>
              <a:rPr lang="zh-CN" altLang="zh-CN" b="1" dirty="0">
                <a:latin typeface="微软雅黑" panose="020B0503020204020204" pitchFamily="34" charset="-122"/>
                <a:ea typeface="微软雅黑" panose="020B0503020204020204" pitchFamily="34" charset="-122"/>
              </a:rPr>
              <a:t>项，位列省属高校第四。其中一等奖</a:t>
            </a:r>
            <a:r>
              <a:rPr lang="en-US" altLang="zh-CN" b="1" dirty="0">
                <a:latin typeface="微软雅黑" panose="020B0503020204020204" pitchFamily="34" charset="-122"/>
                <a:ea typeface="微软雅黑" panose="020B0503020204020204" pitchFamily="34" charset="-122"/>
              </a:rPr>
              <a:t>1</a:t>
            </a:r>
            <a:r>
              <a:rPr lang="zh-CN" altLang="zh-CN" b="1" dirty="0">
                <a:latin typeface="微软雅黑" panose="020B0503020204020204" pitchFamily="34" charset="-122"/>
                <a:ea typeface="微软雅黑" panose="020B0503020204020204" pitchFamily="34" charset="-122"/>
              </a:rPr>
              <a:t>项、二等奖</a:t>
            </a:r>
            <a:r>
              <a:rPr lang="en-US" altLang="zh-CN" b="1" dirty="0">
                <a:latin typeface="微软雅黑" panose="020B0503020204020204" pitchFamily="34" charset="-122"/>
                <a:ea typeface="微软雅黑" panose="020B0503020204020204" pitchFamily="34" charset="-122"/>
              </a:rPr>
              <a:t>3</a:t>
            </a:r>
            <a:r>
              <a:rPr lang="zh-CN" altLang="zh-CN" b="1" dirty="0">
                <a:latin typeface="微软雅黑" panose="020B0503020204020204" pitchFamily="34" charset="-122"/>
                <a:ea typeface="微软雅黑" panose="020B0503020204020204" pitchFamily="34" charset="-122"/>
              </a:rPr>
              <a:t>项、三等奖</a:t>
            </a:r>
            <a:r>
              <a:rPr lang="en-US" altLang="zh-CN" b="1" dirty="0">
                <a:latin typeface="微软雅黑" panose="020B0503020204020204" pitchFamily="34" charset="-122"/>
                <a:ea typeface="微软雅黑" panose="020B0503020204020204" pitchFamily="34" charset="-122"/>
              </a:rPr>
              <a:t>2</a:t>
            </a:r>
            <a:r>
              <a:rPr lang="zh-CN" altLang="zh-CN" b="1" dirty="0">
                <a:latin typeface="微软雅黑" panose="020B0503020204020204" pitchFamily="34" charset="-122"/>
                <a:ea typeface="微软雅黑" panose="020B0503020204020204" pitchFamily="34" charset="-122"/>
              </a:rPr>
              <a:t>项，获得了我校历史上科技成果奖励年度最好成绩。</a:t>
            </a:r>
            <a:endParaRPr lang="en-US" altLang="zh-CN" b="1" dirty="0">
              <a:latin typeface="微软雅黑" panose="020B0503020204020204" pitchFamily="34" charset="-122"/>
              <a:ea typeface="微软雅黑" panose="020B0503020204020204" pitchFamily="34" charset="-122"/>
            </a:endParaRPr>
          </a:p>
          <a:p>
            <a:pPr indent="457200" algn="just"/>
            <a:endParaRPr lang="en-US" altLang="zh-CN" b="1" dirty="0">
              <a:latin typeface="微软雅黑" panose="020B0503020204020204" pitchFamily="34" charset="-122"/>
              <a:ea typeface="微软雅黑" panose="020B0503020204020204" pitchFamily="34" charset="-122"/>
            </a:endParaRPr>
          </a:p>
          <a:p>
            <a:pPr indent="457200" algn="just"/>
            <a:r>
              <a:rPr lang="zh-CN" altLang="zh-CN" b="1" dirty="0">
                <a:solidFill>
                  <a:srgbClr val="FF0000"/>
                </a:solidFill>
                <a:latin typeface="微软雅黑" panose="020B0503020204020204" pitchFamily="34" charset="-122"/>
                <a:ea typeface="微软雅黑" panose="020B0503020204020204" pitchFamily="34" charset="-122"/>
              </a:rPr>
              <a:t>王汉青</a:t>
            </a:r>
            <a:r>
              <a:rPr lang="zh-CN" altLang="zh-CN" b="1" dirty="0">
                <a:latin typeface="微软雅黑" panose="020B0503020204020204" pitchFamily="34" charset="-122"/>
                <a:ea typeface="微软雅黑" panose="020B0503020204020204" pitchFamily="34" charset="-122"/>
              </a:rPr>
              <a:t>教授</a:t>
            </a:r>
            <a:r>
              <a:rPr lang="zh-CN" altLang="en-US" b="1" dirty="0">
                <a:latin typeface="微软雅黑" panose="020B0503020204020204" pitchFamily="34" charset="-122"/>
                <a:ea typeface="微软雅黑" panose="020B0503020204020204" pitchFamily="34" charset="-122"/>
              </a:rPr>
              <a:t>领衔完成的</a:t>
            </a:r>
            <a:r>
              <a:rPr lang="zh-CN" altLang="en-US" b="1" dirty="0">
                <a:solidFill>
                  <a:srgbClr val="FF0000"/>
                </a:solidFill>
                <a:latin typeface="微软雅黑" panose="020B0503020204020204" pitchFamily="34" charset="-122"/>
                <a:ea typeface="微软雅黑" panose="020B0503020204020204" pitchFamily="34" charset="-122"/>
              </a:rPr>
              <a:t>“高温工业烟气高效综合治理关键技术”</a:t>
            </a:r>
            <a:r>
              <a:rPr lang="zh-CN" altLang="zh-CN" b="1" dirty="0">
                <a:latin typeface="微软雅黑" panose="020B0503020204020204" pitchFamily="34" charset="-122"/>
                <a:ea typeface="微软雅黑" panose="020B0503020204020204" pitchFamily="34" charset="-122"/>
              </a:rPr>
              <a:t>荣获省科学技术进步奖一等奖，实现了我校以第一完成单位获得省级科技进步一等奖新突破。</a:t>
            </a:r>
            <a:endParaRPr lang="zh-CN" altLang="en-US" b="1" dirty="0">
              <a:latin typeface="微软雅黑" panose="020B0503020204020204" pitchFamily="34" charset="-122"/>
              <a:ea typeface="微软雅黑" panose="020B0503020204020204" pitchFamily="34" charset="-122"/>
            </a:endParaRPr>
          </a:p>
        </p:txBody>
      </p:sp>
      <p:pic>
        <p:nvPicPr>
          <p:cNvPr id="14" name="图片 13" descr="CO2和O2原地浸出采铀工艺技术研究与工程应用-雷泽勇"/>
          <p:cNvPicPr>
            <a:picLocks noChangeAspect="1"/>
          </p:cNvPicPr>
          <p:nvPr/>
        </p:nvPicPr>
        <p:blipFill>
          <a:blip r:embed="rId5" cstate="print"/>
          <a:srcRect/>
          <a:stretch>
            <a:fillRect/>
          </a:stretch>
        </p:blipFill>
        <p:spPr>
          <a:xfrm>
            <a:off x="4279900" y="4076700"/>
            <a:ext cx="1819275" cy="2459038"/>
          </a:xfrm>
          <a:prstGeom prst="rect">
            <a:avLst/>
          </a:prstGeom>
          <a:ln>
            <a:noFill/>
          </a:ln>
          <a:effectLst>
            <a:outerShdw blurRad="292100" dist="139700" dir="2700000" algn="tl" rotWithShape="0">
              <a:srgbClr val="333333">
                <a:alpha val="65000"/>
              </a:srgbClr>
            </a:outerShdw>
          </a:effectLst>
        </p:spPr>
        <p:style>
          <a:lnRef idx="1">
            <a:schemeClr val="accent1"/>
          </a:lnRef>
          <a:fillRef idx="2">
            <a:schemeClr val="accent1"/>
          </a:fillRef>
          <a:effectRef idx="1">
            <a:schemeClr val="accent1"/>
          </a:effectRef>
          <a:fontRef idx="minor">
            <a:schemeClr val="dk1"/>
          </a:fontRef>
        </p:style>
      </p:pic>
      <p:pic>
        <p:nvPicPr>
          <p:cNvPr id="15" name="图片 14" descr="高坝动静力超载破损机理与安全评价方法-郭长青"/>
          <p:cNvPicPr>
            <a:picLocks noChangeAspect="1"/>
          </p:cNvPicPr>
          <p:nvPr/>
        </p:nvPicPr>
        <p:blipFill>
          <a:blip r:embed="rId6" cstate="print"/>
          <a:srcRect/>
          <a:stretch>
            <a:fillRect/>
          </a:stretch>
        </p:blipFill>
        <p:spPr>
          <a:xfrm>
            <a:off x="6264275" y="4076700"/>
            <a:ext cx="1830388" cy="2459038"/>
          </a:xfrm>
          <a:prstGeom prst="rect">
            <a:avLst/>
          </a:prstGeom>
          <a:ln>
            <a:noFill/>
          </a:ln>
          <a:effectLst>
            <a:outerShdw blurRad="292100" dist="139700" dir="2700000" algn="tl" rotWithShape="0">
              <a:srgbClr val="333333">
                <a:alpha val="65000"/>
              </a:srgbClr>
            </a:outerShdw>
          </a:effectLst>
        </p:spPr>
        <p:style>
          <a:lnRef idx="1">
            <a:schemeClr val="accent1"/>
          </a:lnRef>
          <a:fillRef idx="2">
            <a:schemeClr val="accent1"/>
          </a:fillRef>
          <a:effectRef idx="1">
            <a:schemeClr val="accent1"/>
          </a:effectRef>
          <a:fontRef idx="minor">
            <a:schemeClr val="dk1"/>
          </a:fontRef>
        </p:style>
      </p:pic>
      <p:pic>
        <p:nvPicPr>
          <p:cNvPr id="16" name="图片 15"/>
          <p:cNvPicPr>
            <a:picLocks noChangeAspect="1"/>
          </p:cNvPicPr>
          <p:nvPr/>
        </p:nvPicPr>
        <p:blipFill>
          <a:blip r:embed="rId7" cstate="screen"/>
          <a:srcRect/>
          <a:stretch>
            <a:fillRect/>
          </a:stretch>
        </p:blipFill>
        <p:spPr>
          <a:xfrm>
            <a:off x="8261783" y="4077045"/>
            <a:ext cx="1813560" cy="245935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图片 16"/>
          <p:cNvPicPr>
            <a:picLocks noChangeAspect="1"/>
          </p:cNvPicPr>
          <p:nvPr/>
        </p:nvPicPr>
        <p:blipFill>
          <a:blip r:embed="rId8" cstate="screen"/>
          <a:srcRect/>
          <a:stretch>
            <a:fillRect/>
          </a:stretch>
        </p:blipFill>
        <p:spPr>
          <a:xfrm>
            <a:off x="10219485" y="4077045"/>
            <a:ext cx="1852930" cy="247015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p:nvPr/>
        </p:nvGraphicFramePr>
        <p:xfrm>
          <a:off x="2314549" y="2852936"/>
          <a:ext cx="5581651" cy="1793875"/>
        </p:xfrm>
        <a:graphic>
          <a:graphicData uri="http://schemas.openxmlformats.org/drawingml/2006/table">
            <a:tbl>
              <a:tblPr firstRow="1" bandRow="1">
                <a:tableStyleId>{5C22544A-7EE6-4342-B048-85BDC9FD1C3A}</a:tableStyleId>
              </a:tblPr>
              <a:tblGrid>
                <a:gridCol w="587308"/>
                <a:gridCol w="1393032"/>
                <a:gridCol w="1558113"/>
                <a:gridCol w="2043198"/>
              </a:tblGrid>
              <a:tr h="479554">
                <a:tc>
                  <a:txBody>
                    <a:bodyPr/>
                    <a:lstStyle/>
                    <a:p>
                      <a:pPr indent="0" algn="ctr">
                        <a:buNone/>
                      </a:pPr>
                      <a:r>
                        <a:rPr lang="en-US" sz="1400" b="1" dirty="0" err="1">
                          <a:solidFill>
                            <a:srgbClr val="000000"/>
                          </a:solidFill>
                          <a:latin typeface="微软雅黑" panose="020B0503020204020204" pitchFamily="34" charset="-122"/>
                          <a:ea typeface="微软雅黑" panose="020B0503020204020204" pitchFamily="34" charset="-122"/>
                        </a:rPr>
                        <a:t>序号</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学科代码</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学科名称</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类别</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9627">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0827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核科学与技术</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国内一流建设学科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1395">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0837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安全科学与工程</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国内一流培育学科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3299">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基础医学</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国内一流培育学科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34845" name="矩形 1"/>
          <p:cNvSpPr/>
          <p:nvPr/>
        </p:nvSpPr>
        <p:spPr>
          <a:xfrm>
            <a:off x="1343472" y="1700808"/>
            <a:ext cx="9001000" cy="461665"/>
          </a:xfrm>
          <a:prstGeom prst="rect">
            <a:avLst/>
          </a:prstGeom>
          <a:noFill/>
          <a:ln w="9525">
            <a:noFill/>
          </a:ln>
        </p:spPr>
        <p:txBody>
          <a:bodyPr wrap="square" anchor="t">
            <a:spAutoFit/>
          </a:bodyPr>
          <a:lstStyle/>
          <a:p>
            <a:pPr algn="just">
              <a:lnSpc>
                <a:spcPct val="150000"/>
              </a:lnSpc>
            </a:pPr>
            <a:r>
              <a:rPr lang="zh-CN" altLang="en-US" sz="1600" b="1" dirty="0" smtClean="0">
                <a:solidFill>
                  <a:srgbClr val="2318FC"/>
                </a:solidFill>
                <a:latin typeface="微软雅黑" panose="020B0503020204020204" pitchFamily="34" charset="-122"/>
                <a:ea typeface="微软雅黑" panose="020B0503020204020204" pitchFamily="34" charset="-122"/>
                <a:sym typeface="等线" pitchFamily="2" charset="-122"/>
              </a:rPr>
              <a:t>学校</a:t>
            </a:r>
            <a:r>
              <a:rPr lang="zh-CN" altLang="en-US" sz="1600" b="1" dirty="0" smtClean="0">
                <a:solidFill>
                  <a:srgbClr val="FF0000"/>
                </a:solidFill>
                <a:latin typeface="微软雅黑" panose="020B0503020204020204" pitchFamily="34" charset="-122"/>
                <a:ea typeface="微软雅黑" panose="020B0503020204020204" pitchFamily="34" charset="-122"/>
              </a:rPr>
              <a:t>临</a:t>
            </a:r>
            <a:r>
              <a:rPr lang="zh-CN" altLang="en-US" sz="1600" b="1" dirty="0">
                <a:solidFill>
                  <a:srgbClr val="FF0000"/>
                </a:solidFill>
                <a:latin typeface="微软雅黑" panose="020B0503020204020204" pitchFamily="34" charset="-122"/>
                <a:ea typeface="微软雅黑" panose="020B0503020204020204" pitchFamily="34" charset="-122"/>
              </a:rPr>
              <a:t>床医学学科</a:t>
            </a:r>
            <a:r>
              <a:rPr lang="zh-CN" altLang="en-US" sz="1600" b="1" dirty="0">
                <a:solidFill>
                  <a:srgbClr val="2318FC"/>
                </a:solidFill>
                <a:latin typeface="微软雅黑" panose="020B0503020204020204" pitchFamily="34" charset="-122"/>
                <a:ea typeface="微软雅黑" panose="020B0503020204020204" pitchFamily="34" charset="-122"/>
              </a:rPr>
              <a:t>ESI排名已经入</a:t>
            </a:r>
            <a:r>
              <a:rPr lang="zh-CN" altLang="en-US" sz="1600" b="1" dirty="0">
                <a:solidFill>
                  <a:srgbClr val="2318FC"/>
                </a:solidFill>
                <a:latin typeface="微软雅黑" panose="020B0503020204020204" pitchFamily="34" charset="-122"/>
                <a:ea typeface="微软雅黑" panose="020B0503020204020204" pitchFamily="34" charset="-122"/>
                <a:sym typeface="等线" pitchFamily="2" charset="-122"/>
              </a:rPr>
              <a:t>前</a:t>
            </a:r>
            <a:r>
              <a:rPr lang="en-US" altLang="zh-CN" sz="1600" b="1" dirty="0">
                <a:solidFill>
                  <a:srgbClr val="2318FC"/>
                </a:solidFill>
                <a:latin typeface="微软雅黑" panose="020B0503020204020204" pitchFamily="34" charset="-122"/>
                <a:ea typeface="微软雅黑" panose="020B0503020204020204" pitchFamily="34" charset="-122"/>
                <a:sym typeface="等线" pitchFamily="2" charset="-122"/>
              </a:rPr>
              <a:t>1%</a:t>
            </a:r>
            <a:r>
              <a:rPr lang="zh-CN" altLang="en-US" sz="1600" b="1" dirty="0">
                <a:solidFill>
                  <a:srgbClr val="2318FC"/>
                </a:solidFill>
                <a:latin typeface="微软雅黑" panose="020B0503020204020204" pitchFamily="34" charset="-122"/>
                <a:ea typeface="微软雅黑" panose="020B0503020204020204" pitchFamily="34" charset="-122"/>
                <a:sym typeface="等线" pitchFamily="2" charset="-122"/>
              </a:rPr>
              <a:t>，且</a:t>
            </a:r>
            <a:r>
              <a:rPr lang="zh-CN" altLang="en-US" sz="1600" b="1" dirty="0">
                <a:solidFill>
                  <a:srgbClr val="2318FC"/>
                </a:solidFill>
                <a:latin typeface="微软雅黑" panose="020B0503020204020204" pitchFamily="34" charset="-122"/>
                <a:ea typeface="微软雅黑" panose="020B0503020204020204" pitchFamily="34" charset="-122"/>
              </a:rPr>
              <a:t>全球排名不断提升；</a:t>
            </a:r>
            <a:r>
              <a:rPr lang="zh-CN" altLang="en-US" sz="1600" b="1" dirty="0">
                <a:solidFill>
                  <a:srgbClr val="FF0000"/>
                </a:solidFill>
                <a:latin typeface="微软雅黑" panose="020B0503020204020204" pitchFamily="34" charset="-122"/>
                <a:ea typeface="微软雅黑" panose="020B0503020204020204" pitchFamily="34" charset="-122"/>
              </a:rPr>
              <a:t>化学学科</a:t>
            </a:r>
            <a:r>
              <a:rPr lang="zh-CN" altLang="en-US" sz="1600" b="1" dirty="0">
                <a:solidFill>
                  <a:srgbClr val="2318FC"/>
                </a:solidFill>
                <a:latin typeface="微软雅黑" panose="020B0503020204020204" pitchFamily="34" charset="-122"/>
                <a:ea typeface="微软雅黑" panose="020B0503020204020204" pitchFamily="34" charset="-122"/>
              </a:rPr>
              <a:t>潜力</a:t>
            </a:r>
            <a:r>
              <a:rPr lang="zh-CN" altLang="en-US" sz="1600" b="1" dirty="0" smtClean="0">
                <a:solidFill>
                  <a:srgbClr val="2318FC"/>
                </a:solidFill>
                <a:latin typeface="微软雅黑" panose="020B0503020204020204" pitchFamily="34" charset="-122"/>
                <a:ea typeface="微软雅黑" panose="020B0503020204020204" pitchFamily="34" charset="-122"/>
              </a:rPr>
              <a:t>值接近</a:t>
            </a:r>
            <a:r>
              <a:rPr lang="zh-CN" altLang="en-US" sz="1600" b="1" dirty="0" smtClean="0">
                <a:solidFill>
                  <a:srgbClr val="2318FC"/>
                </a:solidFill>
                <a:latin typeface="微软雅黑" panose="020B0503020204020204" pitchFamily="34" charset="-122"/>
                <a:ea typeface="微软雅黑" panose="020B0503020204020204" pitchFamily="34" charset="-122"/>
                <a:sym typeface="等线" pitchFamily="2" charset="-122"/>
              </a:rPr>
              <a:t>前</a:t>
            </a:r>
            <a:r>
              <a:rPr lang="en-US" altLang="zh-CN" sz="1600" b="1" dirty="0">
                <a:solidFill>
                  <a:srgbClr val="2318FC"/>
                </a:solidFill>
                <a:latin typeface="微软雅黑" panose="020B0503020204020204" pitchFamily="34" charset="-122"/>
                <a:ea typeface="微软雅黑" panose="020B0503020204020204" pitchFamily="34" charset="-122"/>
                <a:sym typeface="等线" pitchFamily="2" charset="-122"/>
              </a:rPr>
              <a:t>1%</a:t>
            </a:r>
            <a:r>
              <a:rPr lang="zh-CN" altLang="en-US" sz="1600" b="1" dirty="0" smtClean="0">
                <a:solidFill>
                  <a:srgbClr val="2318FC"/>
                </a:solidFill>
                <a:latin typeface="微软雅黑" panose="020B0503020204020204" pitchFamily="34" charset="-122"/>
                <a:ea typeface="微软雅黑" panose="020B0503020204020204" pitchFamily="34" charset="-122"/>
                <a:sym typeface="等线" pitchFamily="2" charset="-122"/>
              </a:rPr>
              <a:t>。</a:t>
            </a:r>
            <a:endParaRPr lang="zh-CN" altLang="en-US" sz="1600" b="1" dirty="0">
              <a:solidFill>
                <a:srgbClr val="2318FC"/>
              </a:solidFill>
              <a:latin typeface="微软雅黑" panose="020B0503020204020204" pitchFamily="34" charset="-122"/>
              <a:ea typeface="微软雅黑" panose="020B0503020204020204" pitchFamily="34" charset="-122"/>
              <a:sym typeface="等线" pitchFamily="2" charset="-122"/>
            </a:endParaRPr>
          </a:p>
        </p:txBody>
      </p:sp>
      <p:sp>
        <p:nvSpPr>
          <p:cNvPr id="34849" name="TextBox 11"/>
          <p:cNvSpPr txBox="1"/>
          <p:nvPr/>
        </p:nvSpPr>
        <p:spPr>
          <a:xfrm>
            <a:off x="1415480" y="476672"/>
            <a:ext cx="1317625" cy="400050"/>
          </a:xfrm>
          <a:prstGeom prst="rect">
            <a:avLst/>
          </a:prstGeom>
          <a:solidFill>
            <a:srgbClr val="1563FF"/>
          </a:solidFill>
          <a:ln w="9525" cap="flat" cmpd="sng">
            <a:solidFill>
              <a:srgbClr val="0000CC"/>
            </a:solidFill>
            <a:prstDash val="solid"/>
            <a:miter/>
            <a:headEnd type="none" w="med" len="med"/>
            <a:tailEnd type="none" w="med" len="med"/>
          </a:ln>
        </p:spPr>
        <p:txBody>
          <a:bodyPr anchor="t">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学科情况</a:t>
            </a:r>
          </a:p>
        </p:txBody>
      </p:sp>
      <p:graphicFrame>
        <p:nvGraphicFramePr>
          <p:cNvPr id="4" name="表格 3"/>
          <p:cNvGraphicFramePr/>
          <p:nvPr/>
        </p:nvGraphicFramePr>
        <p:xfrm>
          <a:off x="2303436" y="2852936"/>
          <a:ext cx="5581651" cy="1793875"/>
        </p:xfrm>
        <a:graphic>
          <a:graphicData uri="http://schemas.openxmlformats.org/drawingml/2006/table">
            <a:tbl>
              <a:tblPr firstRow="1" bandRow="1">
                <a:tableStyleId>{5C22544A-7EE6-4342-B048-85BDC9FD1C3A}</a:tableStyleId>
              </a:tblPr>
              <a:tblGrid>
                <a:gridCol w="587308"/>
                <a:gridCol w="1393032"/>
                <a:gridCol w="1558113"/>
                <a:gridCol w="2043198"/>
              </a:tblGrid>
              <a:tr h="479554">
                <a:tc>
                  <a:txBody>
                    <a:bodyPr/>
                    <a:lstStyle/>
                    <a:p>
                      <a:pPr indent="0" algn="ctr">
                        <a:buNone/>
                      </a:pPr>
                      <a:r>
                        <a:rPr lang="en-US" sz="1400" b="1" dirty="0" err="1">
                          <a:solidFill>
                            <a:srgbClr val="000000"/>
                          </a:solidFill>
                          <a:latin typeface="微软雅黑" panose="020B0503020204020204" pitchFamily="34" charset="-122"/>
                          <a:ea typeface="微软雅黑" panose="020B0503020204020204" pitchFamily="34" charset="-122"/>
                        </a:rPr>
                        <a:t>序号</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学科代码</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学科名称</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1" dirty="0" err="1" smtClean="0">
                          <a:solidFill>
                            <a:srgbClr val="000000"/>
                          </a:solidFill>
                          <a:latin typeface="微软雅黑" panose="020B0503020204020204" pitchFamily="34" charset="-122"/>
                          <a:ea typeface="微软雅黑" panose="020B0503020204020204" pitchFamily="34" charset="-122"/>
                        </a:rPr>
                        <a:t>类别</a:t>
                      </a:r>
                      <a:endParaRPr lang="en-US" altLang="en-US" sz="1400" b="1" dirty="0">
                        <a:solidFill>
                          <a:srgbClr val="000000"/>
                        </a:solidFill>
                        <a:latin typeface="微软雅黑" panose="020B0503020204020204" pitchFamily="34" charset="-122"/>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9627">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0827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核科学与技术</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国内一流建设学科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1395">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0837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安全科学与工程</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国内一流培育学科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3299">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rgbClr val="000000"/>
                          </a:solidFill>
                          <a:latin typeface="Times New Roman" panose="02020603050405020304" pitchFamily="18" charset="0"/>
                          <a:ea typeface="微软雅黑" panose="020B0503020204020204" pitchFamily="34" charset="-122"/>
                        </a:rPr>
                        <a:t>基础医学</a:t>
                      </a:r>
                      <a:endParaRPr lang="en-US" altLang="en-US" sz="1400" b="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400" b="0" dirty="0" err="1">
                          <a:solidFill>
                            <a:srgbClr val="000000"/>
                          </a:solidFill>
                          <a:latin typeface="Times New Roman" panose="02020603050405020304" pitchFamily="18" charset="0"/>
                          <a:ea typeface="微软雅黑" panose="020B0503020204020204" pitchFamily="34" charset="-122"/>
                        </a:rPr>
                        <a:t>国内一流培育学科</a:t>
                      </a:r>
                      <a:endParaRPr lang="en-US" altLang="en-US" sz="1400" b="0" dirty="0">
                        <a:solidFill>
                          <a:srgbClr val="000000"/>
                        </a:solidFill>
                        <a:latin typeface="Times New Roman" panose="02020603050405020304" pitchFamily="18" charset="0"/>
                        <a:ea typeface="微软雅黑" panose="020B0503020204020204" pitchFamily="34" charset="-122"/>
                      </a:endParaRPr>
                    </a:p>
                  </a:txBody>
                  <a:tcPr marL="91430" marR="91430" marT="45694" marB="45694"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7"/>
          <p:cNvSpPr>
            <a:spLocks noChangeArrowheads="1"/>
          </p:cNvSpPr>
          <p:nvPr/>
        </p:nvSpPr>
        <p:spPr bwMode="auto">
          <a:xfrm>
            <a:off x="5486678" y="1696720"/>
            <a:ext cx="3551555" cy="655320"/>
          </a:xfrm>
          <a:prstGeom prst="rect">
            <a:avLst/>
          </a:prstGeom>
          <a:solidFill>
            <a:schemeClr val="tx2">
              <a:lumMod val="75000"/>
              <a:lumOff val="25000"/>
            </a:schemeClr>
          </a:solidFill>
          <a:ln w="9525">
            <a:solidFill>
              <a:schemeClr val="tx2">
                <a:lumMod val="90000"/>
                <a:lumOff val="10000"/>
              </a:schemeClr>
            </a:solidFill>
            <a:miter lim="800000"/>
          </a:ln>
          <a:scene3d>
            <a:camera prst="orthographicFront"/>
            <a:lightRig rig="threePt" dir="t"/>
          </a:scene3d>
          <a:sp3d>
            <a:bevelT/>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矩形 11"/>
          <p:cNvSpPr/>
          <p:nvPr/>
        </p:nvSpPr>
        <p:spPr>
          <a:xfrm>
            <a:off x="335360" y="3047117"/>
            <a:ext cx="1535429" cy="764176"/>
          </a:xfrm>
          <a:prstGeom prst="rect">
            <a:avLst/>
          </a:prstGeom>
          <a:ln>
            <a:noFill/>
          </a:ln>
          <a:effectLst>
            <a:outerShdw blurRad="190500" dist="228600" dir="2700000" algn="ctr">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p:spPr>
        <p:txBody>
          <a:bodyPr wrap="none" lIns="108000" tIns="36000" rIns="108000" bIns="0" anchor="ctr"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3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内容提要</a:t>
            </a:r>
          </a:p>
        </p:txBody>
      </p:sp>
      <p:sp>
        <p:nvSpPr>
          <p:cNvPr id="11273" name="Text Box 9"/>
          <p:cNvSpPr txBox="1"/>
          <p:nvPr/>
        </p:nvSpPr>
        <p:spPr>
          <a:xfrm>
            <a:off x="5649739" y="1768976"/>
            <a:ext cx="216024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600" b="1" dirty="0">
                <a:latin typeface="Arial" panose="020B0604020202020204" pitchFamily="34" charset="0"/>
              </a:rPr>
              <a:t>  </a:t>
            </a:r>
            <a:r>
              <a:rPr lang="zh-CN" altLang="en-US" sz="2000" b="1" dirty="0" smtClean="0">
                <a:solidFill>
                  <a:schemeClr val="bg1"/>
                </a:solidFill>
                <a:latin typeface="Arial" panose="020B0604020202020204" pitchFamily="34" charset="0"/>
                <a:ea typeface="微软雅黑" panose="020B0503020204020204" pitchFamily="34" charset="-122"/>
              </a:rPr>
              <a:t>学校基本情况</a:t>
            </a:r>
          </a:p>
        </p:txBody>
      </p:sp>
      <p:sp>
        <p:nvSpPr>
          <p:cNvPr id="14" name="矩形 13"/>
          <p:cNvSpPr/>
          <p:nvPr/>
        </p:nvSpPr>
        <p:spPr>
          <a:xfrm>
            <a:off x="4367808" y="1696720"/>
            <a:ext cx="666115" cy="655955"/>
          </a:xfrm>
          <a:prstGeom prst="rect">
            <a:avLst/>
          </a:prstGeom>
          <a:solidFill>
            <a:schemeClr val="tx2">
              <a:lumMod val="75000"/>
              <a:lumOff val="25000"/>
            </a:schemeClr>
          </a:solidFill>
          <a:ln>
            <a:solidFill>
              <a:schemeClr val="tx2">
                <a:lumMod val="90000"/>
                <a:lumOff val="10000"/>
              </a:schemeClr>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一</a:t>
            </a:r>
          </a:p>
        </p:txBody>
      </p:sp>
      <p:sp>
        <p:nvSpPr>
          <p:cNvPr id="2" name="Rectangle 127"/>
          <p:cNvSpPr>
            <a:spLocks noChangeArrowheads="1"/>
          </p:cNvSpPr>
          <p:nvPr/>
        </p:nvSpPr>
        <p:spPr bwMode="auto">
          <a:xfrm>
            <a:off x="5486678" y="3101340"/>
            <a:ext cx="3552190" cy="655320"/>
          </a:xfrm>
          <a:prstGeom prst="rect">
            <a:avLst/>
          </a:prstGeom>
          <a:solidFill>
            <a:schemeClr val="tx2">
              <a:lumMod val="75000"/>
              <a:lumOff val="25000"/>
            </a:schemeClr>
          </a:solidFill>
          <a:ln w="9525">
            <a:solidFill>
              <a:schemeClr val="tx2">
                <a:lumMod val="90000"/>
                <a:lumOff val="10000"/>
              </a:schemeClr>
            </a:solidFill>
            <a:miter lim="800000"/>
          </a:ln>
          <a:scene3d>
            <a:camera prst="orthographicFront"/>
            <a:lightRig rig="threePt" dir="t"/>
          </a:scene3d>
          <a:sp3d>
            <a:bevelT/>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Text Box 9"/>
          <p:cNvSpPr txBox="1"/>
          <p:nvPr/>
        </p:nvSpPr>
        <p:spPr>
          <a:xfrm>
            <a:off x="5649873" y="3225800"/>
            <a:ext cx="321691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2000" b="1" dirty="0" smtClean="0">
                <a:solidFill>
                  <a:schemeClr val="bg1"/>
                </a:solidFill>
                <a:latin typeface="Arial" panose="020B0604020202020204" pitchFamily="34" charset="0"/>
                <a:ea typeface="微软雅黑" panose="020B0503020204020204" pitchFamily="34" charset="-122"/>
                <a:sym typeface="+mn-ea"/>
              </a:rPr>
              <a:t>学校双创工作典型特色</a:t>
            </a:r>
            <a:endParaRPr lang="zh-CN" altLang="en-US" sz="2000" b="1" dirty="0" smtClean="0">
              <a:solidFill>
                <a:schemeClr val="bg1"/>
              </a:solidFill>
              <a:latin typeface="Arial" panose="020B0604020202020204" pitchFamily="34" charset="0"/>
              <a:ea typeface="微软雅黑" panose="020B0503020204020204" pitchFamily="34" charset="-122"/>
            </a:endParaRPr>
          </a:p>
        </p:txBody>
      </p:sp>
      <p:sp>
        <p:nvSpPr>
          <p:cNvPr id="4" name="矩形 3"/>
          <p:cNvSpPr/>
          <p:nvPr/>
        </p:nvSpPr>
        <p:spPr>
          <a:xfrm>
            <a:off x="4367808" y="3101340"/>
            <a:ext cx="666115" cy="655955"/>
          </a:xfrm>
          <a:prstGeom prst="rect">
            <a:avLst/>
          </a:prstGeom>
          <a:solidFill>
            <a:schemeClr val="tx2">
              <a:lumMod val="75000"/>
              <a:lumOff val="25000"/>
            </a:schemeClr>
          </a:solidFill>
          <a:ln>
            <a:solidFill>
              <a:schemeClr val="tx2">
                <a:lumMod val="90000"/>
                <a:lumOff val="10000"/>
              </a:schemeClr>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二</a:t>
            </a:r>
          </a:p>
        </p:txBody>
      </p:sp>
      <p:sp>
        <p:nvSpPr>
          <p:cNvPr id="5" name="Rectangle 127"/>
          <p:cNvSpPr>
            <a:spLocks noChangeArrowheads="1"/>
          </p:cNvSpPr>
          <p:nvPr/>
        </p:nvSpPr>
        <p:spPr bwMode="auto">
          <a:xfrm>
            <a:off x="5486678" y="4530090"/>
            <a:ext cx="3552825" cy="655320"/>
          </a:xfrm>
          <a:prstGeom prst="rect">
            <a:avLst/>
          </a:prstGeom>
          <a:solidFill>
            <a:schemeClr val="tx2">
              <a:lumMod val="75000"/>
              <a:lumOff val="25000"/>
            </a:schemeClr>
          </a:solidFill>
          <a:ln w="9525">
            <a:solidFill>
              <a:schemeClr val="tx2">
                <a:lumMod val="90000"/>
                <a:lumOff val="10000"/>
              </a:schemeClr>
            </a:solidFill>
            <a:miter lim="800000"/>
          </a:ln>
          <a:scene3d>
            <a:camera prst="orthographicFront"/>
            <a:lightRig rig="threePt" dir="t"/>
          </a:scene3d>
          <a:sp3d>
            <a:bevelT/>
          </a:sp3d>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Text Box 9"/>
          <p:cNvSpPr txBox="1"/>
          <p:nvPr/>
        </p:nvSpPr>
        <p:spPr>
          <a:xfrm>
            <a:off x="5649873" y="4658995"/>
            <a:ext cx="338836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1600" b="1" dirty="0">
                <a:latin typeface="Arial" panose="020B0604020202020204" pitchFamily="34" charset="0"/>
              </a:rPr>
              <a:t>  </a:t>
            </a:r>
            <a:r>
              <a:rPr lang="zh-CN" altLang="en-US" sz="2000" b="1" dirty="0" smtClean="0">
                <a:solidFill>
                  <a:schemeClr val="bg1"/>
                </a:solidFill>
                <a:latin typeface="Arial" panose="020B0604020202020204" pitchFamily="34" charset="0"/>
                <a:ea typeface="微软雅黑" panose="020B0503020204020204" pitchFamily="34" charset="-122"/>
                <a:sym typeface="+mn-ea"/>
              </a:rPr>
              <a:t>当前双创工作的问题和建议</a:t>
            </a:r>
            <a:endParaRPr lang="zh-CN" altLang="en-US" sz="2000" b="1" dirty="0" smtClean="0">
              <a:solidFill>
                <a:schemeClr val="bg1"/>
              </a:solidFill>
              <a:latin typeface="Arial" panose="020B0604020202020204" pitchFamily="34" charset="0"/>
              <a:ea typeface="微软雅黑" panose="020B0503020204020204" pitchFamily="34" charset="-122"/>
            </a:endParaRPr>
          </a:p>
        </p:txBody>
      </p:sp>
      <p:sp>
        <p:nvSpPr>
          <p:cNvPr id="7" name="矩形 6"/>
          <p:cNvSpPr/>
          <p:nvPr/>
        </p:nvSpPr>
        <p:spPr>
          <a:xfrm>
            <a:off x="4367808" y="4530090"/>
            <a:ext cx="666115" cy="655955"/>
          </a:xfrm>
          <a:prstGeom prst="rect">
            <a:avLst/>
          </a:prstGeom>
          <a:solidFill>
            <a:schemeClr val="tx2">
              <a:lumMod val="75000"/>
              <a:lumOff val="25000"/>
            </a:schemeClr>
          </a:solidFill>
          <a:ln>
            <a:solidFill>
              <a:schemeClr val="tx2">
                <a:lumMod val="90000"/>
                <a:lumOff val="10000"/>
              </a:schemeClr>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50" normalizeH="0" baseline="0" noProof="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三</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文本框 1"/>
          <p:cNvSpPr txBox="1"/>
          <p:nvPr/>
        </p:nvSpPr>
        <p:spPr>
          <a:xfrm>
            <a:off x="828040" y="1131570"/>
            <a:ext cx="3624263" cy="1458913"/>
          </a:xfrm>
          <a:prstGeom prst="rect">
            <a:avLst/>
          </a:prstGeom>
          <a:noFill/>
          <a:ln w="9525">
            <a:noFill/>
          </a:ln>
        </p:spPr>
        <p:txBody>
          <a:bodyPr>
            <a:spAutoFit/>
          </a:bodyPr>
          <a:lstStyle/>
          <a:p>
            <a:pPr marR="0" defTabSz="914400" eaLnBrk="0" hangingPunct="0">
              <a:lnSpc>
                <a:spcPts val="2665"/>
              </a:lnSpc>
              <a:buClrTx/>
              <a:buSzTx/>
              <a:defRPr/>
            </a:pPr>
            <a:r>
              <a:rPr kumimoji="0" lang="zh-CN" altLang="en-US" sz="1865" b="1" kern="1200" cap="none" spc="0" normalizeH="0" baseline="0" noProof="1">
                <a:solidFill>
                  <a:srgbClr val="FF0000"/>
                </a:solidFill>
                <a:latin typeface="微软雅黑" panose="020B0503020204020204" pitchFamily="34" charset="-122"/>
                <a:ea typeface="微软雅黑" panose="020B0503020204020204" pitchFamily="34" charset="-122"/>
                <a:cs typeface="+mn-cs"/>
                <a:sym typeface="等线" pitchFamily="2" charset="-122"/>
              </a:rPr>
              <a:t>▲</a:t>
            </a:r>
            <a:r>
              <a:rPr kumimoji="0" lang="zh-CN" altLang="en-US" sz="1865" b="1" kern="1200" cap="none" spc="0" normalizeH="0" baseline="0" noProof="1">
                <a:latin typeface="微软雅黑" panose="020B0503020204020204" pitchFamily="34" charset="-122"/>
                <a:ea typeface="微软雅黑" panose="020B0503020204020204" pitchFamily="34" charset="-122"/>
                <a:cs typeface="+mn-cs"/>
                <a:sym typeface="等线" pitchFamily="2" charset="-122"/>
              </a:rPr>
              <a:t>南华大学长沙创新研究院</a:t>
            </a:r>
          </a:p>
          <a:p>
            <a:pPr marR="0" defTabSz="914400" eaLnBrk="0" hangingPunct="0">
              <a:lnSpc>
                <a:spcPts val="2665"/>
              </a:lnSpc>
              <a:buClrTx/>
              <a:buSzTx/>
              <a:defRPr/>
            </a:pPr>
            <a:r>
              <a:rPr kumimoji="0" lang="zh-CN" altLang="en-US" sz="1865" b="1" kern="1200" cap="none" spc="0" normalizeH="0" baseline="0" noProof="1">
                <a:solidFill>
                  <a:srgbClr val="FF0000"/>
                </a:solidFill>
                <a:latin typeface="微软雅黑" panose="020B0503020204020204" pitchFamily="34" charset="-122"/>
                <a:ea typeface="微软雅黑" panose="020B0503020204020204" pitchFamily="34" charset="-122"/>
                <a:cs typeface="+mn-cs"/>
                <a:sym typeface="等线" pitchFamily="2" charset="-122"/>
              </a:rPr>
              <a:t>▲</a:t>
            </a:r>
            <a:r>
              <a:rPr kumimoji="0" lang="zh-CN" altLang="en-US" sz="1865" b="1" kern="1200" cap="none" spc="0" normalizeH="0" baseline="0" noProof="1">
                <a:latin typeface="微软雅黑" panose="020B0503020204020204" pitchFamily="34" charset="-122"/>
                <a:ea typeface="微软雅黑" panose="020B0503020204020204" pitchFamily="34" charset="-122"/>
                <a:cs typeface="+mn-cs"/>
                <a:sym typeface="等线" pitchFamily="2" charset="-122"/>
              </a:rPr>
              <a:t>南华大学上虞高等研究院</a:t>
            </a:r>
          </a:p>
          <a:p>
            <a:pPr marR="0" defTabSz="914400" eaLnBrk="0" hangingPunct="0">
              <a:lnSpc>
                <a:spcPts val="2665"/>
              </a:lnSpc>
              <a:buClrTx/>
              <a:buSzTx/>
              <a:defRPr/>
            </a:pPr>
            <a:r>
              <a:rPr kumimoji="0" lang="zh-CN" altLang="en-US" sz="1865" b="1" kern="1200" cap="none" spc="0" normalizeH="0" baseline="0" noProof="1">
                <a:solidFill>
                  <a:srgbClr val="FF0000"/>
                </a:solidFill>
                <a:latin typeface="微软雅黑" panose="020B0503020204020204" pitchFamily="34" charset="-122"/>
                <a:ea typeface="微软雅黑" panose="020B0503020204020204" pitchFamily="34" charset="-122"/>
                <a:cs typeface="+mn-cs"/>
                <a:sym typeface="等线" pitchFamily="2" charset="-122"/>
              </a:rPr>
              <a:t>▲</a:t>
            </a:r>
            <a:r>
              <a:rPr kumimoji="0" lang="zh-CN" altLang="en-US" sz="1865" b="1" kern="1200" cap="none" spc="0" normalizeH="0" baseline="0" noProof="1">
                <a:latin typeface="微软雅黑" panose="020B0503020204020204" pitchFamily="34" charset="-122"/>
                <a:ea typeface="微软雅黑" panose="020B0503020204020204" pitchFamily="34" charset="-122"/>
                <a:cs typeface="+mn-cs"/>
                <a:sym typeface="等线" pitchFamily="2" charset="-122"/>
              </a:rPr>
              <a:t>南华大学诸暨创新研究院</a:t>
            </a:r>
          </a:p>
          <a:p>
            <a:pPr marR="0" defTabSz="914400" eaLnBrk="0" hangingPunct="0">
              <a:lnSpc>
                <a:spcPts val="2665"/>
              </a:lnSpc>
              <a:buClrTx/>
              <a:buSzTx/>
              <a:defRPr/>
            </a:pPr>
            <a:r>
              <a:rPr kumimoji="0" lang="zh-CN" altLang="en-US" sz="1865" b="1" kern="1200" cap="none" spc="0" normalizeH="0" baseline="0" noProof="1">
                <a:solidFill>
                  <a:srgbClr val="FF0000"/>
                </a:solidFill>
                <a:latin typeface="微软雅黑" panose="020B0503020204020204" pitchFamily="34" charset="-122"/>
                <a:ea typeface="微软雅黑" panose="020B0503020204020204" pitchFamily="34" charset="-122"/>
                <a:cs typeface="+mn-cs"/>
                <a:sym typeface="等线" pitchFamily="2" charset="-122"/>
              </a:rPr>
              <a:t>▲</a:t>
            </a:r>
            <a:r>
              <a:rPr kumimoji="0" lang="zh-CN" altLang="en-US" sz="1865" b="1" kern="1200" cap="none" spc="0" normalizeH="0" baseline="0" noProof="1">
                <a:latin typeface="微软雅黑" panose="020B0503020204020204" pitchFamily="34" charset="-122"/>
                <a:ea typeface="微软雅黑" panose="020B0503020204020204" pitchFamily="34" charset="-122"/>
                <a:cs typeface="+mn-cs"/>
                <a:sym typeface="+mn-ea"/>
              </a:rPr>
              <a:t>南华大学东莞协同创新研究院</a:t>
            </a:r>
          </a:p>
        </p:txBody>
      </p:sp>
      <p:pic>
        <p:nvPicPr>
          <p:cNvPr id="7" name="图片 6" descr="2c6pffo2xi"/>
          <p:cNvPicPr>
            <a:picLocks noChangeAspect="1"/>
          </p:cNvPicPr>
          <p:nvPr/>
        </p:nvPicPr>
        <p:blipFill>
          <a:blip r:embed="rId3" cstate="print"/>
          <a:stretch>
            <a:fillRect/>
          </a:stretch>
        </p:blipFill>
        <p:spPr>
          <a:xfrm>
            <a:off x="313055" y="3221038"/>
            <a:ext cx="3590925" cy="2552700"/>
          </a:xfrm>
          <a:prstGeom prst="rect">
            <a:avLst/>
          </a:prstGeom>
          <a:effectLst>
            <a:outerShdw blurRad="50800" dist="38100" dir="8100000" algn="tr" rotWithShape="0">
              <a:prstClr val="black">
                <a:alpha val="40000"/>
              </a:prstClr>
            </a:outerShdw>
          </a:effectLst>
        </p:spPr>
      </p:pic>
      <p:sp>
        <p:nvSpPr>
          <p:cNvPr id="81923" name="文本框 2"/>
          <p:cNvSpPr txBox="1"/>
          <p:nvPr/>
        </p:nvSpPr>
        <p:spPr>
          <a:xfrm>
            <a:off x="520700" y="5773738"/>
            <a:ext cx="3382963" cy="433387"/>
          </a:xfrm>
          <a:prstGeom prst="rect">
            <a:avLst/>
          </a:prstGeom>
          <a:noFill/>
          <a:ln w="9525">
            <a:noFill/>
          </a:ln>
        </p:spPr>
        <p:txBody>
          <a:bodyPr anchor="t">
            <a:spAutoFit/>
          </a:bodyPr>
          <a:lstStyle/>
          <a:p>
            <a:pPr eaLnBrk="0" hangingPunct="0">
              <a:lnSpc>
                <a:spcPts val="2665"/>
              </a:lnSpc>
            </a:pPr>
            <a:r>
              <a:rPr lang="zh-CN" altLang="en-US" sz="1400" b="1" dirty="0">
                <a:solidFill>
                  <a:srgbClr val="0000CC"/>
                </a:solidFill>
                <a:latin typeface="微软雅黑" panose="020B0503020204020204" pitchFamily="34" charset="-122"/>
                <a:ea typeface="微软雅黑" panose="020B0503020204020204" pitchFamily="34" charset="-122"/>
                <a:sym typeface="等线" pitchFamily="2" charset="-122"/>
              </a:rPr>
              <a:t>南华大学长三角高等研究院签约现场</a:t>
            </a:r>
          </a:p>
        </p:txBody>
      </p:sp>
      <p:sp>
        <p:nvSpPr>
          <p:cNvPr id="81924" name="文本框 3"/>
          <p:cNvSpPr txBox="1"/>
          <p:nvPr/>
        </p:nvSpPr>
        <p:spPr>
          <a:xfrm>
            <a:off x="8328025" y="5805488"/>
            <a:ext cx="3463925" cy="393700"/>
          </a:xfrm>
          <a:prstGeom prst="rect">
            <a:avLst/>
          </a:prstGeom>
          <a:noFill/>
          <a:ln w="9525">
            <a:noFill/>
          </a:ln>
        </p:spPr>
        <p:txBody>
          <a:bodyPr anchor="t">
            <a:spAutoFit/>
          </a:bodyPr>
          <a:lstStyle/>
          <a:p>
            <a:pPr algn="ctr" eaLnBrk="0" hangingPunct="0">
              <a:lnSpc>
                <a:spcPts val="2665"/>
              </a:lnSpc>
            </a:pPr>
            <a:r>
              <a:rPr lang="zh-CN" altLang="en-US" sz="1400" b="1" dirty="0">
                <a:solidFill>
                  <a:srgbClr val="0000CC"/>
                </a:solidFill>
                <a:latin typeface="微软雅黑" panose="020B0503020204020204" pitchFamily="34" charset="-122"/>
                <a:ea typeface="微软雅黑" panose="020B0503020204020204" pitchFamily="34" charset="-122"/>
                <a:sym typeface="等线" pitchFamily="2" charset="-122"/>
              </a:rPr>
              <a:t>南华大学长三角研究院揭牌现场</a:t>
            </a:r>
          </a:p>
        </p:txBody>
      </p:sp>
      <p:sp>
        <p:nvSpPr>
          <p:cNvPr id="2" name="矩形 18"/>
          <p:cNvSpPr>
            <a:spLocks noChangeArrowheads="1"/>
          </p:cNvSpPr>
          <p:nvPr/>
        </p:nvSpPr>
        <p:spPr bwMode="auto">
          <a:xfrm>
            <a:off x="4618773" y="1131779"/>
            <a:ext cx="461645" cy="1568450"/>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anchor="ct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sym typeface="+mn-ea"/>
              </a:rPr>
              <a:t>协</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sym typeface="+mn-ea"/>
              </a:rPr>
              <a:t>同</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sym typeface="+mn-ea"/>
              </a:rPr>
              <a:t>育</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FF00"/>
                </a:solidFill>
                <a:effectLst/>
                <a:uLnTx/>
                <a:uFillTx/>
                <a:latin typeface="微软雅黑" panose="020B0503020204020204" pitchFamily="34" charset="-122"/>
                <a:ea typeface="微软雅黑" panose="020B0503020204020204" pitchFamily="34" charset="-122"/>
                <a:cs typeface="+mn-cs"/>
                <a:sym typeface="+mn-ea"/>
              </a:rPr>
              <a:t>人</a:t>
            </a:r>
          </a:p>
        </p:txBody>
      </p:sp>
      <p:sp>
        <p:nvSpPr>
          <p:cNvPr id="6" name="文本框 5"/>
          <p:cNvSpPr txBox="1"/>
          <p:nvPr/>
        </p:nvSpPr>
        <p:spPr>
          <a:xfrm>
            <a:off x="5415915" y="1353185"/>
            <a:ext cx="6405245" cy="998855"/>
          </a:xfrm>
          <a:prstGeom prst="rect">
            <a:avLst/>
          </a:prstGeom>
          <a:solidFill>
            <a:schemeClr val="accent5">
              <a:lumMod val="40000"/>
              <a:lumOff val="60000"/>
            </a:schemeClr>
          </a:solidFill>
        </p:spPr>
        <p:txBody>
          <a:bodyPr wrap="square">
            <a:spAutoFit/>
          </a:bodyPr>
          <a:lstStyle/>
          <a:p>
            <a:pPr marR="0" defTabSz="914400" eaLnBrk="0" hangingPunct="0">
              <a:lnSpc>
                <a:spcPts val="2360"/>
              </a:lnSpc>
              <a:buClrTx/>
              <a:buSzTx/>
              <a:defRPr/>
            </a:pPr>
            <a:r>
              <a:rPr kumimoji="0" lang="zh-CN" altLang="en-US" sz="1600" kern="1200" cap="none" spc="0" normalizeH="0" baseline="0" noProof="1">
                <a:latin typeface="宋体" panose="02010600030101010101" pitchFamily="2" charset="-122"/>
                <a:ea typeface="宋体" panose="02010600030101010101" pitchFamily="2" charset="-122"/>
                <a:cs typeface="+mn-cs"/>
                <a:sym typeface="+mn-ea"/>
              </a:rPr>
              <a:t>四大创新研究院是学校重要的</a:t>
            </a:r>
            <a:r>
              <a:rPr kumimoji="0" lang="en-US" altLang="zh-CN" sz="1600" b="1" kern="1200" cap="none" spc="0" normalizeH="0" baseline="0" noProof="1">
                <a:solidFill>
                  <a:srgbClr val="0000CC"/>
                </a:solidFill>
                <a:latin typeface="仿宋_GB2312" pitchFamily="49" charset="-122"/>
                <a:ea typeface="仿宋_GB2312" pitchFamily="49" charset="-122"/>
                <a:cs typeface="+mn-cs"/>
                <a:sym typeface="+mn-ea"/>
              </a:rPr>
              <a:t>“</a:t>
            </a:r>
            <a:r>
              <a:rPr kumimoji="0" lang="zh-CN" altLang="en-US" sz="1600" b="1" kern="1200" cap="none" spc="0" normalizeH="0" baseline="0" noProof="1">
                <a:solidFill>
                  <a:srgbClr val="0000CC"/>
                </a:solidFill>
                <a:latin typeface="仿宋_GB2312" pitchFamily="49" charset="-122"/>
                <a:ea typeface="仿宋_GB2312" pitchFamily="49" charset="-122"/>
                <a:cs typeface="+mn-cs"/>
                <a:sym typeface="+mn-ea"/>
              </a:rPr>
              <a:t>三</a:t>
            </a:r>
            <a:r>
              <a:rPr kumimoji="0" lang="zh-CN" altLang="en-US"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基地一窗口</a:t>
            </a:r>
            <a:r>
              <a:rPr kumimoji="0" lang="en-US" altLang="zh-CN"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a:t>
            </a:r>
            <a:r>
              <a:rPr kumimoji="0" lang="zh-CN" altLang="en-US" sz="1600" kern="1200" cap="none" spc="0" normalizeH="0" baseline="0" noProof="1">
                <a:latin typeface="微软雅黑" panose="020B0503020204020204" pitchFamily="34" charset="-122"/>
                <a:ea typeface="微软雅黑" panose="020B0503020204020204" pitchFamily="34" charset="-122"/>
                <a:cs typeface="+mn-cs"/>
                <a:sym typeface="+mn-ea"/>
              </a:rPr>
              <a:t>，即</a:t>
            </a:r>
            <a:r>
              <a:rPr kumimoji="0" lang="zh-CN" altLang="en-US"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高层次人才凝聚培养</a:t>
            </a:r>
            <a:r>
              <a:rPr kumimoji="0" lang="zh-CN" altLang="zh-CN" sz="1600" kern="1200" cap="none" spc="0" normalizeH="0" baseline="0" noProof="0" dirty="0">
                <a:latin typeface="Arial" panose="020B0604020202020204" pitchFamily="34" charset="0"/>
                <a:ea typeface="宋体" panose="02010600030101010101" pitchFamily="2" charset="-122"/>
                <a:cs typeface="+mn-cs"/>
                <a:sym typeface="+mn-ea"/>
              </a:rPr>
              <a:t>的基地，</a:t>
            </a:r>
            <a:r>
              <a:rPr kumimoji="0" lang="zh-CN" altLang="en-US"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创新成果研发与转化</a:t>
            </a:r>
            <a:r>
              <a:rPr kumimoji="0" lang="zh-CN" altLang="zh-CN" sz="1600" kern="1200" cap="none" spc="0" normalizeH="0" baseline="0" noProof="0" dirty="0">
                <a:latin typeface="Arial" panose="020B0604020202020204" pitchFamily="34" charset="0"/>
                <a:ea typeface="宋体" panose="02010600030101010101" pitchFamily="2" charset="-122"/>
                <a:cs typeface="+mn-cs"/>
                <a:sym typeface="+mn-ea"/>
              </a:rPr>
              <a:t>的基地，</a:t>
            </a:r>
            <a:r>
              <a:rPr kumimoji="0" lang="zh-CN" altLang="en-US"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实践教学与就业</a:t>
            </a:r>
            <a:r>
              <a:rPr kumimoji="0" lang="zh-CN" altLang="zh-CN" sz="1600" kern="1200" cap="none" spc="0" normalizeH="0" baseline="0" noProof="0" dirty="0">
                <a:latin typeface="Arial" panose="020B0604020202020204" pitchFamily="34" charset="0"/>
                <a:ea typeface="宋体" panose="02010600030101010101" pitchFamily="2" charset="-122"/>
                <a:cs typeface="+mn-cs"/>
                <a:sym typeface="+mn-ea"/>
              </a:rPr>
              <a:t>的基地和</a:t>
            </a:r>
            <a:r>
              <a:rPr kumimoji="0" lang="zh-CN" altLang="en-US" sz="1600" b="1" kern="1200" cap="none" spc="0" normalizeH="0" baseline="0" noProof="1">
                <a:solidFill>
                  <a:srgbClr val="0000CC"/>
                </a:solidFill>
                <a:latin typeface="Arial" panose="020B0604020202020204" pitchFamily="34" charset="0"/>
                <a:ea typeface="宋体" panose="02010600030101010101" pitchFamily="2" charset="-122"/>
                <a:cs typeface="+mn-cs"/>
                <a:sym typeface="+mn-ea"/>
              </a:rPr>
              <a:t>服务社会经济发展</a:t>
            </a:r>
            <a:r>
              <a:rPr kumimoji="0" lang="zh-CN" altLang="zh-CN" sz="1600" kern="1200" cap="none" spc="0" normalizeH="0" baseline="0" noProof="0" dirty="0">
                <a:latin typeface="Arial" panose="020B0604020202020204" pitchFamily="34" charset="0"/>
                <a:ea typeface="宋体" panose="02010600030101010101" pitchFamily="2" charset="-122"/>
                <a:cs typeface="+mn-cs"/>
                <a:sym typeface="+mn-ea"/>
              </a:rPr>
              <a:t>的窗口</a:t>
            </a:r>
            <a:r>
              <a:rPr kumimoji="0" lang="zh-CN" altLang="en-US" sz="1600" kern="1200" cap="none" spc="0" normalizeH="0" baseline="0" noProof="0" dirty="0">
                <a:latin typeface="Arial" panose="020B0604020202020204" pitchFamily="34" charset="0"/>
                <a:ea typeface="宋体" panose="02010600030101010101" pitchFamily="2" charset="-122"/>
                <a:cs typeface="+mn-cs"/>
                <a:sym typeface="+mn-ea"/>
              </a:rPr>
              <a:t>。</a:t>
            </a:r>
            <a:endParaRPr kumimoji="0" lang="en-US" altLang="zh-CN" sz="1600" kern="1200" cap="none" spc="0" normalizeH="0" baseline="0" noProof="1">
              <a:latin typeface="微软雅黑" panose="020B0503020204020204" pitchFamily="34" charset="-122"/>
              <a:ea typeface="微软雅黑" panose="020B0503020204020204" pitchFamily="34" charset="-122"/>
              <a:cs typeface="+mn-cs"/>
              <a:sym typeface="+mn-ea"/>
            </a:endParaRPr>
          </a:p>
        </p:txBody>
      </p:sp>
      <p:pic>
        <p:nvPicPr>
          <p:cNvPr id="81927" name="图片 12" descr="F254F858FBAE8B7A5B7CDDC7D661110F"/>
          <p:cNvPicPr>
            <a:picLocks noChangeAspect="1"/>
          </p:cNvPicPr>
          <p:nvPr/>
        </p:nvPicPr>
        <p:blipFill>
          <a:blip r:embed="rId4" cstate="print"/>
          <a:stretch>
            <a:fillRect/>
          </a:stretch>
        </p:blipFill>
        <p:spPr>
          <a:xfrm>
            <a:off x="4079875" y="3213100"/>
            <a:ext cx="3790950" cy="2551113"/>
          </a:xfrm>
          <a:prstGeom prst="rect">
            <a:avLst/>
          </a:prstGeom>
          <a:noFill/>
          <a:ln w="9525">
            <a:noFill/>
          </a:ln>
        </p:spPr>
      </p:pic>
      <p:sp>
        <p:nvSpPr>
          <p:cNvPr id="81928" name="文本框 13"/>
          <p:cNvSpPr txBox="1"/>
          <p:nvPr/>
        </p:nvSpPr>
        <p:spPr>
          <a:xfrm>
            <a:off x="4239578" y="5773738"/>
            <a:ext cx="3924300" cy="433387"/>
          </a:xfrm>
          <a:prstGeom prst="rect">
            <a:avLst/>
          </a:prstGeom>
          <a:noFill/>
          <a:ln w="9525">
            <a:noFill/>
          </a:ln>
        </p:spPr>
        <p:txBody>
          <a:bodyPr anchor="t">
            <a:spAutoFit/>
          </a:bodyPr>
          <a:lstStyle/>
          <a:p>
            <a:pPr eaLnBrk="0" hangingPunct="0">
              <a:lnSpc>
                <a:spcPts val="2665"/>
              </a:lnSpc>
            </a:pPr>
            <a:r>
              <a:rPr lang="zh-CN" altLang="en-US" sz="1400" b="1" dirty="0">
                <a:solidFill>
                  <a:srgbClr val="0000CC"/>
                </a:solidFill>
                <a:latin typeface="微软雅黑" panose="020B0503020204020204" pitchFamily="34" charset="-122"/>
                <a:ea typeface="微软雅黑" panose="020B0503020204020204" pitchFamily="34" charset="-122"/>
                <a:sym typeface="等线" pitchFamily="2" charset="-122"/>
              </a:rPr>
              <a:t>南华大学东莞协同创新研究院揭牌仪式现场</a:t>
            </a:r>
          </a:p>
        </p:txBody>
      </p:sp>
      <p:sp>
        <p:nvSpPr>
          <p:cNvPr id="81929" name="文本框 31"/>
          <p:cNvSpPr txBox="1"/>
          <p:nvPr/>
        </p:nvSpPr>
        <p:spPr>
          <a:xfrm>
            <a:off x="1188085" y="273050"/>
            <a:ext cx="2243619" cy="400110"/>
          </a:xfrm>
          <a:prstGeom prst="rect">
            <a:avLst/>
          </a:prstGeom>
          <a:noFill/>
          <a:ln w="9525">
            <a:noFill/>
          </a:ln>
        </p:spPr>
        <p:txBody>
          <a:bodyPr wrap="square" anchor="t">
            <a:spAutoFit/>
          </a:bodyPr>
          <a:lstStyle/>
          <a:p>
            <a:pPr eaLnBrk="0" hangingPunct="0"/>
            <a:r>
              <a:rPr lang="zh-CN" altLang="en-US" sz="2000" b="1" dirty="0">
                <a:solidFill>
                  <a:srgbClr val="0000CC"/>
                </a:solidFill>
                <a:latin typeface="微软雅黑" panose="020B0503020204020204" pitchFamily="34" charset="-122"/>
                <a:ea typeface="微软雅黑" panose="020B0503020204020204" pitchFamily="34" charset="-122"/>
                <a:sym typeface="宋体" panose="02010600030101010101" pitchFamily="2" charset="-122"/>
              </a:rPr>
              <a:t>四</a:t>
            </a:r>
            <a:r>
              <a:rPr lang="zh-CN" altLang="en-US" sz="2000" b="1" dirty="0" smtClean="0">
                <a:solidFill>
                  <a:srgbClr val="0000CC"/>
                </a:solidFill>
                <a:latin typeface="微软雅黑" panose="020B0503020204020204" pitchFamily="34" charset="-122"/>
                <a:ea typeface="微软雅黑" panose="020B0503020204020204" pitchFamily="34" charset="-122"/>
                <a:sym typeface="宋体" panose="02010600030101010101" pitchFamily="2" charset="-122"/>
              </a:rPr>
              <a:t>大创新研</a:t>
            </a:r>
            <a:r>
              <a:rPr lang="zh-CN" altLang="en-US" sz="2000" b="1" dirty="0">
                <a:solidFill>
                  <a:srgbClr val="0000CC"/>
                </a:solidFill>
                <a:latin typeface="微软雅黑" panose="020B0503020204020204" pitchFamily="34" charset="-122"/>
                <a:ea typeface="微软雅黑" panose="020B0503020204020204" pitchFamily="34" charset="-122"/>
                <a:sym typeface="宋体" panose="02010600030101010101" pitchFamily="2" charset="-122"/>
              </a:rPr>
              <a:t>究院</a:t>
            </a:r>
          </a:p>
        </p:txBody>
      </p:sp>
      <p:pic>
        <p:nvPicPr>
          <p:cNvPr id="81932" name="Picture 19" descr="D:\Documents\Tencent Files\1017935367\Image\C2C\447995B721E3FE5E7F688A1045299048.jpg"/>
          <p:cNvPicPr>
            <a:picLocks noChangeAspect="1"/>
          </p:cNvPicPr>
          <p:nvPr/>
        </p:nvPicPr>
        <p:blipFill>
          <a:blip r:embed="rId5" cstate="print"/>
          <a:stretch>
            <a:fillRect/>
          </a:stretch>
        </p:blipFill>
        <p:spPr>
          <a:xfrm>
            <a:off x="7933055" y="3213100"/>
            <a:ext cx="3887788" cy="2592388"/>
          </a:xfrm>
          <a:prstGeom prst="rect">
            <a:avLst/>
          </a:prstGeom>
          <a:noFill/>
          <a:ln w="9525">
            <a:noFill/>
          </a:ln>
        </p:spPr>
      </p:pic>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8" name="Picture 44" descr="https://timgsa.baidu.com/timg?image&amp;quality=80&amp;size=b9999_10000&amp;sec=1494475032008&amp;di=d9891762135bf23329bbfcb1db5b2d13&amp;imgtype=0&amp;src=http%3A%2F%2Ff3.rednet.cn%2Fdata%2Fattachment%2Fforum%2F201105%2F20%2F174516bjvppaxd6d3isodb.jpg"/>
          <p:cNvPicPr>
            <a:picLocks noChangeAspect="1" noChangeArrowheads="1"/>
          </p:cNvPicPr>
          <p:nvPr/>
        </p:nvPicPr>
        <p:blipFill>
          <a:blip r:embed="rId3" cstate="print"/>
          <a:srcRect/>
          <a:stretch>
            <a:fillRect/>
          </a:stretch>
        </p:blipFill>
        <p:spPr bwMode="auto">
          <a:xfrm>
            <a:off x="1415677" y="1947217"/>
            <a:ext cx="2517775" cy="1755775"/>
          </a:xfrm>
          <a:prstGeom prst="rect">
            <a:avLst/>
          </a:prstGeom>
          <a:ln>
            <a:noFill/>
          </a:ln>
          <a:effectLst>
            <a:outerShdw blurRad="292100" dist="139700" dir="2700000" algn="tl" rotWithShape="0">
              <a:srgbClr val="333333">
                <a:alpha val="65000"/>
              </a:srgbClr>
            </a:outerShdw>
          </a:effectLst>
        </p:spPr>
      </p:pic>
      <p:pic>
        <p:nvPicPr>
          <p:cNvPr id="21550" name="Picture 46" descr="https://timgsa.baidu.com/timg?image&amp;quality=80&amp;size=b9999_10000&amp;sec=1494475085632&amp;di=df85b4e72df6299a5b547071907c2ae6&amp;imgtype=jpg&amp;src=http%3A%2F%2Fimg1.imgtn.bdimg.com%2Fit%2Fu%3D3578799946%2C3278801487%26fm%3D214%26gp%3D0.jpg"/>
          <p:cNvPicPr>
            <a:picLocks noChangeAspect="1" noChangeArrowheads="1"/>
          </p:cNvPicPr>
          <p:nvPr/>
        </p:nvPicPr>
        <p:blipFill>
          <a:blip r:embed="rId4" cstate="print"/>
          <a:srcRect/>
          <a:stretch>
            <a:fillRect/>
          </a:stretch>
        </p:blipFill>
        <p:spPr bwMode="auto">
          <a:xfrm>
            <a:off x="4079502" y="1947217"/>
            <a:ext cx="2808288" cy="1800225"/>
          </a:xfrm>
          <a:prstGeom prst="rect">
            <a:avLst/>
          </a:prstGeom>
          <a:ln>
            <a:noFill/>
          </a:ln>
          <a:effectLst>
            <a:outerShdw blurRad="292100" dist="139700" dir="2700000" algn="tl" rotWithShape="0">
              <a:srgbClr val="333333">
                <a:alpha val="65000"/>
              </a:srgbClr>
            </a:outerShdw>
          </a:effectLst>
        </p:spPr>
      </p:pic>
      <p:pic>
        <p:nvPicPr>
          <p:cNvPr id="21552" name="Picture 48" descr="https://timgsa.baidu.com/timg?image&amp;quality=80&amp;size=b9999_10000&amp;sec=1494475133547&amp;di=9682b254bc10662220aa75f5c548448d&amp;imgtype=0&amp;src=http%3A%2F%2Fimg2.app17.com%2FEditImg%2F20150225%2F635604775592550000.jpg"/>
          <p:cNvPicPr>
            <a:picLocks noChangeAspect="1" noChangeArrowheads="1"/>
          </p:cNvPicPr>
          <p:nvPr/>
        </p:nvPicPr>
        <p:blipFill>
          <a:blip r:embed="rId5" cstate="print"/>
          <a:srcRect/>
          <a:stretch>
            <a:fillRect/>
          </a:stretch>
        </p:blipFill>
        <p:spPr bwMode="auto">
          <a:xfrm>
            <a:off x="7175127" y="1947217"/>
            <a:ext cx="2881313" cy="1800225"/>
          </a:xfrm>
          <a:prstGeom prst="rect">
            <a:avLst/>
          </a:prstGeom>
          <a:ln>
            <a:noFill/>
          </a:ln>
          <a:effectLst>
            <a:outerShdw blurRad="292100" dist="139700" dir="2700000" algn="tl" rotWithShape="0">
              <a:srgbClr val="333333">
                <a:alpha val="65000"/>
              </a:srgbClr>
            </a:outerShdw>
          </a:effectLst>
        </p:spPr>
      </p:pic>
      <p:pic>
        <p:nvPicPr>
          <p:cNvPr id="21554" name="Picture 50" descr="https://www.nhfsyy.com/upload/carousel/inx/20161216/5853ab54d87b7.jpg"/>
          <p:cNvPicPr>
            <a:picLocks noChangeAspect="1" noChangeArrowheads="1"/>
          </p:cNvPicPr>
          <p:nvPr/>
        </p:nvPicPr>
        <p:blipFill>
          <a:blip r:embed="rId6" cstate="print"/>
          <a:srcRect/>
          <a:stretch>
            <a:fillRect/>
          </a:stretch>
        </p:blipFill>
        <p:spPr bwMode="auto">
          <a:xfrm>
            <a:off x="1368052" y="3890317"/>
            <a:ext cx="2566988" cy="2160588"/>
          </a:xfrm>
          <a:prstGeom prst="rect">
            <a:avLst/>
          </a:prstGeom>
          <a:ln>
            <a:noFill/>
          </a:ln>
          <a:effectLst>
            <a:outerShdw blurRad="292100" dist="139700" dir="2700000" algn="tl" rotWithShape="0">
              <a:srgbClr val="333333">
                <a:alpha val="65000"/>
              </a:srgbClr>
            </a:outerShdw>
          </a:effectLst>
        </p:spPr>
      </p:pic>
      <p:pic>
        <p:nvPicPr>
          <p:cNvPr id="14373" name="图片 5"/>
          <p:cNvPicPr>
            <a:picLocks noChangeAspect="1"/>
          </p:cNvPicPr>
          <p:nvPr/>
        </p:nvPicPr>
        <p:blipFill>
          <a:blip r:embed="rId7" cstate="print"/>
          <a:stretch>
            <a:fillRect/>
          </a:stretch>
        </p:blipFill>
        <p:spPr>
          <a:xfrm>
            <a:off x="4079502" y="3890317"/>
            <a:ext cx="2808287" cy="2160588"/>
          </a:xfrm>
          <a:prstGeom prst="rect">
            <a:avLst/>
          </a:prstGeom>
          <a:noFill/>
          <a:ln w="9525">
            <a:noFill/>
          </a:ln>
        </p:spPr>
      </p:pic>
      <p:sp>
        <p:nvSpPr>
          <p:cNvPr id="14374" name="TextBox 8"/>
          <p:cNvSpPr txBox="1"/>
          <p:nvPr/>
        </p:nvSpPr>
        <p:spPr>
          <a:xfrm>
            <a:off x="1343472" y="404664"/>
            <a:ext cx="2663825" cy="400050"/>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直属型附属医院：</a:t>
            </a:r>
            <a:r>
              <a:rPr lang="en-US" altLang="zh-CN" sz="2000" b="1" dirty="0">
                <a:solidFill>
                  <a:schemeClr val="bg1"/>
                </a:solidFill>
                <a:latin typeface="微软雅黑" panose="020B0503020204020204" pitchFamily="34" charset="-122"/>
                <a:ea typeface="微软雅黑" panose="020B0503020204020204" pitchFamily="34" charset="-122"/>
              </a:rPr>
              <a:t>6</a:t>
            </a:r>
            <a:r>
              <a:rPr lang="zh-CN" altLang="en-US" sz="2000" b="1" dirty="0">
                <a:solidFill>
                  <a:schemeClr val="bg1"/>
                </a:solidFill>
                <a:latin typeface="微软雅黑" panose="020B0503020204020204" pitchFamily="34" charset="-122"/>
                <a:ea typeface="微软雅黑" panose="020B0503020204020204" pitchFamily="34" charset="-122"/>
              </a:rPr>
              <a:t>所</a:t>
            </a:r>
          </a:p>
        </p:txBody>
      </p:sp>
      <p:pic>
        <p:nvPicPr>
          <p:cNvPr id="14375" name="Picture 42" descr="http://uscnews.usc.edu.cn/_mediafile/uscnews/2019/03/26/2yod8znm0g.png"/>
          <p:cNvPicPr>
            <a:picLocks noChangeAspect="1"/>
          </p:cNvPicPr>
          <p:nvPr/>
        </p:nvPicPr>
        <p:blipFill>
          <a:blip r:embed="rId8" cstate="print"/>
          <a:stretch>
            <a:fillRect/>
          </a:stretch>
        </p:blipFill>
        <p:spPr>
          <a:xfrm>
            <a:off x="7175127" y="3901430"/>
            <a:ext cx="2881312" cy="2149475"/>
          </a:xfrm>
          <a:prstGeom prst="rect">
            <a:avLst/>
          </a:prstGeom>
          <a:noFill/>
          <a:ln w="9525">
            <a:noFill/>
          </a:ln>
        </p:spPr>
      </p:pic>
      <p:sp>
        <p:nvSpPr>
          <p:cNvPr id="11" name="矩形 1"/>
          <p:cNvSpPr/>
          <p:nvPr/>
        </p:nvSpPr>
        <p:spPr>
          <a:xfrm>
            <a:off x="1127448" y="1268760"/>
            <a:ext cx="9145016" cy="461665"/>
          </a:xfrm>
          <a:prstGeom prst="rect">
            <a:avLst/>
          </a:prstGeom>
          <a:noFill/>
          <a:ln w="9525">
            <a:noFill/>
          </a:ln>
        </p:spPr>
        <p:txBody>
          <a:bodyPr wrap="square" anchor="t">
            <a:spAutoFit/>
          </a:bodyPr>
          <a:lstStyle/>
          <a:p>
            <a:pPr algn="just">
              <a:lnSpc>
                <a:spcPct val="150000"/>
              </a:lnSpc>
            </a:pPr>
            <a:r>
              <a:rPr lang="zh-CN" altLang="zh-CN" sz="1600" b="1" dirty="0" smtClean="0">
                <a:solidFill>
                  <a:srgbClr val="2318FC"/>
                </a:solidFill>
                <a:latin typeface="微软雅黑" panose="020B0503020204020204" pitchFamily="34" charset="-122"/>
                <a:ea typeface="微软雅黑" panose="020B0503020204020204" pitchFamily="34" charset="-122"/>
                <a:sym typeface="等线" pitchFamily="2" charset="-122"/>
              </a:rPr>
              <a:t>新增了</a:t>
            </a:r>
            <a:r>
              <a:rPr lang="zh-CN" altLang="zh-CN" sz="1600" b="1" dirty="0" smtClean="0">
                <a:solidFill>
                  <a:srgbClr val="FF0000"/>
                </a:solidFill>
                <a:latin typeface="微软雅黑" panose="020B0503020204020204" pitchFamily="34" charset="-122"/>
                <a:ea typeface="微软雅黑" panose="020B0503020204020204" pitchFamily="34" charset="-122"/>
                <a:sym typeface="等线" pitchFamily="2" charset="-122"/>
              </a:rPr>
              <a:t>南华大学附属长沙中心医院</a:t>
            </a:r>
            <a:r>
              <a:rPr lang="zh-CN" altLang="zh-CN" sz="1600" b="1" dirty="0" smtClean="0">
                <a:solidFill>
                  <a:srgbClr val="2318FC"/>
                </a:solidFill>
                <a:latin typeface="微软雅黑" panose="020B0503020204020204" pitchFamily="34" charset="-122"/>
                <a:ea typeface="微软雅黑" panose="020B0503020204020204" pitchFamily="34" charset="-122"/>
                <a:sym typeface="等线" pitchFamily="2" charset="-122"/>
              </a:rPr>
              <a:t>、</a:t>
            </a:r>
            <a:r>
              <a:rPr lang="zh-CN" altLang="zh-CN" sz="1600" b="1" dirty="0" smtClean="0">
                <a:solidFill>
                  <a:srgbClr val="FF0000"/>
                </a:solidFill>
                <a:latin typeface="微软雅黑" panose="020B0503020204020204" pitchFamily="34" charset="-122"/>
                <a:ea typeface="微软雅黑" panose="020B0503020204020204" pitchFamily="34" charset="-122"/>
                <a:sym typeface="等线" pitchFamily="2" charset="-122"/>
              </a:rPr>
              <a:t>南华大学附属公共卫生医院</a:t>
            </a:r>
            <a:r>
              <a:rPr lang="zh-CN" altLang="zh-CN" sz="1600" b="1" dirty="0" smtClean="0">
                <a:solidFill>
                  <a:srgbClr val="2318FC"/>
                </a:solidFill>
                <a:latin typeface="微软雅黑" panose="020B0503020204020204" pitchFamily="34" charset="-122"/>
                <a:ea typeface="微软雅黑" panose="020B0503020204020204" pitchFamily="34" charset="-122"/>
                <a:sym typeface="等线" pitchFamily="2" charset="-122"/>
              </a:rPr>
              <a:t>等两所直属型附属医院</a:t>
            </a:r>
            <a:endParaRPr lang="zh-CN" altLang="en-US" sz="1600" b="1" dirty="0">
              <a:solidFill>
                <a:srgbClr val="FF0000"/>
              </a:solidFill>
              <a:latin typeface="微软雅黑" panose="020B0503020204020204" pitchFamily="34" charset="-122"/>
              <a:ea typeface="微软雅黑" panose="020B0503020204020204" pitchFamily="34" charset="-122"/>
              <a:sym typeface="等线" pitchFamily="2" charset="-122"/>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7521575" y="3546475"/>
            <a:ext cx="3843338" cy="2474913"/>
          </a:xfrm>
          <a:prstGeom prst="rect">
            <a:avLst/>
          </a:prstGeom>
          <a:ln>
            <a:noFill/>
          </a:ln>
          <a:effectLst>
            <a:outerShdw blurRad="292100" dist="139700" dir="2700000" algn="tl" rotWithShape="0">
              <a:srgbClr val="333333">
                <a:alpha val="65000"/>
              </a:srgbClr>
            </a:outerShdw>
          </a:effectLst>
        </p:spPr>
      </p:pic>
      <p:sp>
        <p:nvSpPr>
          <p:cNvPr id="18435" name="矩形 1"/>
          <p:cNvSpPr/>
          <p:nvPr/>
        </p:nvSpPr>
        <p:spPr>
          <a:xfrm>
            <a:off x="1346200" y="1484313"/>
            <a:ext cx="7991475" cy="1415772"/>
          </a:xfrm>
          <a:prstGeom prst="rect">
            <a:avLst/>
          </a:prstGeom>
          <a:noFill/>
          <a:ln w="9525">
            <a:noFill/>
          </a:ln>
        </p:spPr>
        <p:txBody>
          <a:bodyPr>
            <a:spAutoFit/>
          </a:bodyPr>
          <a:lstStyle/>
          <a:p>
            <a:pPr marL="176530" lvl="1" indent="-176530" eaLnBrk="1" hangingPunct="1">
              <a:lnSpc>
                <a:spcPct val="150000"/>
              </a:lnSpc>
              <a:spcAft>
                <a:spcPts val="300"/>
              </a:spcAft>
              <a:buFont typeface="Arial" panose="020B0604020202020204" pitchFamily="34" charset="0"/>
              <a:buChar char="•"/>
            </a:pPr>
            <a:r>
              <a:rPr lang="zh-CN" altLang="en-US" b="1" dirty="0" smtClean="0">
                <a:solidFill>
                  <a:srgbClr val="2318FC"/>
                </a:solidFill>
                <a:latin typeface="微软雅黑" panose="020B0503020204020204" pitchFamily="34" charset="-122"/>
                <a:ea typeface="微软雅黑" panose="020B0503020204020204" pitchFamily="34" charset="-122"/>
              </a:rPr>
              <a:t>2018年度全国创新创业典型经验高校50强</a:t>
            </a:r>
          </a:p>
          <a:p>
            <a:pPr marL="176530" lvl="1" indent="-176530" eaLnBrk="1" hangingPunct="1">
              <a:lnSpc>
                <a:spcPct val="150000"/>
              </a:lnSpc>
              <a:spcAft>
                <a:spcPts val="300"/>
              </a:spcAft>
              <a:buFont typeface="Arial" panose="020B0604020202020204" pitchFamily="34" charset="0"/>
              <a:buChar char="•"/>
            </a:pPr>
            <a:r>
              <a:rPr lang="zh-CN" altLang="en-US" b="1" dirty="0" smtClean="0">
                <a:solidFill>
                  <a:srgbClr val="2318FC"/>
                </a:solidFill>
                <a:latin typeface="微软雅黑" panose="020B0503020204020204" pitchFamily="34" charset="-122"/>
                <a:ea typeface="微软雅黑" panose="020B0503020204020204" pitchFamily="34" charset="-122"/>
              </a:rPr>
              <a:t>全</a:t>
            </a:r>
            <a:r>
              <a:rPr lang="zh-CN" altLang="en-US" b="1" dirty="0">
                <a:solidFill>
                  <a:srgbClr val="2318FC"/>
                </a:solidFill>
                <a:latin typeface="微软雅黑" panose="020B0503020204020204" pitchFamily="34" charset="-122"/>
                <a:ea typeface="微软雅黑" panose="020B0503020204020204" pitchFamily="34" charset="-122"/>
              </a:rPr>
              <a:t>国</a:t>
            </a:r>
            <a:r>
              <a:rPr lang="en-US" altLang="zh-CN" b="1" dirty="0">
                <a:solidFill>
                  <a:srgbClr val="2318FC"/>
                </a:solidFill>
                <a:latin typeface="微软雅黑" panose="020B0503020204020204" pitchFamily="34" charset="-122"/>
                <a:ea typeface="微软雅黑" panose="020B0503020204020204" pitchFamily="34" charset="-122"/>
              </a:rPr>
              <a:t>50</a:t>
            </a:r>
            <a:r>
              <a:rPr lang="zh-CN" altLang="en-US" b="1" dirty="0">
                <a:solidFill>
                  <a:srgbClr val="2318FC"/>
                </a:solidFill>
                <a:latin typeface="微软雅黑" panose="020B0503020204020204" pitchFamily="34" charset="-122"/>
                <a:ea typeface="微软雅黑" panose="020B0503020204020204" pitchFamily="34" charset="-122"/>
              </a:rPr>
              <a:t>所毕业生就业典型经验高校之一</a:t>
            </a:r>
            <a:endParaRPr lang="en-US" altLang="zh-CN" b="1" dirty="0">
              <a:solidFill>
                <a:srgbClr val="2318FC"/>
              </a:solidFill>
              <a:latin typeface="微软雅黑" panose="020B0503020204020204" pitchFamily="34" charset="-122"/>
              <a:ea typeface="微软雅黑" panose="020B0503020204020204" pitchFamily="34" charset="-122"/>
            </a:endParaRPr>
          </a:p>
          <a:p>
            <a:pPr marL="176530" lvl="1" indent="-176530" eaLnBrk="1" hangingPunct="1">
              <a:lnSpc>
                <a:spcPct val="150000"/>
              </a:lnSpc>
              <a:spcAft>
                <a:spcPts val="300"/>
              </a:spcAft>
              <a:buFont typeface="Arial" panose="020B0604020202020204" pitchFamily="34" charset="0"/>
              <a:buChar char="•"/>
            </a:pPr>
            <a:r>
              <a:rPr lang="zh-CN" altLang="en-US" b="1" dirty="0">
                <a:solidFill>
                  <a:srgbClr val="2318FC"/>
                </a:solidFill>
                <a:latin typeface="微软雅黑" panose="020B0503020204020204" pitchFamily="34" charset="-122"/>
                <a:ea typeface="微软雅黑" panose="020B0503020204020204" pitchFamily="34" charset="-122"/>
              </a:rPr>
              <a:t>全国首</a:t>
            </a:r>
            <a:r>
              <a:rPr lang="zh-CN" altLang="en-US" b="1" dirty="0" smtClean="0">
                <a:solidFill>
                  <a:srgbClr val="2318FC"/>
                </a:solidFill>
                <a:latin typeface="微软雅黑" panose="020B0503020204020204" pitchFamily="34" charset="-122"/>
                <a:ea typeface="微软雅黑" panose="020B0503020204020204" pitchFamily="34" charset="-122"/>
              </a:rPr>
              <a:t>批“三全育人”综合改革试点单位</a:t>
            </a:r>
            <a:endParaRPr lang="zh-CN" altLang="en-US" b="1" dirty="0">
              <a:solidFill>
                <a:srgbClr val="2318FC"/>
              </a:solidFill>
              <a:latin typeface="微软雅黑" panose="020B0503020204020204" pitchFamily="34" charset="-122"/>
              <a:ea typeface="微软雅黑" panose="020B0503020204020204" pitchFamily="34" charset="-122"/>
            </a:endParaRPr>
          </a:p>
        </p:txBody>
      </p:sp>
      <p:pic>
        <p:nvPicPr>
          <p:cNvPr id="18439" name="图片 23" descr="IMG_20181125_080232"/>
          <p:cNvPicPr>
            <a:picLocks noChangeAspect="1"/>
          </p:cNvPicPr>
          <p:nvPr/>
        </p:nvPicPr>
        <p:blipFill>
          <a:blip r:embed="rId4" cstate="print"/>
          <a:stretch>
            <a:fillRect/>
          </a:stretch>
        </p:blipFill>
        <p:spPr>
          <a:xfrm>
            <a:off x="1487488" y="3648075"/>
            <a:ext cx="3771900" cy="2373313"/>
          </a:xfrm>
          <a:prstGeom prst="rect">
            <a:avLst/>
          </a:prstGeom>
          <a:noFill/>
          <a:ln w="9525">
            <a:noFill/>
          </a:ln>
        </p:spPr>
      </p:pic>
      <p:pic>
        <p:nvPicPr>
          <p:cNvPr id="18440" name="图片 2"/>
          <p:cNvPicPr>
            <a:picLocks noChangeAspect="1"/>
          </p:cNvPicPr>
          <p:nvPr/>
        </p:nvPicPr>
        <p:blipFill>
          <a:blip r:embed="rId5" cstate="print"/>
          <a:stretch>
            <a:fillRect/>
          </a:stretch>
        </p:blipFill>
        <p:spPr>
          <a:xfrm>
            <a:off x="7483475" y="981075"/>
            <a:ext cx="3881438" cy="2463800"/>
          </a:xfrm>
          <a:prstGeom prst="rect">
            <a:avLst/>
          </a:prstGeom>
          <a:noFill/>
          <a:ln w="9525">
            <a:noFill/>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4" descr="3kanaf9mx7"/>
          <p:cNvPicPr>
            <a:picLocks noChangeAspect="1"/>
          </p:cNvPicPr>
          <p:nvPr/>
        </p:nvPicPr>
        <p:blipFill>
          <a:blip r:embed="rId2" cstate="print"/>
          <a:stretch>
            <a:fillRect/>
          </a:stretch>
        </p:blipFill>
        <p:spPr>
          <a:xfrm>
            <a:off x="528638" y="1046163"/>
            <a:ext cx="3351212" cy="2381250"/>
          </a:xfrm>
          <a:prstGeom prst="rect">
            <a:avLst/>
          </a:prstGeom>
          <a:noFill/>
          <a:ln w="9525">
            <a:noFill/>
          </a:ln>
        </p:spPr>
      </p:pic>
      <p:sp>
        <p:nvSpPr>
          <p:cNvPr id="6" name="文本框 5"/>
          <p:cNvSpPr txBox="1"/>
          <p:nvPr/>
        </p:nvSpPr>
        <p:spPr>
          <a:xfrm>
            <a:off x="233363" y="5589588"/>
            <a:ext cx="3702050" cy="508000"/>
          </a:xfrm>
          <a:prstGeom prst="rect">
            <a:avLst/>
          </a:prstGeom>
          <a:noFill/>
        </p:spPr>
        <p:txBody>
          <a:bodyPr>
            <a:spAutoFit/>
          </a:bodyPr>
          <a:lstStyle/>
          <a:p>
            <a:pPr marR="0" algn="ctr" defTabSz="914400" fontAlgn="auto">
              <a:buClrTx/>
              <a:buSzTx/>
              <a:buFont typeface="Arial" panose="020B0604020202020204" pitchFamily="34" charset="0"/>
              <a:buNone/>
              <a:defRPr/>
            </a:pP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泰晤士高等教育</a:t>
            </a:r>
            <a:r>
              <a:rPr kumimoji="0" lang="en-US" altLang="zh-CN"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2019</a:t>
            </a: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世界大学排行榜，学校以内地高校并列第65名首次上榜，省属高校第二</a:t>
            </a:r>
          </a:p>
        </p:txBody>
      </p:sp>
      <p:pic>
        <p:nvPicPr>
          <p:cNvPr id="24580" name="图片 6" descr="0EPO4MT]70O([WY_PT4GP%7"/>
          <p:cNvPicPr>
            <a:picLocks noChangeAspect="1"/>
          </p:cNvPicPr>
          <p:nvPr/>
        </p:nvPicPr>
        <p:blipFill>
          <a:blip r:embed="rId3" cstate="print"/>
          <a:stretch>
            <a:fillRect/>
          </a:stretch>
        </p:blipFill>
        <p:spPr>
          <a:xfrm>
            <a:off x="528638" y="3500438"/>
            <a:ext cx="3351212" cy="2092325"/>
          </a:xfrm>
          <a:prstGeom prst="rect">
            <a:avLst/>
          </a:prstGeom>
          <a:noFill/>
          <a:ln w="9525">
            <a:noFill/>
          </a:ln>
        </p:spPr>
      </p:pic>
      <p:pic>
        <p:nvPicPr>
          <p:cNvPr id="24581" name="图片 7"/>
          <p:cNvPicPr>
            <a:picLocks noChangeAspect="1"/>
          </p:cNvPicPr>
          <p:nvPr/>
        </p:nvPicPr>
        <p:blipFill>
          <a:blip r:embed="rId4" cstate="print"/>
          <a:stretch>
            <a:fillRect/>
          </a:stretch>
        </p:blipFill>
        <p:spPr>
          <a:xfrm>
            <a:off x="4295775" y="1046163"/>
            <a:ext cx="3851275" cy="2428875"/>
          </a:xfrm>
          <a:prstGeom prst="rect">
            <a:avLst/>
          </a:prstGeom>
          <a:noFill/>
          <a:ln w="9525">
            <a:noFill/>
          </a:ln>
        </p:spPr>
      </p:pic>
      <p:pic>
        <p:nvPicPr>
          <p:cNvPr id="24582" name="图片 8"/>
          <p:cNvPicPr>
            <a:picLocks noChangeAspect="1"/>
          </p:cNvPicPr>
          <p:nvPr/>
        </p:nvPicPr>
        <p:blipFill>
          <a:blip r:embed="rId5" cstate="print"/>
          <a:stretch>
            <a:fillRect/>
          </a:stretch>
        </p:blipFill>
        <p:spPr>
          <a:xfrm>
            <a:off x="4295775" y="3573463"/>
            <a:ext cx="3852863" cy="2019300"/>
          </a:xfrm>
          <a:prstGeom prst="rect">
            <a:avLst/>
          </a:prstGeom>
          <a:noFill/>
          <a:ln w="9525">
            <a:noFill/>
          </a:ln>
        </p:spPr>
      </p:pic>
      <p:sp>
        <p:nvSpPr>
          <p:cNvPr id="13" name="文本框 12"/>
          <p:cNvSpPr txBox="1"/>
          <p:nvPr/>
        </p:nvSpPr>
        <p:spPr>
          <a:xfrm>
            <a:off x="4295775" y="5661025"/>
            <a:ext cx="3852863" cy="508000"/>
          </a:xfrm>
          <a:prstGeom prst="rect">
            <a:avLst/>
          </a:prstGeom>
          <a:noFill/>
        </p:spPr>
        <p:txBody>
          <a:bodyPr>
            <a:spAutoFit/>
          </a:bodyPr>
          <a:lstStyle/>
          <a:p>
            <a:pPr marR="0" algn="ctr" defTabSz="914400" fontAlgn="auto">
              <a:buClrTx/>
              <a:buSzTx/>
              <a:buFont typeface="Arial" panose="020B0604020202020204" pitchFamily="34" charset="0"/>
              <a:buNone/>
              <a:defRPr/>
            </a:pP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名列《校友会2018中国大学ESI高被引论文排行榜》第</a:t>
            </a:r>
            <a:r>
              <a:rPr kumimoji="0" lang="en-US" altLang="zh-CN"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77</a:t>
            </a: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位，省属高校第一</a:t>
            </a:r>
          </a:p>
        </p:txBody>
      </p:sp>
      <p:sp>
        <p:nvSpPr>
          <p:cNvPr id="15" name="文本框 14"/>
          <p:cNvSpPr txBox="1"/>
          <p:nvPr/>
        </p:nvSpPr>
        <p:spPr>
          <a:xfrm>
            <a:off x="8470900" y="5635625"/>
            <a:ext cx="3386138" cy="508000"/>
          </a:xfrm>
          <a:prstGeom prst="rect">
            <a:avLst/>
          </a:prstGeom>
          <a:noFill/>
        </p:spPr>
        <p:txBody>
          <a:bodyPr>
            <a:spAutoFit/>
          </a:bodyPr>
          <a:lstStyle/>
          <a:p>
            <a:pPr marR="0" algn="ctr" defTabSz="914400">
              <a:buClrTx/>
              <a:buSzTx/>
              <a:buFont typeface="Arial" panose="020B0604020202020204" pitchFamily="34" charset="0"/>
              <a:buNone/>
              <a:defRPr/>
            </a:pPr>
            <a:r>
              <a:rPr kumimoji="0" lang="en-US" altLang="zh-CN"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2019</a:t>
            </a: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年泰晤士高等教育新兴经济体大学排名，以内地高校并列第</a:t>
            </a:r>
            <a:r>
              <a:rPr kumimoji="0" lang="en-US" altLang="zh-CN"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69</a:t>
            </a:r>
            <a:r>
              <a:rPr kumimoji="0" lang="zh-CN" altLang="en-US" sz="1350" b="1" kern="0" cap="none" spc="0" normalizeH="0" baseline="0" noProof="1">
                <a:solidFill>
                  <a:srgbClr val="0000CC"/>
                </a:solidFill>
                <a:latin typeface="黑体" panose="02010609060101010101" pitchFamily="49" charset="-122"/>
                <a:ea typeface="黑体" panose="02010609060101010101" pitchFamily="49" charset="-122"/>
                <a:cs typeface="+mn-ea"/>
                <a:sym typeface="+mn-ea"/>
              </a:rPr>
              <a:t>名首次上榜</a:t>
            </a:r>
          </a:p>
        </p:txBody>
      </p:sp>
      <p:pic>
        <p:nvPicPr>
          <p:cNvPr id="24585" name="Picture 14" descr="C:\Users\Administrator\Desktop\2mbkslpbas.png"/>
          <p:cNvPicPr>
            <a:picLocks noChangeAspect="1"/>
          </p:cNvPicPr>
          <p:nvPr/>
        </p:nvPicPr>
        <p:blipFill>
          <a:blip r:embed="rId6" cstate="print"/>
          <a:stretch>
            <a:fillRect/>
          </a:stretch>
        </p:blipFill>
        <p:spPr>
          <a:xfrm>
            <a:off x="8328025" y="1046163"/>
            <a:ext cx="3500438" cy="4470400"/>
          </a:xfrm>
          <a:prstGeom prst="rect">
            <a:avLst/>
          </a:prstGeom>
          <a:noFill/>
          <a:ln w="9525">
            <a:noFill/>
          </a:ln>
        </p:spPr>
      </p:pic>
      <p:sp>
        <p:nvSpPr>
          <p:cNvPr id="14" name="标题 1"/>
          <p:cNvSpPr txBox="1"/>
          <p:nvPr/>
        </p:nvSpPr>
        <p:spPr bwMode="auto">
          <a:xfrm>
            <a:off x="60325" y="227330"/>
            <a:ext cx="3591560" cy="558800"/>
          </a:xfrm>
          <a:prstGeom prst="rect">
            <a:avLst/>
          </a:prstGeom>
          <a:noFill/>
          <a:ln w="9525">
            <a:noFill/>
            <a:miter lim="800000"/>
          </a:ln>
          <a:scene3d>
            <a:camera prst="orthographicFront"/>
            <a:lightRig rig="threePt" dir="t"/>
          </a:scene3d>
          <a:sp3d>
            <a:bevelT/>
          </a:sp3d>
        </p:spPr>
        <p:txBody>
          <a:bodyPr lIns="108000" tIns="0" rIns="108000" bIns="36000" anchor="ctr" anchorCtr="1"/>
          <a:lstStyle/>
          <a:p>
            <a:pPr marR="0" defTabSz="914400" eaLnBrk="0" fontAlgn="ctr" hangingPunct="0">
              <a:buClrTx/>
              <a:buSzTx/>
              <a:buFontTx/>
              <a:buNone/>
              <a:defRPr/>
            </a:pPr>
            <a:r>
              <a:rPr kumimoji="0" lang="zh-CN" altLang="en-US" sz="2400" b="1" kern="1200" cap="none" spc="0" normalizeH="0" baseline="0" noProof="1">
                <a:solidFill>
                  <a:srgbClr val="0000CC"/>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社会声誉不断提升</a:t>
            </a:r>
          </a:p>
        </p:txBody>
      </p:sp>
    </p:spTree>
  </p:cSld>
  <p:clrMapOvr>
    <a:masterClrMapping/>
  </p:clrMapOvr>
  <p:transition>
    <p:pull dir="l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59496" y="2492896"/>
            <a:ext cx="8928993" cy="1814777"/>
            <a:chOff x="1559496" y="1844824"/>
            <a:chExt cx="8928993" cy="1814777"/>
          </a:xfrm>
        </p:grpSpPr>
        <p:sp>
          <p:nvSpPr>
            <p:cNvPr id="16" name="Text Box 39"/>
            <p:cNvSpPr txBox="1"/>
            <p:nvPr/>
          </p:nvSpPr>
          <p:spPr>
            <a:xfrm>
              <a:off x="5231904" y="2612579"/>
              <a:ext cx="3111826"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400" b="1" dirty="0" smtClean="0">
                  <a:solidFill>
                    <a:schemeClr val="bg1"/>
                  </a:solidFill>
                  <a:latin typeface="Arial" panose="020B0604020202020204" pitchFamily="34" charset="0"/>
                  <a:ea typeface="微软雅黑" panose="020B0503020204020204" pitchFamily="34" charset="-122"/>
                </a:rPr>
                <a:t>学校基本情况</a:t>
              </a:r>
              <a:endParaRPr lang="zh-CN" altLang="en-US" sz="2400" b="1" dirty="0">
                <a:solidFill>
                  <a:schemeClr val="bg1"/>
                </a:solidFill>
                <a:latin typeface="Arial" panose="020B0604020202020204" pitchFamily="34" charset="0"/>
                <a:ea typeface="微软雅黑" panose="020B0503020204020204" pitchFamily="34" charset="-122"/>
              </a:endParaRPr>
            </a:p>
          </p:txBody>
        </p:sp>
        <p:grpSp>
          <p:nvGrpSpPr>
            <p:cNvPr id="17" name="组合 15"/>
            <p:cNvGrpSpPr/>
            <p:nvPr/>
          </p:nvGrpSpPr>
          <p:grpSpPr>
            <a:xfrm>
              <a:off x="1559496" y="1844824"/>
              <a:ext cx="8928993" cy="1814777"/>
              <a:chOff x="170694" y="177982"/>
              <a:chExt cx="3843455" cy="781165"/>
            </a:xfrm>
          </p:grpSpPr>
          <p:sp>
            <p:nvSpPr>
              <p:cNvPr id="19" name="等腰三角形 18"/>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等腰三角形 19"/>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 name="矩形 20"/>
              <p:cNvSpPr/>
              <p:nvPr/>
            </p:nvSpPr>
            <p:spPr>
              <a:xfrm>
                <a:off x="170694" y="261768"/>
                <a:ext cx="3843455"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4CA6C6"/>
                  </a:solidFill>
                </a:endParaRPr>
              </a:p>
            </p:txBody>
          </p:sp>
          <p:sp>
            <p:nvSpPr>
              <p:cNvPr id="22" name="平行四边形 21"/>
              <p:cNvSpPr/>
              <p:nvPr/>
            </p:nvSpPr>
            <p:spPr>
              <a:xfrm>
                <a:off x="376965" y="178257"/>
                <a:ext cx="1036076" cy="779005"/>
              </a:xfrm>
              <a:prstGeom prst="parallelogram">
                <a:avLst>
                  <a:gd name="adj" fmla="val 48207"/>
                </a:avLst>
              </a:prstGeom>
              <a:solidFill>
                <a:srgbClr val="3381C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smtClean="0">
                    <a:solidFill>
                      <a:schemeClr val="bg1">
                        <a:lumMod val="95000"/>
                      </a:schemeClr>
                    </a:solidFill>
                    <a:latin typeface="Impact" panose="020B0806030902050204" pitchFamily="34" charset="0"/>
                  </a:rPr>
                  <a:t>02</a:t>
                </a:r>
                <a:endParaRPr lang="zh-CN" altLang="en-US" sz="8000" dirty="0">
                  <a:solidFill>
                    <a:schemeClr val="bg1">
                      <a:lumMod val="95000"/>
                    </a:schemeClr>
                  </a:solidFill>
                  <a:latin typeface="Impact" panose="020B0806030902050204" pitchFamily="34" charset="0"/>
                </a:endParaRPr>
              </a:p>
            </p:txBody>
          </p:sp>
        </p:grpSp>
        <p:sp>
          <p:nvSpPr>
            <p:cNvPr id="18" name="Text Box 39"/>
            <p:cNvSpPr txBox="1"/>
            <p:nvPr/>
          </p:nvSpPr>
          <p:spPr>
            <a:xfrm>
              <a:off x="4439816" y="2348880"/>
              <a:ext cx="5400600"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000" b="1" dirty="0" smtClean="0">
                  <a:solidFill>
                    <a:srgbClr val="3381C7"/>
                  </a:solidFill>
                  <a:latin typeface="Arial" panose="020B0604020202020204" pitchFamily="34" charset="0"/>
                  <a:ea typeface="微软雅黑" panose="020B0503020204020204" pitchFamily="34" charset="-122"/>
                </a:rPr>
                <a:t>学</a:t>
              </a:r>
              <a:r>
                <a:rPr lang="zh-CN" altLang="en-US" sz="4000" b="1" dirty="0" smtClean="0">
                  <a:solidFill>
                    <a:srgbClr val="3381C7"/>
                  </a:solidFill>
                  <a:latin typeface="Arial" panose="020B0604020202020204" pitchFamily="34" charset="0"/>
                  <a:ea typeface="微软雅黑" panose="020B0503020204020204" pitchFamily="34" charset="-122"/>
                </a:rPr>
                <a:t>校双创工作典型特色</a:t>
              </a:r>
              <a:endParaRPr lang="zh-CN" altLang="en-US" sz="4000" b="1" dirty="0">
                <a:solidFill>
                  <a:srgbClr val="3381C7"/>
                </a:solidFill>
                <a:latin typeface="Arial" panose="020B0604020202020204" pitchFamily="34" charset="0"/>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灯片编号占位符 5"/>
          <p:cNvSpPr>
            <a:spLocks noGrp="1"/>
          </p:cNvSpPr>
          <p:nvPr>
            <p:ph type="sldNum" sz="quarter" idx="12"/>
          </p:nvPr>
        </p:nvSpPr>
        <p:spPr>
          <a:xfrm>
            <a:off x="8387080" y="6594158"/>
            <a:ext cx="2133600" cy="365125"/>
          </a:xfrm>
          <a:noFill/>
          <a:ln>
            <a:noFill/>
          </a:ln>
        </p:spPr>
        <p:txBody>
          <a:bodyPr wrap="square"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ea typeface="MS PGothic" panose="020B0600070205080204" pitchFamily="34" charset="-128"/>
                <a:sym typeface="Calibri" panose="020F0502020204030204" pitchFamily="34" charset="0"/>
              </a:rPr>
              <a:pPr lvl="0" indent="0" algn="r" eaLnBrk="0" hangingPunct="0"/>
              <a:t>25</a:t>
            </a:fld>
            <a:endParaRPr lang="zh-CN" altLang="en-US" sz="1200" dirty="0">
              <a:solidFill>
                <a:srgbClr val="898989"/>
              </a:solidFill>
              <a:ea typeface="MS PGothic" panose="020B0600070205080204" pitchFamily="34" charset="-128"/>
              <a:sym typeface="Calibri" panose="020F0502020204030204" pitchFamily="34" charset="0"/>
            </a:endParaRPr>
          </a:p>
        </p:txBody>
      </p:sp>
      <p:sp>
        <p:nvSpPr>
          <p:cNvPr id="9" name="Oval 65"/>
          <p:cNvSpPr>
            <a:spLocks noChangeArrowheads="1"/>
          </p:cNvSpPr>
          <p:nvPr/>
        </p:nvSpPr>
        <p:spPr bwMode="auto">
          <a:xfrm>
            <a:off x="6685280" y="5836285"/>
            <a:ext cx="1322388" cy="263525"/>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Oval 65"/>
          <p:cNvSpPr>
            <a:spLocks noChangeArrowheads="1"/>
          </p:cNvSpPr>
          <p:nvPr/>
        </p:nvSpPr>
        <p:spPr bwMode="auto">
          <a:xfrm>
            <a:off x="4267518" y="5780723"/>
            <a:ext cx="1322388" cy="263525"/>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椭圆 10"/>
          <p:cNvSpPr/>
          <p:nvPr/>
        </p:nvSpPr>
        <p:spPr>
          <a:xfrm>
            <a:off x="3827145" y="4731385"/>
            <a:ext cx="1736090" cy="11874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三创融合</a:t>
            </a:r>
          </a:p>
        </p:txBody>
      </p:sp>
      <p:sp>
        <p:nvSpPr>
          <p:cNvPr id="12" name="椭圆 11"/>
          <p:cNvSpPr/>
          <p:nvPr/>
        </p:nvSpPr>
        <p:spPr>
          <a:xfrm>
            <a:off x="6753860" y="4780915"/>
            <a:ext cx="1726565" cy="11874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三方协同</a:t>
            </a:r>
          </a:p>
        </p:txBody>
      </p:sp>
      <p:sp>
        <p:nvSpPr>
          <p:cNvPr id="13" name="椭圆 12"/>
          <p:cNvSpPr/>
          <p:nvPr/>
        </p:nvSpPr>
        <p:spPr>
          <a:xfrm>
            <a:off x="5244465" y="2835910"/>
            <a:ext cx="1794510" cy="118618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三维一体</a:t>
            </a:r>
          </a:p>
        </p:txBody>
      </p:sp>
      <p:sp>
        <p:nvSpPr>
          <p:cNvPr id="14" name="椭圆 13"/>
          <p:cNvSpPr/>
          <p:nvPr/>
        </p:nvSpPr>
        <p:spPr>
          <a:xfrm>
            <a:off x="5196205" y="3802698"/>
            <a:ext cx="1908175" cy="1909763"/>
          </a:xfrm>
          <a:prstGeom prst="ellipse">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15" name="椭圆 14"/>
          <p:cNvSpPr/>
          <p:nvPr/>
        </p:nvSpPr>
        <p:spPr>
          <a:xfrm>
            <a:off x="5243830" y="4022090"/>
            <a:ext cx="1795145" cy="1468755"/>
          </a:xfrm>
          <a:prstGeom prst="ellipse">
            <a:avLst/>
          </a:prstGeom>
          <a:solidFill>
            <a:schemeClr val="accent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三 三 三</a:t>
            </a:r>
          </a:p>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生态系统</a:t>
            </a:r>
          </a:p>
        </p:txBody>
      </p:sp>
      <p:sp>
        <p:nvSpPr>
          <p:cNvPr id="94218" name="TextBox 20"/>
          <p:cNvSpPr txBox="1"/>
          <p:nvPr/>
        </p:nvSpPr>
        <p:spPr>
          <a:xfrm>
            <a:off x="5528310" y="1194435"/>
            <a:ext cx="1243965" cy="1137285"/>
          </a:xfrm>
          <a:prstGeom prst="rect">
            <a:avLst/>
          </a:prstGeom>
          <a:noFill/>
          <a:ln w="9525">
            <a:noFill/>
          </a:ln>
        </p:spPr>
        <p:txBody>
          <a:bodyPr anchor="ctr"/>
          <a:lstStyle/>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组织支撑</a:t>
            </a:r>
            <a:endParaRPr lang="zh-CN" altLang="en-US" sz="1600" b="1" dirty="0">
              <a:latin typeface="微软雅黑" panose="020B0503020204020204" pitchFamily="34" charset="-122"/>
              <a:ea typeface="微软雅黑" panose="020B0503020204020204" pitchFamily="34" charset="-122"/>
            </a:endParaRPr>
          </a:p>
          <a:p>
            <a:pPr>
              <a:lnSpc>
                <a:spcPct val="130000"/>
              </a:lnSpc>
            </a:pPr>
            <a:r>
              <a:rPr lang="zh-CN" altLang="en-US" sz="1800" b="1" dirty="0">
                <a:solidFill>
                  <a:srgbClr val="002060"/>
                </a:solidFill>
                <a:latin typeface="微软雅黑" panose="020B0503020204020204" pitchFamily="34" charset="-122"/>
                <a:ea typeface="微软雅黑" panose="020B0503020204020204" pitchFamily="34" charset="-122"/>
              </a:rPr>
              <a:t>资源</a:t>
            </a:r>
            <a:r>
              <a:rPr lang="zh-CN" altLang="en-US" b="1" dirty="0">
                <a:solidFill>
                  <a:srgbClr val="002060"/>
                </a:solidFill>
                <a:latin typeface="微软雅黑" panose="020B0503020204020204" pitchFamily="34" charset="-122"/>
                <a:ea typeface="微软雅黑" panose="020B0503020204020204" pitchFamily="34" charset="-122"/>
              </a:rPr>
              <a:t>保障</a:t>
            </a:r>
          </a:p>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制度引导</a:t>
            </a:r>
          </a:p>
        </p:txBody>
      </p:sp>
      <p:grpSp>
        <p:nvGrpSpPr>
          <p:cNvPr id="94219" name="组合 39957"/>
          <p:cNvGrpSpPr>
            <a:grpSpLocks noChangeAspect="1"/>
          </p:cNvGrpSpPr>
          <p:nvPr/>
        </p:nvGrpSpPr>
        <p:grpSpPr>
          <a:xfrm>
            <a:off x="3827463" y="1563053"/>
            <a:ext cx="4537075" cy="4537075"/>
            <a:chOff x="1429" y="705"/>
            <a:chExt cx="2858" cy="2858"/>
          </a:xfrm>
        </p:grpSpPr>
        <p:sp>
          <p:nvSpPr>
            <p:cNvPr id="94220" name="矩形 39956"/>
            <p:cNvSpPr>
              <a:spLocks noChangeAspect="1" noTextEdit="1"/>
            </p:cNvSpPr>
            <p:nvPr/>
          </p:nvSpPr>
          <p:spPr>
            <a:xfrm>
              <a:off x="1429" y="705"/>
              <a:ext cx="2858" cy="2858"/>
            </a:xfrm>
            <a:prstGeom prst="rect">
              <a:avLst/>
            </a:prstGeom>
            <a:noFill/>
            <a:ln w="9525">
              <a:noFill/>
            </a:ln>
          </p:spPr>
          <p:txBody>
            <a:bodyPr anchor="t"/>
            <a:lstStyle/>
            <a:p>
              <a:endParaRPr lang="zh-CN" altLang="en-US">
                <a:latin typeface="Calibri" panose="020F0502020204030204" pitchFamily="34" charset="0"/>
                <a:ea typeface="宋体" panose="02010600030101010101" pitchFamily="2" charset="-122"/>
              </a:endParaRPr>
            </a:p>
          </p:txBody>
        </p:sp>
      </p:grpSp>
      <p:sp>
        <p:nvSpPr>
          <p:cNvPr id="14389" name="AutoShape 248"/>
          <p:cNvSpPr/>
          <p:nvPr/>
        </p:nvSpPr>
        <p:spPr>
          <a:xfrm>
            <a:off x="1829435" y="4780915"/>
            <a:ext cx="1545590" cy="1162685"/>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94229" name="AutoShape 6"/>
          <p:cNvSpPr/>
          <p:nvPr/>
        </p:nvSpPr>
        <p:spPr>
          <a:xfrm flipH="1">
            <a:off x="3375660" y="5224780"/>
            <a:ext cx="452120" cy="300355"/>
          </a:xfrm>
          <a:prstGeom prst="rightArrow">
            <a:avLst>
              <a:gd name="adj1" fmla="val 50000"/>
              <a:gd name="adj2" fmla="val 31292"/>
            </a:avLst>
          </a:prstGeom>
          <a:solidFill>
            <a:srgbClr val="FF0000"/>
          </a:solidFill>
          <a:ln w="9525" cap="flat" cmpd="sng">
            <a:solidFill>
              <a:schemeClr val="bg1"/>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94230" name="AutoShape 6"/>
          <p:cNvSpPr/>
          <p:nvPr/>
        </p:nvSpPr>
        <p:spPr>
          <a:xfrm>
            <a:off x="8481060" y="5184775"/>
            <a:ext cx="456565" cy="305435"/>
          </a:xfrm>
          <a:prstGeom prst="rightArrow">
            <a:avLst>
              <a:gd name="adj1" fmla="val 50000"/>
              <a:gd name="adj2" fmla="val 31292"/>
            </a:avLst>
          </a:prstGeom>
          <a:solidFill>
            <a:srgbClr val="FF0000"/>
          </a:solidFill>
          <a:ln w="9525" cap="flat" cmpd="sng">
            <a:solidFill>
              <a:schemeClr val="bg1"/>
            </a:solidFill>
            <a:prstDash val="solid"/>
            <a:miter/>
            <a:headEnd type="none" w="med" len="med"/>
            <a:tailEnd type="none" w="med" len="med"/>
          </a:ln>
        </p:spPr>
        <p:txBody>
          <a:bodyPr wrap="none" anchor="ctr"/>
          <a:lstStyle/>
          <a:p>
            <a:endParaRPr lang="zh-CN" altLang="en-US" dirty="0">
              <a:latin typeface="Arial" panose="020B0604020202020204" pitchFamily="34" charset="0"/>
              <a:ea typeface="宋体" panose="02010600030101010101" pitchFamily="2" charset="-122"/>
            </a:endParaRPr>
          </a:p>
        </p:txBody>
      </p:sp>
      <p:sp>
        <p:nvSpPr>
          <p:cNvPr id="4" name="TextBox 20"/>
          <p:cNvSpPr txBox="1"/>
          <p:nvPr/>
        </p:nvSpPr>
        <p:spPr>
          <a:xfrm>
            <a:off x="1979930" y="4793615"/>
            <a:ext cx="1243965" cy="1137285"/>
          </a:xfrm>
          <a:prstGeom prst="rect">
            <a:avLst/>
          </a:prstGeom>
          <a:noFill/>
          <a:ln w="9525">
            <a:noFill/>
          </a:ln>
        </p:spPr>
        <p:txBody>
          <a:bodyPr anchor="ctr"/>
          <a:lstStyle/>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sym typeface="+mn-ea"/>
              </a:rPr>
              <a:t>创意培养</a:t>
            </a:r>
          </a:p>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创新实践</a:t>
            </a:r>
          </a:p>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创业孵化</a:t>
            </a:r>
          </a:p>
        </p:txBody>
      </p:sp>
      <p:sp>
        <p:nvSpPr>
          <p:cNvPr id="5" name="AutoShape 248"/>
          <p:cNvSpPr/>
          <p:nvPr/>
        </p:nvSpPr>
        <p:spPr>
          <a:xfrm>
            <a:off x="5313680" y="1169035"/>
            <a:ext cx="1545590" cy="1162685"/>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6" name="AutoShape 248"/>
          <p:cNvSpPr/>
          <p:nvPr/>
        </p:nvSpPr>
        <p:spPr>
          <a:xfrm>
            <a:off x="8947150" y="4756785"/>
            <a:ext cx="1545590" cy="1162685"/>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7" name="TextBox 20"/>
          <p:cNvSpPr txBox="1"/>
          <p:nvPr/>
        </p:nvSpPr>
        <p:spPr>
          <a:xfrm>
            <a:off x="9278620" y="4756785"/>
            <a:ext cx="882015" cy="1137285"/>
          </a:xfrm>
          <a:prstGeom prst="rect">
            <a:avLst/>
          </a:prstGeom>
          <a:noFill/>
          <a:ln w="9525">
            <a:noFill/>
          </a:ln>
        </p:spPr>
        <p:txBody>
          <a:bodyPr anchor="ctr"/>
          <a:lstStyle/>
          <a:p>
            <a:pPr algn="l">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高  校</a:t>
            </a:r>
          </a:p>
          <a:p>
            <a:pPr algn="l">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政  府</a:t>
            </a:r>
          </a:p>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社  会</a:t>
            </a:r>
          </a:p>
        </p:txBody>
      </p:sp>
      <p:sp>
        <p:nvSpPr>
          <p:cNvPr id="16" name="上箭头 15"/>
          <p:cNvSpPr/>
          <p:nvPr/>
        </p:nvSpPr>
        <p:spPr>
          <a:xfrm>
            <a:off x="5997575" y="2331720"/>
            <a:ext cx="198120" cy="50419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bwMode="auto">
          <a:xfrm>
            <a:off x="2160905" y="2642235"/>
            <a:ext cx="2438400" cy="1043940"/>
          </a:xfrm>
          <a:prstGeom prst="rect">
            <a:avLst/>
          </a:prstGeom>
        </p:spPr>
        <p:style>
          <a:lnRef idx="1">
            <a:schemeClr val="accent2"/>
          </a:lnRef>
          <a:fillRef idx="2">
            <a:schemeClr val="accent2"/>
          </a:fillRef>
          <a:effectRef idx="1">
            <a:schemeClr val="accent2"/>
          </a:effectRef>
          <a:fontRef idx="minor">
            <a:schemeClr val="dk1"/>
          </a:fontRef>
        </p:style>
        <p:txBody>
          <a:bodyPr tIns="108000" anchor="ctr"/>
          <a:lstStyle/>
          <a:p>
            <a:pPr algn="ctr">
              <a:lnSpc>
                <a:spcPct val="90000"/>
              </a:lnSpc>
              <a:spcAft>
                <a:spcPct val="35000"/>
              </a:spcAft>
            </a:pPr>
            <a:r>
              <a:rPr lang="zh-CN" altLang="en-US" sz="1600" b="1" kern="0" noProof="0" dirty="0">
                <a:ln>
                  <a:noFill/>
                </a:ln>
                <a:solidFill>
                  <a:srgbClr val="FF0000"/>
                </a:solidFill>
                <a:effectLst/>
                <a:uLnTx/>
                <a:uFillTx/>
                <a:latin typeface="宋体" panose="02010600030101010101" pitchFamily="2" charset="-122"/>
                <a:ea typeface="宋体" panose="02010600030101010101" pitchFamily="2" charset="-122"/>
                <a:sym typeface="+mn-ea"/>
              </a:rPr>
              <a:t>★</a:t>
            </a:r>
            <a:r>
              <a:rPr lang="zh-CN" altLang="en-US" sz="1600" b="1" kern="0" noProof="0" dirty="0">
                <a:ln>
                  <a:noFill/>
                </a:ln>
                <a:solidFill>
                  <a:srgbClr val="0000CC"/>
                </a:solidFill>
                <a:effectLst/>
                <a:uLnTx/>
                <a:uFillTx/>
                <a:latin typeface="微软雅黑" panose="020B0503020204020204" pitchFamily="34" charset="-122"/>
                <a:ea typeface="微软雅黑" panose="020B0503020204020204" pitchFamily="34" charset="-122"/>
                <a:sym typeface="+mn-ea"/>
              </a:rPr>
              <a:t>以服务区域经济</a:t>
            </a:r>
            <a:endParaRPr lang="zh-CN" altLang="en-US" sz="1600" b="1" kern="0" noProof="0" dirty="0">
              <a:ln>
                <a:noFill/>
              </a:ln>
              <a:solidFill>
                <a:srgbClr val="0000CC"/>
              </a:solidFill>
              <a:effectLst/>
              <a:uLnTx/>
              <a:uFillTx/>
              <a:latin typeface="微软雅黑" panose="020B0503020204020204" pitchFamily="34" charset="-122"/>
              <a:ea typeface="微软雅黑" panose="020B0503020204020204" pitchFamily="34" charset="-122"/>
            </a:endParaRPr>
          </a:p>
          <a:p>
            <a:pPr algn="ctr">
              <a:lnSpc>
                <a:spcPct val="90000"/>
              </a:lnSpc>
              <a:spcAft>
                <a:spcPct val="35000"/>
              </a:spcAft>
            </a:pPr>
            <a:r>
              <a:rPr lang="zh-CN" altLang="en-US" sz="1600" b="1" kern="0" noProof="0" dirty="0">
                <a:ln>
                  <a:noFill/>
                </a:ln>
                <a:solidFill>
                  <a:srgbClr val="0000CC"/>
                </a:solidFill>
                <a:effectLst/>
                <a:uLnTx/>
                <a:uFillTx/>
                <a:latin typeface="微软雅黑" panose="020B0503020204020204" pitchFamily="34" charset="-122"/>
                <a:ea typeface="微软雅黑" panose="020B0503020204020204" pitchFamily="34" charset="-122"/>
                <a:sym typeface="+mn-ea"/>
              </a:rPr>
              <a:t>社会发展为目标</a:t>
            </a:r>
            <a:endParaRPr kumimoji="0" lang="zh-CN" altLang="en-US" sz="1600" b="1"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 name="矩形 2"/>
          <p:cNvSpPr/>
          <p:nvPr/>
        </p:nvSpPr>
        <p:spPr bwMode="auto">
          <a:xfrm>
            <a:off x="7519035" y="2759075"/>
            <a:ext cx="2438400" cy="1043940"/>
          </a:xfrm>
          <a:prstGeom prst="rect">
            <a:avLst/>
          </a:prstGeom>
        </p:spPr>
        <p:style>
          <a:lnRef idx="1">
            <a:schemeClr val="accent2"/>
          </a:lnRef>
          <a:fillRef idx="2">
            <a:schemeClr val="accent2"/>
          </a:fillRef>
          <a:effectRef idx="1">
            <a:schemeClr val="accent2"/>
          </a:effectRef>
          <a:fontRef idx="minor">
            <a:schemeClr val="dk1"/>
          </a:fontRef>
        </p:style>
        <p:txBody>
          <a:bodyPr tIns="108000" anchor="ctr"/>
          <a:lstStyle/>
          <a:p>
            <a:pPr algn="ctr">
              <a:lnSpc>
                <a:spcPct val="90000"/>
              </a:lnSpc>
              <a:spcAft>
                <a:spcPct val="35000"/>
              </a:spcAft>
            </a:pPr>
            <a:r>
              <a:rPr lang="zh-CN" altLang="en-US" sz="1600" b="1" kern="0" noProof="0" dirty="0">
                <a:ln>
                  <a:noFill/>
                </a:ln>
                <a:solidFill>
                  <a:srgbClr val="FF0000"/>
                </a:solidFill>
                <a:effectLst/>
                <a:uLnTx/>
                <a:uFillTx/>
                <a:latin typeface="宋体" panose="02010600030101010101" pitchFamily="2" charset="-122"/>
                <a:ea typeface="宋体" panose="02010600030101010101" pitchFamily="2" charset="-122"/>
                <a:sym typeface="+mn-ea"/>
              </a:rPr>
              <a:t>★</a:t>
            </a:r>
            <a:r>
              <a:rPr lang="zh-CN" altLang="en-US" sz="1600" b="1" kern="0" noProof="0" dirty="0">
                <a:ln>
                  <a:noFill/>
                </a:ln>
                <a:solidFill>
                  <a:srgbClr val="0000CC"/>
                </a:solidFill>
                <a:effectLst/>
                <a:uLnTx/>
                <a:uFillTx/>
                <a:latin typeface="宋体" panose="02010600030101010101" pitchFamily="2" charset="-122"/>
                <a:ea typeface="宋体" panose="02010600030101010101" pitchFamily="2" charset="-122"/>
                <a:sym typeface="+mn-ea"/>
              </a:rPr>
              <a:t>以培养高素质创新型</a:t>
            </a:r>
            <a:endParaRPr lang="zh-CN" altLang="en-US" sz="1600" b="1" kern="0" noProof="0" dirty="0">
              <a:ln>
                <a:noFill/>
              </a:ln>
              <a:solidFill>
                <a:srgbClr val="0000CC"/>
              </a:solidFill>
              <a:effectLst/>
              <a:uLnTx/>
              <a:uFillTx/>
              <a:latin typeface="宋体" panose="02010600030101010101" pitchFamily="2" charset="-122"/>
              <a:ea typeface="宋体" panose="02010600030101010101" pitchFamily="2" charset="-122"/>
            </a:endParaRPr>
          </a:p>
          <a:p>
            <a:pPr algn="ctr">
              <a:lnSpc>
                <a:spcPct val="90000"/>
              </a:lnSpc>
              <a:spcAft>
                <a:spcPct val="35000"/>
              </a:spcAft>
            </a:pPr>
            <a:r>
              <a:rPr lang="zh-CN" altLang="en-US" sz="1600" b="1" kern="0" noProof="0" dirty="0">
                <a:ln>
                  <a:noFill/>
                </a:ln>
                <a:solidFill>
                  <a:srgbClr val="0000CC"/>
                </a:solidFill>
                <a:effectLst/>
                <a:uLnTx/>
                <a:uFillTx/>
                <a:latin typeface="宋体" panose="02010600030101010101" pitchFamily="2" charset="-122"/>
                <a:ea typeface="宋体" panose="02010600030101010101" pitchFamily="2" charset="-122"/>
                <a:sym typeface="+mn-ea"/>
              </a:rPr>
              <a:t>复合型人才为己任</a:t>
            </a:r>
            <a:endParaRPr kumimoji="0" lang="zh-CN" altLang="en-US" sz="1600" b="1" i="0" u="none" strike="noStrike" kern="0" cap="none" spc="0" normalizeH="0" baseline="0" noProof="0" dirty="0">
              <a:ln>
                <a:noFill/>
              </a:ln>
              <a:solidFill>
                <a:srgbClr val="0000CC"/>
              </a:solidFill>
              <a:effectLst/>
              <a:uLnTx/>
              <a:uFillTx/>
              <a:latin typeface="宋体" panose="02010600030101010101" pitchFamily="2" charset="-122"/>
              <a:ea typeface="宋体" panose="02010600030101010101" pitchFamily="2" charset="-122"/>
              <a:cs typeface="+mn-cs"/>
              <a:sym typeface="+mn-ea"/>
            </a:endParaRPr>
          </a:p>
        </p:txBody>
      </p:sp>
      <p:sp>
        <p:nvSpPr>
          <p:cNvPr id="8" name="Text Box 9"/>
          <p:cNvSpPr txBox="1"/>
          <p:nvPr/>
        </p:nvSpPr>
        <p:spPr>
          <a:xfrm>
            <a:off x="866140" y="266700"/>
            <a:ext cx="2509520" cy="398780"/>
          </a:xfrm>
          <a:prstGeom prst="rect">
            <a:avLst/>
          </a:prstGeom>
          <a:noFill/>
          <a:ln w="9525">
            <a:noFill/>
          </a:ln>
        </p:spPr>
        <p:txBody>
          <a:bodyPr wrap="square" anchor="t">
            <a:spAutoFit/>
            <a:scene3d>
              <a:camera prst="orthographicFront"/>
              <a:lightRig rig="threePt" dir="t"/>
            </a:scene3d>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lang="en-US" altLang="zh-CN"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三三三</a:t>
            </a:r>
            <a:r>
              <a:rPr lang="en-US" altLang="zh-CN"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生态系统</a:t>
            </a:r>
            <a:endParaRPr lang="zh-CN" altLang="en-US"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89"/>
                                        </p:tgtEl>
                                        <p:attrNameLst>
                                          <p:attrName>style.visibility</p:attrName>
                                        </p:attrNameLst>
                                      </p:cBhvr>
                                      <p:to>
                                        <p:strVal val="visible"/>
                                      </p:to>
                                    </p:set>
                                    <p:animEffect transition="in" filter="wipe(left)">
                                      <p:cBhvr>
                                        <p:cTn id="7" dur="500"/>
                                        <p:tgtEl>
                                          <p:spTgt spid="1438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9" grpId="0" bldLvl="0" animBg="1"/>
      <p:bldP spid="5" grpId="0" bldLvl="0" animBg="1"/>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灯片编号占位符 5"/>
          <p:cNvSpPr>
            <a:spLocks noGrp="1"/>
          </p:cNvSpPr>
          <p:nvPr>
            <p:ph type="sldNum" sz="quarter" idx="4294967295"/>
          </p:nvPr>
        </p:nvSpPr>
        <p:spPr>
          <a:xfrm>
            <a:off x="8387080" y="6594158"/>
            <a:ext cx="2133600" cy="365125"/>
          </a:xfrm>
          <a:noFill/>
          <a:ln>
            <a:noFill/>
          </a:ln>
        </p:spPr>
        <p:txBody>
          <a:bodyPr wrap="square"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ea typeface="MS PGothic" panose="020B0600070205080204" pitchFamily="34" charset="-128"/>
                <a:sym typeface="Calibri" panose="020F0502020204030204" pitchFamily="34" charset="0"/>
              </a:rPr>
              <a:pPr lvl="0" indent="0" algn="r" eaLnBrk="0" hangingPunct="0"/>
              <a:t>26</a:t>
            </a:fld>
            <a:endParaRPr lang="zh-CN" altLang="en-US" sz="1200" dirty="0">
              <a:solidFill>
                <a:srgbClr val="898989"/>
              </a:solidFill>
              <a:ea typeface="MS PGothic" panose="020B0600070205080204" pitchFamily="34" charset="-128"/>
              <a:sym typeface="Calibri" panose="020F0502020204030204" pitchFamily="34" charset="0"/>
            </a:endParaRPr>
          </a:p>
        </p:txBody>
      </p:sp>
      <p:sp>
        <p:nvSpPr>
          <p:cNvPr id="8" name="Text Box 9"/>
          <p:cNvSpPr txBox="1"/>
          <p:nvPr/>
        </p:nvSpPr>
        <p:spPr>
          <a:xfrm>
            <a:off x="866140" y="266700"/>
            <a:ext cx="2509520" cy="398780"/>
          </a:xfrm>
          <a:prstGeom prst="rect">
            <a:avLst/>
          </a:prstGeom>
          <a:noFill/>
          <a:ln w="9525">
            <a:noFill/>
          </a:ln>
        </p:spPr>
        <p:txBody>
          <a:bodyPr wrap="square" anchor="t">
            <a:spAutoFit/>
            <a:scene3d>
              <a:camera prst="orthographicFront"/>
              <a:lightRig rig="threePt" dir="t"/>
            </a:scene3d>
          </a:bodyP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lang="en-US" altLang="zh-CN"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三三三</a:t>
            </a:r>
            <a:r>
              <a:rPr lang="en-US" altLang="zh-CN"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生态系统</a:t>
            </a:r>
            <a:endParaRPr lang="zh-CN" altLang="en-US"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pic>
        <p:nvPicPr>
          <p:cNvPr id="25" name="图片 24" descr="C:\Users\Administrator\Desktop\TIM图片20190612162741.jpg"/>
          <p:cNvPicPr/>
          <p:nvPr/>
        </p:nvPicPr>
        <p:blipFill>
          <a:blip r:embed="rId3" cstate="print"/>
          <a:srcRect/>
          <a:stretch>
            <a:fillRect/>
          </a:stretch>
        </p:blipFill>
        <p:spPr bwMode="auto">
          <a:xfrm>
            <a:off x="2351584" y="980728"/>
            <a:ext cx="6624736" cy="48965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9" name="AutoShape 248"/>
          <p:cNvSpPr/>
          <p:nvPr/>
        </p:nvSpPr>
        <p:spPr>
          <a:xfrm>
            <a:off x="7359650" y="1092200"/>
            <a:ext cx="3173095" cy="5132070"/>
          </a:xfrm>
          <a:prstGeom prst="roundRect">
            <a:avLst>
              <a:gd name="adj" fmla="val 9028"/>
            </a:avLst>
          </a:prstGeom>
          <a:noFill/>
          <a:ln w="28575" cap="flat" cmpd="dbl">
            <a:solidFill>
              <a:srgbClr val="FF0000"/>
            </a:solidFill>
            <a:prstDash val="sysDot"/>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pic>
        <p:nvPicPr>
          <p:cNvPr id="108572" name="图片 3" descr="湖南省创新创业带动就业示范基地牌子"/>
          <p:cNvPicPr>
            <a:picLocks noChangeAspect="1"/>
          </p:cNvPicPr>
          <p:nvPr/>
        </p:nvPicPr>
        <p:blipFill>
          <a:blip r:embed="rId2" cstate="print"/>
          <a:stretch>
            <a:fillRect/>
          </a:stretch>
        </p:blipFill>
        <p:spPr>
          <a:xfrm>
            <a:off x="7621905" y="4483735"/>
            <a:ext cx="2545080" cy="1525905"/>
          </a:xfrm>
          <a:prstGeom prst="rect">
            <a:avLst/>
          </a:prstGeom>
          <a:noFill/>
          <a:ln w="9525">
            <a:noFill/>
          </a:ln>
        </p:spPr>
      </p:pic>
      <p:pic>
        <p:nvPicPr>
          <p:cNvPr id="108573" name="图片 2" descr="双创示范基地1"/>
          <p:cNvPicPr>
            <a:picLocks noChangeAspect="1"/>
          </p:cNvPicPr>
          <p:nvPr/>
        </p:nvPicPr>
        <p:blipFill>
          <a:blip r:embed="rId3" cstate="print"/>
          <a:srcRect l="9502" t="13020" r="10953" b="19780"/>
          <a:stretch>
            <a:fillRect/>
          </a:stretch>
        </p:blipFill>
        <p:spPr>
          <a:xfrm>
            <a:off x="7621905" y="2785745"/>
            <a:ext cx="2545080" cy="1487805"/>
          </a:xfrm>
          <a:prstGeom prst="rect">
            <a:avLst/>
          </a:prstGeom>
          <a:noFill/>
          <a:ln w="9525">
            <a:noFill/>
          </a:ln>
        </p:spPr>
      </p:pic>
      <p:graphicFrame>
        <p:nvGraphicFramePr>
          <p:cNvPr id="5" name="内容占位符 4"/>
          <p:cNvGraphicFramePr>
            <a:graphicFrameLocks noGrp="1"/>
          </p:cNvGraphicFramePr>
          <p:nvPr>
            <p:ph idx="1"/>
          </p:nvPr>
        </p:nvGraphicFramePr>
        <p:xfrm>
          <a:off x="1138555" y="1052830"/>
          <a:ext cx="5310505" cy="5210810"/>
        </p:xfrm>
        <a:graphic>
          <a:graphicData uri="http://schemas.openxmlformats.org/drawingml/2006/table">
            <a:tbl>
              <a:tblPr firstRow="1" bandRow="1">
                <a:tableStyleId>{5C22544A-7EE6-4342-B048-85BDC9FD1C3A}</a:tableStyleId>
              </a:tblPr>
              <a:tblGrid>
                <a:gridCol w="1503045"/>
                <a:gridCol w="3807460"/>
              </a:tblGrid>
              <a:tr h="380365">
                <a:tc>
                  <a:txBody>
                    <a:bodyPr/>
                    <a:lstStyle/>
                    <a:p>
                      <a:pPr algn="ctr">
                        <a:buNone/>
                      </a:pPr>
                      <a:r>
                        <a:rPr lang="zh-CN" altLang="en-US" dirty="0">
                          <a:solidFill>
                            <a:schemeClr val="bg1"/>
                          </a:solidFill>
                          <a:latin typeface="微软雅黑" panose="020B0503020204020204" pitchFamily="34" charset="-122"/>
                          <a:ea typeface="微软雅黑" panose="020B0503020204020204" pitchFamily="34" charset="-122"/>
                        </a:rPr>
                        <a:t>时间</a:t>
                      </a:r>
                    </a:p>
                  </a:txBody>
                  <a:tcPr/>
                </a:tc>
                <a:tc>
                  <a:txBody>
                    <a:bodyPr/>
                    <a:lstStyle/>
                    <a:p>
                      <a:pPr algn="ctr">
                        <a:buNone/>
                      </a:pPr>
                      <a:r>
                        <a:rPr lang="zh-CN" altLang="en-US" sz="1800" dirty="0">
                          <a:solidFill>
                            <a:schemeClr val="bg1"/>
                          </a:solidFill>
                          <a:latin typeface="微软雅黑" panose="020B0503020204020204" pitchFamily="34" charset="-122"/>
                          <a:ea typeface="微软雅黑" panose="020B0503020204020204" pitchFamily="34" charset="-122"/>
                          <a:sym typeface="+mn-ea"/>
                        </a:rPr>
                        <a:t>名  称</a:t>
                      </a:r>
                    </a:p>
                  </a:txBody>
                  <a:tcPr/>
                </a:tc>
              </a:tr>
              <a:tr h="398145">
                <a:tc>
                  <a:txBody>
                    <a:bodyPr/>
                    <a:lstStyle/>
                    <a:p>
                      <a:pPr algn="ctr" fontAlgn="ctr">
                        <a:buNone/>
                      </a:pPr>
                      <a:r>
                        <a:rPr lang="en-US" altLang="zh-CN" sz="1400" b="1"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2018</a:t>
                      </a:r>
                    </a:p>
                  </a:txBody>
                  <a:tcPr/>
                </a:tc>
                <a:tc>
                  <a:txBody>
                    <a:bodyPr/>
                    <a:lstStyle/>
                    <a:p>
                      <a:pPr fontAlgn="ctr">
                        <a:buNone/>
                      </a:pPr>
                      <a:r>
                        <a:rPr lang="zh-CN" altLang="en-US" sz="1400" b="1"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全国创新创业典型经验高校</a:t>
                      </a:r>
                    </a:p>
                  </a:txBody>
                  <a:tcPr/>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2014</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全国青年就业创业教育先进集体</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2015</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全国大学生KAB创业教育基地</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2017</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湖南省大众创业万众创新示范基地</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2018</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湖南省众创空间</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2016</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湖南省创新创业带动就业示范基地</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2017</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湖南省级优秀创业孵化基地</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2016</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湖南省高校大学生创新创业孵化示范基地</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2018</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衡阳市</a:t>
                      </a:r>
                      <a:r>
                        <a:rPr lang="zh-CN" altLang="en-US" sz="1400" b="1"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众创空间</a:t>
                      </a:r>
                      <a:endPar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2014</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全国毕业生就业典型经验高校</a:t>
                      </a:r>
                    </a:p>
                  </a:txBody>
                  <a:tcPr marL="87219" marR="87219" marT="43551" marB="43551" anchor="ctr" horzOverflow="overflow"/>
                </a:tc>
              </a:tr>
              <a:tr h="443230">
                <a:tc>
                  <a:txBody>
                    <a:bodyPr/>
                    <a:lstStyle/>
                    <a:p>
                      <a:pPr marL="0" marR="0" lvl="0" indent="0" algn="ctr" defTabSz="914400" rtl="0" eaLnBrk="1" fontAlgn="ctr" latinLnBrk="0" hangingPunct="1">
                        <a:lnSpc>
                          <a:spcPts val="2800"/>
                        </a:lnSpc>
                        <a:spcBef>
                          <a:spcPct val="0"/>
                        </a:spcBef>
                        <a:spcAft>
                          <a:spcPct val="0"/>
                        </a:spcAft>
                        <a:buClrTx/>
                        <a:buSzTx/>
                        <a:buFontTx/>
                        <a:buNone/>
                      </a:pPr>
                      <a:r>
                        <a:rPr kumimoji="0" lang="en-US" altLang="zh-CN"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2017</a:t>
                      </a:r>
                    </a:p>
                  </a:txBody>
                  <a:tcPr marL="87219" marR="87219" marT="43551" marB="43551" anchor="ctr" horzOverflow="overflow"/>
                </a:tc>
                <a:tc>
                  <a:txBody>
                    <a:bodyPr/>
                    <a:lstStyle/>
                    <a:p>
                      <a:pPr marL="0" marR="0" lvl="0" indent="0" algn="l" defTabSz="914400" rtl="0" eaLnBrk="1" fontAlgn="ctr" latinLnBrk="0" hangingPunct="1">
                        <a:lnSpc>
                          <a:spcPts val="2800"/>
                        </a:lnSpc>
                        <a:spcBef>
                          <a:spcPct val="0"/>
                        </a:spcBef>
                        <a:spcAft>
                          <a:spcPct val="0"/>
                        </a:spcAft>
                        <a:buClrTx/>
                        <a:buSzTx/>
                        <a:buFontTx/>
                        <a:buNone/>
                      </a:pPr>
                      <a:r>
                        <a:rPr kumimoji="0" lang="zh-CN" altLang="en-US" sz="14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湖南省高校资助与创业教育研究基地</a:t>
                      </a:r>
                    </a:p>
                  </a:txBody>
                  <a:tcPr marL="87219" marR="87219" marT="43551" marB="43551" anchor="ctr" horzOverflow="overflow"/>
                </a:tc>
              </a:tr>
            </a:tbl>
          </a:graphicData>
        </a:graphic>
      </p:graphicFrame>
      <p:sp>
        <p:nvSpPr>
          <p:cNvPr id="7" name="Text Box 9"/>
          <p:cNvSpPr txBox="1"/>
          <p:nvPr/>
        </p:nvSpPr>
        <p:spPr>
          <a:xfrm>
            <a:off x="776605" y="227330"/>
            <a:ext cx="3293745" cy="460375"/>
          </a:xfrm>
          <a:prstGeom prst="rect">
            <a:avLst/>
          </a:prstGeom>
          <a:noFill/>
          <a:ln w="9525">
            <a:noFill/>
          </a:ln>
        </p:spPr>
        <p:txBody>
          <a:bodyPr wrap="square" anchor="t">
            <a:spAutoFit/>
            <a:scene3d>
              <a:camera prst="orthographicFront"/>
              <a:lightRig rig="threePt" dir="t"/>
            </a:scene3d>
          </a:bodyPr>
          <a:lstStyle/>
          <a:p>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zh-CN" altLang="en-US" sz="20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获得的荣誉和平台</a:t>
            </a:r>
            <a:endPar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4" cstate="print"/>
          <a:srcRect l="7842" t="4423" r="5783" b="6113"/>
          <a:stretch>
            <a:fillRect/>
          </a:stretch>
        </p:blipFill>
        <p:spPr>
          <a:xfrm>
            <a:off x="7621905" y="1297940"/>
            <a:ext cx="2545080" cy="13201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89"/>
                                        </p:tgtEl>
                                        <p:attrNameLst>
                                          <p:attrName>style.visibility</p:attrName>
                                        </p:attrNameLst>
                                      </p:cBhvr>
                                      <p:to>
                                        <p:strVal val="visible"/>
                                      </p:to>
                                    </p:set>
                                    <p:animEffect transition="in" filter="wipe(left)">
                                      <p:cBhvr>
                                        <p:cTn id="7" dur="500"/>
                                        <p:tgtEl>
                                          <p:spTgt spid="1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p:cNvGrpSpPr/>
          <p:nvPr/>
        </p:nvGrpSpPr>
        <p:grpSpPr>
          <a:xfrm>
            <a:off x="6128385" y="2428875"/>
            <a:ext cx="4657725" cy="3624580"/>
            <a:chOff x="3367724" y="2075499"/>
            <a:chExt cx="5461000" cy="4182548"/>
          </a:xfrm>
        </p:grpSpPr>
        <p:sp>
          <p:nvSpPr>
            <p:cNvPr id="6" name="箭头: 下 2"/>
            <p:cNvSpPr/>
            <p:nvPr/>
          </p:nvSpPr>
          <p:spPr bwMode="auto">
            <a:xfrm>
              <a:off x="4483100" y="2889250"/>
              <a:ext cx="214313" cy="407988"/>
            </a:xfrm>
            <a:prstGeom prst="downArrow">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箭头: 虚尾 4"/>
            <p:cNvSpPr/>
            <p:nvPr/>
          </p:nvSpPr>
          <p:spPr bwMode="auto">
            <a:xfrm rot="5400000">
              <a:off x="6946107" y="4653757"/>
              <a:ext cx="1308100" cy="214313"/>
            </a:xfrm>
            <a:prstGeom prst="stripedRightArrow">
              <a:avLst>
                <a:gd name="adj1" fmla="val 44303"/>
                <a:gd name="adj2" fmla="val 64143"/>
              </a:avLst>
            </a:prstGeom>
            <a:noFill/>
            <a:ln>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箭头: 上下 8"/>
            <p:cNvSpPr/>
            <p:nvPr/>
          </p:nvSpPr>
          <p:spPr bwMode="auto">
            <a:xfrm>
              <a:off x="4511675" y="4106863"/>
              <a:ext cx="185738" cy="407987"/>
            </a:xfrm>
            <a:prstGeom prst="upDownArrow">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箭头: 直角上 9"/>
            <p:cNvSpPr/>
            <p:nvPr/>
          </p:nvSpPr>
          <p:spPr bwMode="auto">
            <a:xfrm rot="5400000">
              <a:off x="5074444" y="4672807"/>
              <a:ext cx="792163" cy="1809750"/>
            </a:xfrm>
            <a:prstGeom prst="bentUpArrow">
              <a:avLst>
                <a:gd name="adj1" fmla="val 10340"/>
                <a:gd name="adj2" fmla="val 14626"/>
                <a:gd name="adj3" fmla="val 28228"/>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箭头: 直角上 15"/>
            <p:cNvSpPr/>
            <p:nvPr/>
          </p:nvSpPr>
          <p:spPr bwMode="auto">
            <a:xfrm rot="10800000" flipH="1">
              <a:off x="5816600" y="2400300"/>
              <a:ext cx="1890713" cy="858838"/>
            </a:xfrm>
            <a:prstGeom prst="bentUpArrow">
              <a:avLst>
                <a:gd name="adj1" fmla="val 10340"/>
                <a:gd name="adj2" fmla="val 12926"/>
                <a:gd name="adj3" fmla="val 18617"/>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箭头: 直角上 16"/>
            <p:cNvSpPr/>
            <p:nvPr/>
          </p:nvSpPr>
          <p:spPr bwMode="auto">
            <a:xfrm rot="16200000" flipH="1">
              <a:off x="5909469" y="3958432"/>
              <a:ext cx="914400" cy="1211262"/>
            </a:xfrm>
            <a:prstGeom prst="bentUpArrow">
              <a:avLst>
                <a:gd name="adj1" fmla="val 10340"/>
                <a:gd name="adj2" fmla="val 10591"/>
                <a:gd name="adj3" fmla="val 18617"/>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箭头: 下 17"/>
            <p:cNvSpPr/>
            <p:nvPr/>
          </p:nvSpPr>
          <p:spPr bwMode="auto">
            <a:xfrm rot="5400000">
              <a:off x="5968207" y="3410745"/>
              <a:ext cx="200025" cy="614362"/>
            </a:xfrm>
            <a:prstGeom prst="downArrow">
              <a:avLst/>
            </a:prstGeom>
            <a:noFill/>
            <a:ln>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9" name="图片 5"/>
            <p:cNvPicPr>
              <a:picLocks noChangeAspect="1"/>
            </p:cNvPicPr>
            <p:nvPr/>
          </p:nvPicPr>
          <p:blipFill>
            <a:blip r:embed="rId4" cstate="print"/>
            <a:stretch>
              <a:fillRect/>
            </a:stretch>
          </p:blipFill>
          <p:spPr>
            <a:xfrm>
              <a:off x="3367724" y="2075499"/>
              <a:ext cx="5461000" cy="4182548"/>
            </a:xfrm>
            <a:prstGeom prst="rect">
              <a:avLst/>
            </a:prstGeom>
            <a:noFill/>
            <a:ln w="9525">
              <a:noFill/>
            </a:ln>
          </p:spPr>
        </p:pic>
      </p:grpSp>
      <p:pic>
        <p:nvPicPr>
          <p:cNvPr id="72708" name="内容占位符 64536" descr="wps3990"/>
          <p:cNvPicPr>
            <a:picLocks noChangeAspect="1"/>
          </p:cNvPicPr>
          <p:nvPr/>
        </p:nvPicPr>
        <p:blipFill>
          <a:blip r:embed="rId5" cstate="print"/>
          <a:srcRect l="12558" t="2028" r="12050"/>
          <a:stretch>
            <a:fillRect/>
          </a:stretch>
        </p:blipFill>
        <p:spPr>
          <a:xfrm>
            <a:off x="1982470" y="2324100"/>
            <a:ext cx="2757170" cy="2736850"/>
          </a:xfrm>
          <a:prstGeom prst="rect">
            <a:avLst/>
          </a:prstGeom>
          <a:noFill/>
          <a:ln w="9525">
            <a:noFill/>
          </a:ln>
        </p:spPr>
      </p:pic>
      <p:sp>
        <p:nvSpPr>
          <p:cNvPr id="2" name="矩形 18"/>
          <p:cNvSpPr>
            <a:spLocks noChangeArrowheads="1"/>
          </p:cNvSpPr>
          <p:nvPr/>
        </p:nvSpPr>
        <p:spPr bwMode="auto">
          <a:xfrm>
            <a:off x="1337310" y="1101060"/>
            <a:ext cx="2166402"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强化组</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织支撑</a:t>
            </a:r>
          </a:p>
        </p:txBody>
      </p:sp>
      <p:sp>
        <p:nvSpPr>
          <p:cNvPr id="3" name="TextBox 19"/>
          <p:cNvSpPr txBox="1"/>
          <p:nvPr/>
        </p:nvSpPr>
        <p:spPr>
          <a:xfrm>
            <a:off x="2134235" y="1591310"/>
            <a:ext cx="6844665" cy="732790"/>
          </a:xfrm>
          <a:prstGeom prst="rect">
            <a:avLst/>
          </a:prstGeom>
          <a:noFill/>
          <a:ln w="9525">
            <a:noFill/>
          </a:ln>
        </p:spPr>
        <p:txBody>
          <a:bodyPr anchor="ctr"/>
          <a:lstStyle/>
          <a:p>
            <a:pPr algn="just">
              <a:lnSpc>
                <a:spcPct val="130000"/>
              </a:lnSpc>
            </a:pPr>
            <a:r>
              <a:rPr lang="zh-CN" altLang="en-US" b="1" dirty="0">
                <a:solidFill>
                  <a:srgbClr val="003264"/>
                </a:solidFill>
                <a:latin typeface="微软雅黑" panose="020B0503020204020204" pitchFamily="34" charset="-122"/>
                <a:ea typeface="微软雅黑" panose="020B0503020204020204" pitchFamily="34" charset="-122"/>
              </a:rPr>
              <a:t>加强顶层设计，统筹全校资源，系统推进创新创业教育。</a:t>
            </a:r>
          </a:p>
        </p:txBody>
      </p:sp>
      <p:graphicFrame>
        <p:nvGraphicFramePr>
          <p:cNvPr id="5" name="对象 4"/>
          <p:cNvGraphicFramePr>
            <a:graphicFrameLocks/>
          </p:cNvGraphicFramePr>
          <p:nvPr/>
        </p:nvGraphicFramePr>
        <p:xfrm>
          <a:off x="1982470" y="3734435"/>
          <a:ext cx="2757805" cy="2514600"/>
        </p:xfrm>
        <a:graphic>
          <a:graphicData uri="http://schemas.openxmlformats.org/presentationml/2006/ole">
            <p:oleObj spid="_x0000_s1025" r:id="rId6" imgW="3123810" imgH="3467584" progId="PBrush">
              <p:embed/>
            </p:oleObj>
          </a:graphicData>
        </a:graphic>
      </p:graphicFrame>
      <p:sp>
        <p:nvSpPr>
          <p:cNvPr id="9"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62" name="TextBox 1"/>
          <p:cNvSpPr txBox="1"/>
          <p:nvPr/>
        </p:nvSpPr>
        <p:spPr>
          <a:xfrm>
            <a:off x="7073900" y="4163060"/>
            <a:ext cx="2795270" cy="398780"/>
          </a:xfrm>
          <a:prstGeom prst="rect">
            <a:avLst/>
          </a:prstGeom>
          <a:noFill/>
          <a:ln w="9525">
            <a:noFill/>
          </a:ln>
        </p:spPr>
        <p:txBody>
          <a:bodyPr wrap="square" anchor="t">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一体两翼</a:t>
            </a:r>
            <a:r>
              <a:rPr lang="en-US" altLang="zh-CN" sz="2000" b="1" dirty="0">
                <a:solidFill>
                  <a:srgbClr val="FF0000"/>
                </a:solidFill>
                <a:latin typeface="微软雅黑" panose="020B0503020204020204" pitchFamily="34" charset="-122"/>
                <a:ea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rPr>
              <a:t>运行体系</a:t>
            </a:r>
          </a:p>
        </p:txBody>
      </p:sp>
      <p:grpSp>
        <p:nvGrpSpPr>
          <p:cNvPr id="10" name="组合 2"/>
          <p:cNvGrpSpPr/>
          <p:nvPr/>
        </p:nvGrpSpPr>
        <p:grpSpPr>
          <a:xfrm>
            <a:off x="3812976" y="3375478"/>
            <a:ext cx="2646373" cy="1973649"/>
            <a:chOff x="3213100" y="2600325"/>
            <a:chExt cx="3857625" cy="2887663"/>
          </a:xfrm>
        </p:grpSpPr>
        <p:sp>
          <p:nvSpPr>
            <p:cNvPr id="11" name="左大括号 10"/>
            <p:cNvSpPr/>
            <p:nvPr/>
          </p:nvSpPr>
          <p:spPr bwMode="auto">
            <a:xfrm>
              <a:off x="6580188" y="2600325"/>
              <a:ext cx="490537" cy="2887663"/>
            </a:xfrm>
            <a:prstGeom prst="leftBrace">
              <a:avLst>
                <a:gd name="adj1" fmla="val 0"/>
                <a:gd name="adj2" fmla="val 50179"/>
              </a:avLst>
            </a:prstGeom>
            <a:ln w="127000">
              <a:round/>
              <a:tailEnd w="med" len="lg"/>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箭头: 右 12"/>
            <p:cNvSpPr/>
            <p:nvPr/>
          </p:nvSpPr>
          <p:spPr bwMode="auto">
            <a:xfrm>
              <a:off x="3213100" y="3959225"/>
              <a:ext cx="1074738" cy="2651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pic>
        <p:nvPicPr>
          <p:cNvPr id="19" name="图片 1"/>
          <p:cNvPicPr>
            <a:picLocks noChangeAspect="1"/>
          </p:cNvPicPr>
          <p:nvPr/>
        </p:nvPicPr>
        <p:blipFill>
          <a:blip r:embed="rId2" cstate="print"/>
          <a:stretch>
            <a:fillRect/>
          </a:stretch>
        </p:blipFill>
        <p:spPr>
          <a:xfrm>
            <a:off x="1597660" y="2661920"/>
            <a:ext cx="8618855" cy="3465195"/>
          </a:xfrm>
          <a:prstGeom prst="rect">
            <a:avLst/>
          </a:prstGeom>
          <a:noFill/>
          <a:ln w="9525">
            <a:noFill/>
          </a:ln>
        </p:spPr>
      </p:pic>
      <p:sp>
        <p:nvSpPr>
          <p:cNvPr id="3" name="TextBox 19"/>
          <p:cNvSpPr txBox="1"/>
          <p:nvPr/>
        </p:nvSpPr>
        <p:spPr>
          <a:xfrm>
            <a:off x="3522345" y="1201420"/>
            <a:ext cx="6844665" cy="732790"/>
          </a:xfrm>
          <a:prstGeom prst="rect">
            <a:avLst/>
          </a:prstGeom>
          <a:noFill/>
          <a:ln w="9525">
            <a:noFill/>
          </a:ln>
        </p:spPr>
        <p:txBody>
          <a:bodyPr anchor="ctr"/>
          <a:lstStyle/>
          <a:p>
            <a:pPr algn="just">
              <a:lnSpc>
                <a:spcPct val="130000"/>
              </a:lnSpc>
            </a:pPr>
            <a:r>
              <a:rPr lang="zh-CN" altLang="en-US" b="1" dirty="0">
                <a:solidFill>
                  <a:srgbClr val="003264"/>
                </a:solidFill>
                <a:latin typeface="微软雅黑" panose="020B0503020204020204" pitchFamily="34" charset="-122"/>
                <a:ea typeface="微软雅黑" panose="020B0503020204020204" pitchFamily="34" charset="-122"/>
              </a:rPr>
              <a:t>学校、责任部门、学院三层齐抓共管、协作联动的工作格局。</a:t>
            </a:r>
          </a:p>
        </p:txBody>
      </p:sp>
      <p:sp>
        <p:nvSpPr>
          <p:cNvPr id="4"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graphicFrame>
        <p:nvGraphicFramePr>
          <p:cNvPr id="9" name="表格 8"/>
          <p:cNvGraphicFramePr>
            <a:graphicFrameLocks noGrp="1"/>
          </p:cNvGraphicFramePr>
          <p:nvPr/>
        </p:nvGraphicFramePr>
        <p:xfrm>
          <a:off x="2055495" y="2095500"/>
          <a:ext cx="3705860" cy="566420"/>
        </p:xfrm>
        <a:graphic>
          <a:graphicData uri="http://schemas.openxmlformats.org/drawingml/2006/table">
            <a:tbl>
              <a:tblPr firstRow="1" bandRow="1">
                <a:tableStyleId>{5C22544A-7EE6-4342-B048-85BDC9FD1C3A}</a:tableStyleId>
              </a:tblPr>
              <a:tblGrid>
                <a:gridCol w="1852930"/>
                <a:gridCol w="1852930"/>
              </a:tblGrid>
              <a:tr h="56642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bg1"/>
                          </a:solidFill>
                          <a:latin typeface="微软雅黑" panose="020B0503020204020204" pitchFamily="34" charset="-122"/>
                          <a:ea typeface="微软雅黑" panose="020B0503020204020204" pitchFamily="34" charset="-122"/>
                          <a:cs typeface="+mn-cs"/>
                        </a:rPr>
                        <a:t>金工实训中心</a:t>
                      </a:r>
                    </a:p>
                  </a:txBody>
                  <a:tcPr marL="91449" marR="91449" marT="45703" marB="45703" anchor="ctr">
                    <a:solidFill>
                      <a:schemeClr val="tx2">
                        <a:lumMod val="75000"/>
                        <a:lumOff val="2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sym typeface="+mn-ea"/>
                        </a:rPr>
                        <a:t>电工电子实训中心</a:t>
                      </a:r>
                    </a:p>
                  </a:txBody>
                  <a:tcPr marL="91449" marR="91449" marT="45703" marB="45703" anchor="ctr">
                    <a:solidFill>
                      <a:schemeClr val="tx2">
                        <a:lumMod val="75000"/>
                        <a:lumOff val="25000"/>
                        <a:alpha val="81000"/>
                      </a:schemeClr>
                    </a:solidFill>
                  </a:tcPr>
                </a:tc>
              </a:tr>
            </a:tbl>
          </a:graphicData>
        </a:graphic>
      </p:graphicFrame>
      <p:graphicFrame>
        <p:nvGraphicFramePr>
          <p:cNvPr id="13" name="表格 12"/>
          <p:cNvGraphicFramePr>
            <a:graphicFrameLocks noGrp="1"/>
          </p:cNvGraphicFramePr>
          <p:nvPr/>
        </p:nvGraphicFramePr>
        <p:xfrm>
          <a:off x="2055495" y="2661920"/>
          <a:ext cx="3705860" cy="566420"/>
        </p:xfrm>
        <a:graphic>
          <a:graphicData uri="http://schemas.openxmlformats.org/drawingml/2006/table">
            <a:tbl>
              <a:tblPr firstRow="1" bandRow="1">
                <a:tableStyleId>{5C22544A-7EE6-4342-B048-85BDC9FD1C3A}</a:tableStyleId>
              </a:tblPr>
              <a:tblGrid>
                <a:gridCol w="1852930"/>
                <a:gridCol w="1852930"/>
              </a:tblGrid>
              <a:tr h="56642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1" kern="1200" dirty="0">
                          <a:solidFill>
                            <a:schemeClr val="bg1"/>
                          </a:solidFill>
                          <a:latin typeface="微软雅黑" panose="020B0503020204020204" pitchFamily="34" charset="-122"/>
                          <a:ea typeface="微软雅黑" panose="020B0503020204020204" pitchFamily="34" charset="-122"/>
                          <a:cs typeface="+mn-cs"/>
                        </a:rPr>
                        <a:t>信息实训中心</a:t>
                      </a:r>
                    </a:p>
                  </a:txBody>
                  <a:tcPr marL="91449" marR="91449" marT="45703" marB="45703" anchor="ctr">
                    <a:solidFill>
                      <a:schemeClr val="tx2">
                        <a:lumMod val="75000"/>
                        <a:lumOff val="2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pitchFamily="34" charset="-122"/>
                          <a:ea typeface="微软雅黑" panose="020B0503020204020204" pitchFamily="34" charset="-122"/>
                          <a:sym typeface="+mn-ea"/>
                        </a:rPr>
                        <a:t>电工电子实验中心</a:t>
                      </a:r>
                    </a:p>
                  </a:txBody>
                  <a:tcPr marL="91449" marR="91449" marT="45703" marB="45703" anchor="ctr">
                    <a:solidFill>
                      <a:schemeClr val="tx2">
                        <a:lumMod val="75000"/>
                        <a:lumOff val="25000"/>
                        <a:alpha val="81000"/>
                      </a:schemeClr>
                    </a:solidFill>
                  </a:tcPr>
                </a:tc>
              </a:tr>
            </a:tbl>
          </a:graphicData>
        </a:graphic>
      </p:graphicFrame>
      <p:sp>
        <p:nvSpPr>
          <p:cNvPr id="14" name="下箭头 13"/>
          <p:cNvSpPr/>
          <p:nvPr/>
        </p:nvSpPr>
        <p:spPr>
          <a:xfrm>
            <a:off x="4921885" y="3228340"/>
            <a:ext cx="193040" cy="559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64524"/>
          <p:cNvSpPr/>
          <p:nvPr/>
        </p:nvSpPr>
        <p:spPr>
          <a:xfrm>
            <a:off x="3402330" y="3228340"/>
            <a:ext cx="1711960" cy="414020"/>
          </a:xfrm>
          <a:prstGeom prst="rect">
            <a:avLst/>
          </a:prstGeom>
          <a:noFill/>
          <a:ln w="9525">
            <a:noFill/>
          </a:ln>
        </p:spPr>
        <p:txBody>
          <a:bodyPr wrap="square" anchor="t">
            <a:spAutoFit/>
          </a:bodyPr>
          <a:lstStyle/>
          <a:p>
            <a:pPr>
              <a:lnSpc>
                <a:spcPct val="150000"/>
              </a:lnSpc>
            </a:pPr>
            <a:r>
              <a:rPr lang="en-US" altLang="zh-CN" sz="1400" b="1" dirty="0">
                <a:solidFill>
                  <a:srgbClr val="FF0000"/>
                </a:solidFill>
                <a:latin typeface="微软雅黑" panose="020B0503020204020204" pitchFamily="34" charset="-122"/>
                <a:ea typeface="微软雅黑" panose="020B0503020204020204" pitchFamily="34" charset="-122"/>
              </a:rPr>
              <a:t>2018年8月再组建</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16" name="矩形 64524"/>
          <p:cNvSpPr/>
          <p:nvPr/>
        </p:nvSpPr>
        <p:spPr>
          <a:xfrm>
            <a:off x="3402330" y="3890010"/>
            <a:ext cx="1325880" cy="414020"/>
          </a:xfrm>
          <a:prstGeom prst="rect">
            <a:avLst/>
          </a:prstGeom>
          <a:noFill/>
          <a:ln w="9525">
            <a:noFill/>
          </a:ln>
        </p:spPr>
        <p:txBody>
          <a:bodyPr wrap="square" anchor="t">
            <a:spAutoFit/>
          </a:bodyPr>
          <a:lstStyle/>
          <a:p>
            <a:pPr>
              <a:lnSpc>
                <a:spcPct val="150000"/>
              </a:lnSpc>
            </a:pPr>
            <a:r>
              <a:rPr lang="en-US" altLang="zh-CN" sz="1400" b="1" dirty="0">
                <a:solidFill>
                  <a:srgbClr val="FF0000"/>
                </a:solidFill>
                <a:latin typeface="微软雅黑" panose="020B0503020204020204" pitchFamily="34" charset="-122"/>
                <a:ea typeface="微软雅黑" panose="020B0503020204020204" pitchFamily="34" charset="-122"/>
              </a:rPr>
              <a:t>2015</a:t>
            </a:r>
            <a:r>
              <a:rPr lang="zh-CN" altLang="en-US" sz="1400" b="1" dirty="0">
                <a:solidFill>
                  <a:srgbClr val="FF0000"/>
                </a:solidFill>
                <a:latin typeface="微软雅黑" panose="020B0503020204020204" pitchFamily="34" charset="-122"/>
                <a:ea typeface="微软雅黑" panose="020B0503020204020204" pitchFamily="34" charset="-122"/>
              </a:rPr>
              <a:t>年</a:t>
            </a:r>
            <a:r>
              <a:rPr lang="en-US" altLang="zh-CN" sz="1400" b="1" dirty="0">
                <a:solidFill>
                  <a:srgbClr val="FF0000"/>
                </a:solidFill>
                <a:latin typeface="微软雅黑" panose="020B0503020204020204" pitchFamily="34" charset="-122"/>
                <a:ea typeface="微软雅黑" panose="020B0503020204020204" pitchFamily="34" charset="-122"/>
              </a:rPr>
              <a:t>10</a:t>
            </a:r>
            <a:r>
              <a:rPr lang="zh-CN" altLang="en-US" sz="1400" b="1" dirty="0">
                <a:solidFill>
                  <a:srgbClr val="FF0000"/>
                </a:solidFill>
                <a:latin typeface="微软雅黑" panose="020B0503020204020204" pitchFamily="34" charset="-122"/>
                <a:ea typeface="微软雅黑" panose="020B0503020204020204" pitchFamily="34" charset="-122"/>
              </a:rPr>
              <a:t>月</a:t>
            </a:r>
          </a:p>
        </p:txBody>
      </p:sp>
      <p:sp>
        <p:nvSpPr>
          <p:cNvPr id="17" name="矩形 18"/>
          <p:cNvSpPr>
            <a:spLocks noChangeArrowheads="1"/>
          </p:cNvSpPr>
          <p:nvPr/>
        </p:nvSpPr>
        <p:spPr bwMode="auto">
          <a:xfrm>
            <a:off x="1337310" y="1101060"/>
            <a:ext cx="2166402"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强化组</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织支撑</a:t>
            </a:r>
          </a:p>
        </p:txBody>
      </p:sp>
    </p:spTree>
  </p:cSld>
  <p:clrMapOvr>
    <a:masterClrMapping/>
  </p:clrMapOvr>
  <p:transition>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847528" y="2132856"/>
            <a:ext cx="8496944" cy="1814777"/>
            <a:chOff x="1559496" y="1844824"/>
            <a:chExt cx="8496944" cy="1814777"/>
          </a:xfrm>
          <a:effectLst>
            <a:outerShdw blurRad="50800" dist="38100" dir="2700000" algn="tl" rotWithShape="0">
              <a:prstClr val="black">
                <a:alpha val="40000"/>
              </a:prstClr>
            </a:outerShdw>
          </a:effectLst>
        </p:grpSpPr>
        <p:sp>
          <p:nvSpPr>
            <p:cNvPr id="12293" name="Text Box 39"/>
            <p:cNvSpPr txBox="1"/>
            <p:nvPr/>
          </p:nvSpPr>
          <p:spPr>
            <a:xfrm>
              <a:off x="5231904" y="2612579"/>
              <a:ext cx="3111826"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400" b="1" dirty="0" smtClean="0">
                  <a:solidFill>
                    <a:schemeClr val="bg1"/>
                  </a:solidFill>
                  <a:latin typeface="Arial" panose="020B0604020202020204" pitchFamily="34" charset="0"/>
                  <a:ea typeface="微软雅黑" panose="020B0503020204020204" pitchFamily="34" charset="-122"/>
                </a:rPr>
                <a:t>学校基本情况</a:t>
              </a:r>
              <a:endParaRPr lang="zh-CN" altLang="en-US" sz="2400" b="1" dirty="0">
                <a:solidFill>
                  <a:schemeClr val="bg1"/>
                </a:solidFill>
                <a:latin typeface="Arial" panose="020B0604020202020204" pitchFamily="34" charset="0"/>
                <a:ea typeface="微软雅黑" panose="020B0503020204020204" pitchFamily="34" charset="-122"/>
              </a:endParaRPr>
            </a:p>
          </p:txBody>
        </p:sp>
        <p:grpSp>
          <p:nvGrpSpPr>
            <p:cNvPr id="16" name="组合 15"/>
            <p:cNvGrpSpPr/>
            <p:nvPr/>
          </p:nvGrpSpPr>
          <p:grpSpPr>
            <a:xfrm>
              <a:off x="1559496" y="1844824"/>
              <a:ext cx="8496944" cy="1814777"/>
              <a:chOff x="170694" y="177982"/>
              <a:chExt cx="3657481" cy="781165"/>
            </a:xfrm>
          </p:grpSpPr>
          <p:sp>
            <p:nvSpPr>
              <p:cNvPr id="17" name="等腰三角形 16"/>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8" name="等腰三角形 17"/>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9" name="矩形 18"/>
              <p:cNvSpPr/>
              <p:nvPr/>
            </p:nvSpPr>
            <p:spPr>
              <a:xfrm>
                <a:off x="170694" y="261768"/>
                <a:ext cx="3657481"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4CA6C6"/>
                  </a:solidFill>
                </a:endParaRPr>
              </a:p>
            </p:txBody>
          </p:sp>
          <p:sp>
            <p:nvSpPr>
              <p:cNvPr id="20" name="平行四边形 19"/>
              <p:cNvSpPr/>
              <p:nvPr/>
            </p:nvSpPr>
            <p:spPr>
              <a:xfrm>
                <a:off x="376965" y="178257"/>
                <a:ext cx="1036076" cy="779005"/>
              </a:xfrm>
              <a:prstGeom prst="parallelogram">
                <a:avLst>
                  <a:gd name="adj" fmla="val 48207"/>
                </a:avLst>
              </a:prstGeom>
              <a:solidFill>
                <a:srgbClr val="3381C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a:solidFill>
                      <a:schemeClr val="bg1">
                        <a:lumMod val="95000"/>
                      </a:schemeClr>
                    </a:solidFill>
                    <a:latin typeface="Impact" panose="020B0806030902050204" pitchFamily="34" charset="0"/>
                  </a:rPr>
                  <a:t>01</a:t>
                </a:r>
                <a:endParaRPr lang="zh-CN" altLang="en-US" sz="8000" dirty="0">
                  <a:solidFill>
                    <a:schemeClr val="bg1">
                      <a:lumMod val="95000"/>
                    </a:schemeClr>
                  </a:solidFill>
                  <a:latin typeface="Impact" panose="020B0806030902050204" pitchFamily="34" charset="0"/>
                </a:endParaRPr>
              </a:p>
            </p:txBody>
          </p:sp>
        </p:grpSp>
        <p:sp>
          <p:nvSpPr>
            <p:cNvPr id="38" name="Text Box 39"/>
            <p:cNvSpPr txBox="1"/>
            <p:nvPr/>
          </p:nvSpPr>
          <p:spPr>
            <a:xfrm>
              <a:off x="4943872" y="2348880"/>
              <a:ext cx="3672408"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4000" b="1" dirty="0" smtClean="0">
                  <a:solidFill>
                    <a:srgbClr val="3381C7"/>
                  </a:solidFill>
                  <a:latin typeface="Arial" panose="020B0604020202020204" pitchFamily="34" charset="0"/>
                  <a:ea typeface="微软雅黑" panose="020B0503020204020204" pitchFamily="34" charset="-122"/>
                </a:rPr>
                <a:t>学校基本情况</a:t>
              </a:r>
              <a:endParaRPr lang="zh-CN" altLang="en-US" sz="4000" b="1" dirty="0">
                <a:solidFill>
                  <a:srgbClr val="3381C7"/>
                </a:solidFill>
                <a:latin typeface="Arial" panose="020B0604020202020204" pitchFamily="34" charset="0"/>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1259205" y="3075940"/>
            <a:ext cx="4611370" cy="2750820"/>
          </a:xfrm>
          <a:prstGeom prst="roundRect">
            <a:avLst/>
          </a:prstGeom>
          <a:ln>
            <a:solidFill>
              <a:srgbClr val="FF6600"/>
            </a:solidFill>
          </a:ln>
          <a:effectLst>
            <a:softEdge rad="63500"/>
          </a:effectLst>
        </p:spPr>
      </p:pic>
      <p:pic>
        <p:nvPicPr>
          <p:cNvPr id="5" name="图片 4"/>
          <p:cNvPicPr>
            <a:picLocks noChangeAspect="1"/>
          </p:cNvPicPr>
          <p:nvPr/>
        </p:nvPicPr>
        <p:blipFill>
          <a:blip r:embed="rId3" cstate="print"/>
          <a:stretch>
            <a:fillRect/>
          </a:stretch>
        </p:blipFill>
        <p:spPr>
          <a:xfrm>
            <a:off x="6471920" y="3075940"/>
            <a:ext cx="4610735" cy="2750185"/>
          </a:xfrm>
          <a:prstGeom prst="roundRect">
            <a:avLst/>
          </a:prstGeom>
          <a:ln>
            <a:solidFill>
              <a:srgbClr val="FFC000"/>
            </a:solidFill>
            <a:prstDash val="solid"/>
          </a:ln>
          <a:effectLst>
            <a:innerShdw blurRad="63500" dist="50800" dir="8100000">
              <a:prstClr val="black">
                <a:alpha val="50000"/>
              </a:prstClr>
            </a:innerShdw>
            <a:softEdge rad="63500"/>
          </a:effectLst>
        </p:spPr>
      </p:pic>
      <p:sp>
        <p:nvSpPr>
          <p:cNvPr id="90116" name="TextBox 19"/>
          <p:cNvSpPr txBox="1"/>
          <p:nvPr/>
        </p:nvSpPr>
        <p:spPr>
          <a:xfrm>
            <a:off x="1259205" y="1693545"/>
            <a:ext cx="9823450" cy="1003300"/>
          </a:xfrm>
          <a:prstGeom prst="rect">
            <a:avLst/>
          </a:prstGeom>
          <a:noFill/>
          <a:ln w="9525">
            <a:noFill/>
          </a:ln>
        </p:spPr>
        <p:txBody>
          <a:bodyPr anchor="ctr"/>
          <a:lstStyle/>
          <a:p>
            <a:pPr algn="just">
              <a:lnSpc>
                <a:spcPct val="200000"/>
              </a:lnSpc>
            </a:pPr>
            <a:r>
              <a:rPr lang="en-US" altLang="zh-CN" b="1" dirty="0">
                <a:solidFill>
                  <a:srgbClr val="003264"/>
                </a:solidFill>
                <a:latin typeface="微软雅黑" panose="020B0503020204020204" pitchFamily="34" charset="-122"/>
                <a:ea typeface="微软雅黑" panose="020B0503020204020204" pitchFamily="34" charset="-122"/>
              </a:rPr>
              <a:t>        </a:t>
            </a:r>
            <a:r>
              <a:rPr lang="zh-CN" altLang="en-US" sz="1600" b="1" dirty="0">
                <a:solidFill>
                  <a:srgbClr val="003264"/>
                </a:solidFill>
                <a:latin typeface="微软雅黑" panose="020B0503020204020204" pitchFamily="34" charset="-122"/>
                <a:ea typeface="微软雅黑" panose="020B0503020204020204" pitchFamily="34" charset="-122"/>
              </a:rPr>
              <a:t>开展本科教育思想大讨论，围绕“如何打造与一流本科相适应的创新创业生态系统，提升学生的就业能力、创业能力和创新能力”深入讨论。</a:t>
            </a: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sp>
        <p:nvSpPr>
          <p:cNvPr id="7" name="矩形 18"/>
          <p:cNvSpPr>
            <a:spLocks noChangeArrowheads="1"/>
          </p:cNvSpPr>
          <p:nvPr/>
        </p:nvSpPr>
        <p:spPr bwMode="auto">
          <a:xfrm>
            <a:off x="1337310" y="1101060"/>
            <a:ext cx="2166402"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强化组</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织支撑</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1205230" y="2814955"/>
          <a:ext cx="5234305" cy="256730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190365"/>
                <a:gridCol w="1043940"/>
              </a:tblGrid>
              <a:tr h="688975">
                <a:tc>
                  <a:txBody>
                    <a:bodyPr/>
                    <a:lstStyle/>
                    <a:p>
                      <a:pPr algn="ctr"/>
                      <a:r>
                        <a:rPr lang="zh-CN" altLang="en-US" sz="1900" b="0" dirty="0">
                          <a:solidFill>
                            <a:schemeClr val="tx1"/>
                          </a:solidFill>
                          <a:effectLst/>
                          <a:latin typeface="微软雅黑" panose="020B0503020204020204" pitchFamily="34" charset="-122"/>
                          <a:ea typeface="微软雅黑" panose="020B0503020204020204" pitchFamily="34" charset="-122"/>
                        </a:rPr>
                        <a:t>全国万名优秀创新创业导师人才库</a:t>
                      </a:r>
                    </a:p>
                  </a:txBody>
                  <a:tcPr anchor="ctr">
                    <a:solidFill>
                      <a:schemeClr val="accent1">
                        <a:lumMod val="40000"/>
                        <a:lumOff val="60000"/>
                      </a:schemeClr>
                    </a:solidFill>
                  </a:tcPr>
                </a:tc>
                <a:tc>
                  <a:txBody>
                    <a:bodyPr/>
                    <a:lstStyle/>
                    <a:p>
                      <a:pPr algn="ctr"/>
                      <a:r>
                        <a:rPr lang="en-US" sz="1600" b="0" dirty="0">
                          <a:solidFill>
                            <a:schemeClr val="tx1"/>
                          </a:solidFill>
                          <a:effectLst/>
                          <a:latin typeface="微软雅黑" panose="020B0503020204020204" pitchFamily="34" charset="-122"/>
                          <a:ea typeface="微软雅黑" panose="020B0503020204020204" pitchFamily="34" charset="-122"/>
                        </a:rPr>
                        <a:t>11</a:t>
                      </a:r>
                      <a:r>
                        <a:rPr lang="zh-CN" altLang="en-US" sz="1600" b="0" dirty="0">
                          <a:solidFill>
                            <a:schemeClr val="tx1"/>
                          </a:solidFill>
                          <a:effectLst/>
                          <a:latin typeface="微软雅黑" panose="020B0503020204020204" pitchFamily="34" charset="-122"/>
                          <a:ea typeface="微软雅黑" panose="020B0503020204020204" pitchFamily="34" charset="-122"/>
                        </a:rPr>
                        <a:t>人</a:t>
                      </a:r>
                    </a:p>
                  </a:txBody>
                  <a:tcPr anchor="ctr">
                    <a:solidFill>
                      <a:schemeClr val="accent1">
                        <a:lumMod val="20000"/>
                        <a:lumOff val="80000"/>
                      </a:schemeClr>
                    </a:solidFill>
                  </a:tcPr>
                </a:tc>
              </a:tr>
              <a:tr h="688340">
                <a:tc>
                  <a:txBody>
                    <a:bodyPr/>
                    <a:lstStyle/>
                    <a:p>
                      <a:pPr algn="ctr"/>
                      <a:r>
                        <a:rPr lang="zh-CN" altLang="en-US" sz="1900" b="0" dirty="0">
                          <a:solidFill>
                            <a:schemeClr val="tx1"/>
                          </a:solidFill>
                          <a:effectLst/>
                          <a:latin typeface="微软雅黑" panose="020B0503020204020204" pitchFamily="34" charset="-122"/>
                          <a:ea typeface="微软雅黑" panose="020B0503020204020204" pitchFamily="34" charset="-122"/>
                        </a:rPr>
                        <a:t>湖南省大学生创新创业导师库</a:t>
                      </a:r>
                    </a:p>
                  </a:txBody>
                  <a:tcPr anchor="ctr">
                    <a:solidFill>
                      <a:schemeClr val="accent1">
                        <a:lumMod val="40000"/>
                        <a:lumOff val="60000"/>
                      </a:schemeClr>
                    </a:solidFill>
                  </a:tcPr>
                </a:tc>
                <a:tc>
                  <a:txBody>
                    <a:bodyPr/>
                    <a:lstStyle/>
                    <a:p>
                      <a:pPr algn="ctr"/>
                      <a:r>
                        <a:rPr lang="en-US" sz="1600" b="0" dirty="0">
                          <a:solidFill>
                            <a:schemeClr val="tx1"/>
                          </a:solidFill>
                          <a:effectLst/>
                          <a:latin typeface="微软雅黑" panose="020B0503020204020204" pitchFamily="34" charset="-122"/>
                          <a:ea typeface="微软雅黑" panose="020B0503020204020204" pitchFamily="34" charset="-122"/>
                        </a:rPr>
                        <a:t>2</a:t>
                      </a:r>
                      <a:r>
                        <a:rPr lang="zh-CN" altLang="en-US" sz="1600" b="0" dirty="0">
                          <a:solidFill>
                            <a:schemeClr val="tx1"/>
                          </a:solidFill>
                          <a:effectLst/>
                          <a:latin typeface="微软雅黑" panose="020B0503020204020204" pitchFamily="34" charset="-122"/>
                          <a:ea typeface="微软雅黑" panose="020B0503020204020204" pitchFamily="34" charset="-122"/>
                        </a:rPr>
                        <a:t>人</a:t>
                      </a:r>
                    </a:p>
                  </a:txBody>
                  <a:tcPr anchor="ctr">
                    <a:solidFill>
                      <a:schemeClr val="accent1">
                        <a:lumMod val="20000"/>
                        <a:lumOff val="80000"/>
                      </a:schemeClr>
                    </a:solidFill>
                  </a:tcPr>
                </a:tc>
              </a:tr>
              <a:tr h="688975">
                <a:tc>
                  <a:txBody>
                    <a:bodyPr/>
                    <a:lstStyle/>
                    <a:p>
                      <a:pPr algn="ctr">
                        <a:buNone/>
                      </a:pPr>
                      <a:r>
                        <a:rPr lang="zh-CN" altLang="en-US" sz="1900" b="0" dirty="0">
                          <a:solidFill>
                            <a:schemeClr val="tx1"/>
                          </a:solidFill>
                          <a:effectLst/>
                          <a:latin typeface="微软雅黑" panose="020B0503020204020204" pitchFamily="34" charset="-122"/>
                          <a:ea typeface="微软雅黑" panose="020B0503020204020204" pitchFamily="34" charset="-122"/>
                        </a:rPr>
                        <a:t>湖南省大学生创新创业高校导师</a:t>
                      </a:r>
                    </a:p>
                  </a:txBody>
                  <a:tcPr anchor="ctr">
                    <a:solidFill>
                      <a:schemeClr val="accent1">
                        <a:lumMod val="40000"/>
                        <a:lumOff val="60000"/>
                      </a:schemeClr>
                    </a:solidFill>
                  </a:tcPr>
                </a:tc>
                <a:tc>
                  <a:txBody>
                    <a:bodyPr/>
                    <a:lstStyle/>
                    <a:p>
                      <a:pPr algn="ctr">
                        <a:buNone/>
                      </a:pPr>
                      <a:r>
                        <a:rPr lang="en-US" altLang="zh-CN" sz="1600" b="0" dirty="0">
                          <a:solidFill>
                            <a:schemeClr val="tx1"/>
                          </a:solidFill>
                          <a:effectLst/>
                          <a:latin typeface="微软雅黑" panose="020B0503020204020204" pitchFamily="34" charset="-122"/>
                          <a:ea typeface="微软雅黑" panose="020B0503020204020204" pitchFamily="34" charset="-122"/>
                        </a:rPr>
                        <a:t>4</a:t>
                      </a:r>
                      <a:r>
                        <a:rPr lang="zh-CN" altLang="en-US" sz="1600" b="0" dirty="0">
                          <a:solidFill>
                            <a:schemeClr val="tx1"/>
                          </a:solidFill>
                          <a:effectLst/>
                          <a:latin typeface="微软雅黑" panose="020B0503020204020204" pitchFamily="34" charset="-122"/>
                          <a:ea typeface="微软雅黑" panose="020B0503020204020204" pitchFamily="34" charset="-122"/>
                        </a:rPr>
                        <a:t>人</a:t>
                      </a:r>
                    </a:p>
                  </a:txBody>
                  <a:tcPr anchor="ctr">
                    <a:solidFill>
                      <a:schemeClr val="accent1">
                        <a:lumMod val="20000"/>
                        <a:lumOff val="80000"/>
                      </a:schemeClr>
                    </a:solidFill>
                  </a:tcPr>
                </a:tc>
              </a:tr>
              <a:tr h="501015">
                <a:tc>
                  <a:txBody>
                    <a:bodyPr/>
                    <a:lstStyle/>
                    <a:p>
                      <a:pPr algn="ctr">
                        <a:buNone/>
                      </a:pPr>
                      <a:r>
                        <a:rPr lang="zh-CN" altLang="en-US" sz="1900" b="0" dirty="0">
                          <a:solidFill>
                            <a:schemeClr val="tx1"/>
                          </a:solidFill>
                          <a:effectLst/>
                          <a:latin typeface="微软雅黑" panose="020B0503020204020204" pitchFamily="34" charset="-122"/>
                          <a:ea typeface="微软雅黑" panose="020B0503020204020204" pitchFamily="34" charset="-122"/>
                        </a:rPr>
                        <a:t>校级创新创业导师</a:t>
                      </a:r>
                    </a:p>
                  </a:txBody>
                  <a:tcPr anchor="ctr">
                    <a:solidFill>
                      <a:schemeClr val="accent1">
                        <a:lumMod val="40000"/>
                        <a:lumOff val="60000"/>
                      </a:schemeClr>
                    </a:solidFill>
                  </a:tcPr>
                </a:tc>
                <a:tc>
                  <a:txBody>
                    <a:bodyPr/>
                    <a:lstStyle/>
                    <a:p>
                      <a:pPr algn="ctr">
                        <a:buNone/>
                      </a:pPr>
                      <a:r>
                        <a:rPr lang="en-US" altLang="zh-CN" sz="1600" b="0" dirty="0">
                          <a:solidFill>
                            <a:schemeClr val="tx1"/>
                          </a:solidFill>
                          <a:effectLst/>
                          <a:latin typeface="微软雅黑" panose="020B0503020204020204" pitchFamily="34" charset="-122"/>
                          <a:ea typeface="微软雅黑" panose="020B0503020204020204" pitchFamily="34" charset="-122"/>
                        </a:rPr>
                        <a:t>120</a:t>
                      </a:r>
                      <a:r>
                        <a:rPr lang="zh-CN" altLang="en-US" sz="1600" b="0" dirty="0">
                          <a:solidFill>
                            <a:schemeClr val="tx1"/>
                          </a:solidFill>
                          <a:effectLst/>
                          <a:latin typeface="微软雅黑" panose="020B0503020204020204" pitchFamily="34" charset="-122"/>
                          <a:ea typeface="微软雅黑" panose="020B0503020204020204" pitchFamily="34" charset="-122"/>
                        </a:rPr>
                        <a:t>人</a:t>
                      </a:r>
                    </a:p>
                  </a:txBody>
                  <a:tcPr anchor="ctr">
                    <a:solidFill>
                      <a:schemeClr val="accent1">
                        <a:lumMod val="20000"/>
                        <a:lumOff val="80000"/>
                      </a:schemeClr>
                    </a:solidFill>
                  </a:tcPr>
                </a:tc>
              </a:tr>
            </a:tbl>
          </a:graphicData>
        </a:graphic>
      </p:graphicFrame>
      <p:pic>
        <p:nvPicPr>
          <p:cNvPr id="82945" name="图片 3"/>
          <p:cNvPicPr>
            <a:picLocks noChangeAspect="1"/>
          </p:cNvPicPr>
          <p:nvPr/>
        </p:nvPicPr>
        <p:blipFill>
          <a:blip r:embed="rId2" cstate="print"/>
          <a:stretch>
            <a:fillRect/>
          </a:stretch>
        </p:blipFill>
        <p:spPr>
          <a:xfrm>
            <a:off x="6941185" y="2814320"/>
            <a:ext cx="2021840" cy="1228725"/>
          </a:xfrm>
          <a:prstGeom prst="rect">
            <a:avLst/>
          </a:prstGeom>
          <a:noFill/>
          <a:ln w="9525">
            <a:noFill/>
          </a:ln>
        </p:spPr>
      </p:pic>
      <p:pic>
        <p:nvPicPr>
          <p:cNvPr id="82947" name="图片 1"/>
          <p:cNvPicPr>
            <a:picLocks noChangeAspect="1"/>
          </p:cNvPicPr>
          <p:nvPr/>
        </p:nvPicPr>
        <p:blipFill>
          <a:blip r:embed="rId3" cstate="print"/>
          <a:stretch>
            <a:fillRect/>
          </a:stretch>
        </p:blipFill>
        <p:spPr>
          <a:xfrm>
            <a:off x="9048750" y="2814320"/>
            <a:ext cx="2022475" cy="1228090"/>
          </a:xfrm>
          <a:prstGeom prst="rect">
            <a:avLst/>
          </a:prstGeom>
          <a:noFill/>
          <a:ln w="9525">
            <a:noFill/>
          </a:ln>
        </p:spPr>
      </p:pic>
      <p:pic>
        <p:nvPicPr>
          <p:cNvPr id="82948" name="图片 2"/>
          <p:cNvPicPr>
            <a:picLocks noChangeAspect="1"/>
          </p:cNvPicPr>
          <p:nvPr/>
        </p:nvPicPr>
        <p:blipFill>
          <a:blip r:embed="rId4" cstate="print"/>
          <a:stretch>
            <a:fillRect/>
          </a:stretch>
        </p:blipFill>
        <p:spPr>
          <a:xfrm>
            <a:off x="9048750" y="4115435"/>
            <a:ext cx="2022475" cy="1266825"/>
          </a:xfrm>
          <a:prstGeom prst="rect">
            <a:avLst/>
          </a:prstGeom>
          <a:noFill/>
          <a:ln w="9525">
            <a:noFill/>
          </a:ln>
        </p:spPr>
      </p:pic>
      <p:pic>
        <p:nvPicPr>
          <p:cNvPr id="82949" name="图片 3"/>
          <p:cNvPicPr>
            <a:picLocks noChangeAspect="1"/>
          </p:cNvPicPr>
          <p:nvPr/>
        </p:nvPicPr>
        <p:blipFill>
          <a:blip r:embed="rId5" cstate="print"/>
          <a:stretch>
            <a:fillRect/>
          </a:stretch>
        </p:blipFill>
        <p:spPr>
          <a:xfrm>
            <a:off x="6941185" y="4115435"/>
            <a:ext cx="2021840" cy="1266825"/>
          </a:xfrm>
          <a:prstGeom prst="rect">
            <a:avLst/>
          </a:prstGeom>
          <a:noFill/>
          <a:ln w="9525">
            <a:noFill/>
          </a:ln>
        </p:spPr>
      </p:pic>
      <p:sp>
        <p:nvSpPr>
          <p:cNvPr id="82951" name="矩形 64524"/>
          <p:cNvSpPr/>
          <p:nvPr/>
        </p:nvSpPr>
        <p:spPr>
          <a:xfrm>
            <a:off x="2569210" y="165100"/>
            <a:ext cx="8320088" cy="506730"/>
          </a:xfrm>
          <a:prstGeom prst="rect">
            <a:avLst/>
          </a:prstGeom>
          <a:noFill/>
          <a:ln w="9525">
            <a:noFill/>
          </a:ln>
        </p:spPr>
        <p:txBody>
          <a:bodyPr wrap="square" anchor="t">
            <a:spAutoFit/>
          </a:bodyPr>
          <a:lstStyle/>
          <a:p>
            <a:pPr>
              <a:lnSpc>
                <a:spcPct val="150000"/>
              </a:lnSpc>
            </a:pPr>
            <a:r>
              <a:rPr lang="en-US" altLang="zh-CN" b="1" dirty="0">
                <a:latin typeface="微软雅黑" panose="020B0503020204020204" pitchFamily="34" charset="-122"/>
                <a:ea typeface="微软雅黑" panose="020B0503020204020204" pitchFamily="34" charset="-122"/>
                <a:sym typeface="宋体" panose="02010600030101010101" pitchFamily="2" charset="-122"/>
              </a:rPr>
              <a:t>      </a:t>
            </a:r>
            <a:endParaRPr lang="zh-CN" altLang="zh-CN" b="1"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90116" name="TextBox 19"/>
          <p:cNvSpPr txBox="1"/>
          <p:nvPr/>
        </p:nvSpPr>
        <p:spPr>
          <a:xfrm>
            <a:off x="1205230" y="1571625"/>
            <a:ext cx="10143490" cy="1003300"/>
          </a:xfrm>
          <a:prstGeom prst="rect">
            <a:avLst/>
          </a:prstGeom>
          <a:noFill/>
          <a:ln w="9525">
            <a:noFill/>
          </a:ln>
        </p:spPr>
        <p:txBody>
          <a:bodyPr anchor="ctr"/>
          <a:lstStyle/>
          <a:p>
            <a:pPr algn="just">
              <a:lnSpc>
                <a:spcPct val="150000"/>
              </a:lnSpc>
            </a:pPr>
            <a:r>
              <a:rPr lang="en-US" altLang="zh-CN" b="1" dirty="0">
                <a:solidFill>
                  <a:srgbClr val="003264"/>
                </a:solidFill>
                <a:latin typeface="微软雅黑" panose="020B0503020204020204" pitchFamily="34" charset="-122"/>
                <a:ea typeface="微软雅黑" panose="020B0503020204020204" pitchFamily="34" charset="-122"/>
              </a:rPr>
              <a:t>      </a:t>
            </a:r>
            <a:r>
              <a:rPr lang="zh-CN" altLang="en-US" sz="1600" b="1" dirty="0">
                <a:solidFill>
                  <a:srgbClr val="003264"/>
                </a:solidFill>
                <a:latin typeface="微软雅黑" panose="020B0503020204020204" pitchFamily="34" charset="-122"/>
                <a:ea typeface="微软雅黑" panose="020B0503020204020204" pitchFamily="34" charset="-122"/>
              </a:rPr>
              <a:t>  </a:t>
            </a:r>
            <a:r>
              <a:rPr lang="zh-CN" altLang="en-US" sz="1800" b="1" dirty="0">
                <a:solidFill>
                  <a:srgbClr val="003264"/>
                </a:solidFill>
                <a:latin typeface="微软雅黑" panose="020B0503020204020204" pitchFamily="34" charset="-122"/>
                <a:ea typeface="微软雅黑" panose="020B0503020204020204" pitchFamily="34" charset="-122"/>
                <a:sym typeface="宋体" panose="02010600030101010101" pitchFamily="2" charset="-122"/>
              </a:rPr>
              <a:t>学校聘任了一批富有创新精神、创业经验与创业能力的校友企业家、创业成功人士、投资人为创业导师，定期来校开展创业指导。</a:t>
            </a:r>
            <a:endParaRPr lang="zh-CN" altLang="en-US" sz="1800" b="1" dirty="0">
              <a:solidFill>
                <a:srgbClr val="003264"/>
              </a:solidFill>
              <a:latin typeface="微软雅黑" panose="020B0503020204020204" pitchFamily="34" charset="-122"/>
              <a:ea typeface="微软雅黑" panose="020B0503020204020204" pitchFamily="34" charset="-122"/>
            </a:endParaRP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sp>
        <p:nvSpPr>
          <p:cNvPr id="4" name="矩形 18"/>
          <p:cNvSpPr>
            <a:spLocks noChangeArrowheads="1"/>
          </p:cNvSpPr>
          <p:nvPr/>
        </p:nvSpPr>
        <p:spPr bwMode="auto">
          <a:xfrm>
            <a:off x="1337310" y="1101060"/>
            <a:ext cx="2094394"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强化资</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源保障</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ChangeAspect="1"/>
          </p:cNvPicPr>
          <p:nvPr/>
        </p:nvPicPr>
        <p:blipFill>
          <a:blip r:embed="rId2" cstate="print"/>
          <a:srcRect r="261" b="11061"/>
          <a:stretch>
            <a:fillRect/>
          </a:stretch>
        </p:blipFill>
        <p:spPr>
          <a:xfrm>
            <a:off x="1654175" y="3669030"/>
            <a:ext cx="3369945" cy="2117725"/>
          </a:xfrm>
          <a:prstGeom prst="rect">
            <a:avLst/>
          </a:prstGeom>
          <a:noFill/>
          <a:ln w="9525">
            <a:noFill/>
          </a:ln>
        </p:spPr>
      </p:pic>
      <p:pic>
        <p:nvPicPr>
          <p:cNvPr id="2" name="图片 1" descr="DSC_0004"/>
          <p:cNvPicPr>
            <a:picLocks noChangeAspect="1"/>
          </p:cNvPicPr>
          <p:nvPr/>
        </p:nvPicPr>
        <p:blipFill>
          <a:blip r:embed="rId3" cstate="print"/>
          <a:srcRect l="15694" t="18400" r="2689"/>
          <a:stretch>
            <a:fillRect/>
          </a:stretch>
        </p:blipFill>
        <p:spPr>
          <a:xfrm>
            <a:off x="7595870" y="3669030"/>
            <a:ext cx="3369310" cy="2117725"/>
          </a:xfrm>
          <a:prstGeom prst="rect">
            <a:avLst/>
          </a:prstGeom>
        </p:spPr>
      </p:pic>
      <p:sp>
        <p:nvSpPr>
          <p:cNvPr id="45059" name="矩形 1"/>
          <p:cNvSpPr/>
          <p:nvPr/>
        </p:nvSpPr>
        <p:spPr>
          <a:xfrm>
            <a:off x="1654175" y="1581785"/>
            <a:ext cx="7824470" cy="5067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76530" lvl="1" indent="-176530" eaLnBrk="1" hangingPunct="1">
              <a:lnSpc>
                <a:spcPct val="150000"/>
              </a:lnSpc>
              <a:spcBef>
                <a:spcPct val="0"/>
              </a:spcBef>
              <a:spcAft>
                <a:spcPts val="300"/>
              </a:spcAft>
              <a:buChar char="•"/>
            </a:pPr>
            <a:r>
              <a:rPr lang="zh-CN" altLang="en-US" sz="1800" b="1" dirty="0">
                <a:solidFill>
                  <a:srgbClr val="003264"/>
                </a:solidFill>
                <a:latin typeface="微软雅黑" panose="020B0503020204020204" pitchFamily="34" charset="-122"/>
                <a:ea typeface="微软雅黑" panose="020B0503020204020204" pitchFamily="34" charset="-122"/>
              </a:rPr>
              <a:t>每年投入超1000万元，用于支持大学生创新创业。</a:t>
            </a:r>
          </a:p>
        </p:txBody>
      </p:sp>
      <p:graphicFrame>
        <p:nvGraphicFramePr>
          <p:cNvPr id="10" name="表格 9"/>
          <p:cNvGraphicFramePr>
            <a:graphicFrameLocks noGrp="1"/>
          </p:cNvGraphicFramePr>
          <p:nvPr/>
        </p:nvGraphicFramePr>
        <p:xfrm>
          <a:off x="5318125" y="3669030"/>
          <a:ext cx="2053590" cy="2117725"/>
        </p:xfrm>
        <a:graphic>
          <a:graphicData uri="http://schemas.openxmlformats.org/drawingml/2006/table">
            <a:tbl>
              <a:tblPr firstRow="1" bandRow="1">
                <a:tableStyleId>{5C22544A-7EE6-4342-B048-85BDC9FD1C3A}</a:tableStyleId>
              </a:tblPr>
              <a:tblGrid>
                <a:gridCol w="2053590"/>
              </a:tblGrid>
              <a:tr h="4679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创新训练中心</a:t>
                      </a:r>
                      <a:endParaRPr lang="zh-CN" altLang="en-US" sz="16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49" marR="91449" marT="45703" marB="45703" anchor="ctr">
                    <a:solidFill>
                      <a:schemeClr val="tx2">
                        <a:lumMod val="25000"/>
                        <a:lumOff val="75000"/>
                        <a:alpha val="81000"/>
                      </a:schemeClr>
                    </a:solidFill>
                  </a:tcPr>
                </a:tc>
              </a:tr>
              <a:tr h="596900">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大学生创业园</a:t>
                      </a:r>
                      <a:endParaRPr lang="zh-CN" altLang="en-US" sz="1600" b="0" kern="1200" dirty="0">
                        <a:solidFill>
                          <a:schemeClr val="tx1"/>
                        </a:solidFill>
                        <a:latin typeface="微软雅黑" panose="020B0503020204020204" pitchFamily="34" charset="-122"/>
                        <a:ea typeface="微软雅黑" panose="020B0503020204020204" pitchFamily="34" charset="-122"/>
                        <a:cs typeface="+mn-cs"/>
                      </a:endParaRPr>
                    </a:p>
                  </a:txBody>
                  <a:tcPr marL="91449" marR="91449" marT="45703" marB="45703" anchor="ctr">
                    <a:solidFill>
                      <a:schemeClr val="tx2">
                        <a:lumMod val="25000"/>
                        <a:lumOff val="75000"/>
                        <a:alpha val="81000"/>
                      </a:schemeClr>
                    </a:solidFill>
                  </a:tcPr>
                </a:tc>
              </a:tr>
              <a:tr h="518160">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路演中心</a:t>
                      </a:r>
                    </a:p>
                  </a:txBody>
                  <a:tcPr marL="91449" marR="91449" marT="45703" marB="45703" anchor="ctr">
                    <a:solidFill>
                      <a:schemeClr val="tx2">
                        <a:lumMod val="25000"/>
                        <a:lumOff val="75000"/>
                        <a:alpha val="81000"/>
                      </a:schemeClr>
                    </a:solidFill>
                  </a:tcPr>
                </a:tc>
              </a:tr>
              <a:tr h="53467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导师工作室</a:t>
                      </a:r>
                    </a:p>
                  </a:txBody>
                  <a:tcPr marL="91449" marR="91449" marT="45703" marB="45703" anchor="ctr">
                    <a:solidFill>
                      <a:schemeClr val="tx2">
                        <a:lumMod val="25000"/>
                        <a:lumOff val="75000"/>
                        <a:alpha val="81000"/>
                      </a:schemeClr>
                    </a:solidFill>
                  </a:tcPr>
                </a:tc>
              </a:tr>
            </a:tbl>
          </a:graphicData>
        </a:graphic>
      </p:graphicFrame>
      <p:graphicFrame>
        <p:nvGraphicFramePr>
          <p:cNvPr id="11" name="表格 10"/>
          <p:cNvGraphicFramePr>
            <a:graphicFrameLocks noGrp="1"/>
          </p:cNvGraphicFramePr>
          <p:nvPr/>
        </p:nvGraphicFramePr>
        <p:xfrm>
          <a:off x="1760855" y="2219960"/>
          <a:ext cx="9204325" cy="541020"/>
        </p:xfrm>
        <a:graphic>
          <a:graphicData uri="http://schemas.openxmlformats.org/drawingml/2006/table">
            <a:tbl>
              <a:tblPr firstRow="1" bandRow="1">
                <a:tableStyleId>{5C22544A-7EE6-4342-B048-85BDC9FD1C3A}</a:tableStyleId>
              </a:tblPr>
              <a:tblGrid>
                <a:gridCol w="1840865"/>
                <a:gridCol w="1840865"/>
                <a:gridCol w="1840865"/>
                <a:gridCol w="1840865"/>
                <a:gridCol w="1840865"/>
              </a:tblGrid>
              <a:tr h="54102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创新创业项目</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创新创业团队</a:t>
                      </a:r>
                      <a:endParaRPr lang="zh-CN" altLang="en-US" sz="1600" b="0" kern="1200" dirty="0">
                        <a:solidFill>
                          <a:schemeClr val="tx1"/>
                        </a:solidFill>
                        <a:latin typeface="微软雅黑" panose="020B0503020204020204" pitchFamily="34" charset="-122"/>
                        <a:ea typeface="微软雅黑" panose="020B0503020204020204" pitchFamily="34" charset="-122"/>
                        <a:cs typeface="+mn-cs"/>
                      </a:endParaRP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创新创业竞赛</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协同创新班</a:t>
                      </a:r>
                      <a:endParaRPr lang="zh-CN" altLang="en-US" sz="1600" b="0" kern="1200" dirty="0">
                        <a:solidFill>
                          <a:schemeClr val="tx1"/>
                        </a:solidFill>
                        <a:latin typeface="微软雅黑" panose="020B0503020204020204" pitchFamily="34" charset="-122"/>
                        <a:ea typeface="微软雅黑" panose="020B0503020204020204" pitchFamily="34" charset="-122"/>
                        <a:cs typeface="+mn-cs"/>
                      </a:endParaRPr>
                    </a:p>
                  </a:txBody>
                  <a:tcPr marL="91449" marR="91449" marT="45703" marB="45703" anchor="ctr">
                    <a:solidFill>
                      <a:schemeClr val="tx2">
                        <a:lumMod val="25000"/>
                        <a:lumOff val="75000"/>
                        <a:alpha val="81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创新创业奖学金</a:t>
                      </a:r>
                      <a:endParaRPr lang="zh-CN" altLang="en-US" sz="1600" b="0" kern="1200" dirty="0">
                        <a:solidFill>
                          <a:schemeClr val="tx1"/>
                        </a:solidFill>
                        <a:latin typeface="微软雅黑" panose="020B0503020204020204" pitchFamily="34" charset="-122"/>
                        <a:ea typeface="微软雅黑" panose="020B0503020204020204" pitchFamily="34" charset="-122"/>
                        <a:cs typeface="+mn-cs"/>
                      </a:endParaRPr>
                    </a:p>
                  </a:txBody>
                  <a:tcPr marL="91449" marR="91449" marT="45703" marB="45703" anchor="ctr">
                    <a:solidFill>
                      <a:schemeClr val="tx2">
                        <a:lumMod val="25000"/>
                        <a:lumOff val="75000"/>
                        <a:alpha val="81000"/>
                      </a:schemeClr>
                    </a:solidFill>
                  </a:tcPr>
                </a:tc>
              </a:tr>
            </a:tbl>
          </a:graphicData>
        </a:graphic>
      </p:graphicFrame>
      <p:sp>
        <p:nvSpPr>
          <p:cNvPr id="12" name="矩形 1"/>
          <p:cNvSpPr/>
          <p:nvPr/>
        </p:nvSpPr>
        <p:spPr>
          <a:xfrm>
            <a:off x="1654175" y="2909570"/>
            <a:ext cx="7824470" cy="5067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176530" lvl="1" indent="-176530" eaLnBrk="1" hangingPunct="1">
              <a:lnSpc>
                <a:spcPct val="150000"/>
              </a:lnSpc>
              <a:spcBef>
                <a:spcPct val="0"/>
              </a:spcBef>
              <a:spcAft>
                <a:spcPts val="300"/>
              </a:spcAft>
              <a:buChar char="•"/>
            </a:pPr>
            <a:r>
              <a:rPr lang="zh-CN" altLang="en-US" sz="1800" b="1" dirty="0">
                <a:solidFill>
                  <a:srgbClr val="003264"/>
                </a:solidFill>
                <a:latin typeface="微软雅黑" panose="020B0503020204020204" pitchFamily="34" charset="-122"/>
                <a:ea typeface="微软雅黑" panose="020B0503020204020204" pitchFamily="34" charset="-122"/>
                <a:sym typeface="+mn-ea"/>
              </a:rPr>
              <a:t>校内设有“一中心一园区”创新创业孵化基地，建筑面积约</a:t>
            </a:r>
            <a:r>
              <a:rPr lang="en-US" altLang="zh-CN" sz="1800" b="1" dirty="0">
                <a:solidFill>
                  <a:srgbClr val="003264"/>
                </a:solidFill>
                <a:latin typeface="微软雅黑" panose="020B0503020204020204" pitchFamily="34" charset="-122"/>
                <a:ea typeface="微软雅黑" panose="020B0503020204020204" pitchFamily="34" charset="-122"/>
                <a:sym typeface="+mn-ea"/>
              </a:rPr>
              <a:t>12000</a:t>
            </a:r>
            <a:r>
              <a:rPr lang="zh-CN" altLang="en-US" sz="1800" b="1" dirty="0">
                <a:solidFill>
                  <a:srgbClr val="003264"/>
                </a:solidFill>
                <a:latin typeface="微软雅黑" panose="020B0503020204020204" pitchFamily="34" charset="-122"/>
                <a:ea typeface="微软雅黑" panose="020B0503020204020204" pitchFamily="34" charset="-122"/>
                <a:sym typeface="+mn-ea"/>
              </a:rPr>
              <a:t>平米。</a:t>
            </a: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sp>
        <p:nvSpPr>
          <p:cNvPr id="4" name="矩形 18"/>
          <p:cNvSpPr>
            <a:spLocks noChangeArrowheads="1"/>
          </p:cNvSpPr>
          <p:nvPr/>
        </p:nvSpPr>
        <p:spPr bwMode="auto">
          <a:xfrm>
            <a:off x="1337310" y="1101060"/>
            <a:ext cx="1878370"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强化资</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源保障</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Oval 15"/>
          <p:cNvSpPr/>
          <p:nvPr/>
        </p:nvSpPr>
        <p:spPr>
          <a:xfrm>
            <a:off x="2244725" y="4234815"/>
            <a:ext cx="1747838" cy="1733550"/>
          </a:xfrm>
          <a:prstGeom prst="ellipse">
            <a:avLst/>
          </a:prstGeom>
          <a:gradFill rotWithShape="1">
            <a:gsLst>
              <a:gs pos="0">
                <a:srgbClr val="B2B2B2"/>
              </a:gs>
              <a:gs pos="100000">
                <a:srgbClr val="FFFFFF"/>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39" name="Oval 16"/>
          <p:cNvSpPr/>
          <p:nvPr/>
        </p:nvSpPr>
        <p:spPr>
          <a:xfrm>
            <a:off x="2317750" y="4314190"/>
            <a:ext cx="1597025" cy="1582738"/>
          </a:xfrm>
          <a:prstGeom prst="ellipse">
            <a:avLst/>
          </a:prstGeom>
          <a:gradFill rotWithShape="1">
            <a:gsLst>
              <a:gs pos="0">
                <a:srgbClr val="DDDDDD"/>
              </a:gs>
              <a:gs pos="50000">
                <a:srgbClr val="F6F6F6"/>
              </a:gs>
              <a:gs pos="100000">
                <a:srgbClr val="DDDDDD"/>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pic>
        <p:nvPicPr>
          <p:cNvPr id="69640" name="Picture 17" descr="circuler_1"/>
          <p:cNvPicPr>
            <a:picLocks noChangeAspect="1"/>
          </p:cNvPicPr>
          <p:nvPr/>
        </p:nvPicPr>
        <p:blipFill>
          <a:blip r:embed="rId3" cstate="print"/>
          <a:stretch>
            <a:fillRect/>
          </a:stretch>
        </p:blipFill>
        <p:spPr>
          <a:xfrm>
            <a:off x="2376488" y="4371340"/>
            <a:ext cx="1490662" cy="1457325"/>
          </a:xfrm>
          <a:prstGeom prst="rect">
            <a:avLst/>
          </a:prstGeom>
          <a:noFill/>
          <a:ln w="9525">
            <a:noFill/>
          </a:ln>
        </p:spPr>
      </p:pic>
      <p:sp>
        <p:nvSpPr>
          <p:cNvPr id="69641" name="Oval 18"/>
          <p:cNvSpPr/>
          <p:nvPr/>
        </p:nvSpPr>
        <p:spPr>
          <a:xfrm>
            <a:off x="2376488" y="4371340"/>
            <a:ext cx="1481137" cy="1460500"/>
          </a:xfrm>
          <a:prstGeom prst="ellipse">
            <a:avLst/>
          </a:prstGeom>
          <a:gradFill rotWithShape="1">
            <a:gsLst>
              <a:gs pos="0">
                <a:srgbClr val="343442"/>
              </a:gs>
              <a:gs pos="50000">
                <a:srgbClr val="CCCCFF"/>
              </a:gs>
              <a:gs pos="100000">
                <a:srgbClr val="343442"/>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endParaRPr>
          </a:p>
        </p:txBody>
      </p:sp>
      <p:sp>
        <p:nvSpPr>
          <p:cNvPr id="69642" name="Freeform 19"/>
          <p:cNvSpPr/>
          <p:nvPr/>
        </p:nvSpPr>
        <p:spPr>
          <a:xfrm>
            <a:off x="2528888" y="4399915"/>
            <a:ext cx="1163637" cy="508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CCCCFF"/>
              </a:gs>
            </a:gsLst>
            <a:lin ang="5400000" scaled="1"/>
            <a:tileRect/>
          </a:gradFill>
          <a:ln w="9525">
            <a:noFill/>
          </a:ln>
        </p:spPr>
        <p:txBody>
          <a:bodyPr/>
          <a:lstStyle/>
          <a:p>
            <a:endParaRPr lang="zh-CN" altLang="en-US"/>
          </a:p>
        </p:txBody>
      </p:sp>
      <p:grpSp>
        <p:nvGrpSpPr>
          <p:cNvPr id="69643" name="Group 20"/>
          <p:cNvGrpSpPr/>
          <p:nvPr/>
        </p:nvGrpSpPr>
        <p:grpSpPr>
          <a:xfrm rot="-1297425" flipH="1" flipV="1">
            <a:off x="2489200" y="5511165"/>
            <a:ext cx="1293813" cy="309563"/>
            <a:chOff x="0" y="0"/>
            <a:chExt cx="893" cy="246"/>
          </a:xfrm>
        </p:grpSpPr>
        <p:grpSp>
          <p:nvGrpSpPr>
            <p:cNvPr id="69644" name="Group 21"/>
            <p:cNvGrpSpPr/>
            <p:nvPr/>
          </p:nvGrpSpPr>
          <p:grpSpPr>
            <a:xfrm>
              <a:off x="0" y="0"/>
              <a:ext cx="743" cy="185"/>
              <a:chOff x="0" y="0"/>
              <a:chExt cx="1118" cy="279"/>
            </a:xfrm>
          </p:grpSpPr>
          <p:sp>
            <p:nvSpPr>
              <p:cNvPr id="69645" name="AutoShape 22"/>
              <p:cNvSpPr/>
              <p:nvPr/>
            </p:nvSpPr>
            <p:spPr>
              <a:xfrm rot="5263130">
                <a:off x="273"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46" name="AutoShape 23"/>
              <p:cNvSpPr/>
              <p:nvPr/>
            </p:nvSpPr>
            <p:spPr>
              <a:xfrm rot="6078281">
                <a:off x="409"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47" name="AutoShape 24"/>
              <p:cNvSpPr/>
              <p:nvPr/>
            </p:nvSpPr>
            <p:spPr>
              <a:xfrm rot="6373927">
                <a:off x="485" y="-27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48" name="AutoShape 25"/>
              <p:cNvSpPr/>
              <p:nvPr/>
            </p:nvSpPr>
            <p:spPr>
              <a:xfrm rot="6906313">
                <a:off x="575" y="-24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grpSp>
        <p:grpSp>
          <p:nvGrpSpPr>
            <p:cNvPr id="69649" name="Group 26"/>
            <p:cNvGrpSpPr/>
            <p:nvPr/>
          </p:nvGrpSpPr>
          <p:grpSpPr>
            <a:xfrm rot="1353540">
              <a:off x="150" y="60"/>
              <a:ext cx="743" cy="186"/>
              <a:chOff x="0" y="0"/>
              <a:chExt cx="1118" cy="279"/>
            </a:xfrm>
          </p:grpSpPr>
          <p:sp>
            <p:nvSpPr>
              <p:cNvPr id="69650" name="AutoShape 27"/>
              <p:cNvSpPr/>
              <p:nvPr/>
            </p:nvSpPr>
            <p:spPr>
              <a:xfrm rot="5263130">
                <a:off x="273"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51" name="AutoShape 28"/>
              <p:cNvSpPr/>
              <p:nvPr/>
            </p:nvSpPr>
            <p:spPr>
              <a:xfrm rot="6078281">
                <a:off x="409"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52" name="AutoShape 29"/>
              <p:cNvSpPr/>
              <p:nvPr/>
            </p:nvSpPr>
            <p:spPr>
              <a:xfrm rot="6373927">
                <a:off x="485" y="-27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53" name="AutoShape 30"/>
              <p:cNvSpPr/>
              <p:nvPr/>
            </p:nvSpPr>
            <p:spPr>
              <a:xfrm rot="6906313">
                <a:off x="575" y="-24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grpSp>
      </p:grpSp>
      <p:sp>
        <p:nvSpPr>
          <p:cNvPr id="69654" name="Oval 31"/>
          <p:cNvSpPr/>
          <p:nvPr/>
        </p:nvSpPr>
        <p:spPr>
          <a:xfrm>
            <a:off x="2229168" y="2113915"/>
            <a:ext cx="1747837" cy="1733550"/>
          </a:xfrm>
          <a:prstGeom prst="ellipse">
            <a:avLst/>
          </a:prstGeom>
          <a:gradFill rotWithShape="1">
            <a:gsLst>
              <a:gs pos="0">
                <a:srgbClr val="B2B2B2"/>
              </a:gs>
              <a:gs pos="100000">
                <a:srgbClr val="FFFFFF"/>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55" name="Oval 32"/>
          <p:cNvSpPr/>
          <p:nvPr/>
        </p:nvSpPr>
        <p:spPr>
          <a:xfrm>
            <a:off x="2302193" y="2193290"/>
            <a:ext cx="1597025" cy="1582738"/>
          </a:xfrm>
          <a:prstGeom prst="ellipse">
            <a:avLst/>
          </a:prstGeom>
          <a:gradFill rotWithShape="1">
            <a:gsLst>
              <a:gs pos="0">
                <a:srgbClr val="DDDDDD"/>
              </a:gs>
              <a:gs pos="50000">
                <a:srgbClr val="F6F6F6"/>
              </a:gs>
              <a:gs pos="100000">
                <a:srgbClr val="DDDDDD"/>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pic>
        <p:nvPicPr>
          <p:cNvPr id="69656" name="Picture 33" descr="circuler_1"/>
          <p:cNvPicPr>
            <a:picLocks noChangeAspect="1"/>
          </p:cNvPicPr>
          <p:nvPr/>
        </p:nvPicPr>
        <p:blipFill>
          <a:blip r:embed="rId3" cstate="print"/>
          <a:stretch>
            <a:fillRect/>
          </a:stretch>
        </p:blipFill>
        <p:spPr>
          <a:xfrm>
            <a:off x="2360930" y="2250440"/>
            <a:ext cx="1490663" cy="1457325"/>
          </a:xfrm>
          <a:prstGeom prst="rect">
            <a:avLst/>
          </a:prstGeom>
          <a:noFill/>
          <a:ln w="9525">
            <a:noFill/>
          </a:ln>
        </p:spPr>
      </p:pic>
      <p:sp>
        <p:nvSpPr>
          <p:cNvPr id="69657" name="Oval 34"/>
          <p:cNvSpPr/>
          <p:nvPr/>
        </p:nvSpPr>
        <p:spPr>
          <a:xfrm>
            <a:off x="2360930" y="2232978"/>
            <a:ext cx="1481138" cy="1460500"/>
          </a:xfrm>
          <a:prstGeom prst="ellipse">
            <a:avLst/>
          </a:prstGeom>
          <a:gradFill rotWithShape="1">
            <a:gsLst>
              <a:gs pos="0">
                <a:srgbClr val="274234"/>
              </a:gs>
              <a:gs pos="50000">
                <a:srgbClr val="99FFCC"/>
              </a:gs>
              <a:gs pos="100000">
                <a:srgbClr val="274234"/>
              </a:gs>
            </a:gsLst>
            <a:lin ang="5400000" scaled="1"/>
            <a:tileRect/>
          </a:gradFill>
          <a:ln w="9525">
            <a:noFill/>
          </a:ln>
        </p:spPr>
        <p:txBody>
          <a:bodyPr wrap="none" anchor="ctr"/>
          <a:lstStyle/>
          <a:p>
            <a:endParaRPr lang="zh-CN" altLang="en-US" b="1" dirty="0">
              <a:solidFill>
                <a:srgbClr val="000000"/>
              </a:solidFill>
              <a:latin typeface="Arial" panose="020B0604020202020204" pitchFamily="34" charset="0"/>
              <a:ea typeface="宋体" panose="02010600030101010101" pitchFamily="2" charset="-122"/>
            </a:endParaRPr>
          </a:p>
        </p:txBody>
      </p:sp>
      <p:sp>
        <p:nvSpPr>
          <p:cNvPr id="69658" name="Freeform 35"/>
          <p:cNvSpPr/>
          <p:nvPr/>
        </p:nvSpPr>
        <p:spPr>
          <a:xfrm>
            <a:off x="2513330" y="2279015"/>
            <a:ext cx="1163638" cy="508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FFCC"/>
              </a:gs>
            </a:gsLst>
            <a:lin ang="5400000" scaled="1"/>
            <a:tileRect/>
          </a:gradFill>
          <a:ln w="9525">
            <a:noFill/>
          </a:ln>
        </p:spPr>
        <p:txBody>
          <a:bodyPr/>
          <a:lstStyle/>
          <a:p>
            <a:endParaRPr lang="zh-CN" altLang="en-US"/>
          </a:p>
        </p:txBody>
      </p:sp>
      <p:grpSp>
        <p:nvGrpSpPr>
          <p:cNvPr id="69659" name="Group 36"/>
          <p:cNvGrpSpPr/>
          <p:nvPr/>
        </p:nvGrpSpPr>
        <p:grpSpPr>
          <a:xfrm rot="-1297425" flipH="1" flipV="1">
            <a:off x="2473643" y="3390265"/>
            <a:ext cx="1293812" cy="309563"/>
            <a:chOff x="0" y="0"/>
            <a:chExt cx="893" cy="246"/>
          </a:xfrm>
        </p:grpSpPr>
        <p:grpSp>
          <p:nvGrpSpPr>
            <p:cNvPr id="69660" name="Group 37"/>
            <p:cNvGrpSpPr/>
            <p:nvPr/>
          </p:nvGrpSpPr>
          <p:grpSpPr>
            <a:xfrm>
              <a:off x="0" y="0"/>
              <a:ext cx="743" cy="185"/>
              <a:chOff x="0" y="0"/>
              <a:chExt cx="1118" cy="279"/>
            </a:xfrm>
          </p:grpSpPr>
          <p:sp>
            <p:nvSpPr>
              <p:cNvPr id="69661" name="AutoShape 38"/>
              <p:cNvSpPr/>
              <p:nvPr/>
            </p:nvSpPr>
            <p:spPr>
              <a:xfrm rot="5263130">
                <a:off x="273"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2" name="AutoShape 39"/>
              <p:cNvSpPr/>
              <p:nvPr/>
            </p:nvSpPr>
            <p:spPr>
              <a:xfrm rot="6078281">
                <a:off x="409"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3" name="AutoShape 40"/>
              <p:cNvSpPr/>
              <p:nvPr/>
            </p:nvSpPr>
            <p:spPr>
              <a:xfrm rot="6373927">
                <a:off x="485" y="-27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4" name="AutoShape 41"/>
              <p:cNvSpPr/>
              <p:nvPr/>
            </p:nvSpPr>
            <p:spPr>
              <a:xfrm rot="6906313">
                <a:off x="575" y="-24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grpSp>
        <p:grpSp>
          <p:nvGrpSpPr>
            <p:cNvPr id="69665" name="Group 42"/>
            <p:cNvGrpSpPr/>
            <p:nvPr/>
          </p:nvGrpSpPr>
          <p:grpSpPr>
            <a:xfrm rot="1353540">
              <a:off x="150" y="60"/>
              <a:ext cx="743" cy="186"/>
              <a:chOff x="0" y="0"/>
              <a:chExt cx="1118" cy="279"/>
            </a:xfrm>
          </p:grpSpPr>
          <p:sp>
            <p:nvSpPr>
              <p:cNvPr id="69666" name="AutoShape 43"/>
              <p:cNvSpPr/>
              <p:nvPr/>
            </p:nvSpPr>
            <p:spPr>
              <a:xfrm rot="5263130">
                <a:off x="273"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7" name="AutoShape 44"/>
              <p:cNvSpPr/>
              <p:nvPr/>
            </p:nvSpPr>
            <p:spPr>
              <a:xfrm rot="6078281">
                <a:off x="409" y="-294"/>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8" name="AutoShape 45"/>
              <p:cNvSpPr/>
              <p:nvPr/>
            </p:nvSpPr>
            <p:spPr>
              <a:xfrm rot="6373927">
                <a:off x="485" y="-27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sp>
            <p:nvSpPr>
              <p:cNvPr id="69669" name="AutoShape 46"/>
              <p:cNvSpPr/>
              <p:nvPr/>
            </p:nvSpPr>
            <p:spPr>
              <a:xfrm rot="6906313">
                <a:off x="575" y="-242"/>
                <a:ext cx="227" cy="816"/>
              </a:xfrm>
              <a:prstGeom prst="moon">
                <a:avLst>
                  <a:gd name="adj" fmla="val 49769"/>
                </a:avLst>
              </a:prstGeom>
              <a:solidFill>
                <a:srgbClr val="FFFFFF">
                  <a:alpha val="3136"/>
                </a:srgbClr>
              </a:solidFill>
              <a:ln w="9525">
                <a:noFill/>
              </a:ln>
            </p:spPr>
            <p:txBody>
              <a:bodyPr vert="eaVert" wrap="none" anchor="ctr"/>
              <a:lstStyle/>
              <a:p>
                <a:endParaRPr lang="zh-CN" altLang="en-US" b="1" dirty="0">
                  <a:solidFill>
                    <a:srgbClr val="000000"/>
                  </a:solidFill>
                  <a:latin typeface="Arial" panose="020B0604020202020204" pitchFamily="34" charset="0"/>
                  <a:ea typeface="宋体" panose="02010600030101010101" pitchFamily="2" charset="-122"/>
                  <a:sym typeface="Calibri" panose="020F0502020204030204" pitchFamily="34" charset="0"/>
                </a:endParaRPr>
              </a:p>
            </p:txBody>
          </p:sp>
        </p:grpSp>
      </p:grpSp>
      <p:sp>
        <p:nvSpPr>
          <p:cNvPr id="69670" name="Rectangle 48"/>
          <p:cNvSpPr/>
          <p:nvPr/>
        </p:nvSpPr>
        <p:spPr>
          <a:xfrm>
            <a:off x="2490470" y="2720340"/>
            <a:ext cx="1255395" cy="521970"/>
          </a:xfrm>
          <a:prstGeom prst="rect">
            <a:avLst/>
          </a:prstGeom>
          <a:noFill/>
          <a:ln w="9525">
            <a:noFill/>
          </a:ln>
        </p:spPr>
        <p:txBody>
          <a:bodyPr wrap="none" anchor="t">
            <a:spAutoFit/>
          </a:bodyPr>
          <a:lstStyle/>
          <a:p>
            <a:pPr algn="ctr"/>
            <a:r>
              <a:rPr lang="zh-CN" altLang="en-US" sz="2800" b="1" dirty="0">
                <a:solidFill>
                  <a:srgbClr val="FF0000"/>
                </a:solidFill>
                <a:latin typeface="Arial" panose="020B0604020202020204" pitchFamily="34" charset="0"/>
                <a:ea typeface="黑体" panose="02010609060101010101" pitchFamily="49" charset="-122"/>
                <a:sym typeface="Calibri" panose="020F0502020204030204" pitchFamily="34" charset="0"/>
              </a:rPr>
              <a:t>三纳入</a:t>
            </a:r>
          </a:p>
        </p:txBody>
      </p:sp>
      <p:sp>
        <p:nvSpPr>
          <p:cNvPr id="69672" name="Rectangle 50"/>
          <p:cNvSpPr/>
          <p:nvPr/>
        </p:nvSpPr>
        <p:spPr>
          <a:xfrm>
            <a:off x="2513172" y="4782503"/>
            <a:ext cx="1255395" cy="521970"/>
          </a:xfrm>
          <a:prstGeom prst="rect">
            <a:avLst/>
          </a:prstGeom>
          <a:noFill/>
          <a:ln w="9525">
            <a:noFill/>
          </a:ln>
        </p:spPr>
        <p:txBody>
          <a:bodyPr wrap="none" anchor="t">
            <a:spAutoFit/>
          </a:bodyPr>
          <a:lstStyle/>
          <a:p>
            <a:pPr algn="ctr"/>
            <a:r>
              <a:rPr lang="zh-CN" altLang="en-US" sz="2800" b="1" dirty="0">
                <a:solidFill>
                  <a:srgbClr val="FF0000"/>
                </a:solidFill>
                <a:latin typeface="Arial" panose="020B0604020202020204" pitchFamily="34" charset="0"/>
                <a:ea typeface="黑体" panose="02010609060101010101" pitchFamily="49" charset="-122"/>
                <a:sym typeface="Calibri" panose="020F0502020204030204" pitchFamily="34" charset="0"/>
              </a:rPr>
              <a:t>三激励</a:t>
            </a:r>
          </a:p>
        </p:txBody>
      </p:sp>
      <p:sp>
        <p:nvSpPr>
          <p:cNvPr id="69686" name="Rectangle 2"/>
          <p:cNvSpPr/>
          <p:nvPr/>
        </p:nvSpPr>
        <p:spPr>
          <a:xfrm>
            <a:off x="4810125" y="2032635"/>
            <a:ext cx="5520690" cy="1645920"/>
          </a:xfrm>
          <a:prstGeom prst="rect">
            <a:avLst/>
          </a:prstGeom>
          <a:solidFill>
            <a:srgbClr val="FFCCFF"/>
          </a:solidFill>
          <a:ln w="38100" cap="flat" cmpd="sng">
            <a:solidFill>
              <a:schemeClr val="hlink"/>
            </a:solidFill>
            <a:prstDash val="sysDot"/>
            <a:miter/>
            <a:headEnd type="none" w="med" len="med"/>
            <a:tailEnd type="none" w="med" len="med"/>
          </a:ln>
        </p:spPr>
        <p:txBody>
          <a:bodyPr anchor="ctr"/>
          <a:lstStyle/>
          <a:p>
            <a:pPr algn="ctr">
              <a:lnSpc>
                <a:spcPct val="150000"/>
              </a:lnSpc>
            </a:pPr>
            <a:r>
              <a:rPr lang="zh-CN" altLang="zh-CN" dirty="0">
                <a:solidFill>
                  <a:srgbClr val="002060"/>
                </a:solidFill>
                <a:latin typeface="微软雅黑" panose="020B0503020204020204" pitchFamily="34" charset="-122"/>
                <a:ea typeface="微软雅黑" panose="020B0503020204020204" pitchFamily="34" charset="-122"/>
              </a:rPr>
              <a:t>创新创业教育</a:t>
            </a:r>
          </a:p>
          <a:p>
            <a:pPr algn="l">
              <a:lnSpc>
                <a:spcPct val="150000"/>
              </a:lnSpc>
            </a:pPr>
            <a:r>
              <a:rPr lang="zh-CN" altLang="zh-CN" sz="1800" dirty="0">
                <a:solidFill>
                  <a:srgbClr val="002060"/>
                </a:solidFill>
                <a:latin typeface="微软雅黑" panose="020B0503020204020204" pitchFamily="34" charset="-122"/>
                <a:ea typeface="微软雅黑" panose="020B0503020204020204" pitchFamily="34" charset="-122"/>
              </a:rPr>
              <a:t>▲  </a:t>
            </a:r>
            <a:r>
              <a:rPr lang="zh-CN" altLang="zh-CN" dirty="0">
                <a:solidFill>
                  <a:srgbClr val="002060"/>
                </a:solidFill>
                <a:latin typeface="微软雅黑" panose="020B0503020204020204" pitchFamily="34" charset="-122"/>
                <a:ea typeface="微软雅黑" panose="020B0503020204020204" pitchFamily="34" charset="-122"/>
              </a:rPr>
              <a:t>纳入到年度综合考核评价指标体系</a:t>
            </a:r>
          </a:p>
          <a:p>
            <a:pPr algn="l">
              <a:lnSpc>
                <a:spcPct val="150000"/>
              </a:lnSpc>
            </a:pPr>
            <a:r>
              <a:rPr lang="zh-CN" altLang="zh-CN" dirty="0">
                <a:solidFill>
                  <a:srgbClr val="002060"/>
                </a:solidFill>
                <a:latin typeface="微软雅黑" panose="020B0503020204020204" pitchFamily="34" charset="-122"/>
                <a:ea typeface="微软雅黑" panose="020B0503020204020204" pitchFamily="34" charset="-122"/>
                <a:sym typeface="+mn-ea"/>
              </a:rPr>
              <a:t>▲  </a:t>
            </a:r>
            <a:r>
              <a:rPr lang="zh-CN" altLang="zh-CN" dirty="0">
                <a:solidFill>
                  <a:srgbClr val="002060"/>
                </a:solidFill>
                <a:latin typeface="微软雅黑" panose="020B0503020204020204" pitchFamily="34" charset="-122"/>
                <a:ea typeface="微软雅黑" panose="020B0503020204020204" pitchFamily="34" charset="-122"/>
              </a:rPr>
              <a:t>纳入到教师职称评定和绩效考核体系</a:t>
            </a:r>
          </a:p>
          <a:p>
            <a:pPr algn="l">
              <a:lnSpc>
                <a:spcPct val="150000"/>
              </a:lnSpc>
            </a:pPr>
            <a:r>
              <a:rPr lang="zh-CN" altLang="zh-CN" dirty="0">
                <a:solidFill>
                  <a:srgbClr val="002060"/>
                </a:solidFill>
                <a:latin typeface="微软雅黑" panose="020B0503020204020204" pitchFamily="34" charset="-122"/>
                <a:ea typeface="微软雅黑" panose="020B0503020204020204" pitchFamily="34" charset="-122"/>
                <a:sym typeface="+mn-ea"/>
              </a:rPr>
              <a:t>▲  </a:t>
            </a:r>
            <a:r>
              <a:rPr lang="zh-CN" altLang="zh-CN" dirty="0">
                <a:solidFill>
                  <a:srgbClr val="002060"/>
                </a:solidFill>
                <a:latin typeface="微软雅黑" panose="020B0503020204020204" pitchFamily="34" charset="-122"/>
                <a:ea typeface="微软雅黑" panose="020B0503020204020204" pitchFamily="34" charset="-122"/>
              </a:rPr>
              <a:t>纳入学生第二课堂成绩单</a:t>
            </a:r>
          </a:p>
        </p:txBody>
      </p:sp>
      <p:sp>
        <p:nvSpPr>
          <p:cNvPr id="2" name="Rectangle 2"/>
          <p:cNvSpPr/>
          <p:nvPr/>
        </p:nvSpPr>
        <p:spPr>
          <a:xfrm>
            <a:off x="4810125" y="4065905"/>
            <a:ext cx="5520690" cy="2123440"/>
          </a:xfrm>
          <a:prstGeom prst="rect">
            <a:avLst/>
          </a:prstGeom>
          <a:solidFill>
            <a:srgbClr val="FFCCFF"/>
          </a:solidFill>
          <a:ln w="38100" cap="flat" cmpd="sng">
            <a:solidFill>
              <a:schemeClr val="hlink"/>
            </a:solidFill>
            <a:prstDash val="sysDot"/>
            <a:miter/>
            <a:headEnd type="none" w="med" len="med"/>
            <a:tailEnd type="none" w="med" len="med"/>
          </a:ln>
        </p:spPr>
        <p:txBody>
          <a:bodyPr anchor="ctr"/>
          <a:lstStyle/>
          <a:p>
            <a:pPr algn="l">
              <a:lnSpc>
                <a:spcPct val="150000"/>
              </a:lnSpc>
            </a:pPr>
            <a:r>
              <a:rPr lang="zh-CN" altLang="zh-CN" dirty="0">
                <a:solidFill>
                  <a:srgbClr val="002060"/>
                </a:solidFill>
                <a:latin typeface="微软雅黑" panose="020B0503020204020204" pitchFamily="34" charset="-122"/>
                <a:ea typeface="微软雅黑" panose="020B0503020204020204" pitchFamily="34" charset="-122"/>
                <a:sym typeface="+mn-ea"/>
              </a:rPr>
              <a:t>▲  </a:t>
            </a:r>
            <a:r>
              <a:rPr lang="zh-CN" altLang="zh-CN" dirty="0">
                <a:solidFill>
                  <a:srgbClr val="002060"/>
                </a:solidFill>
                <a:latin typeface="微软雅黑" panose="020B0503020204020204" pitchFamily="34" charset="-122"/>
                <a:ea typeface="微软雅黑" panose="020B0503020204020204" pitchFamily="34" charset="-122"/>
              </a:rPr>
              <a:t>激励学生辅修课程和专业</a:t>
            </a:r>
          </a:p>
          <a:p>
            <a:pPr algn="l">
              <a:lnSpc>
                <a:spcPct val="150000"/>
              </a:lnSpc>
            </a:pPr>
            <a:r>
              <a:rPr lang="zh-CN" altLang="zh-CN" dirty="0">
                <a:solidFill>
                  <a:srgbClr val="002060"/>
                </a:solidFill>
                <a:latin typeface="微软雅黑" panose="020B0503020204020204" pitchFamily="34" charset="-122"/>
                <a:ea typeface="微软雅黑" panose="020B0503020204020204" pitchFamily="34" charset="-122"/>
                <a:sym typeface="+mn-ea"/>
              </a:rPr>
              <a:t>▲  </a:t>
            </a:r>
            <a:r>
              <a:rPr lang="zh-CN" altLang="zh-CN" dirty="0">
                <a:solidFill>
                  <a:srgbClr val="002060"/>
                </a:solidFill>
                <a:latin typeface="微软雅黑" panose="020B0503020204020204" pitchFamily="34" charset="-122"/>
                <a:ea typeface="微软雅黑" panose="020B0503020204020204" pitchFamily="34" charset="-122"/>
              </a:rPr>
              <a:t>激励创业实践，实行弹性学制</a:t>
            </a:r>
          </a:p>
          <a:p>
            <a:pPr algn="l">
              <a:lnSpc>
                <a:spcPct val="150000"/>
              </a:lnSpc>
            </a:pPr>
            <a:r>
              <a:rPr lang="zh-CN" altLang="zh-CN" dirty="0">
                <a:solidFill>
                  <a:srgbClr val="002060"/>
                </a:solidFill>
                <a:latin typeface="微软雅黑" panose="020B0503020204020204" pitchFamily="34" charset="-122"/>
                <a:ea typeface="微软雅黑" panose="020B0503020204020204" pitchFamily="34" charset="-122"/>
                <a:sym typeface="+mn-ea"/>
              </a:rPr>
              <a:t>▲  </a:t>
            </a:r>
            <a:r>
              <a:rPr lang="zh-CN" altLang="zh-CN" dirty="0">
                <a:solidFill>
                  <a:srgbClr val="002060"/>
                </a:solidFill>
                <a:latin typeface="微软雅黑" panose="020B0503020204020204" pitchFamily="34" charset="-122"/>
                <a:ea typeface="微软雅黑" panose="020B0503020204020204" pitchFamily="34" charset="-122"/>
              </a:rPr>
              <a:t>激励成果产出，创新创业成果可替代课程设计、毕业设计，予以奖励，并在评先评优、研究生推免中予以认定加分</a:t>
            </a: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1</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优化“三维一体”环境系统，催生创新创业教育动力</a:t>
            </a:r>
          </a:p>
        </p:txBody>
      </p:sp>
      <p:sp>
        <p:nvSpPr>
          <p:cNvPr id="4" name="矩形 18"/>
          <p:cNvSpPr>
            <a:spLocks noChangeArrowheads="1"/>
          </p:cNvSpPr>
          <p:nvPr/>
        </p:nvSpPr>
        <p:spPr bwMode="auto">
          <a:xfrm>
            <a:off x="1337310" y="1101060"/>
            <a:ext cx="2094394"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mn-cs"/>
              </a:rPr>
              <a:t>强化制</a:t>
            </a: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度引导</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descr="G:\教学成果奖\新建 Microsoft PowerPoint 演示文稿.jpg"/>
          <p:cNvPicPr>
            <a:picLocks noChangeAspect="1" noChangeArrowheads="1"/>
          </p:cNvPicPr>
          <p:nvPr/>
        </p:nvPicPr>
        <p:blipFill>
          <a:blip r:embed="rId2" cstate="print"/>
          <a:srcRect l="9042" t="3816" r="3576" b="15970"/>
          <a:stretch>
            <a:fillRect/>
          </a:stretch>
        </p:blipFill>
        <p:spPr>
          <a:xfrm>
            <a:off x="1075055" y="1196975"/>
            <a:ext cx="10170160" cy="4874260"/>
          </a:xfrm>
          <a:prstGeom prst="rect">
            <a:avLst/>
          </a:prstGeom>
          <a:noFill/>
          <a:ln w="9525">
            <a:noFill/>
            <a:miter lim="800000"/>
            <a:headEnd/>
            <a:tailEnd/>
          </a:ln>
        </p:spPr>
      </p:pic>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2</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构建“三创融合”教育体系，激发创新创业教育活力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42745" y="2002790"/>
            <a:ext cx="258445" cy="4125595"/>
          </a:xfrm>
          <a:prstGeom prst="rect">
            <a:avLst/>
          </a:prstGeom>
          <a:gradFill>
            <a:gsLst>
              <a:gs pos="0">
                <a:schemeClr val="bg1">
                  <a:lumMod val="65000"/>
                </a:schemeClr>
              </a:gs>
              <a:gs pos="100000">
                <a:schemeClr val="bg1">
                  <a:lumMod val="65000"/>
                </a:schemeClr>
              </a:gs>
              <a:gs pos="54000">
                <a:schemeClr val="bg1">
                  <a:lumMod val="85000"/>
                </a:schemeClr>
              </a:gs>
            </a:gsLst>
            <a:lin ang="0" scaled="1"/>
          </a:gradFill>
        </p:spPr>
        <p:txBody>
          <a:bodyPr anchor="ctr"/>
          <a:lstStyle/>
          <a:p>
            <a:pPr marL="0" marR="0" lvl="0" indent="0" algn="just"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400" b="1" i="0" u="none" strike="noStrike" kern="1200" cap="none" spc="0" normalizeH="0" baseline="0" noProof="0" dirty="0">
              <a:ln>
                <a:noFill/>
              </a:ln>
              <a:solidFill>
                <a:schemeClr val="bg1"/>
              </a:solidFill>
              <a:effectLst/>
              <a:uLnTx/>
              <a:uFillTx/>
              <a:latin typeface="幼圆" panose="02010509060101010101" pitchFamily="49" charset="-122"/>
              <a:ea typeface="幼圆" panose="02010509060101010101" pitchFamily="49" charset="-122"/>
              <a:cs typeface="+mn-cs"/>
            </a:endParaRPr>
          </a:p>
        </p:txBody>
      </p:sp>
      <p:grpSp>
        <p:nvGrpSpPr>
          <p:cNvPr id="76804" name="组合 1"/>
          <p:cNvGrpSpPr/>
          <p:nvPr/>
        </p:nvGrpSpPr>
        <p:grpSpPr>
          <a:xfrm>
            <a:off x="1901190" y="1974850"/>
            <a:ext cx="904875" cy="382588"/>
            <a:chOff x="1584325" y="2182813"/>
            <a:chExt cx="982663" cy="590550"/>
          </a:xfrm>
        </p:grpSpPr>
        <p:sp>
          <p:nvSpPr>
            <p:cNvPr id="58" name="圆角矩形 11"/>
            <p:cNvSpPr/>
            <p:nvPr/>
          </p:nvSpPr>
          <p:spPr>
            <a:xfrm>
              <a:off x="1584325" y="2182813"/>
              <a:ext cx="358586" cy="88215"/>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0" name="圆角矩形 4"/>
            <p:cNvSpPr/>
            <p:nvPr/>
          </p:nvSpPr>
          <p:spPr>
            <a:xfrm>
              <a:off x="1584325" y="2226920"/>
              <a:ext cx="982663" cy="546443"/>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7" name="椭圆 6"/>
            <p:cNvSpPr/>
            <p:nvPr/>
          </p:nvSpPr>
          <p:spPr>
            <a:xfrm>
              <a:off x="2077991" y="2303750"/>
              <a:ext cx="401508" cy="401508"/>
            </a:xfrm>
            <a:prstGeom prst="ellipse">
              <a:avLst/>
            </a:prstGeom>
            <a:solidFill>
              <a:schemeClr val="bg1"/>
            </a:solidFill>
            <a:ln>
              <a:solidFill>
                <a:schemeClr val="bg1"/>
              </a:solidFill>
            </a:ln>
            <a:effectLst>
              <a:innerShdw blurRad="76200" dist="25400" dir="18900000">
                <a:prstClr val="black">
                  <a:alpha val="15000"/>
                </a:prstClr>
              </a:innerShdw>
            </a:effectLst>
          </p:spPr>
          <p:txBody>
            <a:bodyPr lIns="0" tIns="0" rIns="0" bIns="0" anchor="ctr"/>
            <a:lstStyle/>
            <a:p>
              <a:pPr marL="0" marR="0" lvl="0" indent="0" algn="ctr"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幼圆" panose="02010509060101010101" pitchFamily="49" charset="-122"/>
                <a:cs typeface="Segoe UI" panose="020B0502040204020203" pitchFamily="34" charset="0"/>
              </a:endParaRPr>
            </a:p>
          </p:txBody>
        </p:sp>
      </p:grpSp>
      <p:grpSp>
        <p:nvGrpSpPr>
          <p:cNvPr id="76817" name="组合 35"/>
          <p:cNvGrpSpPr/>
          <p:nvPr/>
        </p:nvGrpSpPr>
        <p:grpSpPr>
          <a:xfrm>
            <a:off x="1901190" y="2987358"/>
            <a:ext cx="904875" cy="382587"/>
            <a:chOff x="1584325" y="2182813"/>
            <a:chExt cx="982663" cy="590550"/>
          </a:xfrm>
        </p:grpSpPr>
        <p:sp>
          <p:nvSpPr>
            <p:cNvPr id="37" name="圆角矩形 11"/>
            <p:cNvSpPr/>
            <p:nvPr/>
          </p:nvSpPr>
          <p:spPr>
            <a:xfrm>
              <a:off x="1584325" y="2182813"/>
              <a:ext cx="358586" cy="88215"/>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圆角矩形 4"/>
            <p:cNvSpPr/>
            <p:nvPr/>
          </p:nvSpPr>
          <p:spPr>
            <a:xfrm>
              <a:off x="1584325" y="2226921"/>
              <a:ext cx="982663" cy="546442"/>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9" name="椭圆 38"/>
            <p:cNvSpPr/>
            <p:nvPr/>
          </p:nvSpPr>
          <p:spPr>
            <a:xfrm>
              <a:off x="2077991" y="2303750"/>
              <a:ext cx="401508" cy="401508"/>
            </a:xfrm>
            <a:prstGeom prst="ellipse">
              <a:avLst/>
            </a:prstGeom>
            <a:solidFill>
              <a:schemeClr val="bg1"/>
            </a:solidFill>
            <a:ln>
              <a:solidFill>
                <a:schemeClr val="bg1"/>
              </a:solidFill>
            </a:ln>
            <a:effectLst>
              <a:innerShdw blurRad="76200" dist="25400" dir="18900000">
                <a:prstClr val="black">
                  <a:alpha val="15000"/>
                </a:prstClr>
              </a:innerShdw>
            </a:effectLst>
          </p:spPr>
          <p:txBody>
            <a:bodyPr lIns="0" tIns="0" rIns="0" bIns="0" anchor="ctr"/>
            <a:lstStyle/>
            <a:p>
              <a:pPr marL="0" marR="0" lvl="0" indent="0" algn="ctr"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幼圆" panose="02010509060101010101" pitchFamily="49" charset="-122"/>
                <a:cs typeface="Segoe UI" panose="020B0502040204020203" pitchFamily="34" charset="0"/>
              </a:endParaRPr>
            </a:p>
          </p:txBody>
        </p:sp>
      </p:grpSp>
      <p:grpSp>
        <p:nvGrpSpPr>
          <p:cNvPr id="76825" name="组合 43"/>
          <p:cNvGrpSpPr/>
          <p:nvPr/>
        </p:nvGrpSpPr>
        <p:grpSpPr>
          <a:xfrm>
            <a:off x="1901190" y="3927475"/>
            <a:ext cx="904875" cy="382588"/>
            <a:chOff x="1584325" y="2182813"/>
            <a:chExt cx="982663" cy="590550"/>
          </a:xfrm>
        </p:grpSpPr>
        <p:sp>
          <p:nvSpPr>
            <p:cNvPr id="45" name="圆角矩形 11"/>
            <p:cNvSpPr/>
            <p:nvPr/>
          </p:nvSpPr>
          <p:spPr>
            <a:xfrm>
              <a:off x="1584325" y="2182813"/>
              <a:ext cx="358586" cy="88215"/>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圆角矩形 4"/>
            <p:cNvSpPr/>
            <p:nvPr/>
          </p:nvSpPr>
          <p:spPr>
            <a:xfrm>
              <a:off x="1584325" y="2226920"/>
              <a:ext cx="982663" cy="546443"/>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7" name="椭圆 46"/>
            <p:cNvSpPr/>
            <p:nvPr/>
          </p:nvSpPr>
          <p:spPr>
            <a:xfrm>
              <a:off x="2077991" y="2303750"/>
              <a:ext cx="401508" cy="401508"/>
            </a:xfrm>
            <a:prstGeom prst="ellipse">
              <a:avLst/>
            </a:prstGeom>
            <a:solidFill>
              <a:schemeClr val="bg1"/>
            </a:solidFill>
            <a:ln>
              <a:solidFill>
                <a:schemeClr val="bg1"/>
              </a:solidFill>
            </a:ln>
            <a:effectLst>
              <a:innerShdw blurRad="76200" dist="25400" dir="18900000">
                <a:prstClr val="black">
                  <a:alpha val="15000"/>
                </a:prstClr>
              </a:innerShdw>
            </a:effectLst>
          </p:spPr>
          <p:txBody>
            <a:bodyPr lIns="0" tIns="0" rIns="0" bIns="0" anchor="ctr"/>
            <a:lstStyle/>
            <a:p>
              <a:pPr marL="0" marR="0" lvl="0" indent="0" algn="ctr"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幼圆" panose="02010509060101010101" pitchFamily="49" charset="-122"/>
                <a:cs typeface="Segoe UI" panose="020B0502040204020203" pitchFamily="34" charset="0"/>
              </a:endParaRPr>
            </a:p>
          </p:txBody>
        </p:sp>
      </p:grpSp>
      <p:grpSp>
        <p:nvGrpSpPr>
          <p:cNvPr id="76833" name="组合 51"/>
          <p:cNvGrpSpPr/>
          <p:nvPr/>
        </p:nvGrpSpPr>
        <p:grpSpPr>
          <a:xfrm>
            <a:off x="1901190" y="4911725"/>
            <a:ext cx="904875" cy="381000"/>
            <a:chOff x="1584325" y="2182813"/>
            <a:chExt cx="982663" cy="590550"/>
          </a:xfrm>
        </p:grpSpPr>
        <p:sp>
          <p:nvSpPr>
            <p:cNvPr id="53" name="圆角矩形 11"/>
            <p:cNvSpPr/>
            <p:nvPr/>
          </p:nvSpPr>
          <p:spPr>
            <a:xfrm>
              <a:off x="1584325" y="2182813"/>
              <a:ext cx="358586" cy="86123"/>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4" name="圆角矩形 4"/>
            <p:cNvSpPr/>
            <p:nvPr/>
          </p:nvSpPr>
          <p:spPr>
            <a:xfrm>
              <a:off x="1584325" y="2227104"/>
              <a:ext cx="982663" cy="546259"/>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5" name="椭圆 54"/>
            <p:cNvSpPr/>
            <p:nvPr/>
          </p:nvSpPr>
          <p:spPr>
            <a:xfrm>
              <a:off x="2077991" y="2303750"/>
              <a:ext cx="401508" cy="401508"/>
            </a:xfrm>
            <a:prstGeom prst="ellipse">
              <a:avLst/>
            </a:prstGeom>
            <a:solidFill>
              <a:schemeClr val="bg1"/>
            </a:solidFill>
            <a:ln>
              <a:solidFill>
                <a:schemeClr val="bg1"/>
              </a:solidFill>
            </a:ln>
            <a:effectLst>
              <a:innerShdw blurRad="76200" dist="25400" dir="18900000">
                <a:prstClr val="black">
                  <a:alpha val="15000"/>
                </a:prstClr>
              </a:innerShdw>
            </a:effectLst>
          </p:spPr>
          <p:txBody>
            <a:bodyPr lIns="0" tIns="0" rIns="0" bIns="0" anchor="ctr"/>
            <a:lstStyle/>
            <a:p>
              <a:pPr marL="0" marR="0" lvl="0" indent="0" algn="ctr"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幼圆" panose="02010509060101010101" pitchFamily="49" charset="-122"/>
                <a:cs typeface="Segoe UI" panose="020B0502040204020203" pitchFamily="34" charset="0"/>
              </a:endParaRPr>
            </a:p>
          </p:txBody>
        </p:sp>
      </p:grpSp>
      <p:grpSp>
        <p:nvGrpSpPr>
          <p:cNvPr id="76841" name="组合 61"/>
          <p:cNvGrpSpPr/>
          <p:nvPr/>
        </p:nvGrpSpPr>
        <p:grpSpPr>
          <a:xfrm>
            <a:off x="1901190" y="5732463"/>
            <a:ext cx="904875" cy="381000"/>
            <a:chOff x="1584325" y="2182813"/>
            <a:chExt cx="982663" cy="590550"/>
          </a:xfrm>
        </p:grpSpPr>
        <p:sp>
          <p:nvSpPr>
            <p:cNvPr id="63" name="圆角矩形 11"/>
            <p:cNvSpPr/>
            <p:nvPr/>
          </p:nvSpPr>
          <p:spPr>
            <a:xfrm>
              <a:off x="1584325" y="2182813"/>
              <a:ext cx="358586" cy="86121"/>
            </a:xfrm>
            <a:custGeom>
              <a:avLst/>
              <a:gdLst/>
              <a:ahLst/>
              <a:cxnLst/>
              <a:rect l="l" t="t" r="r" b="b"/>
              <a:pathLst>
                <a:path w="711052" h="174096">
                  <a:moveTo>
                    <a:pt x="87048" y="0"/>
                  </a:moveTo>
                  <a:lnTo>
                    <a:pt x="711052" y="0"/>
                  </a:lnTo>
                  <a:lnTo>
                    <a:pt x="711052" y="174096"/>
                  </a:lnTo>
                  <a:lnTo>
                    <a:pt x="87048" y="174096"/>
                  </a:lnTo>
                  <a:cubicBezTo>
                    <a:pt x="38973" y="174096"/>
                    <a:pt x="0" y="135123"/>
                    <a:pt x="0" y="87048"/>
                  </a:cubicBezTo>
                  <a:cubicBezTo>
                    <a:pt x="0" y="38973"/>
                    <a:pt x="38973" y="0"/>
                    <a:pt x="87048" y="0"/>
                  </a:cubicBezTo>
                  <a:close/>
                </a:path>
              </a:pathLst>
            </a:custGeom>
            <a:gradFill flip="none" rotWithShape="1">
              <a:gsLst>
                <a:gs pos="0">
                  <a:schemeClr val="accent1"/>
                </a:gs>
                <a:gs pos="100000">
                  <a:schemeClr val="accent1">
                    <a:lumMod val="75000"/>
                  </a:schemeClr>
                </a:gs>
                <a:gs pos="89000">
                  <a:schemeClr val="accent1"/>
                </a:gs>
                <a:gs pos="60000">
                  <a:schemeClr val="accent1">
                    <a:lumMod val="20000"/>
                    <a:lumOff val="80000"/>
                  </a:schemeClr>
                </a:gs>
              </a:gsLst>
              <a:lin ang="0" scaled="1"/>
              <a:tileRect/>
            </a:gradFill>
            <a:ln w="25400" cap="flat" cmpd="sng" algn="ctr">
              <a:noFill/>
              <a:prstDash val="solid"/>
            </a:ln>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64" name="圆角矩形 4"/>
            <p:cNvSpPr/>
            <p:nvPr/>
          </p:nvSpPr>
          <p:spPr>
            <a:xfrm>
              <a:off x="1584325" y="2227104"/>
              <a:ext cx="982663" cy="546259"/>
            </a:xfrm>
            <a:custGeom>
              <a:avLst/>
              <a:gdLst/>
              <a:ahLst/>
              <a:cxnLst/>
              <a:rect l="l" t="t" r="r" b="b"/>
              <a:pathLst>
                <a:path w="1944216" h="1080120">
                  <a:moveTo>
                    <a:pt x="0" y="0"/>
                  </a:moveTo>
                  <a:lnTo>
                    <a:pt x="1404156" y="0"/>
                  </a:lnTo>
                  <a:cubicBezTo>
                    <a:pt x="1702423" y="0"/>
                    <a:pt x="1944216" y="241793"/>
                    <a:pt x="1944216" y="540060"/>
                  </a:cubicBezTo>
                  <a:cubicBezTo>
                    <a:pt x="1944216" y="838327"/>
                    <a:pt x="1702423" y="1080120"/>
                    <a:pt x="1404156" y="1080120"/>
                  </a:cubicBezTo>
                  <a:lnTo>
                    <a:pt x="0" y="1080120"/>
                  </a:lnTo>
                  <a:close/>
                </a:path>
              </a:pathLst>
            </a:custGeom>
            <a:solidFill>
              <a:schemeClr val="accent1"/>
            </a:solidFill>
            <a:ln w="25400" cap="flat" cmpd="sng" algn="ctr">
              <a:noFill/>
              <a:prstDash val="solid"/>
            </a:ln>
            <a:effectLst>
              <a:outerShdw blurRad="76200" dist="25400" dir="2700000" algn="tl" rotWithShape="0">
                <a:prstClr val="black">
                  <a:alpha val="15000"/>
                </a:prstClr>
              </a:outerShdw>
            </a:effectLst>
          </p:spPr>
          <p:txBody>
            <a:bodyPr lIns="68580" tIns="34290" rIns="68580" bIns="34290"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en-US" sz="135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5" name="椭圆 64"/>
            <p:cNvSpPr/>
            <p:nvPr/>
          </p:nvSpPr>
          <p:spPr>
            <a:xfrm>
              <a:off x="2077991" y="2303750"/>
              <a:ext cx="401508" cy="401508"/>
            </a:xfrm>
            <a:prstGeom prst="ellipse">
              <a:avLst/>
            </a:prstGeom>
            <a:solidFill>
              <a:schemeClr val="bg1"/>
            </a:solidFill>
            <a:ln>
              <a:solidFill>
                <a:schemeClr val="bg1"/>
              </a:solidFill>
            </a:ln>
            <a:effectLst>
              <a:innerShdw blurRad="76200" dist="25400" dir="18900000">
                <a:prstClr val="black">
                  <a:alpha val="15000"/>
                </a:prstClr>
              </a:innerShdw>
            </a:effectLst>
          </p:spPr>
          <p:txBody>
            <a:bodyPr lIns="0" tIns="0" rIns="0" bIns="0" anchor="ctr"/>
            <a:lstStyle/>
            <a:p>
              <a:pPr marL="0" marR="0" lvl="0" indent="0" algn="ctr" defTabSz="914400" rtl="0" eaLnBrk="0" fontAlgn="auto" latinLnBrk="0" hangingPunct="0">
                <a:lnSpc>
                  <a:spcPct val="120000"/>
                </a:lnSpc>
                <a:spcBef>
                  <a:spcPts val="0"/>
                </a:spcBef>
                <a:spcAft>
                  <a:spcPts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chemeClr val="tx1">
                    <a:lumMod val="50000"/>
                    <a:lumOff val="50000"/>
                  </a:schemeClr>
                </a:solidFill>
                <a:effectLst/>
                <a:uLnTx/>
                <a:uFillTx/>
                <a:latin typeface="Segoe UI" panose="020B0502040204020203" pitchFamily="34" charset="0"/>
                <a:ea typeface="幼圆" panose="02010509060101010101" pitchFamily="49" charset="-122"/>
                <a:cs typeface="Segoe UI" panose="020B0502040204020203" pitchFamily="34" charset="0"/>
              </a:endParaRPr>
            </a:p>
          </p:txBody>
        </p:sp>
      </p:grpSp>
      <p:sp>
        <p:nvSpPr>
          <p:cNvPr id="2" name="矩形 18"/>
          <p:cNvSpPr>
            <a:spLocks noChangeArrowheads="1"/>
          </p:cNvSpPr>
          <p:nvPr/>
        </p:nvSpPr>
        <p:spPr bwMode="auto">
          <a:xfrm>
            <a:off x="1414145" y="1075373"/>
            <a:ext cx="264541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拓展创意培训渠道</a:t>
            </a:r>
          </a:p>
        </p:txBody>
      </p:sp>
      <p:sp>
        <p:nvSpPr>
          <p:cNvPr id="74773" name="矩形 64524"/>
          <p:cNvSpPr/>
          <p:nvPr/>
        </p:nvSpPr>
        <p:spPr>
          <a:xfrm>
            <a:off x="2916555" y="1719580"/>
            <a:ext cx="7893685" cy="922020"/>
          </a:xfrm>
          <a:prstGeom prst="rect">
            <a:avLst/>
          </a:prstGeom>
          <a:noFill/>
          <a:ln w="9525">
            <a:noFill/>
          </a:ln>
        </p:spPr>
        <p:txBody>
          <a:bodyPr wrap="square" anchor="t">
            <a:spAutoFit/>
          </a:bodyPr>
          <a:lstStyle/>
          <a:p>
            <a:pPr>
              <a:lnSpc>
                <a:spcPct val="150000"/>
              </a:lnSpc>
            </a:pPr>
            <a:r>
              <a:rPr lang="zh-CN" altLang="en-US" sz="1800" b="1" dirty="0">
                <a:solidFill>
                  <a:srgbClr val="003264"/>
                </a:solidFill>
                <a:latin typeface="微软雅黑" panose="020B0503020204020204" pitchFamily="34" charset="-122"/>
                <a:ea typeface="微软雅黑" panose="020B0503020204020204" pitchFamily="34" charset="-122"/>
              </a:rPr>
              <a:t>公共必修课</a:t>
            </a:r>
            <a:r>
              <a:rPr lang="zh-CN" altLang="en-US" sz="1800" dirty="0">
                <a:solidFill>
                  <a:srgbClr val="003264"/>
                </a:solidFill>
                <a:latin typeface="微软雅黑" panose="020B0503020204020204" pitchFamily="34" charset="-122"/>
                <a:ea typeface="微软雅黑" panose="020B0503020204020204" pitchFamily="34" charset="-122"/>
              </a:rPr>
              <a:t>：</a:t>
            </a:r>
            <a:r>
              <a:rPr lang="zh-CN" altLang="en-US" sz="1800" dirty="0">
                <a:solidFill>
                  <a:srgbClr val="003264"/>
                </a:solidFill>
                <a:latin typeface="微软雅黑" panose="020B0503020204020204" pitchFamily="34" charset="-122"/>
                <a:ea typeface="微软雅黑" panose="020B0503020204020204" pitchFamily="34" charset="-122"/>
                <a:sym typeface="+mn-ea"/>
              </a:rPr>
              <a:t>开设创新创业基础、新生研讨课、专业导论课，</a:t>
            </a:r>
            <a:r>
              <a:rPr lang="zh-CN" altLang="en-US" sz="1800" dirty="0">
                <a:solidFill>
                  <a:srgbClr val="003264"/>
                </a:solidFill>
                <a:latin typeface="微软雅黑" panose="020B0503020204020204" pitchFamily="34" charset="-122"/>
                <a:ea typeface="微软雅黑" panose="020B0503020204020204" pitchFamily="34" charset="-122"/>
              </a:rPr>
              <a:t>将学生创新创业教育纳入学业学分。</a:t>
            </a:r>
            <a:endParaRPr lang="zh-CN" altLang="en-US" dirty="0">
              <a:latin typeface="微软雅黑" panose="020B0503020204020204" pitchFamily="34" charset="-122"/>
              <a:ea typeface="微软雅黑" panose="020B0503020204020204" pitchFamily="34" charset="-122"/>
            </a:endParaRPr>
          </a:p>
        </p:txBody>
      </p:sp>
      <p:sp>
        <p:nvSpPr>
          <p:cNvPr id="3" name="矩形 64524"/>
          <p:cNvSpPr/>
          <p:nvPr/>
        </p:nvSpPr>
        <p:spPr>
          <a:xfrm>
            <a:off x="2916555" y="2734945"/>
            <a:ext cx="7894320" cy="922020"/>
          </a:xfrm>
          <a:prstGeom prst="rect">
            <a:avLst/>
          </a:prstGeom>
          <a:noFill/>
          <a:ln w="9525">
            <a:noFill/>
          </a:ln>
        </p:spPr>
        <p:txBody>
          <a:bodyPr wrap="square" anchor="t">
            <a:spAutoFit/>
          </a:bodyPr>
          <a:lstStyle/>
          <a:p>
            <a:pPr>
              <a:lnSpc>
                <a:spcPct val="150000"/>
              </a:lnSpc>
            </a:pPr>
            <a:r>
              <a:rPr lang="zh-CN" altLang="en-US" sz="1800" b="1" dirty="0">
                <a:solidFill>
                  <a:srgbClr val="003264"/>
                </a:solidFill>
                <a:latin typeface="微软雅黑" panose="020B0503020204020204" pitchFamily="34" charset="-122"/>
                <a:ea typeface="微软雅黑" panose="020B0503020204020204" pitchFamily="34" charset="-122"/>
                <a:sym typeface="+mn-ea"/>
              </a:rPr>
              <a:t>公共选修课程</a:t>
            </a:r>
            <a:r>
              <a:rPr lang="zh-CN" altLang="en-US" sz="1800" dirty="0">
                <a:solidFill>
                  <a:srgbClr val="003264"/>
                </a:solidFill>
                <a:latin typeface="微软雅黑" panose="020B0503020204020204" pitchFamily="34" charset="-122"/>
                <a:ea typeface="微软雅黑" panose="020B0503020204020204" pitchFamily="34" charset="-122"/>
                <a:sym typeface="+mn-ea"/>
              </a:rPr>
              <a:t>：</a:t>
            </a:r>
            <a:r>
              <a:rPr lang="zh-CN" altLang="en-US" sz="1800" dirty="0">
                <a:solidFill>
                  <a:srgbClr val="003264"/>
                </a:solidFill>
                <a:latin typeface="微软雅黑" panose="020B0503020204020204" pitchFamily="34" charset="-122"/>
                <a:ea typeface="微软雅黑" panose="020B0503020204020204" pitchFamily="34" charset="-122"/>
              </a:rPr>
              <a:t>《创业创新领导力》、《创业实训》等20门，创新创业类在线开放课程45门。</a:t>
            </a:r>
            <a:endParaRPr lang="zh-CN" altLang="en-US" dirty="0">
              <a:latin typeface="微软雅黑" panose="020B0503020204020204" pitchFamily="34" charset="-122"/>
              <a:ea typeface="微软雅黑" panose="020B0503020204020204" pitchFamily="34" charset="-122"/>
            </a:endParaRPr>
          </a:p>
        </p:txBody>
      </p:sp>
      <p:sp>
        <p:nvSpPr>
          <p:cNvPr id="4" name="矩形 64524"/>
          <p:cNvSpPr/>
          <p:nvPr/>
        </p:nvSpPr>
        <p:spPr>
          <a:xfrm>
            <a:off x="2916555" y="4785995"/>
            <a:ext cx="3877310" cy="506730"/>
          </a:xfrm>
          <a:prstGeom prst="rect">
            <a:avLst/>
          </a:prstGeom>
          <a:noFill/>
          <a:ln w="9525">
            <a:noFill/>
          </a:ln>
        </p:spPr>
        <p:txBody>
          <a:bodyPr wrap="square" anchor="t">
            <a:spAutoFit/>
          </a:bodyPr>
          <a:lstStyle/>
          <a:p>
            <a:pPr>
              <a:lnSpc>
                <a:spcPct val="150000"/>
              </a:lnSpc>
            </a:pPr>
            <a:r>
              <a:rPr lang="zh-CN" altLang="en-US" sz="1800" b="1" dirty="0">
                <a:solidFill>
                  <a:srgbClr val="003264"/>
                </a:solidFill>
                <a:latin typeface="微软雅黑" panose="020B0503020204020204" pitchFamily="34" charset="-122"/>
                <a:ea typeface="微软雅黑" panose="020B0503020204020204" pitchFamily="34" charset="-122"/>
              </a:rPr>
              <a:t>创新创业社团</a:t>
            </a:r>
            <a:r>
              <a:rPr lang="zh-CN" altLang="en-US" sz="1800" dirty="0">
                <a:solidFill>
                  <a:srgbClr val="003264"/>
                </a:solidFill>
                <a:latin typeface="微软雅黑" panose="020B0503020204020204" pitchFamily="34" charset="-122"/>
                <a:ea typeface="微软雅黑" panose="020B0503020204020204" pitchFamily="34" charset="-122"/>
              </a:rPr>
              <a:t>：讲座、报告、沙龙</a:t>
            </a:r>
          </a:p>
        </p:txBody>
      </p:sp>
      <p:sp>
        <p:nvSpPr>
          <p:cNvPr id="5" name="矩形 64524"/>
          <p:cNvSpPr/>
          <p:nvPr/>
        </p:nvSpPr>
        <p:spPr>
          <a:xfrm>
            <a:off x="2916555" y="3812540"/>
            <a:ext cx="3877310" cy="923330"/>
          </a:xfrm>
          <a:prstGeom prst="rect">
            <a:avLst/>
          </a:prstGeom>
          <a:noFill/>
          <a:ln w="9525">
            <a:noFill/>
          </a:ln>
        </p:spPr>
        <p:txBody>
          <a:bodyPr wrap="square" anchor="t">
            <a:spAutoFit/>
          </a:bodyPr>
          <a:lstStyle/>
          <a:p>
            <a:pPr>
              <a:lnSpc>
                <a:spcPct val="150000"/>
              </a:lnSpc>
            </a:pPr>
            <a:r>
              <a:rPr lang="zh-CN" altLang="en-US" sz="1800" b="1" dirty="0">
                <a:solidFill>
                  <a:srgbClr val="003264"/>
                </a:solidFill>
                <a:latin typeface="微软雅黑" panose="020B0503020204020204" pitchFamily="34" charset="-122"/>
                <a:ea typeface="微软雅黑" panose="020B0503020204020204" pitchFamily="34" charset="-122"/>
              </a:rPr>
              <a:t>专业课程</a:t>
            </a:r>
            <a:r>
              <a:rPr lang="zh-CN" altLang="en-US" sz="1800" dirty="0" smtClean="0">
                <a:solidFill>
                  <a:srgbClr val="003264"/>
                </a:solidFill>
                <a:latin typeface="微软雅黑" panose="020B0503020204020204" pitchFamily="34" charset="-122"/>
                <a:ea typeface="微软雅黑" panose="020B0503020204020204" pitchFamily="34" charset="-122"/>
              </a:rPr>
              <a:t>：挖掘课程蕴</a:t>
            </a:r>
            <a:r>
              <a:rPr lang="zh-CN" altLang="en-US" sz="1800" dirty="0">
                <a:solidFill>
                  <a:srgbClr val="003264"/>
                </a:solidFill>
                <a:latin typeface="微软雅黑" panose="020B0503020204020204" pitchFamily="34" charset="-122"/>
                <a:ea typeface="微软雅黑" panose="020B0503020204020204" pitchFamily="34" charset="-122"/>
              </a:rPr>
              <a:t>含的创新创</a:t>
            </a:r>
            <a:r>
              <a:rPr lang="zh-CN" altLang="en-US" sz="1800" dirty="0" smtClean="0">
                <a:solidFill>
                  <a:srgbClr val="003264"/>
                </a:solidFill>
                <a:latin typeface="微软雅黑" panose="020B0503020204020204" pitchFamily="34" charset="-122"/>
                <a:ea typeface="微软雅黑" panose="020B0503020204020204" pitchFamily="34" charset="-122"/>
              </a:rPr>
              <a:t>业教育资</a:t>
            </a:r>
            <a:r>
              <a:rPr lang="zh-CN" altLang="en-US" sz="1800" dirty="0">
                <a:solidFill>
                  <a:srgbClr val="003264"/>
                </a:solidFill>
                <a:latin typeface="微软雅黑" panose="020B0503020204020204" pitchFamily="34" charset="-122"/>
                <a:ea typeface="微软雅黑" panose="020B0503020204020204" pitchFamily="34" charset="-122"/>
              </a:rPr>
              <a:t>源</a:t>
            </a:r>
          </a:p>
        </p:txBody>
      </p:sp>
      <p:sp>
        <p:nvSpPr>
          <p:cNvPr id="8" name="矩形 64524"/>
          <p:cNvSpPr/>
          <p:nvPr/>
        </p:nvSpPr>
        <p:spPr>
          <a:xfrm>
            <a:off x="2916555" y="5607050"/>
            <a:ext cx="3877310" cy="506730"/>
          </a:xfrm>
          <a:prstGeom prst="rect">
            <a:avLst/>
          </a:prstGeom>
          <a:noFill/>
          <a:ln w="9525">
            <a:noFill/>
          </a:ln>
        </p:spPr>
        <p:txBody>
          <a:bodyPr wrap="square" anchor="t">
            <a:spAutoFit/>
          </a:bodyPr>
          <a:lstStyle/>
          <a:p>
            <a:pPr>
              <a:lnSpc>
                <a:spcPct val="150000"/>
              </a:lnSpc>
            </a:pPr>
            <a:r>
              <a:rPr lang="zh-CN" altLang="en-US" sz="1800" b="1" dirty="0">
                <a:solidFill>
                  <a:srgbClr val="003264"/>
                </a:solidFill>
                <a:latin typeface="微软雅黑" panose="020B0503020204020204" pitchFamily="34" charset="-122"/>
                <a:ea typeface="微软雅黑" panose="020B0503020204020204" pitchFamily="34" charset="-122"/>
              </a:rPr>
              <a:t>其他活动</a:t>
            </a:r>
            <a:r>
              <a:rPr lang="zh-CN" altLang="en-US" sz="1800" dirty="0">
                <a:solidFill>
                  <a:srgbClr val="003264"/>
                </a:solidFill>
                <a:latin typeface="微软雅黑" panose="020B0503020204020204" pitchFamily="34" charset="-122"/>
                <a:ea typeface="微软雅黑" panose="020B0503020204020204" pitchFamily="34" charset="-122"/>
              </a:rPr>
              <a:t>：征文、演讲、科技文化节</a:t>
            </a:r>
          </a:p>
        </p:txBody>
      </p:sp>
      <p:pic>
        <p:nvPicPr>
          <p:cNvPr id="96260" name="图片 8"/>
          <p:cNvPicPr>
            <a:picLocks noChangeAspect="1"/>
          </p:cNvPicPr>
          <p:nvPr/>
        </p:nvPicPr>
        <p:blipFill>
          <a:blip r:embed="rId2" cstate="print"/>
          <a:srcRect l="13289" b="12484"/>
          <a:stretch>
            <a:fillRect/>
          </a:stretch>
        </p:blipFill>
        <p:spPr>
          <a:xfrm>
            <a:off x="9178925" y="4773930"/>
            <a:ext cx="1922145" cy="1295400"/>
          </a:xfrm>
          <a:prstGeom prst="snip2DiagRect">
            <a:avLst/>
          </a:prstGeom>
          <a:noFill/>
          <a:ln w="9525">
            <a:noFill/>
          </a:ln>
        </p:spPr>
      </p:pic>
      <p:pic>
        <p:nvPicPr>
          <p:cNvPr id="96259" name="图片 7"/>
          <p:cNvPicPr>
            <a:picLocks noChangeAspect="1"/>
          </p:cNvPicPr>
          <p:nvPr/>
        </p:nvPicPr>
        <p:blipFill>
          <a:blip r:embed="rId3" cstate="print"/>
          <a:srcRect l="6122" t="6143"/>
          <a:stretch>
            <a:fillRect/>
          </a:stretch>
        </p:blipFill>
        <p:spPr>
          <a:xfrm>
            <a:off x="7371715" y="3352800"/>
            <a:ext cx="1807210" cy="1206500"/>
          </a:xfrm>
          <a:prstGeom prst="snip2DiagRect">
            <a:avLst/>
          </a:prstGeom>
          <a:noFill/>
          <a:ln w="9525">
            <a:noFill/>
          </a:ln>
        </p:spPr>
      </p:pic>
      <p:sp>
        <p:nvSpPr>
          <p:cNvPr id="9"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2</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构建“三创融合”教育体系，激发创新创业教育活力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97660" y="1697355"/>
            <a:ext cx="91440" cy="20370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cxnSp>
        <p:nvCxnSpPr>
          <p:cNvPr id="18" name="直接连接符 17"/>
          <p:cNvCxnSpPr>
            <a:stCxn id="19" idx="6"/>
          </p:cNvCxnSpPr>
          <p:nvPr/>
        </p:nvCxnSpPr>
        <p:spPr>
          <a:xfrm>
            <a:off x="1745298" y="1949768"/>
            <a:ext cx="446088" cy="14922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1610360" y="1881505"/>
            <a:ext cx="134938" cy="13652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90116" name="TextBox 19"/>
          <p:cNvSpPr txBox="1"/>
          <p:nvPr/>
        </p:nvSpPr>
        <p:spPr>
          <a:xfrm>
            <a:off x="2958783" y="1647190"/>
            <a:ext cx="6161553" cy="1003300"/>
          </a:xfrm>
          <a:prstGeom prst="rect">
            <a:avLst/>
          </a:prstGeom>
          <a:noFill/>
          <a:ln w="9525">
            <a:noFill/>
          </a:ln>
        </p:spPr>
        <p:txBody>
          <a:bodyPr anchor="ctr"/>
          <a:lstStyle/>
          <a:p>
            <a:pPr algn="just">
              <a:lnSpc>
                <a:spcPct val="130000"/>
              </a:lnSpc>
            </a:pPr>
            <a:r>
              <a:rPr lang="zh-CN" altLang="en-US" b="1" dirty="0">
                <a:solidFill>
                  <a:srgbClr val="003264"/>
                </a:solidFill>
                <a:latin typeface="微软雅黑" panose="020B0503020204020204" pitchFamily="34" charset="-122"/>
                <a:ea typeface="微软雅黑" panose="020B0503020204020204" pitchFamily="34" charset="-122"/>
              </a:rPr>
              <a:t> 打造</a:t>
            </a:r>
            <a:r>
              <a:rPr lang="zh-CN" altLang="en-US" b="1" dirty="0">
                <a:solidFill>
                  <a:srgbClr val="FF0000"/>
                </a:solidFill>
                <a:latin typeface="微软雅黑" panose="020B0503020204020204" pitchFamily="34" charset="-122"/>
                <a:ea typeface="微软雅黑" panose="020B0503020204020204" pitchFamily="34" charset="-122"/>
              </a:rPr>
              <a:t>工、医、文</a:t>
            </a:r>
            <a:r>
              <a:rPr lang="zh-CN" altLang="en-US" b="1" dirty="0">
                <a:solidFill>
                  <a:srgbClr val="003264"/>
                </a:solidFill>
                <a:latin typeface="微软雅黑" panose="020B0503020204020204" pitchFamily="34" charset="-122"/>
                <a:ea typeface="微软雅黑" panose="020B0503020204020204" pitchFamily="34" charset="-122"/>
              </a:rPr>
              <a:t>三大公共实验平台</a:t>
            </a:r>
            <a:r>
              <a:rPr lang="zh-CN" altLang="en-US" b="1" dirty="0" smtClean="0">
                <a:solidFill>
                  <a:srgbClr val="003264"/>
                </a:solidFill>
                <a:latin typeface="微软雅黑" panose="020B0503020204020204" pitchFamily="34" charset="-122"/>
                <a:ea typeface="微软雅黑" panose="020B0503020204020204" pitchFamily="34" charset="-122"/>
              </a:rPr>
              <a:t>，面向全体学生开放</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0117" name="TextBox 20"/>
          <p:cNvSpPr txBox="1"/>
          <p:nvPr/>
        </p:nvSpPr>
        <p:spPr>
          <a:xfrm>
            <a:off x="2337435" y="1945005"/>
            <a:ext cx="530225" cy="508000"/>
          </a:xfrm>
          <a:prstGeom prst="rect">
            <a:avLst/>
          </a:prstGeom>
          <a:noFill/>
          <a:ln w="9525">
            <a:noFill/>
          </a:ln>
        </p:spPr>
        <p:txBody>
          <a:bodyPr wrap="none" anchor="ctr"/>
          <a:lstStyle/>
          <a:p>
            <a:r>
              <a:rPr lang="en-US" altLang="zh-CN" sz="2400" b="1" dirty="0">
                <a:solidFill>
                  <a:srgbClr val="1563FF"/>
                </a:solidFill>
                <a:latin typeface="Arial Unicode MS" panose="020B0604020202020204" charset="-122"/>
                <a:ea typeface="Arial Unicode MS" panose="020B0604020202020204" charset="-122"/>
              </a:rPr>
              <a:t>01</a:t>
            </a:r>
          </a:p>
        </p:txBody>
      </p:sp>
      <p:cxnSp>
        <p:nvCxnSpPr>
          <p:cNvPr id="22" name="直接连接符 21"/>
          <p:cNvCxnSpPr>
            <a:stCxn id="23" idx="6"/>
          </p:cNvCxnSpPr>
          <p:nvPr/>
        </p:nvCxnSpPr>
        <p:spPr>
          <a:xfrm>
            <a:off x="1732598" y="2520950"/>
            <a:ext cx="446088" cy="14922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597660" y="2453005"/>
            <a:ext cx="134938" cy="134938"/>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90120" name="TextBox 23"/>
          <p:cNvSpPr txBox="1"/>
          <p:nvPr/>
        </p:nvSpPr>
        <p:spPr>
          <a:xfrm>
            <a:off x="3061970" y="2351405"/>
            <a:ext cx="7066478" cy="808355"/>
          </a:xfrm>
          <a:prstGeom prst="rect">
            <a:avLst/>
          </a:prstGeom>
          <a:noFill/>
          <a:ln w="9525">
            <a:noFill/>
          </a:ln>
        </p:spPr>
        <p:txBody>
          <a:bodyPr anchor="ctr"/>
          <a:lstStyle/>
          <a:p>
            <a:pPr>
              <a:lnSpc>
                <a:spcPct val="90000"/>
              </a:lnSpc>
              <a:spcAft>
                <a:spcPct val="35000"/>
              </a:spcAft>
            </a:pPr>
            <a:r>
              <a:rPr lang="zh-CN" altLang="en-US" b="1" dirty="0" smtClean="0">
                <a:solidFill>
                  <a:srgbClr val="003264"/>
                </a:solidFill>
                <a:latin typeface="微软雅黑" panose="020B0503020204020204" pitchFamily="34" charset="-122"/>
                <a:ea typeface="微软雅黑" panose="020B0503020204020204" pitchFamily="34" charset="-122"/>
              </a:rPr>
              <a:t>成立导师工作室，推行</a:t>
            </a:r>
            <a:r>
              <a:rPr lang="zh-CN" altLang="en-US" b="1" dirty="0" smtClean="0">
                <a:solidFill>
                  <a:srgbClr val="FF0000"/>
                </a:solidFill>
                <a:latin typeface="微软雅黑" panose="020B0503020204020204" pitchFamily="34" charset="-122"/>
                <a:ea typeface="微软雅黑" panose="020B0503020204020204" pitchFamily="34" charset="-122"/>
              </a:rPr>
              <a:t>导师制</a:t>
            </a:r>
            <a:r>
              <a:rPr lang="zh-CN" altLang="en-US" b="1" dirty="0" smtClean="0">
                <a:solidFill>
                  <a:srgbClr val="003264"/>
                </a:solidFill>
                <a:latin typeface="微软雅黑" panose="020B0503020204020204" pitchFamily="34" charset="-122"/>
                <a:ea typeface="微软雅黑" panose="020B0503020204020204" pitchFamily="34" charset="-122"/>
              </a:rPr>
              <a:t>，鼓励教师吸纳本科生参与科研项目</a:t>
            </a:r>
            <a:endParaRPr lang="en-US" altLang="zh-CN" b="1" dirty="0">
              <a:solidFill>
                <a:srgbClr val="003264"/>
              </a:solidFill>
              <a:latin typeface="微软雅黑" panose="020B0503020204020204" pitchFamily="34" charset="-122"/>
              <a:ea typeface="微软雅黑" panose="020B0503020204020204" pitchFamily="34" charset="-122"/>
            </a:endParaRPr>
          </a:p>
        </p:txBody>
      </p:sp>
      <p:sp>
        <p:nvSpPr>
          <p:cNvPr id="90121" name="TextBox 24"/>
          <p:cNvSpPr txBox="1"/>
          <p:nvPr/>
        </p:nvSpPr>
        <p:spPr>
          <a:xfrm>
            <a:off x="2337435" y="2520950"/>
            <a:ext cx="530225" cy="508000"/>
          </a:xfrm>
          <a:prstGeom prst="rect">
            <a:avLst/>
          </a:prstGeom>
          <a:noFill/>
          <a:ln w="9525">
            <a:noFill/>
          </a:ln>
        </p:spPr>
        <p:txBody>
          <a:bodyPr wrap="none" anchor="ctr"/>
          <a:lstStyle/>
          <a:p>
            <a:r>
              <a:rPr lang="en-US" altLang="zh-CN" sz="2400" b="1" dirty="0">
                <a:solidFill>
                  <a:srgbClr val="1563FF"/>
                </a:solidFill>
                <a:latin typeface="Arial Unicode MS" panose="020B0604020202020204" charset="-122"/>
                <a:ea typeface="Arial Unicode MS" panose="020B0604020202020204" charset="-122"/>
              </a:rPr>
              <a:t>02</a:t>
            </a:r>
          </a:p>
        </p:txBody>
      </p:sp>
      <p:cxnSp>
        <p:nvCxnSpPr>
          <p:cNvPr id="26" name="直接连接符 25"/>
          <p:cNvCxnSpPr>
            <a:stCxn id="27" idx="6"/>
          </p:cNvCxnSpPr>
          <p:nvPr/>
        </p:nvCxnSpPr>
        <p:spPr>
          <a:xfrm>
            <a:off x="1745298" y="3063558"/>
            <a:ext cx="446088" cy="14922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1610360" y="2995613"/>
            <a:ext cx="134938" cy="134938"/>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90124" name="TextBox 27"/>
          <p:cNvSpPr txBox="1"/>
          <p:nvPr/>
        </p:nvSpPr>
        <p:spPr>
          <a:xfrm>
            <a:off x="3061970" y="2891790"/>
            <a:ext cx="7642542" cy="842645"/>
          </a:xfrm>
          <a:prstGeom prst="rect">
            <a:avLst/>
          </a:prstGeom>
          <a:noFill/>
          <a:ln w="9525">
            <a:noFill/>
          </a:ln>
        </p:spPr>
        <p:txBody>
          <a:bodyPr anchor="ctr"/>
          <a:lstStyle/>
          <a:p>
            <a:pPr>
              <a:lnSpc>
                <a:spcPct val="90000"/>
              </a:lnSpc>
              <a:spcAft>
                <a:spcPct val="35000"/>
              </a:spcAft>
            </a:pPr>
            <a:r>
              <a:rPr lang="zh-CN" altLang="zh-CN" b="1" dirty="0">
                <a:solidFill>
                  <a:srgbClr val="003264"/>
                </a:solidFill>
                <a:latin typeface="微软雅黑" panose="020B0503020204020204" pitchFamily="34" charset="-122"/>
                <a:ea typeface="微软雅黑" panose="020B0503020204020204" pitchFamily="34" charset="-122"/>
              </a:rPr>
              <a:t>遴选、培育大学生创新创业团</a:t>
            </a:r>
            <a:r>
              <a:rPr lang="zh-CN" altLang="zh-CN" b="1" dirty="0" smtClean="0">
                <a:solidFill>
                  <a:srgbClr val="003264"/>
                </a:solidFill>
                <a:latin typeface="微软雅黑" panose="020B0503020204020204" pitchFamily="34" charset="-122"/>
                <a:ea typeface="微软雅黑" panose="020B0503020204020204" pitchFamily="34" charset="-122"/>
              </a:rPr>
              <a:t>队</a:t>
            </a:r>
            <a:r>
              <a:rPr lang="zh-CN" altLang="en-US" b="1" dirty="0" smtClean="0">
                <a:solidFill>
                  <a:srgbClr val="003264"/>
                </a:solidFill>
                <a:latin typeface="微软雅黑" panose="020B0503020204020204" pitchFamily="34" charset="-122"/>
                <a:ea typeface="微软雅黑" panose="020B0503020204020204" pitchFamily="34" charset="-122"/>
              </a:rPr>
              <a:t>入驻大学生创新训练中心</a:t>
            </a:r>
            <a:r>
              <a:rPr lang="zh-CN" altLang="zh-CN" b="1" dirty="0" smtClean="0">
                <a:solidFill>
                  <a:srgbClr val="003264"/>
                </a:solidFill>
                <a:latin typeface="微软雅黑" panose="020B0503020204020204" pitchFamily="34" charset="-122"/>
                <a:ea typeface="微软雅黑" panose="020B0503020204020204" pitchFamily="34" charset="-122"/>
              </a:rPr>
              <a:t>每</a:t>
            </a:r>
            <a:r>
              <a:rPr lang="zh-CN" altLang="zh-CN" b="1" dirty="0">
                <a:solidFill>
                  <a:srgbClr val="003264"/>
                </a:solidFill>
                <a:latin typeface="微软雅黑" panose="020B0503020204020204" pitchFamily="34" charset="-122"/>
                <a:ea typeface="微软雅黑" panose="020B0503020204020204" pitchFamily="34" charset="-122"/>
              </a:rPr>
              <a:t>年不少于</a:t>
            </a:r>
            <a:r>
              <a:rPr lang="en-US" altLang="zh-CN" b="1" dirty="0">
                <a:solidFill>
                  <a:srgbClr val="FF0000"/>
                </a:solidFill>
                <a:latin typeface="微软雅黑" panose="020B0503020204020204" pitchFamily="34" charset="-122"/>
                <a:ea typeface="微软雅黑" panose="020B0503020204020204" pitchFamily="34" charset="-122"/>
              </a:rPr>
              <a:t>50</a:t>
            </a:r>
            <a:r>
              <a:rPr lang="zh-CN" altLang="en-US" b="1" dirty="0">
                <a:solidFill>
                  <a:srgbClr val="FF0000"/>
                </a:solidFill>
                <a:latin typeface="微软雅黑" panose="020B0503020204020204" pitchFamily="34" charset="-122"/>
                <a:ea typeface="微软雅黑" panose="020B0503020204020204" pitchFamily="34" charset="-122"/>
              </a:rPr>
              <a:t>个</a:t>
            </a:r>
          </a:p>
        </p:txBody>
      </p:sp>
      <p:sp>
        <p:nvSpPr>
          <p:cNvPr id="90125" name="TextBox 28"/>
          <p:cNvSpPr txBox="1"/>
          <p:nvPr/>
        </p:nvSpPr>
        <p:spPr>
          <a:xfrm>
            <a:off x="2337435" y="3078163"/>
            <a:ext cx="530225" cy="508000"/>
          </a:xfrm>
          <a:prstGeom prst="rect">
            <a:avLst/>
          </a:prstGeom>
          <a:noFill/>
          <a:ln w="9525">
            <a:noFill/>
          </a:ln>
        </p:spPr>
        <p:txBody>
          <a:bodyPr wrap="none" anchor="ctr"/>
          <a:lstStyle/>
          <a:p>
            <a:r>
              <a:rPr lang="en-US" altLang="zh-CN" sz="2400" b="1" dirty="0">
                <a:solidFill>
                  <a:srgbClr val="1563FF"/>
                </a:solidFill>
                <a:latin typeface="Arial Unicode MS" panose="020B0604020202020204" charset="-122"/>
                <a:ea typeface="Arial Unicode MS" panose="020B0604020202020204" charset="-122"/>
              </a:rPr>
              <a:t>03</a:t>
            </a:r>
          </a:p>
        </p:txBody>
      </p:sp>
      <p:cxnSp>
        <p:nvCxnSpPr>
          <p:cNvPr id="30" name="直接连接符 29"/>
          <p:cNvCxnSpPr>
            <a:stCxn id="31" idx="6"/>
          </p:cNvCxnSpPr>
          <p:nvPr/>
        </p:nvCxnSpPr>
        <p:spPr>
          <a:xfrm>
            <a:off x="1732598" y="3586480"/>
            <a:ext cx="446088" cy="14763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1597660" y="3518535"/>
            <a:ext cx="134938" cy="134938"/>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90129" name="TextBox 32"/>
          <p:cNvSpPr txBox="1"/>
          <p:nvPr/>
        </p:nvSpPr>
        <p:spPr>
          <a:xfrm>
            <a:off x="2337435" y="3586480"/>
            <a:ext cx="530225" cy="508000"/>
          </a:xfrm>
          <a:prstGeom prst="rect">
            <a:avLst/>
          </a:prstGeom>
          <a:noFill/>
          <a:ln w="9525">
            <a:noFill/>
          </a:ln>
        </p:spPr>
        <p:txBody>
          <a:bodyPr wrap="none" anchor="ctr"/>
          <a:lstStyle/>
          <a:p>
            <a:r>
              <a:rPr lang="en-US" altLang="zh-CN" sz="2400" b="1" dirty="0">
                <a:solidFill>
                  <a:srgbClr val="1563FF"/>
                </a:solidFill>
                <a:latin typeface="Arial Unicode MS" panose="020B0604020202020204" charset="-122"/>
                <a:ea typeface="Arial Unicode MS" panose="020B0604020202020204" charset="-122"/>
              </a:rPr>
              <a:t>04</a:t>
            </a:r>
          </a:p>
        </p:txBody>
      </p:sp>
      <p:sp>
        <p:nvSpPr>
          <p:cNvPr id="3" name="矩形 18"/>
          <p:cNvSpPr>
            <a:spLocks noChangeArrowheads="1"/>
          </p:cNvSpPr>
          <p:nvPr/>
        </p:nvSpPr>
        <p:spPr bwMode="auto">
          <a:xfrm>
            <a:off x="1311275" y="1049338"/>
            <a:ext cx="264541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搭建创新实践平台</a:t>
            </a:r>
          </a:p>
        </p:txBody>
      </p:sp>
      <p:sp>
        <p:nvSpPr>
          <p:cNvPr id="4" name="TextBox 27"/>
          <p:cNvSpPr txBox="1"/>
          <p:nvPr/>
        </p:nvSpPr>
        <p:spPr>
          <a:xfrm>
            <a:off x="3093085" y="3480753"/>
            <a:ext cx="4806950" cy="842962"/>
          </a:xfrm>
          <a:prstGeom prst="rect">
            <a:avLst/>
          </a:prstGeom>
          <a:noFill/>
          <a:ln w="9525">
            <a:noFill/>
          </a:ln>
        </p:spPr>
        <p:txBody>
          <a:bodyPr anchor="ctr"/>
          <a:lstStyle/>
          <a:p>
            <a:pPr>
              <a:lnSpc>
                <a:spcPct val="90000"/>
              </a:lnSpc>
              <a:spcAft>
                <a:spcPct val="35000"/>
              </a:spcAft>
            </a:pPr>
            <a:r>
              <a:rPr lang="zh-CN" altLang="zh-CN" b="1" dirty="0">
                <a:solidFill>
                  <a:srgbClr val="003264"/>
                </a:solidFill>
                <a:latin typeface="微软雅黑" panose="020B0503020204020204" pitchFamily="34" charset="-122"/>
                <a:ea typeface="微软雅黑" panose="020B0503020204020204" pitchFamily="34" charset="-122"/>
              </a:rPr>
              <a:t>创新创业类比赛和学科竞赛学生</a:t>
            </a:r>
            <a:r>
              <a:rPr lang="zh-CN" altLang="zh-CN" b="1" dirty="0">
                <a:solidFill>
                  <a:srgbClr val="FF0000"/>
                </a:solidFill>
                <a:latin typeface="微软雅黑" panose="020B0503020204020204" pitchFamily="34" charset="-122"/>
                <a:ea typeface="微软雅黑" panose="020B0503020204020204" pitchFamily="34" charset="-122"/>
              </a:rPr>
              <a:t>参与全覆盖</a:t>
            </a:r>
          </a:p>
        </p:txBody>
      </p:sp>
      <p:graphicFrame>
        <p:nvGraphicFramePr>
          <p:cNvPr id="19482" name="表格 19481"/>
          <p:cNvGraphicFramePr/>
          <p:nvPr/>
        </p:nvGraphicFramePr>
        <p:xfrm>
          <a:off x="1597660" y="4267835"/>
          <a:ext cx="9100185" cy="1746250"/>
        </p:xfrm>
        <a:graphic>
          <a:graphicData uri="http://schemas.openxmlformats.org/drawingml/2006/table">
            <a:tbl>
              <a:tblPr/>
              <a:tblGrid>
                <a:gridCol w="9100185"/>
              </a:tblGrid>
              <a:tr h="1746250">
                <a:tc>
                  <a:txBody>
                    <a:bodyPr/>
                    <a:lstStyle>
                      <a:lvl1pPr marL="342900" lvl="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lvl="1"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stStyle>
                    <a:p>
                      <a:pPr marL="0" lvl="0" indent="0">
                        <a:buNone/>
                      </a:pPr>
                      <a:endParaRPr lang="zh-CN" altLang="en-US" sz="1800" dirty="0"/>
                    </a:p>
                  </a:txBody>
                  <a:tcPr marT="45712" marB="45712">
                    <a:lnL w="38100" cap="flat" cmpd="sng">
                      <a:solidFill>
                        <a:schemeClr val="accent2"/>
                      </a:solidFill>
                      <a:prstDash val="dashDot"/>
                      <a:headEnd type="none" w="med" len="med"/>
                      <a:tailEnd type="none" w="med" len="med"/>
                    </a:lnL>
                    <a:lnR w="38100" cap="flat" cmpd="sng">
                      <a:solidFill>
                        <a:schemeClr val="accent2"/>
                      </a:solidFill>
                      <a:prstDash val="dashDot"/>
                      <a:headEnd type="none" w="med" len="med"/>
                      <a:tailEnd type="none" w="med" len="med"/>
                    </a:lnR>
                    <a:lnT w="38100" cap="flat" cmpd="sng">
                      <a:solidFill>
                        <a:schemeClr val="accent2"/>
                      </a:solidFill>
                      <a:prstDash val="dashDot"/>
                      <a:headEnd type="none" w="med" len="med"/>
                      <a:tailEnd type="none" w="med" len="med"/>
                    </a:lnT>
                    <a:lnB w="38100" cap="flat" cmpd="sng">
                      <a:solidFill>
                        <a:schemeClr val="accent2"/>
                      </a:solidFill>
                      <a:prstDash val="dashDot"/>
                      <a:headEnd type="none" w="med" len="med"/>
                      <a:tailEnd type="none" w="med" len="med"/>
                    </a:lnB>
                    <a:lnTlToBr>
                      <a:noFill/>
                    </a:lnTlToBr>
                    <a:lnBlToTr>
                      <a:noFill/>
                    </a:lnBlToTr>
                    <a:noFill/>
                  </a:tcPr>
                </a:tc>
              </a:tr>
            </a:tbl>
          </a:graphicData>
        </a:graphic>
      </p:graphicFrame>
      <p:pic>
        <p:nvPicPr>
          <p:cNvPr id="97282" name="图片 19468" descr="路演"/>
          <p:cNvPicPr>
            <a:picLocks noChangeAspect="1"/>
          </p:cNvPicPr>
          <p:nvPr/>
        </p:nvPicPr>
        <p:blipFill>
          <a:blip r:embed="rId3" cstate="print"/>
          <a:stretch>
            <a:fillRect/>
          </a:stretch>
        </p:blipFill>
        <p:spPr>
          <a:xfrm>
            <a:off x="8392478" y="4323715"/>
            <a:ext cx="2305050" cy="1731963"/>
          </a:xfrm>
          <a:prstGeom prst="rect">
            <a:avLst/>
          </a:prstGeom>
          <a:noFill/>
          <a:ln w="9525">
            <a:noFill/>
          </a:ln>
        </p:spPr>
      </p:pic>
      <p:pic>
        <p:nvPicPr>
          <p:cNvPr id="97283" name="图片 19469" descr="路演2"/>
          <p:cNvPicPr>
            <a:picLocks noChangeAspect="1"/>
          </p:cNvPicPr>
          <p:nvPr/>
        </p:nvPicPr>
        <p:blipFill>
          <a:blip r:embed="rId4" cstate="print"/>
          <a:srcRect t="12949" r="1608" b="13391"/>
          <a:stretch>
            <a:fillRect/>
          </a:stretch>
        </p:blipFill>
        <p:spPr>
          <a:xfrm>
            <a:off x="1597343" y="4267835"/>
            <a:ext cx="3167062" cy="1774825"/>
          </a:xfrm>
          <a:prstGeom prst="rect">
            <a:avLst/>
          </a:prstGeom>
          <a:noFill/>
          <a:ln w="9525">
            <a:noFill/>
          </a:ln>
        </p:spPr>
      </p:pic>
      <p:pic>
        <p:nvPicPr>
          <p:cNvPr id="97284" name="图片 19470" descr="沙龙"/>
          <p:cNvPicPr>
            <a:picLocks noChangeAspect="1"/>
          </p:cNvPicPr>
          <p:nvPr/>
        </p:nvPicPr>
        <p:blipFill>
          <a:blip r:embed="rId5" cstate="print"/>
          <a:srcRect t="20561"/>
          <a:stretch>
            <a:fillRect/>
          </a:stretch>
        </p:blipFill>
        <p:spPr>
          <a:xfrm>
            <a:off x="5080953" y="4281805"/>
            <a:ext cx="2952750" cy="1760538"/>
          </a:xfrm>
          <a:prstGeom prst="rect">
            <a:avLst/>
          </a:prstGeom>
          <a:noFill/>
          <a:ln w="9525">
            <a:noFill/>
          </a:ln>
        </p:spPr>
      </p:pic>
      <p:sp>
        <p:nvSpPr>
          <p:cNvPr id="2"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2</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构建“三创融合”教育体系，激发创新创业教育活力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p:nvPr/>
        </p:nvSpPr>
        <p:spPr>
          <a:xfrm>
            <a:off x="3755708" y="2121694"/>
            <a:ext cx="2449512" cy="953135"/>
          </a:xfrm>
          <a:prstGeom prst="rect">
            <a:avLst/>
          </a:prstGeom>
          <a:noFill/>
          <a:ln w="57150" cap="flat" cmpd="sng">
            <a:solidFill>
              <a:srgbClr val="FF0000"/>
            </a:solidFill>
            <a:prstDash val="dashDot"/>
            <a:miter/>
            <a:headEnd type="none" w="med" len="med"/>
            <a:tailEnd type="none" w="med" len="med"/>
          </a:ln>
        </p:spPr>
        <p:txBody>
          <a:bodyPr anchor="ctr">
            <a:spAutoFit/>
          </a:bodyPr>
          <a:lstStyle/>
          <a:p>
            <a:pPr eaLnBrk="0" hangingPunct="0"/>
            <a:r>
              <a:rPr lang="zh-CN" altLang="en-US" sz="2800" b="1" dirty="0">
                <a:solidFill>
                  <a:srgbClr val="003399"/>
                </a:solidFill>
                <a:latin typeface="Arial" panose="020B0604020202020204" pitchFamily="34" charset="0"/>
                <a:ea typeface="宋体" panose="02010600030101010101" pitchFamily="2" charset="-122"/>
              </a:rPr>
              <a:t>大学生创业</a:t>
            </a:r>
          </a:p>
          <a:p>
            <a:pPr eaLnBrk="0" hangingPunct="0"/>
            <a:r>
              <a:rPr lang="zh-CN" altLang="en-US" sz="2800" b="1" dirty="0">
                <a:solidFill>
                  <a:srgbClr val="003399"/>
                </a:solidFill>
                <a:latin typeface="Arial" panose="020B0604020202020204" pitchFamily="34" charset="0"/>
                <a:ea typeface="宋体" panose="02010600030101010101" pitchFamily="2" charset="-122"/>
              </a:rPr>
              <a:t>优惠扶持政策</a:t>
            </a:r>
            <a:endParaRPr lang="zh-CN" altLang="en-US" dirty="0">
              <a:latin typeface="Arial" panose="020B0604020202020204" pitchFamily="34" charset="0"/>
              <a:ea typeface="宋体" panose="02010600030101010101" pitchFamily="2" charset="-122"/>
            </a:endParaRPr>
          </a:p>
        </p:txBody>
      </p:sp>
      <p:sp>
        <p:nvSpPr>
          <p:cNvPr id="98306" name="AutoShape 3"/>
          <p:cNvSpPr/>
          <p:nvPr/>
        </p:nvSpPr>
        <p:spPr>
          <a:xfrm>
            <a:off x="6419533" y="1814830"/>
            <a:ext cx="4211637" cy="3024188"/>
          </a:xfrm>
          <a:prstGeom prst="wedgeEllipseCallout">
            <a:avLst>
              <a:gd name="adj1" fmla="val -54606"/>
              <a:gd name="adj2" fmla="val -24194"/>
            </a:avLst>
          </a:prstGeom>
          <a:solidFill>
            <a:srgbClr val="CCFFFF"/>
          </a:solidFill>
          <a:ln w="3175" cap="flat" cmpd="sng">
            <a:solidFill>
              <a:schemeClr val="bg1"/>
            </a:solidFill>
            <a:prstDash val="solid"/>
            <a:miter/>
            <a:headEnd type="none" w="med" len="med"/>
            <a:tailEnd type="none" w="med" len="med"/>
          </a:ln>
        </p:spPr>
        <p:txBody>
          <a:bodyPr anchor="ctr"/>
          <a:lstStyle/>
          <a:p>
            <a:pPr>
              <a:spcBef>
                <a:spcPct val="50000"/>
              </a:spcBef>
            </a:pPr>
            <a:r>
              <a:rPr lang="zh-CN" altLang="en-US" dirty="0">
                <a:latin typeface="Arial" panose="020B0604020202020204" pitchFamily="34" charset="0"/>
                <a:ea typeface="宋体" panose="02010600030101010101" pitchFamily="2" charset="-122"/>
              </a:rPr>
              <a:t>  </a:t>
            </a:r>
            <a:r>
              <a:rPr lang="zh-CN" altLang="en-US" b="1" dirty="0">
                <a:latin typeface="微软雅黑" panose="020B0503020204020204" pitchFamily="34" charset="-122"/>
                <a:ea typeface="宋体" panose="02010600030101010101" pitchFamily="2" charset="-122"/>
              </a:rPr>
              <a:t>创业经费：一是学校于</a:t>
            </a:r>
            <a:r>
              <a:rPr lang="en-US" altLang="zh-CN" b="1">
                <a:latin typeface="微软雅黑" panose="020B0503020204020204" pitchFamily="34" charset="-122"/>
                <a:ea typeface="宋体" panose="02010600030101010101" pitchFamily="2" charset="-122"/>
              </a:rPr>
              <a:t>2013</a:t>
            </a:r>
            <a:r>
              <a:rPr lang="zh-CN" altLang="en-US" b="1" dirty="0">
                <a:latin typeface="微软雅黑" panose="020B0503020204020204" pitchFamily="34" charset="-122"/>
                <a:ea typeface="宋体" panose="02010600030101010101" pitchFamily="2" charset="-122"/>
              </a:rPr>
              <a:t>年起设立了大学生创业基金，初始金额</a:t>
            </a:r>
            <a:r>
              <a:rPr lang="en-US" altLang="zh-CN" b="1">
                <a:latin typeface="微软雅黑" panose="020B0503020204020204" pitchFamily="34" charset="-122"/>
                <a:ea typeface="宋体" panose="02010600030101010101" pitchFamily="2" charset="-122"/>
              </a:rPr>
              <a:t>100</a:t>
            </a:r>
            <a:r>
              <a:rPr lang="zh-CN" altLang="en-US" b="1" dirty="0">
                <a:latin typeface="微软雅黑" panose="020B0503020204020204" pitchFamily="34" charset="-122"/>
                <a:ea typeface="宋体" panose="02010600030101010101" pitchFamily="2" charset="-122"/>
              </a:rPr>
              <a:t>万元。并逐年增加。二是利用大学生创业孵化基地与校外投融资机构合作，利用社会资金支持大学生创业活动。三是设立创新创业专项奖学金</a:t>
            </a:r>
            <a:r>
              <a:rPr lang="zh-CN" altLang="en-US" dirty="0">
                <a:latin typeface="微软雅黑" panose="020B0503020204020204" pitchFamily="34" charset="-122"/>
                <a:ea typeface="宋体" panose="02010600030101010101" pitchFamily="2" charset="-122"/>
              </a:rPr>
              <a:t> 。</a:t>
            </a:r>
            <a:r>
              <a:rPr lang="zh-CN" altLang="en-US" b="1" dirty="0">
                <a:latin typeface="微软雅黑" panose="020B0503020204020204" pitchFamily="34" charset="-122"/>
                <a:ea typeface="宋体" panose="02010600030101010101" pitchFamily="2" charset="-122"/>
              </a:rPr>
              <a:t> </a:t>
            </a:r>
          </a:p>
          <a:p>
            <a:endParaRPr lang="zh-CN" altLang="en-US" b="1" dirty="0">
              <a:latin typeface="微软雅黑" panose="020B0503020204020204" pitchFamily="34" charset="-122"/>
              <a:ea typeface="宋体" panose="02010600030101010101" pitchFamily="2" charset="-122"/>
            </a:endParaRPr>
          </a:p>
        </p:txBody>
      </p:sp>
      <p:sp>
        <p:nvSpPr>
          <p:cNvPr id="98307" name="AutoShape 4"/>
          <p:cNvSpPr/>
          <p:nvPr/>
        </p:nvSpPr>
        <p:spPr>
          <a:xfrm>
            <a:off x="5093970" y="4170680"/>
            <a:ext cx="2794000" cy="1484313"/>
          </a:xfrm>
          <a:prstGeom prst="wedgeEllipseCallout">
            <a:avLst>
              <a:gd name="adj1" fmla="val -35954"/>
              <a:gd name="adj2" fmla="val -111375"/>
            </a:avLst>
          </a:prstGeom>
          <a:solidFill>
            <a:srgbClr val="FFFF99"/>
          </a:solidFill>
          <a:ln w="9525" cap="flat" cmpd="sng">
            <a:solidFill>
              <a:schemeClr val="bg1"/>
            </a:solidFill>
            <a:prstDash val="solid"/>
            <a:miter/>
            <a:headEnd type="none" w="med" len="med"/>
            <a:tailEnd type="none" w="med" len="med"/>
          </a:ln>
        </p:spPr>
        <p:txBody>
          <a:bodyPr anchor="ctr"/>
          <a:lstStyle/>
          <a:p>
            <a:r>
              <a:rPr lang="zh-CN" altLang="en-US" b="1" dirty="0">
                <a:latin typeface="Arial" panose="020B0604020202020204" pitchFamily="34" charset="0"/>
                <a:ea typeface="宋体" panose="02010600030101010101" pitchFamily="2" charset="-122"/>
              </a:rPr>
              <a:t>提供水、电、通讯、网络及必要的办公设施</a:t>
            </a:r>
          </a:p>
        </p:txBody>
      </p:sp>
      <p:sp>
        <p:nvSpPr>
          <p:cNvPr id="98308" name="AutoShape 5"/>
          <p:cNvSpPr/>
          <p:nvPr/>
        </p:nvSpPr>
        <p:spPr>
          <a:xfrm>
            <a:off x="1487170" y="3399155"/>
            <a:ext cx="3987800" cy="2519363"/>
          </a:xfrm>
          <a:prstGeom prst="wedgeEllipseCallout">
            <a:avLst>
              <a:gd name="adj1" fmla="val 28083"/>
              <a:gd name="adj2" fmla="val -58491"/>
            </a:avLst>
          </a:prstGeom>
          <a:solidFill>
            <a:srgbClr val="99CCFF"/>
          </a:solidFill>
          <a:ln w="9525" cap="flat" cmpd="sng">
            <a:solidFill>
              <a:srgbClr val="FFFFFF"/>
            </a:solidFill>
            <a:prstDash val="solid"/>
            <a:miter/>
            <a:headEnd type="none" w="med" len="med"/>
            <a:tailEnd type="none" w="med" len="med"/>
          </a:ln>
        </p:spPr>
        <p:txBody>
          <a:bodyPr anchor="ctr"/>
          <a:lstStyle/>
          <a:p>
            <a:r>
              <a:rPr lang="zh-CN" altLang="en-US" b="1" dirty="0">
                <a:latin typeface="Arial" panose="020B0604020202020204" pitchFamily="34" charset="0"/>
                <a:ea typeface="宋体" panose="02010600030101010101" pitchFamily="2" charset="-122"/>
              </a:rPr>
              <a:t>制度：南华大学大学生创新团队管理办法、创业园管理办法、关于鼓励和支持大学生创业的意见、大学生创业基金管理办法</a:t>
            </a:r>
            <a:r>
              <a:rPr lang="en-US" altLang="zh-CN" b="1" dirty="0">
                <a:latin typeface="Arial" panose="020B0604020202020204" pitchFamily="34" charset="0"/>
                <a:ea typeface="宋体" panose="02010600030101010101" pitchFamily="2" charset="-122"/>
              </a:rPr>
              <a:t>.....</a:t>
            </a:r>
            <a:endParaRPr lang="zh-CN" altLang="en-US" b="1" dirty="0">
              <a:latin typeface="Arial" panose="020B0604020202020204" pitchFamily="34" charset="0"/>
              <a:ea typeface="宋体" panose="02010600030101010101" pitchFamily="2" charset="-122"/>
            </a:endParaRPr>
          </a:p>
          <a:p>
            <a:endParaRPr lang="zh-CN" altLang="en-US" dirty="0">
              <a:latin typeface="Arial" panose="020B0604020202020204" pitchFamily="34" charset="0"/>
              <a:ea typeface="宋体" panose="02010600030101010101" pitchFamily="2" charset="-122"/>
            </a:endParaRPr>
          </a:p>
        </p:txBody>
      </p:sp>
      <p:sp>
        <p:nvSpPr>
          <p:cNvPr id="3" name="矩形 18"/>
          <p:cNvSpPr>
            <a:spLocks noChangeArrowheads="1"/>
          </p:cNvSpPr>
          <p:nvPr/>
        </p:nvSpPr>
        <p:spPr bwMode="auto">
          <a:xfrm>
            <a:off x="1401445" y="1126808"/>
            <a:ext cx="264541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强化创业孵化服务</a:t>
            </a:r>
          </a:p>
        </p:txBody>
      </p:sp>
      <p:sp>
        <p:nvSpPr>
          <p:cNvPr id="2"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2</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构建“三创融合”教育体系，激发创新创业教育活力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灯片编号占位符 5"/>
          <p:cNvSpPr>
            <a:spLocks noGrp="1"/>
          </p:cNvSpPr>
          <p:nvPr>
            <p:ph type="sldNum" sz="quarter" idx="12"/>
          </p:nvPr>
        </p:nvSpPr>
        <p:spPr>
          <a:xfrm>
            <a:off x="8499475" y="6281738"/>
            <a:ext cx="2133600" cy="365125"/>
          </a:xfrm>
          <a:noFill/>
          <a:ln>
            <a:noFill/>
          </a:ln>
        </p:spPr>
        <p:txBody>
          <a:bodyPr wrap="square"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ea typeface="MS PGothic" panose="020B0600070205080204" pitchFamily="34" charset="-128"/>
                <a:sym typeface="Calibri" panose="020F0502020204030204" pitchFamily="34" charset="0"/>
              </a:rPr>
              <a:pPr lvl="0" indent="0" algn="r" eaLnBrk="0" hangingPunct="0"/>
              <a:t>38</a:t>
            </a:fld>
            <a:endParaRPr lang="zh-CN" altLang="en-US" sz="1200" dirty="0">
              <a:solidFill>
                <a:srgbClr val="898989"/>
              </a:solidFill>
              <a:ea typeface="MS PGothic" panose="020B0600070205080204" pitchFamily="34" charset="-128"/>
              <a:sym typeface="Calibri" panose="020F0502020204030204" pitchFamily="34" charset="0"/>
            </a:endParaRPr>
          </a:p>
        </p:txBody>
      </p:sp>
      <p:sp>
        <p:nvSpPr>
          <p:cNvPr id="9" name="Oval 65"/>
          <p:cNvSpPr>
            <a:spLocks noChangeArrowheads="1"/>
          </p:cNvSpPr>
          <p:nvPr/>
        </p:nvSpPr>
        <p:spPr bwMode="auto">
          <a:xfrm>
            <a:off x="6447155" y="5019675"/>
            <a:ext cx="1322388" cy="263525"/>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Oval 65"/>
          <p:cNvSpPr>
            <a:spLocks noChangeArrowheads="1"/>
          </p:cNvSpPr>
          <p:nvPr/>
        </p:nvSpPr>
        <p:spPr bwMode="auto">
          <a:xfrm>
            <a:off x="4029393" y="4964113"/>
            <a:ext cx="1322388" cy="263525"/>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椭圆 10"/>
          <p:cNvSpPr/>
          <p:nvPr/>
        </p:nvSpPr>
        <p:spPr>
          <a:xfrm>
            <a:off x="4029393" y="3914775"/>
            <a:ext cx="1295400" cy="11874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一对一指导</a:t>
            </a:r>
          </a:p>
        </p:txBody>
      </p:sp>
      <p:sp>
        <p:nvSpPr>
          <p:cNvPr id="12" name="椭圆 11"/>
          <p:cNvSpPr/>
          <p:nvPr/>
        </p:nvSpPr>
        <p:spPr>
          <a:xfrm>
            <a:off x="6515418" y="3963988"/>
            <a:ext cx="1254125" cy="11874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电话</a:t>
            </a:r>
          </a:p>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服务</a:t>
            </a:r>
          </a:p>
        </p:txBody>
      </p:sp>
      <p:sp>
        <p:nvSpPr>
          <p:cNvPr id="13" name="椭圆 12"/>
          <p:cNvSpPr/>
          <p:nvPr/>
        </p:nvSpPr>
        <p:spPr>
          <a:xfrm>
            <a:off x="5324793" y="2020888"/>
            <a:ext cx="1187450" cy="11858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FFFFFF"/>
                </a:solidFill>
                <a:effectLst/>
                <a:uLnTx/>
                <a:uFillTx/>
                <a:latin typeface="微软雅黑" panose="020B0503020204020204" pitchFamily="34" charset="-122"/>
                <a:ea typeface="+mn-ea"/>
                <a:cs typeface="+mn-cs"/>
              </a:rPr>
              <a:t>集中指导</a:t>
            </a:r>
          </a:p>
        </p:txBody>
      </p:sp>
      <p:sp>
        <p:nvSpPr>
          <p:cNvPr id="14" name="椭圆 13"/>
          <p:cNvSpPr/>
          <p:nvPr/>
        </p:nvSpPr>
        <p:spPr>
          <a:xfrm>
            <a:off x="4958080" y="2986088"/>
            <a:ext cx="1908175" cy="1909763"/>
          </a:xfrm>
          <a:prstGeom prst="ellipse">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1350" b="1" i="0" u="none" strike="noStrike" kern="1200" cap="none" spc="0" normalizeH="0" baseline="0" noProof="0">
              <a:ln>
                <a:noFill/>
              </a:ln>
              <a:solidFill>
                <a:srgbClr val="FFFFFF"/>
              </a:solidFill>
              <a:effectLst/>
              <a:uLnTx/>
              <a:uFillTx/>
              <a:latin typeface="+mn-lt"/>
              <a:ea typeface="+mn-ea"/>
              <a:cs typeface="+mn-cs"/>
            </a:endParaRPr>
          </a:p>
        </p:txBody>
      </p:sp>
      <p:sp>
        <p:nvSpPr>
          <p:cNvPr id="15" name="椭圆 14"/>
          <p:cNvSpPr/>
          <p:nvPr/>
        </p:nvSpPr>
        <p:spPr>
          <a:xfrm>
            <a:off x="5177925" y="3205762"/>
            <a:ext cx="1468800" cy="1468804"/>
          </a:xfrm>
          <a:prstGeom prst="ellipse">
            <a:avLst/>
          </a:prstGeom>
          <a:solidFill>
            <a:schemeClr val="accent2"/>
          </a:solidFill>
          <a:ln>
            <a:noFill/>
          </a:ln>
          <a:effectLst>
            <a:innerShdw blurRad="635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个性化</a:t>
            </a:r>
          </a:p>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专业化</a:t>
            </a:r>
          </a:p>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服务</a:t>
            </a:r>
          </a:p>
        </p:txBody>
      </p:sp>
      <p:sp>
        <p:nvSpPr>
          <p:cNvPr id="94217" name="TextBox 19"/>
          <p:cNvSpPr txBox="1"/>
          <p:nvPr/>
        </p:nvSpPr>
        <p:spPr>
          <a:xfrm>
            <a:off x="7406005" y="1901825"/>
            <a:ext cx="2635250" cy="1676400"/>
          </a:xfrm>
          <a:prstGeom prst="rect">
            <a:avLst/>
          </a:prstGeom>
          <a:noFill/>
          <a:ln w="9525">
            <a:noFill/>
          </a:ln>
        </p:spPr>
        <p:txBody>
          <a:bodyPr anchor="ctr"/>
          <a:lstStyle/>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一站式服务</a:t>
            </a:r>
            <a:endParaRPr lang="zh-CN" altLang="en-US" sz="1600" b="1" dirty="0">
              <a:latin typeface="微软雅黑" panose="020B0503020204020204" pitchFamily="34" charset="-122"/>
              <a:ea typeface="微软雅黑" panose="020B0503020204020204" pitchFamily="34" charset="-122"/>
            </a:endParaRPr>
          </a:p>
          <a:p>
            <a:pPr>
              <a:lnSpc>
                <a:spcPct val="130000"/>
              </a:lnSpc>
            </a:pPr>
            <a:r>
              <a:rPr lang="zh-CN" altLang="en-US" sz="1600" b="1" dirty="0">
                <a:latin typeface="微软雅黑" panose="020B0503020204020204" pitchFamily="34" charset="-122"/>
                <a:ea typeface="微软雅黑" panose="020B0503020204020204" pitchFamily="34" charset="-122"/>
              </a:rPr>
              <a:t>工商注册、税务登记</a:t>
            </a:r>
          </a:p>
          <a:p>
            <a:pPr>
              <a:lnSpc>
                <a:spcPct val="130000"/>
              </a:lnSpc>
            </a:pPr>
            <a:r>
              <a:rPr lang="zh-CN" altLang="en-US" sz="1600" b="1" dirty="0">
                <a:latin typeface="微软雅黑" panose="020B0503020204020204" pitchFamily="34" charset="-122"/>
                <a:ea typeface="微软雅黑" panose="020B0503020204020204" pitchFamily="34" charset="-122"/>
              </a:rPr>
              <a:t>银行贷款、风险评估</a:t>
            </a:r>
          </a:p>
          <a:p>
            <a:pPr>
              <a:lnSpc>
                <a:spcPct val="130000"/>
              </a:lnSpc>
            </a:pPr>
            <a:r>
              <a:rPr lang="zh-CN" altLang="en-US" sz="1600" b="1" dirty="0">
                <a:latin typeface="微软雅黑" panose="020B0503020204020204" pitchFamily="34" charset="-122"/>
                <a:ea typeface="微软雅黑" panose="020B0503020204020204" pitchFamily="34" charset="-122"/>
              </a:rPr>
              <a:t>创业基金审批</a:t>
            </a:r>
          </a:p>
          <a:p>
            <a:pPr>
              <a:lnSpc>
                <a:spcPct val="130000"/>
              </a:lnSpc>
            </a:pPr>
            <a:r>
              <a:rPr lang="zh-CN" altLang="en-US" sz="1600" b="1" dirty="0">
                <a:latin typeface="微软雅黑" panose="020B0503020204020204" pitchFamily="34" charset="-122"/>
                <a:ea typeface="微软雅黑" panose="020B0503020204020204" pitchFamily="34" charset="-122"/>
              </a:rPr>
              <a:t>政策咨询</a:t>
            </a:r>
          </a:p>
        </p:txBody>
      </p:sp>
      <p:sp>
        <p:nvSpPr>
          <p:cNvPr id="94218" name="TextBox 20"/>
          <p:cNvSpPr txBox="1"/>
          <p:nvPr/>
        </p:nvSpPr>
        <p:spPr>
          <a:xfrm>
            <a:off x="2484755" y="1839913"/>
            <a:ext cx="1838325" cy="1800225"/>
          </a:xfrm>
          <a:prstGeom prst="rect">
            <a:avLst/>
          </a:prstGeom>
          <a:noFill/>
          <a:ln w="9525">
            <a:noFill/>
          </a:ln>
        </p:spPr>
        <p:txBody>
          <a:bodyPr anchor="ctr"/>
          <a:lstStyle/>
          <a:p>
            <a:pPr>
              <a:lnSpc>
                <a:spcPct val="130000"/>
              </a:lnSpc>
            </a:pPr>
            <a:r>
              <a:rPr lang="zh-CN" altLang="en-US" b="1" dirty="0">
                <a:solidFill>
                  <a:srgbClr val="002060"/>
                </a:solidFill>
                <a:latin typeface="微软雅黑" panose="020B0503020204020204" pitchFamily="34" charset="-122"/>
                <a:ea typeface="微软雅黑" panose="020B0503020204020204" pitchFamily="34" charset="-122"/>
              </a:rPr>
              <a:t>专业服务团队</a:t>
            </a:r>
            <a:endParaRPr lang="zh-CN" altLang="en-US" sz="1600" b="1" dirty="0">
              <a:latin typeface="微软雅黑" panose="020B0503020204020204" pitchFamily="34" charset="-122"/>
              <a:ea typeface="微软雅黑" panose="020B0503020204020204" pitchFamily="34" charset="-122"/>
            </a:endParaRPr>
          </a:p>
          <a:p>
            <a:pPr>
              <a:lnSpc>
                <a:spcPct val="130000"/>
              </a:lnSpc>
            </a:pPr>
            <a:r>
              <a:rPr lang="zh-CN" altLang="en-US" sz="1600" b="1" dirty="0">
                <a:latin typeface="微软雅黑" panose="020B0503020204020204" pitchFamily="34" charset="-122"/>
                <a:ea typeface="微软雅黑" panose="020B0503020204020204" pitchFamily="34" charset="-122"/>
              </a:rPr>
              <a:t>工商、税务</a:t>
            </a:r>
          </a:p>
          <a:p>
            <a:pPr>
              <a:lnSpc>
                <a:spcPct val="130000"/>
              </a:lnSpc>
            </a:pPr>
            <a:r>
              <a:rPr lang="zh-CN" altLang="en-US" sz="1600" b="1" dirty="0">
                <a:latin typeface="微软雅黑" panose="020B0503020204020204" pitchFamily="34" charset="-122"/>
                <a:ea typeface="微软雅黑" panose="020B0503020204020204" pitchFamily="34" charset="-122"/>
              </a:rPr>
              <a:t>本地企业家</a:t>
            </a:r>
          </a:p>
          <a:p>
            <a:pPr>
              <a:lnSpc>
                <a:spcPct val="130000"/>
              </a:lnSpc>
            </a:pPr>
            <a:r>
              <a:rPr lang="zh-CN" altLang="en-US" sz="1600" b="1" dirty="0">
                <a:latin typeface="微软雅黑" panose="020B0503020204020204" pitchFamily="34" charset="-122"/>
                <a:ea typeface="微软雅黑" panose="020B0503020204020204" pitchFamily="34" charset="-122"/>
              </a:rPr>
              <a:t>法律专家</a:t>
            </a:r>
          </a:p>
          <a:p>
            <a:pPr>
              <a:lnSpc>
                <a:spcPct val="130000"/>
              </a:lnSpc>
            </a:pPr>
            <a:r>
              <a:rPr lang="zh-CN" altLang="en-US" sz="1600" b="1" dirty="0">
                <a:latin typeface="微软雅黑" panose="020B0503020204020204" pitchFamily="34" charset="-122"/>
                <a:ea typeface="微软雅黑" panose="020B0503020204020204" pitchFamily="34" charset="-122"/>
              </a:rPr>
              <a:t>优秀校友</a:t>
            </a:r>
          </a:p>
          <a:p>
            <a:pPr>
              <a:lnSpc>
                <a:spcPct val="130000"/>
              </a:lnSpc>
            </a:pPr>
            <a:r>
              <a:rPr lang="zh-CN" altLang="en-US" sz="1600" b="1" dirty="0">
                <a:latin typeface="微软雅黑" panose="020B0503020204020204" pitchFamily="34" charset="-122"/>
                <a:ea typeface="微软雅黑" panose="020B0503020204020204" pitchFamily="34" charset="-122"/>
              </a:rPr>
              <a:t>校内经济学专家</a:t>
            </a:r>
          </a:p>
        </p:txBody>
      </p:sp>
      <p:grpSp>
        <p:nvGrpSpPr>
          <p:cNvPr id="94219" name="组合 39957"/>
          <p:cNvGrpSpPr>
            <a:grpSpLocks noChangeAspect="1"/>
          </p:cNvGrpSpPr>
          <p:nvPr/>
        </p:nvGrpSpPr>
        <p:grpSpPr>
          <a:xfrm>
            <a:off x="3762693" y="1627188"/>
            <a:ext cx="4537075" cy="4537075"/>
            <a:chOff x="1429" y="705"/>
            <a:chExt cx="2858" cy="2858"/>
          </a:xfrm>
        </p:grpSpPr>
        <p:sp>
          <p:nvSpPr>
            <p:cNvPr id="94220" name="矩形 39956"/>
            <p:cNvSpPr>
              <a:spLocks noChangeAspect="1" noTextEdit="1"/>
            </p:cNvSpPr>
            <p:nvPr/>
          </p:nvSpPr>
          <p:spPr>
            <a:xfrm>
              <a:off x="1429" y="705"/>
              <a:ext cx="2858" cy="2858"/>
            </a:xfrm>
            <a:prstGeom prst="rect">
              <a:avLst/>
            </a:prstGeom>
            <a:noFill/>
            <a:ln w="9525">
              <a:noFill/>
            </a:ln>
          </p:spPr>
          <p:txBody>
            <a:bodyPr anchor="t"/>
            <a:lstStyle/>
            <a:p>
              <a:endParaRPr lang="zh-CN" altLang="en-US">
                <a:latin typeface="Calibri" panose="020F0502020204030204" pitchFamily="34" charset="0"/>
                <a:ea typeface="宋体" panose="02010600030101010101" pitchFamily="2" charset="-122"/>
              </a:endParaRPr>
            </a:p>
          </p:txBody>
        </p:sp>
      </p:grpSp>
      <p:sp>
        <p:nvSpPr>
          <p:cNvPr id="14389" name="AutoShape 248"/>
          <p:cNvSpPr/>
          <p:nvPr/>
        </p:nvSpPr>
        <p:spPr>
          <a:xfrm>
            <a:off x="2345055" y="1677988"/>
            <a:ext cx="2114550" cy="2227262"/>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3" name="AutoShape 248"/>
          <p:cNvSpPr/>
          <p:nvPr/>
        </p:nvSpPr>
        <p:spPr>
          <a:xfrm>
            <a:off x="7328218" y="1677988"/>
            <a:ext cx="2114550" cy="2227262"/>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pic>
        <p:nvPicPr>
          <p:cNvPr id="94226" name="图片 4"/>
          <p:cNvPicPr>
            <a:picLocks noChangeAspect="1"/>
          </p:cNvPicPr>
          <p:nvPr/>
        </p:nvPicPr>
        <p:blipFill>
          <a:blip r:embed="rId3" cstate="print"/>
          <a:stretch>
            <a:fillRect/>
          </a:stretch>
        </p:blipFill>
        <p:spPr>
          <a:xfrm>
            <a:off x="1828165" y="4403725"/>
            <a:ext cx="2117725" cy="1589088"/>
          </a:xfrm>
          <a:prstGeom prst="rect">
            <a:avLst/>
          </a:prstGeom>
          <a:noFill/>
          <a:ln w="9525">
            <a:noFill/>
          </a:ln>
        </p:spPr>
      </p:pic>
      <p:sp>
        <p:nvSpPr>
          <p:cNvPr id="2" name="矩形 18"/>
          <p:cNvSpPr>
            <a:spLocks noChangeArrowheads="1"/>
          </p:cNvSpPr>
          <p:nvPr/>
        </p:nvSpPr>
        <p:spPr bwMode="auto">
          <a:xfrm>
            <a:off x="1329055" y="996633"/>
            <a:ext cx="264541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强化创业孵化服务</a:t>
            </a:r>
          </a:p>
        </p:txBody>
      </p:sp>
      <p:pic>
        <p:nvPicPr>
          <p:cNvPr id="96258" name="图片 1" descr="IMG_1480"/>
          <p:cNvPicPr>
            <a:picLocks noChangeAspect="1"/>
          </p:cNvPicPr>
          <p:nvPr/>
        </p:nvPicPr>
        <p:blipFill>
          <a:blip r:embed="rId4" cstate="print"/>
          <a:stretch>
            <a:fillRect/>
          </a:stretch>
        </p:blipFill>
        <p:spPr>
          <a:xfrm>
            <a:off x="7889875" y="4403725"/>
            <a:ext cx="2410460" cy="1604645"/>
          </a:xfrm>
          <a:prstGeom prst="rect">
            <a:avLst/>
          </a:prstGeom>
          <a:noFill/>
          <a:ln w="9525">
            <a:noFill/>
          </a:ln>
        </p:spPr>
      </p:pic>
      <p:sp>
        <p:nvSpPr>
          <p:cNvPr id="4"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2</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构建“三创融合”教育体系，激发创新创业教育活力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89"/>
                                        </p:tgtEl>
                                        <p:attrNameLst>
                                          <p:attrName>style.visibility</p:attrName>
                                        </p:attrNameLst>
                                      </p:cBhvr>
                                      <p:to>
                                        <p:strVal val="visible"/>
                                      </p:to>
                                    </p:set>
                                    <p:animEffect transition="in" filter="wipe(left)">
                                      <p:cBhvr>
                                        <p:cTn id="7" dur="500"/>
                                        <p:tgtEl>
                                          <p:spTgt spid="1438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9" grpId="0" bldLvl="0" animBg="1"/>
      <p:bldP spid="3"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p:nvPr/>
        </p:nvSpPr>
        <p:spPr>
          <a:xfrm>
            <a:off x="1990725" y="428625"/>
            <a:ext cx="5459413" cy="521970"/>
          </a:xfrm>
          <a:prstGeom prst="rect">
            <a:avLst/>
          </a:prstGeom>
          <a:noFill/>
          <a:ln w="9525">
            <a:noFill/>
          </a:ln>
        </p:spPr>
        <p:txBody>
          <a:bodyPr anchor="t">
            <a:spAutoFit/>
          </a:bodyPr>
          <a:lstStyle/>
          <a:p>
            <a:pPr latinLnBrk="1">
              <a:spcBef>
                <a:spcPct val="50000"/>
              </a:spcBef>
            </a:pPr>
            <a:endParaRPr lang="zh-CN" altLang="zh-CN" sz="2800" b="1" dirty="0">
              <a:solidFill>
                <a:srgbClr val="FF9900"/>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8" name="同心圆 7"/>
          <p:cNvSpPr/>
          <p:nvPr/>
        </p:nvSpPr>
        <p:spPr>
          <a:xfrm>
            <a:off x="4566603" y="2511108"/>
            <a:ext cx="2438400" cy="2438400"/>
          </a:xfrm>
          <a:prstGeom prst="donut">
            <a:avLst>
              <a:gd name="adj" fmla="val 961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9" name="同心圆 8"/>
          <p:cNvSpPr/>
          <p:nvPr/>
        </p:nvSpPr>
        <p:spPr>
          <a:xfrm>
            <a:off x="5036503" y="2981008"/>
            <a:ext cx="1498600" cy="1498600"/>
          </a:xfrm>
          <a:prstGeom prst="donut">
            <a:avLst>
              <a:gd name="adj" fmla="val 1595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rot="-1260000">
            <a:off x="6644640" y="3071495"/>
            <a:ext cx="719138"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 name="同心圆 10"/>
          <p:cNvSpPr/>
          <p:nvPr/>
        </p:nvSpPr>
        <p:spPr>
          <a:xfrm>
            <a:off x="5493703" y="3438208"/>
            <a:ext cx="584200" cy="584200"/>
          </a:xfrm>
          <a:prstGeom prst="donut">
            <a:avLst>
              <a:gd name="adj" fmla="val 2957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rot="3420000">
            <a:off x="5846921" y="4539139"/>
            <a:ext cx="1081088" cy="152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a:off x="6435090" y="4835208"/>
            <a:ext cx="504825" cy="50323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C</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椭圆 13"/>
          <p:cNvSpPr/>
          <p:nvPr/>
        </p:nvSpPr>
        <p:spPr>
          <a:xfrm>
            <a:off x="7111365" y="2750820"/>
            <a:ext cx="503238" cy="5048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5" name="矩形 14"/>
          <p:cNvSpPr/>
          <p:nvPr/>
        </p:nvSpPr>
        <p:spPr>
          <a:xfrm rot="840000">
            <a:off x="4118928" y="3436620"/>
            <a:ext cx="1439863" cy="1444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endParaRPr kumimoji="0" lang="zh-CN" altLang="en-US" sz="20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3817303" y="3042920"/>
            <a:ext cx="503238" cy="50323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 typeface="Arial" panose="020B0604020202020204" pitchFamily="34" charset="0"/>
              <a:buNone/>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a:t>
            </a: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86027" name="矩形 16"/>
          <p:cNvSpPr/>
          <p:nvPr/>
        </p:nvSpPr>
        <p:spPr>
          <a:xfrm>
            <a:off x="1352550" y="1560830"/>
            <a:ext cx="3356610" cy="2195195"/>
          </a:xfrm>
          <a:prstGeom prst="rect">
            <a:avLst/>
          </a:prstGeom>
          <a:noFill/>
          <a:ln w="9525">
            <a:noFill/>
          </a:ln>
        </p:spPr>
        <p:txBody>
          <a:bodyPr wrap="square" anchor="t">
            <a:spAutoFit/>
          </a:bodyPr>
          <a:lstStyle/>
          <a:p>
            <a:pPr algn="ctr">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rPr>
              <a:t>学  校</a:t>
            </a:r>
            <a:endParaRPr lang="zh-CN" altLang="en-US" b="1" dirty="0">
              <a:solidFill>
                <a:srgbClr val="FF0000"/>
              </a:solidFill>
              <a:latin typeface="微软雅黑" panose="020B0503020204020204" pitchFamily="34" charset="-122"/>
              <a:ea typeface="微软雅黑" panose="020B0503020204020204" pitchFamily="34" charset="-122"/>
            </a:endParaRP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创新创业教育的具体实施者</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制度设计</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课程开发</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师资培养</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创业实训</a:t>
            </a:r>
          </a:p>
        </p:txBody>
      </p:sp>
      <p:sp>
        <p:nvSpPr>
          <p:cNvPr id="4" name="矩形 16"/>
          <p:cNvSpPr/>
          <p:nvPr/>
        </p:nvSpPr>
        <p:spPr>
          <a:xfrm>
            <a:off x="7005320" y="1560830"/>
            <a:ext cx="3356610" cy="2195195"/>
          </a:xfrm>
          <a:prstGeom prst="rect">
            <a:avLst/>
          </a:prstGeom>
          <a:noFill/>
          <a:ln w="9525">
            <a:noFill/>
          </a:ln>
        </p:spPr>
        <p:txBody>
          <a:bodyPr wrap="square" anchor="t">
            <a:spAutoFit/>
          </a:bodyPr>
          <a:lstStyle/>
          <a:p>
            <a:pPr algn="ctr">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sym typeface="+mn-ea"/>
              </a:rPr>
              <a:t>政  府</a:t>
            </a:r>
            <a:endParaRPr lang="zh-CN" altLang="en-US" b="1" dirty="0">
              <a:solidFill>
                <a:srgbClr val="FF0000"/>
              </a:solidFill>
              <a:latin typeface="微软雅黑" panose="020B0503020204020204" pitchFamily="34" charset="-122"/>
              <a:ea typeface="微软雅黑" panose="020B0503020204020204" pitchFamily="34" charset="-122"/>
            </a:endParaRP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创新创业教育政策制定者</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资源提供者</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质量监控者</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搭建交流合作</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协同创新平台</a:t>
            </a:r>
          </a:p>
        </p:txBody>
      </p:sp>
      <p:sp>
        <p:nvSpPr>
          <p:cNvPr id="5" name="矩形 16"/>
          <p:cNvSpPr/>
          <p:nvPr/>
        </p:nvSpPr>
        <p:spPr>
          <a:xfrm>
            <a:off x="7005320" y="4949825"/>
            <a:ext cx="3356610" cy="1198245"/>
          </a:xfrm>
          <a:prstGeom prst="rect">
            <a:avLst/>
          </a:prstGeom>
          <a:noFill/>
          <a:ln w="9525">
            <a:noFill/>
          </a:ln>
        </p:spPr>
        <p:txBody>
          <a:bodyPr wrap="square" anchor="t">
            <a:spAutoFit/>
          </a:bodyPr>
          <a:lstStyle/>
          <a:p>
            <a:pPr algn="ctr">
              <a:lnSpc>
                <a:spcPct val="120000"/>
              </a:lnSpc>
            </a:pPr>
            <a:r>
              <a:rPr lang="zh-CN" altLang="en-US" sz="2400" b="1" dirty="0">
                <a:solidFill>
                  <a:srgbClr val="FF0000"/>
                </a:solidFill>
                <a:latin typeface="微软雅黑" panose="020B0503020204020204" pitchFamily="34" charset="-122"/>
                <a:ea typeface="微软雅黑" panose="020B0503020204020204" pitchFamily="34" charset="-122"/>
              </a:rPr>
              <a:t>社  会</a:t>
            </a:r>
            <a:endParaRPr lang="zh-CN" altLang="en-US" b="1" dirty="0">
              <a:solidFill>
                <a:srgbClr val="FF0000"/>
              </a:solidFill>
              <a:latin typeface="微软雅黑" panose="020B0503020204020204" pitchFamily="34" charset="-122"/>
              <a:ea typeface="微软雅黑" panose="020B0503020204020204" pitchFamily="34" charset="-122"/>
            </a:endParaRP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大学生创新创业的土壤</a:t>
            </a:r>
          </a:p>
          <a:p>
            <a:pPr algn="ctr">
              <a:lnSpc>
                <a:spcPct val="120000"/>
              </a:lnSpc>
            </a:pPr>
            <a:r>
              <a:rPr b="1" dirty="0">
                <a:solidFill>
                  <a:srgbClr val="003264"/>
                </a:solidFill>
                <a:latin typeface="微软雅黑" panose="020B0503020204020204" pitchFamily="34" charset="-122"/>
                <a:ea typeface="微软雅黑" panose="020B0503020204020204" pitchFamily="34" charset="-122"/>
              </a:rPr>
              <a:t>提供资金和人力支持</a:t>
            </a: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3</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打造“三方协同”育人共同体，形成创新创业教育合力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组合 32"/>
          <p:cNvGrpSpPr/>
          <p:nvPr/>
        </p:nvGrpSpPr>
        <p:grpSpPr>
          <a:xfrm>
            <a:off x="1592263" y="1460500"/>
            <a:ext cx="9094787" cy="1152525"/>
            <a:chOff x="176610" y="1797819"/>
            <a:chExt cx="8746138" cy="1067294"/>
          </a:xfrm>
        </p:grpSpPr>
        <p:grpSp>
          <p:nvGrpSpPr>
            <p:cNvPr id="9233" name="Rectangle 28"/>
            <p:cNvGrpSpPr/>
            <p:nvPr/>
          </p:nvGrpSpPr>
          <p:grpSpPr>
            <a:xfrm>
              <a:off x="2581589" y="1793115"/>
              <a:ext cx="3968166" cy="1066941"/>
              <a:chOff x="2682240" y="1798320"/>
              <a:chExt cx="3773424" cy="1152144"/>
            </a:xfrm>
          </p:grpSpPr>
          <p:pic>
            <p:nvPicPr>
              <p:cNvPr id="9237" name="Rectangle 28"/>
              <p:cNvPicPr/>
              <p:nvPr/>
            </p:nvPicPr>
            <p:blipFill>
              <a:blip r:embed="rId4" cstate="print"/>
              <a:stretch>
                <a:fillRect/>
              </a:stretch>
            </p:blipFill>
            <p:spPr>
              <a:xfrm>
                <a:off x="2682875" y="1798638"/>
                <a:ext cx="3773488" cy="1152525"/>
              </a:xfrm>
              <a:prstGeom prst="rect">
                <a:avLst/>
              </a:prstGeom>
              <a:noFill/>
              <a:ln w="9525" cap="flat" cmpd="sng">
                <a:solidFill>
                  <a:srgbClr val="0070C0"/>
                </a:solidFill>
                <a:prstDash val="solid"/>
                <a:miter/>
                <a:headEnd type="none" w="med" len="med"/>
                <a:tailEnd type="none" w="med" len="med"/>
              </a:ln>
            </p:spPr>
          </p:pic>
          <p:sp>
            <p:nvSpPr>
              <p:cNvPr id="9238" name="Text Box 12"/>
              <p:cNvSpPr txBox="1"/>
              <p:nvPr/>
            </p:nvSpPr>
            <p:spPr>
              <a:xfrm>
                <a:off x="2700338" y="1819275"/>
                <a:ext cx="3744912" cy="1117600"/>
              </a:xfrm>
              <a:prstGeom prst="rect">
                <a:avLst/>
              </a:prstGeom>
              <a:noFill/>
              <a:ln w="9525" cap="flat" cmpd="sng">
                <a:solidFill>
                  <a:srgbClr val="0070C0"/>
                </a:solidFill>
                <a:prstDash val="solid"/>
                <a:miter/>
                <a:headEnd type="none" w="med" len="med"/>
                <a:tailEnd type="none" w="med" len="med"/>
              </a:ln>
            </p:spPr>
            <p:txBody>
              <a:bodyPr wrap="none" lIns="72000" rIns="0" anchor="ctr"/>
              <a:lstStyle/>
              <a:p>
                <a:pPr algn="ctr">
                  <a:lnSpc>
                    <a:spcPts val="2200"/>
                  </a:lnSpc>
                </a:pPr>
                <a:r>
                  <a:rPr lang="zh-CN" altLang="en-US" b="1" dirty="0">
                    <a:solidFill>
                      <a:srgbClr val="FF3300"/>
                    </a:solidFill>
                    <a:latin typeface="微软雅黑" panose="020B0503020204020204" pitchFamily="34" charset="-122"/>
                    <a:ea typeface="微软雅黑" panose="020B0503020204020204" pitchFamily="34" charset="-122"/>
                  </a:rPr>
                  <a:t>南华大学</a:t>
                </a:r>
              </a:p>
              <a:p>
                <a:pPr algn="ctr">
                  <a:lnSpc>
                    <a:spcPts val="2200"/>
                  </a:lnSpc>
                </a:pPr>
                <a:r>
                  <a:rPr lang="zh-CN" altLang="en-US" b="1" dirty="0">
                    <a:solidFill>
                      <a:srgbClr val="FF3300"/>
                    </a:solidFill>
                    <a:latin typeface="微软雅黑" panose="020B0503020204020204" pitchFamily="34" charset="-122"/>
                    <a:ea typeface="微软雅黑" panose="020B0503020204020204" pitchFamily="34" charset="-122"/>
                  </a:rPr>
                  <a:t>（</a:t>
                </a:r>
                <a:r>
                  <a:rPr lang="en-US" altLang="zh-CN" b="1" dirty="0">
                    <a:solidFill>
                      <a:srgbClr val="FF3300"/>
                    </a:solidFill>
                    <a:latin typeface="微软雅黑" panose="020B0503020204020204" pitchFamily="34" charset="-122"/>
                    <a:ea typeface="微软雅黑" panose="020B0503020204020204" pitchFamily="34" charset="-122"/>
                  </a:rPr>
                  <a:t>2000.03</a:t>
                </a:r>
                <a:r>
                  <a:rPr lang="zh-CN" altLang="en-US" b="1" dirty="0">
                    <a:solidFill>
                      <a:srgbClr val="FF3300"/>
                    </a:solidFill>
                    <a:latin typeface="微软雅黑" panose="020B0503020204020204" pitchFamily="34" charset="-122"/>
                    <a:ea typeface="微软雅黑" panose="020B0503020204020204" pitchFamily="34" charset="-122"/>
                  </a:rPr>
                  <a:t>）</a:t>
                </a:r>
              </a:p>
              <a:p>
                <a:pPr algn="ctr">
                  <a:lnSpc>
                    <a:spcPts val="2200"/>
                  </a:lnSpc>
                </a:pPr>
                <a:r>
                  <a:rPr lang="zh-CN" altLang="en-US" b="1" dirty="0">
                    <a:solidFill>
                      <a:srgbClr val="FF3300"/>
                    </a:solidFill>
                    <a:latin typeface="微软雅黑" panose="020B0503020204020204" pitchFamily="34" charset="-122"/>
                    <a:ea typeface="微软雅黑" panose="020B0503020204020204" pitchFamily="34" charset="-122"/>
                  </a:rPr>
                  <a:t>隶属湖南省人民政府</a:t>
                </a:r>
              </a:p>
            </p:txBody>
          </p:sp>
        </p:grpSp>
        <p:pic>
          <p:nvPicPr>
            <p:cNvPr id="9234" name="Picture 31"/>
            <p:cNvPicPr/>
            <p:nvPr/>
          </p:nvPicPr>
          <p:blipFill>
            <a:blip r:embed="rId5" cstate="print"/>
            <a:stretch>
              <a:fillRect/>
            </a:stretch>
          </p:blipFill>
          <p:spPr>
            <a:xfrm>
              <a:off x="189965" y="1793409"/>
              <a:ext cx="2968245" cy="1067294"/>
            </a:xfrm>
            <a:prstGeom prst="rect">
              <a:avLst/>
            </a:prstGeom>
            <a:noFill/>
            <a:ln w="9525" cap="flat" cmpd="sng">
              <a:solidFill>
                <a:srgbClr val="0070C0"/>
              </a:solidFill>
              <a:prstDash val="solid"/>
              <a:miter/>
              <a:headEnd type="none" w="med" len="med"/>
              <a:tailEnd type="none" w="med" len="med"/>
            </a:ln>
          </p:spPr>
        </p:pic>
        <p:pic>
          <p:nvPicPr>
            <p:cNvPr id="9235" name="Picture 32"/>
            <p:cNvPicPr/>
            <p:nvPr/>
          </p:nvPicPr>
          <p:blipFill>
            <a:blip r:embed="rId6" cstate="print"/>
            <a:stretch>
              <a:fillRect/>
            </a:stretch>
          </p:blipFill>
          <p:spPr>
            <a:xfrm>
              <a:off x="6004586" y="1793409"/>
              <a:ext cx="2911484" cy="1067294"/>
            </a:xfrm>
            <a:prstGeom prst="rect">
              <a:avLst/>
            </a:prstGeom>
            <a:noFill/>
            <a:ln w="9525" cap="flat" cmpd="sng">
              <a:solidFill>
                <a:srgbClr val="0070C0"/>
              </a:solidFill>
              <a:prstDash val="solid"/>
              <a:miter/>
              <a:headEnd type="none" w="med" len="med"/>
              <a:tailEnd type="none" w="med" len="med"/>
            </a:ln>
          </p:spPr>
        </p:pic>
        <p:sp>
          <p:nvSpPr>
            <p:cNvPr id="9236" name="圆角矩形 25"/>
            <p:cNvSpPr/>
            <p:nvPr/>
          </p:nvSpPr>
          <p:spPr>
            <a:xfrm>
              <a:off x="176610" y="1797819"/>
              <a:ext cx="8746138" cy="1067294"/>
            </a:xfrm>
            <a:prstGeom prst="roundRect">
              <a:avLst>
                <a:gd name="adj" fmla="val 16667"/>
              </a:avLst>
            </a:prstGeom>
            <a:noFill/>
            <a:ln w="38100" cap="flat" cmpd="sng">
              <a:solidFill>
                <a:srgbClr val="0070C0"/>
              </a:solidFill>
              <a:prstDash val="solid"/>
              <a:headEnd type="none" w="med" len="med"/>
              <a:tailEnd type="none" w="med" len="med"/>
            </a:ln>
          </p:spPr>
          <p:txBody>
            <a:bodyPr anchor="ctr"/>
            <a:lstStyle/>
            <a:p>
              <a:pPr algn="ctr"/>
              <a:endParaRPr lang="zh-CN" altLang="en-US" dirty="0">
                <a:solidFill>
                  <a:srgbClr val="FFFFFF"/>
                </a:solidFill>
                <a:latin typeface="Calibri" panose="020F0502020204030204" pitchFamily="34" charset="0"/>
              </a:endParaRPr>
            </a:p>
          </p:txBody>
        </p:sp>
      </p:grpSp>
      <p:sp>
        <p:nvSpPr>
          <p:cNvPr id="41" name="上箭头标注 29"/>
          <p:cNvSpPr>
            <a:spLocks noChangeArrowheads="1"/>
          </p:cNvSpPr>
          <p:nvPr/>
        </p:nvSpPr>
        <p:spPr bwMode="auto">
          <a:xfrm>
            <a:off x="1453195" y="2760366"/>
            <a:ext cx="2555875" cy="2736851"/>
          </a:xfrm>
          <a:prstGeom prst="upArrowCallout">
            <a:avLst>
              <a:gd name="adj1" fmla="val 69500"/>
              <a:gd name="adj2" fmla="val 44764"/>
              <a:gd name="adj3" fmla="val 6241"/>
              <a:gd name="adj4" fmla="val 90667"/>
            </a:avLst>
          </a:prstGeom>
          <a:solidFill>
            <a:schemeClr val="bg1">
              <a:alpha val="30196"/>
            </a:schemeClr>
          </a:solidFill>
          <a:ln w="3175" algn="ctr">
            <a:solidFill>
              <a:srgbClr val="0070C0"/>
            </a:solidFill>
            <a:prstDash val="dash"/>
            <a:miter lim="800000"/>
          </a:ln>
          <a:scene3d>
            <a:camera prst="orthographicFront"/>
            <a:lightRig rig="threePt" dir="t"/>
          </a:scene3d>
          <a:sp3d>
            <a:bevelT w="165100" prst="coolSlant"/>
          </a:sp3d>
        </p:spPr>
        <p:txBody>
          <a:bodyPr lIns="0" tIns="0" rIns="0" bIns="144000" anchor="ctr"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衡阳医学院</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1977.07</a:t>
            </a: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衡阳医学专科学校</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1962.06</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衡阳医学院</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1958.06</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隶属湖南省人民政府</a:t>
            </a:r>
          </a:p>
        </p:txBody>
      </p:sp>
      <p:sp>
        <p:nvSpPr>
          <p:cNvPr id="42" name="上箭头标注 34"/>
          <p:cNvSpPr>
            <a:spLocks noChangeArrowheads="1"/>
          </p:cNvSpPr>
          <p:nvPr/>
        </p:nvSpPr>
        <p:spPr bwMode="auto">
          <a:xfrm>
            <a:off x="4872041" y="2760366"/>
            <a:ext cx="2555875" cy="2736851"/>
          </a:xfrm>
          <a:prstGeom prst="upArrowCallout">
            <a:avLst>
              <a:gd name="adj1" fmla="val 69500"/>
              <a:gd name="adj2" fmla="val 44764"/>
              <a:gd name="adj3" fmla="val 6241"/>
              <a:gd name="adj4" fmla="val 90667"/>
            </a:avLst>
          </a:prstGeom>
          <a:solidFill>
            <a:schemeClr val="bg1">
              <a:alpha val="30196"/>
            </a:schemeClr>
          </a:solidFill>
          <a:ln w="3175" algn="ctr">
            <a:solidFill>
              <a:srgbClr val="0070C0"/>
            </a:solidFill>
            <a:prstDash val="dash"/>
            <a:miter lim="800000"/>
          </a:ln>
          <a:scene3d>
            <a:camera prst="orthographicFront"/>
            <a:lightRig rig="threePt" dir="t"/>
          </a:scene3d>
          <a:sp3d>
            <a:bevelT w="165100" prst="coolSlant"/>
          </a:sp3d>
        </p:spPr>
        <p:txBody>
          <a:bodyPr lIns="0" tIns="0" rIns="0" bIns="144000" anchor="ctr"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中南工学院</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1993.06</a:t>
            </a: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衡阳工学院</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1979.11</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衡阳矿冶工程学院</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1959.03</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委托中南矿冶学院筹建</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1958.03</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隶属第二机械工业部</a:t>
            </a:r>
          </a:p>
        </p:txBody>
      </p:sp>
      <p:sp>
        <p:nvSpPr>
          <p:cNvPr id="43" name="上箭头标注 36"/>
          <p:cNvSpPr>
            <a:spLocks noChangeArrowheads="1"/>
          </p:cNvSpPr>
          <p:nvPr/>
        </p:nvSpPr>
        <p:spPr bwMode="auto">
          <a:xfrm>
            <a:off x="8254354" y="2760366"/>
            <a:ext cx="2555875" cy="2736851"/>
          </a:xfrm>
          <a:prstGeom prst="upArrowCallout">
            <a:avLst>
              <a:gd name="adj1" fmla="val 69500"/>
              <a:gd name="adj2" fmla="val 44764"/>
              <a:gd name="adj3" fmla="val 6241"/>
              <a:gd name="adj4" fmla="val 90667"/>
            </a:avLst>
          </a:prstGeom>
          <a:solidFill>
            <a:schemeClr val="bg1">
              <a:alpha val="30196"/>
            </a:schemeClr>
          </a:solidFill>
          <a:ln w="3175" algn="ctr">
            <a:solidFill>
              <a:srgbClr val="0070C0"/>
            </a:solidFill>
            <a:prstDash val="dash"/>
            <a:miter lim="800000"/>
          </a:ln>
          <a:scene3d>
            <a:camera prst="orthographicFront"/>
            <a:lightRig rig="threePt" dir="t"/>
          </a:scene3d>
          <a:sp3d>
            <a:bevelT w="165100" prst="coolSlant"/>
          </a:sp3d>
        </p:spPr>
        <p:txBody>
          <a:bodyPr lIns="0" tIns="0" rIns="0" bIns="144000" anchor="ctr" anchorCtr="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核工业第六研究所</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1988.12</a:t>
            </a: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湖南矿山研究所</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1975.02</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南昌矿业研究所</a:t>
            </a: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r>
              <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1962.06</a:t>
            </a:r>
            <a:r>
              <a:rPr kumimoji="0" lang="zh-CN" altLang="en-US"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1">
                <a:ln>
                  <a:noFill/>
                </a:ln>
                <a:solidFill>
                  <a:srgbClr val="0000CC"/>
                </a:solidFill>
                <a:effectLst/>
                <a:uLnTx/>
                <a:uFillTx/>
                <a:latin typeface="微软雅黑" panose="020B0503020204020204" pitchFamily="34" charset="-122"/>
                <a:ea typeface="微软雅黑" panose="020B0503020204020204" pitchFamily="34" charset="-122"/>
                <a:cs typeface="隶书" panose="02010509060101010101" pitchFamily="49" charset="-122"/>
                <a:sym typeface="+mn-ea"/>
              </a:rPr>
              <a:t>隶属第二机械工业部</a:t>
            </a:r>
          </a:p>
        </p:txBody>
      </p:sp>
      <p:sp>
        <p:nvSpPr>
          <p:cNvPr id="7180" name="矩形 18"/>
          <p:cNvSpPr>
            <a:spLocks noChangeArrowheads="1"/>
          </p:cNvSpPr>
          <p:nvPr/>
        </p:nvSpPr>
        <p:spPr bwMode="auto">
          <a:xfrm>
            <a:off x="4441825" y="5651500"/>
            <a:ext cx="3240088" cy="369888"/>
          </a:xfrm>
          <a:prstGeom prst="rect">
            <a:avLst/>
          </a:prstGeom>
          <a:noFill/>
          <a:ln w="9525">
            <a:noFill/>
            <a:miter lim="800000"/>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等线" pitchFamily="2" charset="-122"/>
              </a:rPr>
              <a:t>两院一所合并，</a:t>
            </a:r>
            <a:r>
              <a:rPr kumimoji="0" lang="en-US" altLang="zh-CN"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等线" pitchFamily="2" charset="-122"/>
              </a:rPr>
              <a:t>61</a:t>
            </a:r>
            <a:r>
              <a:rPr kumimoji="0" lang="zh-CN" altLang="en-US" sz="1800" b="1" i="0" u="none" strike="noStrike" kern="1200" cap="none" spc="0" normalizeH="0" baseline="0" noProof="0" dirty="0">
                <a:ln>
                  <a:noFill/>
                </a:ln>
                <a:solidFill>
                  <a:srgbClr val="0000CC"/>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sym typeface="等线" pitchFamily="2" charset="-122"/>
              </a:rPr>
              <a:t>年办学历史</a:t>
            </a:r>
          </a:p>
        </p:txBody>
      </p:sp>
      <p:sp>
        <p:nvSpPr>
          <p:cNvPr id="9232" name="TextBox 15"/>
          <p:cNvSpPr txBox="1"/>
          <p:nvPr/>
        </p:nvSpPr>
        <p:spPr>
          <a:xfrm>
            <a:off x="1487488" y="476672"/>
            <a:ext cx="1223962" cy="400050"/>
          </a:xfrm>
          <a:prstGeom prst="rect">
            <a:avLst/>
          </a:prstGeom>
          <a:solidFill>
            <a:srgbClr val="1563FF"/>
          </a:solidFill>
          <a:ln w="9525">
            <a:noFill/>
          </a:ln>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历史沿革</a:t>
            </a:r>
          </a:p>
        </p:txBody>
      </p:sp>
    </p:spTree>
    <p:custDataLst>
      <p:tags r:id="rId1"/>
    </p:custData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descr="2c6pffo2xi"/>
          <p:cNvPicPr>
            <a:picLocks noGrp="1" noChangeAspect="1"/>
          </p:cNvPicPr>
          <p:nvPr>
            <p:ph sz="quarter" idx="1"/>
          </p:nvPr>
        </p:nvPicPr>
        <p:blipFill>
          <a:blip r:embed="rId2" cstate="print"/>
          <a:srcRect l="15348" r="9203" b="7045"/>
          <a:stretch>
            <a:fillRect/>
          </a:stretch>
        </p:blipFill>
        <p:spPr>
          <a:xfrm>
            <a:off x="1463040" y="1572895"/>
            <a:ext cx="2868930" cy="2272665"/>
          </a:xfrm>
          <a:prstGeom prst="ellipse">
            <a:avLst/>
          </a:prstGeom>
          <a:noFill/>
          <a:ln w="9525">
            <a:noFill/>
          </a:ln>
        </p:spPr>
      </p:pic>
      <p:pic>
        <p:nvPicPr>
          <p:cNvPr id="86035" name="图片 3"/>
          <p:cNvPicPr>
            <a:picLocks noGrp="1" noChangeAspect="1"/>
          </p:cNvPicPr>
          <p:nvPr>
            <p:ph sz="quarter" idx="2"/>
          </p:nvPr>
        </p:nvPicPr>
        <p:blipFill>
          <a:blip r:embed="rId3" cstate="print"/>
          <a:srcRect l="6736" t="1293" r="5931" b="-2538"/>
          <a:stretch>
            <a:fillRect/>
          </a:stretch>
        </p:blipFill>
        <p:spPr>
          <a:xfrm>
            <a:off x="7877810" y="4196080"/>
            <a:ext cx="2847340" cy="2146300"/>
          </a:xfrm>
          <a:prstGeom prst="ellipse">
            <a:avLst/>
          </a:prstGeom>
          <a:noFill/>
          <a:ln w="9525">
            <a:noFill/>
          </a:ln>
        </p:spPr>
      </p:pic>
      <p:pic>
        <p:nvPicPr>
          <p:cNvPr id="8" name="图片 5" descr="IMG_256"/>
          <p:cNvPicPr>
            <a:picLocks noGrp="1" noChangeAspect="1"/>
          </p:cNvPicPr>
          <p:nvPr>
            <p:ph sz="quarter" idx="3"/>
          </p:nvPr>
        </p:nvPicPr>
        <p:blipFill>
          <a:blip r:embed="rId4" cstate="print"/>
          <a:stretch>
            <a:fillRect/>
          </a:stretch>
        </p:blipFill>
        <p:spPr>
          <a:xfrm>
            <a:off x="7877810" y="1471295"/>
            <a:ext cx="2847975" cy="2272665"/>
          </a:xfrm>
          <a:prstGeom prst="ellipse">
            <a:avLst/>
          </a:prstGeom>
          <a:noFill/>
          <a:ln w="9525">
            <a:noFill/>
          </a:ln>
        </p:spPr>
      </p:pic>
      <p:pic>
        <p:nvPicPr>
          <p:cNvPr id="9" name="图片 2" descr="IMG_257"/>
          <p:cNvPicPr>
            <a:picLocks noGrp="1" noChangeAspect="1"/>
          </p:cNvPicPr>
          <p:nvPr>
            <p:ph sz="quarter" idx="4"/>
          </p:nvPr>
        </p:nvPicPr>
        <p:blipFill>
          <a:blip r:embed="rId5" cstate="print"/>
          <a:stretch>
            <a:fillRect/>
          </a:stretch>
        </p:blipFill>
        <p:spPr>
          <a:xfrm>
            <a:off x="1463040" y="4241800"/>
            <a:ext cx="2956560" cy="2100580"/>
          </a:xfrm>
          <a:prstGeom prst="ellipse">
            <a:avLst/>
          </a:prstGeom>
          <a:noFill/>
          <a:ln w="9525">
            <a:noFill/>
          </a:ln>
        </p:spPr>
      </p:pic>
      <p:sp>
        <p:nvSpPr>
          <p:cNvPr id="31749" name="矩形 18"/>
          <p:cNvSpPr>
            <a:spLocks noChangeArrowheads="1"/>
          </p:cNvSpPr>
          <p:nvPr/>
        </p:nvSpPr>
        <p:spPr bwMode="auto">
          <a:xfrm>
            <a:off x="1125220" y="1102995"/>
            <a:ext cx="2589530" cy="3683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共建校地协同创新平台</a:t>
            </a:r>
          </a:p>
        </p:txBody>
      </p:sp>
      <p:sp>
        <p:nvSpPr>
          <p:cNvPr id="4" name="矩形 3"/>
          <p:cNvSpPr/>
          <p:nvPr/>
        </p:nvSpPr>
        <p:spPr bwMode="auto">
          <a:xfrm>
            <a:off x="4794885" y="2132856"/>
            <a:ext cx="2602865" cy="550545"/>
          </a:xfrm>
          <a:prstGeom prst="rect">
            <a:avLst/>
          </a:prstGeom>
          <a:solidFill>
            <a:schemeClr val="tx2">
              <a:lumMod val="75000"/>
              <a:lumOff val="25000"/>
            </a:schemeClr>
          </a:solidFill>
          <a:ln>
            <a:solidFill>
              <a:schemeClr val="tx2">
                <a:lumMod val="75000"/>
                <a:lumOff val="25000"/>
              </a:schemeClr>
            </a:solidFill>
          </a:ln>
          <a:effectLst>
            <a:outerShdw blurRad="50800" dist="381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108000"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sz="1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三基地一窗口</a:t>
            </a:r>
          </a:p>
        </p:txBody>
      </p:sp>
      <p:sp>
        <p:nvSpPr>
          <p:cNvPr id="62481" name="TextBox 20"/>
          <p:cNvSpPr txBox="1"/>
          <p:nvPr/>
        </p:nvSpPr>
        <p:spPr>
          <a:xfrm>
            <a:off x="4794885" y="2683401"/>
            <a:ext cx="2603500" cy="1370965"/>
          </a:xfrm>
          <a:prstGeom prst="rect">
            <a:avLst/>
          </a:prstGeom>
          <a:solidFill>
            <a:srgbClr val="F2F2F2">
              <a:alpha val="65881"/>
            </a:srgbClr>
          </a:solidFill>
          <a:ln w="9525" cap="flat" cmpd="sng">
            <a:solidFill>
              <a:srgbClr val="BFBFBF"/>
            </a:solidFill>
            <a:prstDash val="solid"/>
            <a:round/>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a:lnSpc>
                <a:spcPct val="130000"/>
              </a:lnSpc>
              <a:spcBef>
                <a:spcPct val="0"/>
              </a:spcBef>
            </a:pPr>
            <a:r>
              <a:rPr lang="zh-CN" altLang="zh-CN" sz="1600" b="1" dirty="0">
                <a:solidFill>
                  <a:srgbClr val="003264"/>
                </a:solidFill>
                <a:latin typeface="微软雅黑" panose="020B0503020204020204" pitchFamily="34" charset="-122"/>
                <a:ea typeface="微软雅黑" panose="020B0503020204020204" pitchFamily="34" charset="-122"/>
                <a:sym typeface="+mn-ea"/>
              </a:rPr>
              <a:t>人才培养基地</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30000"/>
              </a:lnSpc>
              <a:spcBef>
                <a:spcPct val="0"/>
              </a:spcBef>
            </a:pPr>
            <a:r>
              <a:rPr lang="zh-CN" altLang="zh-CN" sz="1600" b="1" dirty="0">
                <a:solidFill>
                  <a:srgbClr val="003264"/>
                </a:solidFill>
                <a:latin typeface="微软雅黑" panose="020B0503020204020204" pitchFamily="34" charset="-122"/>
                <a:ea typeface="微软雅黑" panose="020B0503020204020204" pitchFamily="34" charset="-122"/>
                <a:sym typeface="+mn-ea"/>
              </a:rPr>
              <a:t>科技创新成果转化基地</a:t>
            </a:r>
            <a:endParaRPr lang="en-US" altLang="zh-CN" sz="1600" dirty="0">
              <a:latin typeface="微软雅黑" panose="020B0503020204020204" pitchFamily="34" charset="-122"/>
              <a:ea typeface="微软雅黑" panose="020B0503020204020204" pitchFamily="34" charset="-122"/>
            </a:endParaRPr>
          </a:p>
          <a:p>
            <a:pPr marL="285750" lvl="0" indent="-285750">
              <a:lnSpc>
                <a:spcPct val="130000"/>
              </a:lnSpc>
              <a:spcBef>
                <a:spcPct val="0"/>
              </a:spcBef>
            </a:pPr>
            <a:r>
              <a:rPr lang="zh-CN" altLang="zh-CN" sz="1600" b="1" dirty="0">
                <a:solidFill>
                  <a:srgbClr val="003264"/>
                </a:solidFill>
                <a:latin typeface="微软雅黑" panose="020B0503020204020204" pitchFamily="34" charset="-122"/>
                <a:ea typeface="微软雅黑" panose="020B0503020204020204" pitchFamily="34" charset="-122"/>
                <a:sym typeface="+mn-ea"/>
              </a:rPr>
              <a:t>实践与就业基地</a:t>
            </a:r>
          </a:p>
          <a:p>
            <a:pPr marL="285750" lvl="0" indent="-285750">
              <a:lnSpc>
                <a:spcPct val="130000"/>
              </a:lnSpc>
              <a:spcBef>
                <a:spcPct val="0"/>
              </a:spcBef>
            </a:pPr>
            <a:r>
              <a:rPr lang="zh-CN" altLang="zh-CN" sz="1600" b="1" dirty="0">
                <a:solidFill>
                  <a:srgbClr val="003264"/>
                </a:solidFill>
                <a:latin typeface="微软雅黑" panose="020B0503020204020204" pitchFamily="34" charset="-122"/>
                <a:ea typeface="微软雅黑" panose="020B0503020204020204" pitchFamily="34" charset="-122"/>
                <a:sym typeface="+mn-ea"/>
              </a:rPr>
              <a:t>服务经济社会发展窗口</a:t>
            </a:r>
            <a:endParaRPr lang="zh-CN" altLang="en-US" sz="1600" dirty="0">
              <a:latin typeface="微软雅黑" panose="020B0503020204020204" pitchFamily="34" charset="-122"/>
              <a:ea typeface="微软雅黑" panose="020B0503020204020204" pitchFamily="34" charset="-122"/>
            </a:endParaRP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3</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打造“三方协同”育人共同体，形成创新创业教育合力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
        <p:nvSpPr>
          <p:cNvPr id="10" name="TextBox 20"/>
          <p:cNvSpPr txBox="1"/>
          <p:nvPr/>
        </p:nvSpPr>
        <p:spPr>
          <a:xfrm>
            <a:off x="4583832" y="4509120"/>
            <a:ext cx="2819524" cy="2012859"/>
          </a:xfrm>
          <a:prstGeom prst="rect">
            <a:avLst/>
          </a:prstGeom>
          <a:solidFill>
            <a:srgbClr val="F2F2F2">
              <a:alpha val="65881"/>
            </a:srgbClr>
          </a:solidFill>
          <a:ln w="9525" cap="flat" cmpd="sng">
            <a:solidFill>
              <a:srgbClr val="BFBFBF"/>
            </a:solidFill>
            <a:prstDash val="solid"/>
            <a:round/>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a:lnSpc>
                <a:spcPct val="130000"/>
              </a:lnSpc>
              <a:spcBef>
                <a:spcPct val="0"/>
              </a:spcBef>
              <a:buNone/>
            </a:pPr>
            <a:r>
              <a:rPr lang="en-US" altLang="zh-CN" sz="1600" b="1" dirty="0" smtClean="0">
                <a:solidFill>
                  <a:srgbClr val="003264"/>
                </a:solidFill>
                <a:latin typeface="微软雅黑" panose="020B0503020204020204" pitchFamily="34" charset="-122"/>
                <a:ea typeface="微软雅黑" panose="020B0503020204020204" pitchFamily="34" charset="-122"/>
                <a:sym typeface="+mn-ea"/>
              </a:rPr>
              <a:t>    </a:t>
            </a:r>
            <a:r>
              <a:rPr lang="zh-CN" altLang="zh-CN" sz="1600" b="1" dirty="0" smtClean="0">
                <a:solidFill>
                  <a:srgbClr val="003264"/>
                </a:solidFill>
                <a:latin typeface="微软雅黑" panose="020B0503020204020204" pitchFamily="34" charset="-122"/>
                <a:ea typeface="微软雅黑" panose="020B0503020204020204" pitchFamily="34" charset="-122"/>
                <a:sym typeface="+mn-ea"/>
              </a:rPr>
              <a:t>目前已和</a:t>
            </a:r>
            <a:r>
              <a:rPr lang="en-US" altLang="zh-CN" sz="1600" b="1" dirty="0" smtClean="0">
                <a:solidFill>
                  <a:srgbClr val="FF0000"/>
                </a:solidFill>
                <a:latin typeface="微软雅黑" panose="020B0503020204020204" pitchFamily="34" charset="-122"/>
                <a:ea typeface="微软雅黑" panose="020B0503020204020204" pitchFamily="34" charset="-122"/>
                <a:sym typeface="+mn-ea"/>
              </a:rPr>
              <a:t>2000</a:t>
            </a:r>
            <a:r>
              <a:rPr lang="zh-CN" altLang="zh-CN" sz="1600" b="1" dirty="0" smtClean="0">
                <a:solidFill>
                  <a:srgbClr val="003264"/>
                </a:solidFill>
                <a:latin typeface="微软雅黑" panose="020B0503020204020204" pitchFamily="34" charset="-122"/>
                <a:ea typeface="微软雅黑" panose="020B0503020204020204" pitchFamily="34" charset="-122"/>
                <a:sym typeface="+mn-ea"/>
              </a:rPr>
              <a:t>余家高科技企业建立了紧密联系，为学生创新创业实践提供了极大的便利，</a:t>
            </a:r>
            <a:r>
              <a:rPr lang="en-US" altLang="zh-CN" sz="1600" b="1" dirty="0" smtClean="0">
                <a:solidFill>
                  <a:srgbClr val="003264"/>
                </a:solidFill>
                <a:latin typeface="微软雅黑" panose="020B0503020204020204" pitchFamily="34" charset="-122"/>
                <a:ea typeface="微软雅黑" panose="020B0503020204020204" pitchFamily="34" charset="-122"/>
                <a:sym typeface="+mn-ea"/>
              </a:rPr>
              <a:t>3000</a:t>
            </a:r>
            <a:r>
              <a:rPr lang="zh-CN" altLang="zh-CN" sz="1600" b="1" dirty="0" smtClean="0">
                <a:solidFill>
                  <a:srgbClr val="003264"/>
                </a:solidFill>
                <a:latin typeface="微软雅黑" panose="020B0503020204020204" pitchFamily="34" charset="-122"/>
                <a:ea typeface="微软雅黑" panose="020B0503020204020204" pitchFamily="34" charset="-122"/>
                <a:sym typeface="+mn-ea"/>
              </a:rPr>
              <a:t>余名学生已通过这些平台进行了系统的实习实训。</a:t>
            </a:r>
            <a:endParaRPr lang="zh-CN" altLang="en-US" sz="1600" b="1" dirty="0">
              <a:solidFill>
                <a:srgbClr val="003264"/>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矩形 18"/>
          <p:cNvSpPr>
            <a:spLocks noChangeArrowheads="1"/>
          </p:cNvSpPr>
          <p:nvPr/>
        </p:nvSpPr>
        <p:spPr bwMode="auto">
          <a:xfrm>
            <a:off x="1247140" y="1061720"/>
            <a:ext cx="2631440" cy="3683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构建校企合作育人平台</a:t>
            </a:r>
          </a:p>
        </p:txBody>
      </p:sp>
      <p:pic>
        <p:nvPicPr>
          <p:cNvPr id="4" name="图片 3" descr="1e7ojf2z67"/>
          <p:cNvPicPr>
            <a:picLocks noChangeAspect="1"/>
          </p:cNvPicPr>
          <p:nvPr/>
        </p:nvPicPr>
        <p:blipFill>
          <a:blip r:embed="rId2" cstate="print"/>
          <a:stretch>
            <a:fillRect/>
          </a:stretch>
        </p:blipFill>
        <p:spPr>
          <a:xfrm>
            <a:off x="6123305" y="2304415"/>
            <a:ext cx="2769235" cy="1847215"/>
          </a:xfrm>
          <a:prstGeom prst="rect">
            <a:avLst/>
          </a:prstGeom>
        </p:spPr>
      </p:pic>
      <p:pic>
        <p:nvPicPr>
          <p:cNvPr id="6" name="图片 3" descr="IMG_256"/>
          <p:cNvPicPr>
            <a:picLocks noGrp="1" noChangeAspect="1"/>
          </p:cNvPicPr>
          <p:nvPr>
            <p:ph sz="quarter" idx="3"/>
          </p:nvPr>
        </p:nvPicPr>
        <p:blipFill>
          <a:blip r:embed="rId3" cstate="print"/>
          <a:stretch>
            <a:fillRect/>
          </a:stretch>
        </p:blipFill>
        <p:spPr>
          <a:xfrm>
            <a:off x="2978150" y="2335530"/>
            <a:ext cx="2726055" cy="1816100"/>
          </a:xfrm>
          <a:prstGeom prst="rect">
            <a:avLst/>
          </a:prstGeom>
          <a:noFill/>
          <a:ln w="9525">
            <a:noFill/>
          </a:ln>
        </p:spPr>
      </p:pic>
      <p:pic>
        <p:nvPicPr>
          <p:cNvPr id="11" name="内容占位符 10"/>
          <p:cNvPicPr>
            <a:picLocks noGrp="1" noChangeAspect="1"/>
          </p:cNvPicPr>
          <p:nvPr>
            <p:ph sz="quarter" idx="4"/>
          </p:nvPr>
        </p:nvPicPr>
        <p:blipFill>
          <a:blip r:embed="rId4" cstate="print"/>
          <a:stretch>
            <a:fillRect/>
          </a:stretch>
        </p:blipFill>
        <p:spPr>
          <a:xfrm>
            <a:off x="1810385" y="4391025"/>
            <a:ext cx="2620010" cy="1748155"/>
          </a:xfrm>
          <a:prstGeom prst="rect">
            <a:avLst/>
          </a:prstGeom>
        </p:spPr>
      </p:pic>
      <p:pic>
        <p:nvPicPr>
          <p:cNvPr id="13" name="图片 12"/>
          <p:cNvPicPr>
            <a:picLocks noChangeAspect="1"/>
          </p:cNvPicPr>
          <p:nvPr/>
        </p:nvPicPr>
        <p:blipFill>
          <a:blip r:embed="rId5" cstate="print"/>
          <a:srcRect l="18457" t="19679" r="79" b="7270"/>
          <a:stretch>
            <a:fillRect/>
          </a:stretch>
        </p:blipFill>
        <p:spPr>
          <a:xfrm>
            <a:off x="7414895" y="4391025"/>
            <a:ext cx="2597785" cy="1747520"/>
          </a:xfrm>
          <a:prstGeom prst="rect">
            <a:avLst/>
          </a:prstGeom>
        </p:spPr>
      </p:pic>
      <p:pic>
        <p:nvPicPr>
          <p:cNvPr id="14" name="图片 13"/>
          <p:cNvPicPr>
            <a:picLocks noChangeAspect="1"/>
          </p:cNvPicPr>
          <p:nvPr/>
        </p:nvPicPr>
        <p:blipFill>
          <a:blip r:embed="rId6" cstate="print"/>
          <a:stretch>
            <a:fillRect/>
          </a:stretch>
        </p:blipFill>
        <p:spPr>
          <a:xfrm>
            <a:off x="4619625" y="4391025"/>
            <a:ext cx="2554605" cy="1747520"/>
          </a:xfrm>
          <a:prstGeom prst="rect">
            <a:avLst/>
          </a:prstGeom>
        </p:spPr>
      </p:pic>
      <p:sp>
        <p:nvSpPr>
          <p:cNvPr id="90116" name="TextBox 19"/>
          <p:cNvSpPr txBox="1"/>
          <p:nvPr/>
        </p:nvSpPr>
        <p:spPr>
          <a:xfrm>
            <a:off x="1247140" y="1539875"/>
            <a:ext cx="10520045" cy="764540"/>
          </a:xfrm>
          <a:prstGeom prst="rect">
            <a:avLst/>
          </a:prstGeom>
          <a:noFill/>
          <a:ln w="9525">
            <a:noFill/>
          </a:ln>
        </p:spPr>
        <p:txBody>
          <a:bodyPr anchor="ctr"/>
          <a:lstStyle/>
          <a:p>
            <a:pPr algn="just">
              <a:lnSpc>
                <a:spcPct val="130000"/>
              </a:lnSpc>
            </a:pPr>
            <a:r>
              <a:rPr lang="zh-CN" altLang="en-US" b="1" dirty="0" smtClean="0">
                <a:solidFill>
                  <a:srgbClr val="003264"/>
                </a:solidFill>
                <a:latin typeface="微软雅黑" panose="020B0503020204020204" pitchFamily="34" charset="-122"/>
                <a:ea typeface="微软雅黑" panose="020B0503020204020204" pitchFamily="34" charset="-122"/>
              </a:rPr>
              <a:t>与</a:t>
            </a:r>
            <a:r>
              <a:rPr lang="zh-CN" altLang="en-US" b="1" dirty="0" smtClean="0">
                <a:solidFill>
                  <a:srgbClr val="FF0000"/>
                </a:solidFill>
                <a:latin typeface="微软雅黑" panose="020B0503020204020204" pitchFamily="34" charset="-122"/>
                <a:ea typeface="微软雅黑" panose="020B0503020204020204" pitchFamily="34" charset="-122"/>
              </a:rPr>
              <a:t>中核集团</a:t>
            </a:r>
            <a:r>
              <a:rPr lang="zh-CN" altLang="en-US" b="1" dirty="0" smtClean="0">
                <a:solidFill>
                  <a:srgbClr val="003264"/>
                </a:solidFill>
                <a:latin typeface="微软雅黑" panose="020B0503020204020204" pitchFamily="34" charset="-122"/>
                <a:ea typeface="微软雅黑" panose="020B0503020204020204" pitchFamily="34" charset="-122"/>
              </a:rPr>
              <a:t>等</a:t>
            </a:r>
            <a:r>
              <a:rPr lang="zh-CN" altLang="en-US" b="1" dirty="0">
                <a:solidFill>
                  <a:srgbClr val="003264"/>
                </a:solidFill>
                <a:latin typeface="微软雅黑" panose="020B0503020204020204" pitchFamily="34" charset="-122"/>
                <a:ea typeface="微软雅黑" panose="020B0503020204020204" pitchFamily="34" charset="-122"/>
              </a:rPr>
              <a:t>多家企业建立合作关系</a:t>
            </a:r>
            <a:r>
              <a:rPr lang="zh-CN" altLang="en-US" b="1" dirty="0" smtClean="0">
                <a:solidFill>
                  <a:srgbClr val="003264"/>
                </a:solidFill>
                <a:latin typeface="微软雅黑" panose="020B0503020204020204" pitchFamily="34" charset="-122"/>
                <a:ea typeface="微软雅黑" panose="020B0503020204020204" pitchFamily="34" charset="-122"/>
              </a:rPr>
              <a:t>，共同培养创新人才，建</a:t>
            </a:r>
            <a:r>
              <a:rPr lang="zh-CN" altLang="en-US" b="1" dirty="0">
                <a:solidFill>
                  <a:srgbClr val="003264"/>
                </a:solidFill>
                <a:latin typeface="微软雅黑" panose="020B0503020204020204" pitchFamily="34" charset="-122"/>
                <a:ea typeface="微软雅黑" panose="020B0503020204020204" pitchFamily="34" charset="-122"/>
              </a:rPr>
              <a:t>立了</a:t>
            </a:r>
            <a:r>
              <a:rPr lang="zh-CN" altLang="en-US" b="1" dirty="0">
                <a:solidFill>
                  <a:srgbClr val="FF0000"/>
                </a:solidFill>
                <a:latin typeface="微软雅黑" panose="020B0503020204020204" pitchFamily="34" charset="-122"/>
                <a:ea typeface="微软雅黑" panose="020B0503020204020204" pitchFamily="34" charset="-122"/>
              </a:rPr>
              <a:t>347个校企创新创业基地</a:t>
            </a:r>
            <a:r>
              <a:rPr lang="zh-CN" altLang="en-US" b="1" dirty="0">
                <a:solidFill>
                  <a:srgbClr val="003264"/>
                </a:solidFill>
                <a:latin typeface="微软雅黑" panose="020B0503020204020204" pitchFamily="34" charset="-122"/>
                <a:ea typeface="微软雅黑" panose="020B0503020204020204" pitchFamily="34" charset="-122"/>
              </a:rPr>
              <a:t>。</a:t>
            </a:r>
          </a:p>
        </p:txBody>
      </p:sp>
      <p:sp>
        <p:nvSpPr>
          <p:cNvPr id="3" name="Text Box 9"/>
          <p:cNvSpPr txBox="1"/>
          <p:nvPr/>
        </p:nvSpPr>
        <p:spPr>
          <a:xfrm>
            <a:off x="445135" y="120015"/>
            <a:ext cx="6926578" cy="645160"/>
          </a:xfrm>
          <a:prstGeom prst="rect">
            <a:avLst/>
          </a:prstGeom>
          <a:noFill/>
          <a:ln w="9525">
            <a:noFill/>
          </a:ln>
        </p:spPr>
        <p:txBody>
          <a:bodyPr wrap="square" anchor="t">
            <a:spAutoFit/>
            <a:scene3d>
              <a:camera prst="orthographicFront"/>
              <a:lightRig rig="threePt" dir="t"/>
            </a:scene3d>
          </a:bodyPr>
          <a:lstStyle/>
          <a:p>
            <a:pPr marR="0" algn="ctr" defTabSz="1023620" fontAlgn="t">
              <a:lnSpc>
                <a:spcPct val="150000"/>
              </a:lnSpc>
              <a:buClrTx/>
              <a:buSzTx/>
              <a:buFont typeface="Arial" panose="020B0604020202020204" pitchFamily="34" charset="0"/>
              <a:buNone/>
              <a:tabLst>
                <a:tab pos="0" algn="l"/>
              </a:tabLst>
              <a:defRPr/>
            </a:pPr>
            <a:r>
              <a:rPr lang="zh-CN" altLang="en-US" sz="24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 </a:t>
            </a:r>
            <a:r>
              <a:rPr lang="en-US" altLang="zh-CN"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3</a:t>
            </a:r>
            <a:r>
              <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rPr>
              <a:t>、</a:t>
            </a:r>
            <a:r>
              <a:rPr lang="zh-CN" altLang="en-US" sz="18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打造“三方协同”育人共同体，形成创新创业教育合力</a:t>
            </a:r>
            <a:endParaRPr lang="zh-CN" altLang="en-US" sz="18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2" name="Rectangle 8"/>
          <p:cNvSpPr/>
          <p:nvPr/>
        </p:nvSpPr>
        <p:spPr>
          <a:xfrm>
            <a:off x="1524000" y="-184150"/>
            <a:ext cx="309880" cy="368300"/>
          </a:xfrm>
          <a:prstGeom prst="rect">
            <a:avLst/>
          </a:prstGeom>
          <a:noFill/>
          <a:ln w="9525">
            <a:noFill/>
          </a:ln>
        </p:spPr>
        <p:txBody>
          <a:bodyPr wrap="none" anchor="ctr">
            <a:spAutoFit/>
          </a:bodyPr>
          <a:lstStyle/>
          <a:p>
            <a:endParaRPr lang="zh-CN" altLang="en-US" dirty="0">
              <a:latin typeface="Arial" panose="020B0604020202020204" pitchFamily="34" charset="0"/>
              <a:ea typeface="宋体" panose="02010600030101010101" pitchFamily="2" charset="-122"/>
            </a:endParaRPr>
          </a:p>
        </p:txBody>
      </p:sp>
      <p:sp>
        <p:nvSpPr>
          <p:cNvPr id="106505" name="Rectangle 44"/>
          <p:cNvSpPr/>
          <p:nvPr/>
        </p:nvSpPr>
        <p:spPr>
          <a:xfrm>
            <a:off x="893445" y="1279525"/>
            <a:ext cx="10624820" cy="553085"/>
          </a:xfrm>
          <a:prstGeom prst="rect">
            <a:avLst/>
          </a:prstGeom>
          <a:noFill/>
          <a:ln w="9525">
            <a:noFill/>
          </a:ln>
        </p:spPr>
        <p:txBody>
          <a:bodyPr wrap="square" anchor="t">
            <a:spAutoFit/>
          </a:bodyPr>
          <a:lstStyle/>
          <a:p>
            <a:pPr algn="l">
              <a:lnSpc>
                <a:spcPct val="150000"/>
              </a:lnSpc>
              <a:spcBef>
                <a:spcPts val="0"/>
              </a:spcBef>
            </a:pPr>
            <a:r>
              <a:rPr lang="en-US" altLang="zh-CN" sz="2000" b="1" dirty="0">
                <a:solidFill>
                  <a:srgbClr val="003264"/>
                </a:solidFill>
                <a:latin typeface="微软雅黑" panose="020B0503020204020204" pitchFamily="34" charset="-122"/>
                <a:ea typeface="微软雅黑" panose="020B0503020204020204" pitchFamily="34" charset="-122"/>
              </a:rPr>
              <a:t>      </a:t>
            </a:r>
            <a:r>
              <a:rPr lang="zh-CN" altLang="en-US" b="1" dirty="0">
                <a:solidFill>
                  <a:srgbClr val="003264"/>
                </a:solidFill>
                <a:latin typeface="微软雅黑" panose="020B0503020204020204" pitchFamily="34" charset="-122"/>
                <a:ea typeface="微软雅黑" panose="020B0503020204020204" pitchFamily="34" charset="-122"/>
              </a:rPr>
              <a:t>三年来，学校已成功孵化了优秀企业47家，近年来创业人数、创业拉动就业人数逐年增加。</a:t>
            </a:r>
          </a:p>
        </p:txBody>
      </p:sp>
      <p:pic>
        <p:nvPicPr>
          <p:cNvPr id="4" name="图片 3" descr="{F)I`ZOOD%9N49$Q1SV{@Y5"/>
          <p:cNvPicPr>
            <a:picLocks noChangeAspect="1"/>
          </p:cNvPicPr>
          <p:nvPr/>
        </p:nvPicPr>
        <p:blipFill>
          <a:blip r:embed="rId2" cstate="print"/>
          <a:stretch>
            <a:fillRect/>
          </a:stretch>
        </p:blipFill>
        <p:spPr>
          <a:xfrm>
            <a:off x="1392555" y="2306320"/>
            <a:ext cx="9149080" cy="3519170"/>
          </a:xfrm>
          <a:prstGeom prst="round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4"/>
          <p:cNvSpPr txBox="1"/>
          <p:nvPr/>
        </p:nvSpPr>
        <p:spPr>
          <a:xfrm>
            <a:off x="1566545" y="1986598"/>
            <a:ext cx="923925" cy="829945"/>
          </a:xfrm>
          <a:prstGeom prst="rect">
            <a:avLst/>
          </a:prstGeom>
          <a:noFill/>
          <a:ln w="9525">
            <a:noFill/>
          </a:ln>
        </p:spPr>
        <p:txBody>
          <a:bodyPr anchor="t">
            <a:spAutoFit/>
          </a:bodyPr>
          <a:lstStyle/>
          <a:p>
            <a:r>
              <a:rPr lang="zh-CN" altLang="en-US" sz="2400"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创业</a:t>
            </a:r>
          </a:p>
          <a:p>
            <a:r>
              <a:rPr lang="zh-CN" altLang="en-US" sz="2400"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典型</a:t>
            </a:r>
          </a:p>
        </p:txBody>
      </p:sp>
      <p:sp>
        <p:nvSpPr>
          <p:cNvPr id="109573" name="Text Box 4"/>
          <p:cNvSpPr txBox="1"/>
          <p:nvPr/>
        </p:nvSpPr>
        <p:spPr>
          <a:xfrm>
            <a:off x="2658110" y="1317625"/>
            <a:ext cx="8257540" cy="2168525"/>
          </a:xfrm>
          <a:prstGeom prst="rect">
            <a:avLst/>
          </a:prstGeom>
          <a:noFill/>
          <a:ln w="9525">
            <a:noFill/>
          </a:ln>
        </p:spPr>
        <p:txBody>
          <a:bodyPr wrap="square" anchor="t">
            <a:spAutoFit/>
          </a:bodyPr>
          <a:lstStyle/>
          <a:p>
            <a:pPr>
              <a:lnSpc>
                <a:spcPct val="150000"/>
              </a:lnSpc>
            </a:pPr>
            <a:r>
              <a:rPr lang="zh-CN" altLang="en-US" sz="1800"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邓志维</a:t>
            </a:r>
            <a:r>
              <a:rPr lang="zh-CN" altLang="en-US"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ea typeface="宋体" panose="02010600030101010101" pitchFamily="2" charset="-122"/>
                <a:sym typeface="宋体" panose="02010600030101010101" pitchFamily="2" charset="-122"/>
              </a:rPr>
              <a:t>创办长沙至善德医疗科技有限公司和湖南德森尔医疗科技有限公司，</a:t>
            </a:r>
          </a:p>
          <a:p>
            <a:pPr>
              <a:lnSpc>
                <a:spcPct val="150000"/>
              </a:lnSpc>
            </a:pPr>
            <a:r>
              <a:rPr lang="zh-CN" altLang="en-US" b="1" dirty="0">
                <a:latin typeface="宋体" panose="02010600030101010101" pitchFamily="2" charset="-122"/>
                <a:ea typeface="宋体" panose="02010600030101010101" pitchFamily="2" charset="-122"/>
                <a:sym typeface="宋体" panose="02010600030101010101" pitchFamily="2" charset="-122"/>
              </a:rPr>
              <a:t>年产值6000余万元</a:t>
            </a:r>
          </a:p>
          <a:p>
            <a:pPr>
              <a:lnSpc>
                <a:spcPct val="150000"/>
              </a:lnSpc>
            </a:pPr>
            <a:r>
              <a:rPr lang="zh-CN" altLang="en-US" sz="1800"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黄泳锦</a:t>
            </a:r>
            <a:r>
              <a:rPr lang="zh-CN" altLang="en-US"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ea typeface="宋体" panose="02010600030101010101" pitchFamily="2" charset="-122"/>
                <a:sym typeface="宋体" panose="02010600030101010101" pitchFamily="2" charset="-122"/>
              </a:rPr>
              <a:t>创办广州盛鼎乐器有限责任公司，年产值3500余万元</a:t>
            </a:r>
          </a:p>
          <a:p>
            <a:pPr>
              <a:lnSpc>
                <a:spcPct val="150000"/>
              </a:lnSpc>
            </a:pPr>
            <a:r>
              <a:rPr lang="zh-CN" altLang="en-US" sz="1800"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谭宗威</a:t>
            </a:r>
            <a:r>
              <a:rPr lang="zh-CN" altLang="en-US"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ea typeface="宋体" panose="02010600030101010101" pitchFamily="2" charset="-122"/>
                <a:sym typeface="宋体" panose="02010600030101010101" pitchFamily="2" charset="-122"/>
              </a:rPr>
              <a:t>创</a:t>
            </a:r>
            <a:r>
              <a:rPr b="1" dirty="0">
                <a:latin typeface="宋体" panose="02010600030101010101" pitchFamily="2" charset="-122"/>
                <a:ea typeface="宋体" panose="02010600030101010101" pitchFamily="2" charset="-122"/>
                <a:sym typeface="宋体" panose="02010600030101010101" pitchFamily="2" charset="-122"/>
              </a:rPr>
              <a:t>办湖南提灯医疗科技有限公司，客户覆盖省内外200多家三甲医院，年产值1700余万元。</a:t>
            </a:r>
          </a:p>
        </p:txBody>
      </p:sp>
      <p:pic>
        <p:nvPicPr>
          <p:cNvPr id="3" name="图片 2"/>
          <p:cNvPicPr>
            <a:picLocks noChangeAspect="1"/>
          </p:cNvPicPr>
          <p:nvPr/>
        </p:nvPicPr>
        <p:blipFill>
          <a:blip r:embed="rId2" cstate="print"/>
          <a:srcRect l="23564" t="10572" r="8877" b="1305"/>
          <a:stretch>
            <a:fillRect/>
          </a:stretch>
        </p:blipFill>
        <p:spPr>
          <a:xfrm>
            <a:off x="1682750" y="3645024"/>
            <a:ext cx="2844165" cy="1859280"/>
          </a:xfrm>
          <a:prstGeom prst="rect">
            <a:avLst/>
          </a:prstGeom>
        </p:spPr>
      </p:pic>
      <p:pic>
        <p:nvPicPr>
          <p:cNvPr id="119809" name="Picture 1" descr="D:\Documents\Tencent Files\531145865\Image\C2C\D60821ADD66A39FBFA1245D454E6F074.jpg"/>
          <p:cNvPicPr>
            <a:picLocks noChangeAspect="1" noChangeArrowheads="1"/>
          </p:cNvPicPr>
          <p:nvPr/>
        </p:nvPicPr>
        <p:blipFill>
          <a:blip r:embed="rId3" cstate="print"/>
          <a:srcRect/>
          <a:stretch>
            <a:fillRect/>
          </a:stretch>
        </p:blipFill>
        <p:spPr bwMode="auto">
          <a:xfrm>
            <a:off x="4655840" y="3674353"/>
            <a:ext cx="2448272" cy="1836204"/>
          </a:xfrm>
          <a:prstGeom prst="rect">
            <a:avLst/>
          </a:prstGeom>
          <a:noFill/>
        </p:spPr>
      </p:pic>
      <p:pic>
        <p:nvPicPr>
          <p:cNvPr id="8" name="图片 7"/>
          <p:cNvPicPr/>
          <p:nvPr/>
        </p:nvPicPr>
        <p:blipFill>
          <a:blip r:embed="rId4"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7176120" y="3674353"/>
            <a:ext cx="3384376" cy="1872208"/>
          </a:xfrm>
          <a:prstGeom prst="rect">
            <a:avLst/>
          </a:prstGeom>
        </p:spPr>
      </p:pic>
      <p:sp>
        <p:nvSpPr>
          <p:cNvPr id="9" name="Text Box 4"/>
          <p:cNvSpPr txBox="1"/>
          <p:nvPr/>
        </p:nvSpPr>
        <p:spPr>
          <a:xfrm>
            <a:off x="2423592" y="5546561"/>
            <a:ext cx="1368152" cy="369332"/>
          </a:xfrm>
          <a:prstGeom prst="rect">
            <a:avLst/>
          </a:prstGeom>
          <a:noFill/>
          <a:ln w="9525">
            <a:noFill/>
          </a:ln>
        </p:spPr>
        <p:txBody>
          <a:bodyPr wrap="square" anchor="t">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邓志维</a:t>
            </a:r>
            <a:endParaRPr lang="zh-CN" altLang="en-US"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Text Box 4"/>
          <p:cNvSpPr txBox="1"/>
          <p:nvPr/>
        </p:nvSpPr>
        <p:spPr>
          <a:xfrm>
            <a:off x="5159896" y="5618569"/>
            <a:ext cx="1368152" cy="369332"/>
          </a:xfrm>
          <a:prstGeom prst="rect">
            <a:avLst/>
          </a:prstGeom>
          <a:noFill/>
          <a:ln w="9525">
            <a:noFill/>
          </a:ln>
        </p:spPr>
        <p:txBody>
          <a:bodyPr wrap="square" anchor="t">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黄泳锦</a:t>
            </a:r>
            <a:endParaRPr lang="zh-CN" altLang="en-US"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Text Box 4"/>
          <p:cNvSpPr txBox="1"/>
          <p:nvPr/>
        </p:nvSpPr>
        <p:spPr>
          <a:xfrm>
            <a:off x="8112224" y="5618569"/>
            <a:ext cx="1368152" cy="369332"/>
          </a:xfrm>
          <a:prstGeom prst="rect">
            <a:avLst/>
          </a:prstGeom>
          <a:noFill/>
          <a:ln w="9525">
            <a:noFill/>
          </a:ln>
        </p:spPr>
        <p:txBody>
          <a:bodyPr wrap="square" anchor="t">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谭宗威</a:t>
            </a:r>
            <a:endParaRPr lang="zh-CN" altLang="en-US"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9" name="AutoShape 248"/>
          <p:cNvSpPr/>
          <p:nvPr/>
        </p:nvSpPr>
        <p:spPr>
          <a:xfrm>
            <a:off x="1668145" y="4372610"/>
            <a:ext cx="8467725" cy="1781175"/>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107524" name="Text Box 4"/>
          <p:cNvSpPr txBox="1"/>
          <p:nvPr/>
        </p:nvSpPr>
        <p:spPr>
          <a:xfrm>
            <a:off x="1421765" y="2188845"/>
            <a:ext cx="3589020" cy="1476375"/>
          </a:xfrm>
          <a:prstGeom prst="rect">
            <a:avLst/>
          </a:prstGeom>
          <a:noFill/>
          <a:ln w="9525">
            <a:noFill/>
          </a:ln>
        </p:spPr>
        <p:txBody>
          <a:bodyPr wrap="square" anchor="t">
            <a:spAutoFit/>
          </a:bodyPr>
          <a:lstStyle/>
          <a:p>
            <a:r>
              <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  获得省级二等奖以上奖励次数：</a:t>
            </a:r>
          </a:p>
          <a:p>
            <a:endPar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  本科生申请专利数量：</a:t>
            </a:r>
          </a:p>
          <a:p>
            <a:endPar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endParaRPr>
          </a:p>
          <a:p>
            <a:r>
              <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  本科生发表论文篇数：</a:t>
            </a:r>
            <a:endParaRPr lang="zh-CN" altLang="en-US" b="1" dirty="0">
              <a:solidFill>
                <a:srgbClr val="000000"/>
              </a:solidFill>
              <a:latin typeface="微软雅黑" panose="020B0503020204020204" pitchFamily="34" charset="-122"/>
              <a:ea typeface="微软雅黑" panose="020B0503020204020204" pitchFamily="34" charset="-122"/>
            </a:endParaRPr>
          </a:p>
        </p:txBody>
      </p:sp>
      <p:sp>
        <p:nvSpPr>
          <p:cNvPr id="107525" name="TextBox 1"/>
          <p:cNvSpPr txBox="1"/>
          <p:nvPr/>
        </p:nvSpPr>
        <p:spPr>
          <a:xfrm>
            <a:off x="4879975" y="2188528"/>
            <a:ext cx="971550" cy="1476375"/>
          </a:xfrm>
          <a:prstGeom prst="rect">
            <a:avLst/>
          </a:prstGeom>
          <a:noFill/>
          <a:ln w="9525">
            <a:noFill/>
          </a:ln>
        </p:spPr>
        <p:txBody>
          <a:bodyPr anchor="t">
            <a:spAutoFit/>
          </a:bodyPr>
          <a:lstStyle/>
          <a:p>
            <a:r>
              <a:rPr lang="en-US" altLang="zh-CN"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456</a:t>
            </a:r>
          </a:p>
          <a:p>
            <a:endParaRPr lang="en-US" altLang="zh-CN"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r>
              <a:rPr lang="en-US" altLang="zh-CN"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  66</a:t>
            </a:r>
          </a:p>
          <a:p>
            <a:endParaRPr lang="en-US" altLang="zh-CN"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r>
              <a:rPr lang="en-US" altLang="zh-CN" b="1"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200</a:t>
            </a:r>
          </a:p>
        </p:txBody>
      </p:sp>
      <p:pic>
        <p:nvPicPr>
          <p:cNvPr id="107526" name="图片 2" descr="2017大挑国赛三等奖"/>
          <p:cNvPicPr>
            <a:picLocks noChangeAspect="1"/>
          </p:cNvPicPr>
          <p:nvPr/>
        </p:nvPicPr>
        <p:blipFill>
          <a:blip r:embed="rId2" cstate="print"/>
          <a:srcRect l="13062" t="10338" r="2786" b="11714"/>
          <a:stretch>
            <a:fillRect/>
          </a:stretch>
        </p:blipFill>
        <p:spPr>
          <a:xfrm>
            <a:off x="1878965" y="4475480"/>
            <a:ext cx="2328863" cy="1525588"/>
          </a:xfrm>
          <a:prstGeom prst="rect">
            <a:avLst/>
          </a:prstGeom>
          <a:noFill/>
          <a:ln w="9525">
            <a:noFill/>
          </a:ln>
        </p:spPr>
      </p:pic>
      <p:pic>
        <p:nvPicPr>
          <p:cNvPr id="107527" name="图片 4" descr="2016小挑国赛三等奖"/>
          <p:cNvPicPr>
            <a:picLocks noChangeAspect="1"/>
          </p:cNvPicPr>
          <p:nvPr/>
        </p:nvPicPr>
        <p:blipFill>
          <a:blip r:embed="rId3" cstate="print"/>
          <a:srcRect l="7045" t="1178" r="8478" b="4646"/>
          <a:stretch>
            <a:fillRect/>
          </a:stretch>
        </p:blipFill>
        <p:spPr>
          <a:xfrm>
            <a:off x="7325360" y="4454843"/>
            <a:ext cx="2447925" cy="1535112"/>
          </a:xfrm>
          <a:prstGeom prst="rect">
            <a:avLst/>
          </a:prstGeom>
          <a:noFill/>
          <a:ln w="9525">
            <a:noFill/>
          </a:ln>
        </p:spPr>
      </p:pic>
      <p:pic>
        <p:nvPicPr>
          <p:cNvPr id="107528" name="图片 6" descr="龙鼎奖"/>
          <p:cNvPicPr>
            <a:picLocks noChangeAspect="1"/>
          </p:cNvPicPr>
          <p:nvPr/>
        </p:nvPicPr>
        <p:blipFill>
          <a:blip r:embed="rId4" cstate="print"/>
          <a:srcRect l="2374" t="2200" r="2751" b="3900"/>
          <a:stretch>
            <a:fillRect/>
          </a:stretch>
        </p:blipFill>
        <p:spPr>
          <a:xfrm>
            <a:off x="4712335" y="4454843"/>
            <a:ext cx="2224088" cy="1535112"/>
          </a:xfrm>
          <a:prstGeom prst="rect">
            <a:avLst/>
          </a:prstGeom>
          <a:noFill/>
          <a:ln w="9525">
            <a:noFill/>
          </a:ln>
        </p:spPr>
      </p:pic>
      <p:sp>
        <p:nvSpPr>
          <p:cNvPr id="8" name="AutoShape 248"/>
          <p:cNvSpPr/>
          <p:nvPr/>
        </p:nvSpPr>
        <p:spPr>
          <a:xfrm>
            <a:off x="6064250" y="2033270"/>
            <a:ext cx="4071620" cy="2027555"/>
          </a:xfrm>
          <a:prstGeom prst="roundRect">
            <a:avLst>
              <a:gd name="adj" fmla="val 9028"/>
            </a:avLst>
          </a:prstGeom>
          <a:noFill/>
          <a:ln w="28575" cap="flat" cmpd="sng">
            <a:solidFill>
              <a:srgbClr val="23A6D5"/>
            </a:solidFill>
            <a:prstDash val="solid"/>
            <a:round/>
            <a:headEnd type="none" w="med" len="med"/>
            <a:tailEnd type="none" w="med" len="med"/>
          </a:ln>
        </p:spPr>
        <p:txBody>
          <a:bodyPr wrap="none" anchor="ctr"/>
          <a:lstStyle/>
          <a:p>
            <a:pPr algn="ctr">
              <a:lnSpc>
                <a:spcPct val="140000"/>
              </a:lnSpc>
            </a:pPr>
            <a:endParaRPr lang="zh-CN" altLang="en-US" sz="8800" b="1" dirty="0">
              <a:solidFill>
                <a:srgbClr val="FFFF00"/>
              </a:solidFill>
              <a:latin typeface="Calibri" panose="020F0502020204030204" pitchFamily="34" charset="0"/>
              <a:ea typeface="宋体" panose="02010600030101010101" pitchFamily="2" charset="-122"/>
            </a:endParaRPr>
          </a:p>
        </p:txBody>
      </p:sp>
      <p:sp>
        <p:nvSpPr>
          <p:cNvPr id="9" name="Text Box 4"/>
          <p:cNvSpPr txBox="1"/>
          <p:nvPr/>
        </p:nvSpPr>
        <p:spPr>
          <a:xfrm>
            <a:off x="6200135" y="2188845"/>
            <a:ext cx="3935733" cy="1753235"/>
          </a:xfrm>
          <a:prstGeom prst="rect">
            <a:avLst/>
          </a:prstGeom>
          <a:noFill/>
          <a:ln w="9525">
            <a:noFill/>
          </a:ln>
        </p:spPr>
        <p:txBody>
          <a:bodyPr wrap="square">
            <a:spAutoFit/>
          </a:bodyPr>
          <a:lstStyle/>
          <a:p>
            <a:pPr marR="0" defTabSz="914400">
              <a:buClrTx/>
              <a:buSzTx/>
              <a:buFont typeface="Arial" panose="020B0604020202020204" pitchFamily="34" charset="0"/>
              <a:buNone/>
              <a:defRPr/>
            </a:pPr>
            <a:r>
              <a:rPr kumimoji="0" lang="zh-CN" altLang="en-US" b="1" kern="1200" cap="none" spc="0" normalizeH="0" baseline="0" noProof="1">
                <a:solidFill>
                  <a:srgbClr val="FF0000"/>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a:t>
            </a:r>
            <a:r>
              <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全国移动互联创新大赛  </a:t>
            </a:r>
            <a:r>
              <a:rPr kumimoji="0" lang="zh-CN" altLang="en-US" b="1" kern="1200" cap="none" spc="0" normalizeH="0" baseline="0" noProof="1">
                <a:ln w="22225">
                  <a:solidFill>
                    <a:schemeClr val="accent2"/>
                  </a:solidFill>
                  <a:prstDash val="solid"/>
                </a:ln>
                <a:solidFill>
                  <a:schemeClr val="accent2">
                    <a:lumMod val="40000"/>
                    <a:lumOff val="60000"/>
                  </a:schemeClr>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一等奖</a:t>
            </a:r>
            <a:endPar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R="0" defTabSz="914400">
              <a:buClrTx/>
              <a:buSzTx/>
              <a:buFont typeface="Arial" panose="020B0604020202020204" pitchFamily="34" charset="0"/>
              <a:buNone/>
              <a:defRPr/>
            </a:pPr>
            <a:r>
              <a:rPr kumimoji="0" lang="zh-CN" altLang="en-US" b="1" kern="1200" cap="none" spc="0" normalizeH="0" baseline="0" noProof="1">
                <a:solidFill>
                  <a:srgbClr val="FF0000"/>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a:t>
            </a:r>
            <a:r>
              <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“中华老字号”全国创新创业大赛</a:t>
            </a:r>
          </a:p>
          <a:p>
            <a:pPr marR="0" defTabSz="914400">
              <a:buClrTx/>
              <a:buSzTx/>
              <a:buFont typeface="Arial" panose="020B0604020202020204" pitchFamily="34" charset="0"/>
              <a:buNone/>
              <a:defRPr/>
            </a:pPr>
            <a:r>
              <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          </a:t>
            </a:r>
            <a:r>
              <a:rPr kumimoji="0" lang="zh-CN" altLang="en-US" b="1" kern="1200" cap="none" spc="0" normalizeH="0" baseline="0" noProof="1">
                <a:ln w="22225">
                  <a:solidFill>
                    <a:schemeClr val="accent2"/>
                  </a:solidFill>
                  <a:prstDash val="solid"/>
                </a:ln>
                <a:solidFill>
                  <a:schemeClr val="accent2">
                    <a:lumMod val="40000"/>
                    <a:lumOff val="60000"/>
                  </a:schemeClr>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一等奖</a:t>
            </a:r>
            <a:endPar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R="0" defTabSz="914400">
              <a:buClrTx/>
              <a:buSzTx/>
              <a:buFont typeface="Arial" panose="020B0604020202020204" pitchFamily="34" charset="0"/>
              <a:buNone/>
              <a:defRPr/>
            </a:pPr>
            <a:r>
              <a:rPr kumimoji="0" lang="zh-CN" altLang="en-US" b="1" kern="1200" cap="none" spc="0" normalizeH="0" baseline="0" noProof="1">
                <a:solidFill>
                  <a:srgbClr val="FF0000"/>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a:t>
            </a:r>
            <a:r>
              <a:rPr kumimoji="0" lang="zh-CN" altLang="en-US" sz="1800"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全国</a:t>
            </a:r>
            <a:r>
              <a:rPr lang="zh-CN" altLang="en-US" sz="1800" b="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“创青春”创</a:t>
            </a:r>
            <a:r>
              <a:rPr lang="zh-CN" altLang="en-US" b="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业大赛  </a:t>
            </a:r>
            <a:r>
              <a:rPr lang="zh-CN" altLang="en-US" b="1">
                <a:ln w="22225">
                  <a:solidFill>
                    <a:schemeClr val="accent2"/>
                  </a:solidFill>
                  <a:prstDash val="solid"/>
                </a:ln>
                <a:solidFill>
                  <a:schemeClr val="accent2">
                    <a:lumMod val="40000"/>
                    <a:lumOff val="60000"/>
                  </a:schemeClr>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银奖</a:t>
            </a:r>
          </a:p>
          <a:p>
            <a:pPr marR="0" defTabSz="914400">
              <a:buClrTx/>
              <a:buSzTx/>
              <a:buFont typeface="Arial" panose="020B0604020202020204" pitchFamily="34" charset="0"/>
              <a:buNone/>
              <a:defRPr/>
            </a:pPr>
            <a:r>
              <a:rPr kumimoji="0" lang="zh-CN" altLang="en-US" b="1" kern="1200" cap="none" spc="0" normalizeH="0" baseline="0" noProof="1">
                <a:solidFill>
                  <a:srgbClr val="FF0000"/>
                </a:solidFill>
                <a:latin typeface="宋体" panose="02010600030101010101" pitchFamily="2" charset="-122"/>
                <a:ea typeface="宋体" panose="02010600030101010101" pitchFamily="2" charset="-122"/>
                <a:cs typeface="楷体" panose="02010609060101010101" pitchFamily="49" charset="-122"/>
                <a:sym typeface="宋体" panose="02010600030101010101" pitchFamily="2" charset="-122"/>
              </a:rPr>
              <a:t>★</a:t>
            </a:r>
            <a:r>
              <a:rPr lang="zh-CN" altLang="en-US" b="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中国大学生服务外包创新创业大赛</a:t>
            </a:r>
            <a:endParaRPr kumimoji="0" lang="zh-CN" altLang="en-US" b="1" kern="1200" cap="none" spc="0" normalizeH="0" baseline="0" noProof="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a:p>
            <a:pPr marR="0" defTabSz="914400">
              <a:buClrTx/>
              <a:buSzTx/>
              <a:buFont typeface="Arial" panose="020B0604020202020204" pitchFamily="34" charset="0"/>
              <a:buNone/>
              <a:defRPr/>
            </a:pPr>
            <a:r>
              <a:rPr lang="zh-CN" altLang="en-US" b="1">
                <a:solidFill>
                  <a:srgbClr val="0080FF"/>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          </a:t>
            </a:r>
            <a:r>
              <a:rPr lang="zh-CN" altLang="en-US" b="1">
                <a:ln w="22225">
                  <a:solidFill>
                    <a:schemeClr val="accent2"/>
                  </a:solidFill>
                  <a:prstDash val="solid"/>
                </a:ln>
                <a:solidFill>
                  <a:schemeClr val="accent2">
                    <a:lumMod val="40000"/>
                    <a:lumOff val="60000"/>
                  </a:schemeClr>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二等奖</a:t>
            </a:r>
            <a:endParaRPr kumimoji="0" lang="zh-CN" altLang="en-US" b="1" kern="1200" cap="none" spc="0" normalizeH="0" baseline="0" noProof="1">
              <a:ln w="22225">
                <a:solidFill>
                  <a:schemeClr val="accent2"/>
                </a:solidFill>
                <a:prstDash val="solid"/>
              </a:ln>
              <a:solidFill>
                <a:schemeClr val="accent2">
                  <a:lumMod val="40000"/>
                  <a:lumOff val="60000"/>
                </a:schemeClr>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sp>
        <p:nvSpPr>
          <p:cNvPr id="106505" name="Rectangle 44"/>
          <p:cNvSpPr/>
          <p:nvPr/>
        </p:nvSpPr>
        <p:spPr>
          <a:xfrm>
            <a:off x="1551305" y="1403350"/>
            <a:ext cx="8325485" cy="553085"/>
          </a:xfrm>
          <a:prstGeom prst="rect">
            <a:avLst/>
          </a:prstGeom>
          <a:noFill/>
          <a:ln w="9525">
            <a:noFill/>
          </a:ln>
        </p:spPr>
        <p:txBody>
          <a:bodyPr wrap="square" anchor="t">
            <a:spAutoFit/>
          </a:bodyPr>
          <a:lstStyle/>
          <a:p>
            <a:pPr algn="l">
              <a:lnSpc>
                <a:spcPct val="150000"/>
              </a:lnSpc>
              <a:spcBef>
                <a:spcPts val="0"/>
              </a:spcBef>
            </a:pPr>
            <a:r>
              <a:rPr lang="en-US" altLang="zh-CN" sz="2000" b="1" dirty="0">
                <a:solidFill>
                  <a:srgbClr val="003264"/>
                </a:solidFill>
                <a:latin typeface="微软雅黑" panose="020B0503020204020204" pitchFamily="34" charset="-122"/>
                <a:ea typeface="微软雅黑" panose="020B0503020204020204" pitchFamily="34" charset="-122"/>
              </a:rPr>
              <a:t>  </a:t>
            </a:r>
            <a:r>
              <a:rPr lang="zh-CN" altLang="en-US" b="1" dirty="0">
                <a:solidFill>
                  <a:srgbClr val="003264"/>
                </a:solidFill>
                <a:latin typeface="微软雅黑" panose="020B0503020204020204" pitchFamily="34" charset="-122"/>
                <a:ea typeface="微软雅黑" panose="020B0503020204020204" pitchFamily="34" charset="-122"/>
              </a:rPr>
              <a:t>2014-2018年全国普通高校竞赛评估结果（本科），学校排名</a:t>
            </a:r>
            <a:r>
              <a:rPr lang="zh-CN" altLang="en-US" b="1" dirty="0">
                <a:solidFill>
                  <a:srgbClr val="FF0000"/>
                </a:solidFill>
                <a:latin typeface="微软雅黑" panose="020B0503020204020204" pitchFamily="34" charset="-122"/>
                <a:ea typeface="微软雅黑" panose="020B0503020204020204" pitchFamily="34" charset="-122"/>
              </a:rPr>
              <a:t>全国第145位</a:t>
            </a:r>
            <a:r>
              <a:rPr lang="zh-CN" altLang="en-US" b="1" dirty="0">
                <a:solidFill>
                  <a:srgbClr val="003264"/>
                </a:solidFill>
                <a:latin typeface="微软雅黑" panose="020B0503020204020204" pitchFamily="34" charset="-122"/>
                <a:ea typeface="微软雅黑" panose="020B0503020204020204" pitchFamily="34" charset="-122"/>
              </a:rPr>
              <a:t>。</a:t>
            </a:r>
          </a:p>
        </p:txBody>
      </p:sp>
      <p:sp>
        <p:nvSpPr>
          <p:cNvPr id="4" name="矩形 18"/>
          <p:cNvSpPr>
            <a:spLocks noChangeArrowheads="1"/>
          </p:cNvSpPr>
          <p:nvPr/>
        </p:nvSpPr>
        <p:spPr bwMode="auto">
          <a:xfrm>
            <a:off x="947420" y="1004253"/>
            <a:ext cx="146558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学科竞赛</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图片 6" descr="IMG_261"/>
          <p:cNvPicPr>
            <a:picLocks noChangeAspect="1"/>
          </p:cNvPicPr>
          <p:nvPr/>
        </p:nvPicPr>
        <p:blipFill>
          <a:blip r:embed="rId3" cstate="print"/>
          <a:stretch>
            <a:fillRect/>
          </a:stretch>
        </p:blipFill>
        <p:spPr>
          <a:xfrm>
            <a:off x="7713345" y="3877310"/>
            <a:ext cx="2585720" cy="1940560"/>
          </a:xfrm>
          <a:prstGeom prst="roundRect">
            <a:avLst/>
          </a:prstGeom>
          <a:noFill/>
          <a:ln w="9525">
            <a:noFill/>
          </a:ln>
        </p:spPr>
      </p:pic>
      <p:pic>
        <p:nvPicPr>
          <p:cNvPr id="111621" name="图片 3" descr="IMG_258"/>
          <p:cNvPicPr>
            <a:picLocks noChangeAspect="1"/>
          </p:cNvPicPr>
          <p:nvPr/>
        </p:nvPicPr>
        <p:blipFill>
          <a:blip r:embed="rId4" cstate="print"/>
          <a:stretch>
            <a:fillRect/>
          </a:stretch>
        </p:blipFill>
        <p:spPr>
          <a:xfrm>
            <a:off x="1757680" y="3894455"/>
            <a:ext cx="2780030" cy="1923415"/>
          </a:xfrm>
          <a:prstGeom prst="roundRect">
            <a:avLst/>
          </a:prstGeom>
          <a:noFill/>
          <a:ln w="9525">
            <a:noFill/>
          </a:ln>
        </p:spPr>
      </p:pic>
      <p:pic>
        <p:nvPicPr>
          <p:cNvPr id="7" name="图片 6" descr="IMG_256"/>
          <p:cNvPicPr>
            <a:picLocks noChangeAspect="1"/>
          </p:cNvPicPr>
          <p:nvPr/>
        </p:nvPicPr>
        <p:blipFill>
          <a:blip r:embed="rId5" cstate="print"/>
          <a:srcRect l="7880" r="5325" b="3066"/>
          <a:stretch>
            <a:fillRect/>
          </a:stretch>
        </p:blipFill>
        <p:spPr>
          <a:xfrm>
            <a:off x="2547620" y="1655445"/>
            <a:ext cx="2687320" cy="1764030"/>
          </a:xfrm>
          <a:prstGeom prst="snip2DiagRect">
            <a:avLst/>
          </a:prstGeom>
          <a:noFill/>
          <a:ln w="9525">
            <a:noFill/>
          </a:ln>
        </p:spPr>
      </p:pic>
      <p:pic>
        <p:nvPicPr>
          <p:cNvPr id="8" name="图片 1" descr="IMG_256"/>
          <p:cNvPicPr>
            <a:picLocks noChangeAspect="1"/>
          </p:cNvPicPr>
          <p:nvPr/>
        </p:nvPicPr>
        <p:blipFill>
          <a:blip r:embed="rId6" cstate="print"/>
          <a:srcRect r="17978" b="536"/>
          <a:stretch>
            <a:fillRect/>
          </a:stretch>
        </p:blipFill>
        <p:spPr>
          <a:xfrm>
            <a:off x="6127115" y="1655445"/>
            <a:ext cx="2707005" cy="1776095"/>
          </a:xfrm>
          <a:prstGeom prst="snip2DiagRect">
            <a:avLst/>
          </a:prstGeom>
          <a:noFill/>
          <a:ln w="9525">
            <a:noFill/>
          </a:ln>
        </p:spPr>
      </p:pic>
      <p:pic>
        <p:nvPicPr>
          <p:cNvPr id="9" name="图片 8" descr="图5湖南省人大常委会副主任王珂敏调研大学生创新创业工作"/>
          <p:cNvPicPr>
            <a:picLocks noChangeAspect="1"/>
          </p:cNvPicPr>
          <p:nvPr/>
        </p:nvPicPr>
        <p:blipFill>
          <a:blip r:embed="rId7" cstate="print"/>
          <a:stretch>
            <a:fillRect/>
          </a:stretch>
        </p:blipFill>
        <p:spPr>
          <a:xfrm>
            <a:off x="4643120" y="3879850"/>
            <a:ext cx="2906395" cy="1938020"/>
          </a:xfrm>
          <a:prstGeom prst="roundRect">
            <a:avLst/>
          </a:prstGeom>
        </p:spPr>
      </p:pic>
      <p:graphicFrame>
        <p:nvGraphicFramePr>
          <p:cNvPr id="3" name="表格 2"/>
          <p:cNvGraphicFramePr>
            <a:graphicFrameLocks noGrp="1"/>
          </p:cNvGraphicFramePr>
          <p:nvPr/>
        </p:nvGraphicFramePr>
        <p:xfrm>
          <a:off x="2844165" y="3419475"/>
          <a:ext cx="2390775" cy="373380"/>
        </p:xfrm>
        <a:graphic>
          <a:graphicData uri="http://schemas.openxmlformats.org/drawingml/2006/table">
            <a:tbl>
              <a:tblPr firstRow="1" bandRow="1">
                <a:tableStyleId>{5C22544A-7EE6-4342-B048-85BDC9FD1C3A}</a:tableStyleId>
              </a:tblPr>
              <a:tblGrid>
                <a:gridCol w="2390775"/>
              </a:tblGrid>
              <a:tr h="3733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省长  许达哲</a:t>
                      </a:r>
                    </a:p>
                  </a:txBody>
                  <a:tcPr marL="91449" marR="91449" marT="45703" marB="45703" anchor="ctr">
                    <a:solidFill>
                      <a:schemeClr val="tx2">
                        <a:lumMod val="25000"/>
                        <a:lumOff val="75000"/>
                        <a:alpha val="81000"/>
                      </a:schemeClr>
                    </a:solidFill>
                  </a:tcPr>
                </a:tc>
              </a:tr>
            </a:tbl>
          </a:graphicData>
        </a:graphic>
      </p:graphicFrame>
      <p:graphicFrame>
        <p:nvGraphicFramePr>
          <p:cNvPr id="4" name="表格 3"/>
          <p:cNvGraphicFramePr>
            <a:graphicFrameLocks noGrp="1"/>
          </p:cNvGraphicFramePr>
          <p:nvPr/>
        </p:nvGraphicFramePr>
        <p:xfrm>
          <a:off x="6430645" y="3419475"/>
          <a:ext cx="2403475" cy="373380"/>
        </p:xfrm>
        <a:graphic>
          <a:graphicData uri="http://schemas.openxmlformats.org/drawingml/2006/table">
            <a:tbl>
              <a:tblPr firstRow="1" bandRow="1">
                <a:tableStyleId>{5C22544A-7EE6-4342-B048-85BDC9FD1C3A}</a:tableStyleId>
              </a:tblPr>
              <a:tblGrid>
                <a:gridCol w="2403475"/>
              </a:tblGrid>
              <a:tr h="3733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省政协主席  李微微</a:t>
                      </a:r>
                    </a:p>
                  </a:txBody>
                  <a:tcPr marL="91449" marR="91449" marT="45703" marB="45703" anchor="ctr">
                    <a:solidFill>
                      <a:schemeClr val="tx2">
                        <a:lumMod val="25000"/>
                        <a:lumOff val="75000"/>
                        <a:alpha val="81000"/>
                      </a:schemeClr>
                    </a:solidFill>
                  </a:tcPr>
                </a:tc>
              </a:tr>
            </a:tbl>
          </a:graphicData>
        </a:graphic>
      </p:graphicFrame>
      <p:graphicFrame>
        <p:nvGraphicFramePr>
          <p:cNvPr id="5" name="表格 4"/>
          <p:cNvGraphicFramePr>
            <a:graphicFrameLocks noGrp="1"/>
          </p:cNvGraphicFramePr>
          <p:nvPr/>
        </p:nvGraphicFramePr>
        <p:xfrm>
          <a:off x="1990725" y="5817870"/>
          <a:ext cx="2313305" cy="347980"/>
        </p:xfrm>
        <a:graphic>
          <a:graphicData uri="http://schemas.openxmlformats.org/drawingml/2006/table">
            <a:tbl>
              <a:tblPr firstRow="1" bandRow="1">
                <a:tableStyleId>{5C22544A-7EE6-4342-B048-85BDC9FD1C3A}</a:tableStyleId>
              </a:tblPr>
              <a:tblGrid>
                <a:gridCol w="2313305"/>
              </a:tblGrid>
              <a:tr h="3479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省人大副主任  周农</a:t>
                      </a:r>
                    </a:p>
                  </a:txBody>
                  <a:tcPr marL="91449" marR="91449" marT="45703" marB="45703" anchor="ctr">
                    <a:solidFill>
                      <a:schemeClr val="tx2">
                        <a:lumMod val="25000"/>
                        <a:lumOff val="75000"/>
                        <a:alpha val="81000"/>
                      </a:schemeClr>
                    </a:solidFill>
                  </a:tcPr>
                </a:tc>
              </a:tr>
            </a:tbl>
          </a:graphicData>
        </a:graphic>
      </p:graphicFrame>
      <p:graphicFrame>
        <p:nvGraphicFramePr>
          <p:cNvPr id="6" name="表格 5"/>
          <p:cNvGraphicFramePr>
            <a:graphicFrameLocks noGrp="1"/>
          </p:cNvGraphicFramePr>
          <p:nvPr/>
        </p:nvGraphicFramePr>
        <p:xfrm>
          <a:off x="4939030" y="5817870"/>
          <a:ext cx="2313305" cy="347980"/>
        </p:xfrm>
        <a:graphic>
          <a:graphicData uri="http://schemas.openxmlformats.org/drawingml/2006/table">
            <a:tbl>
              <a:tblPr firstRow="1" bandRow="1">
                <a:tableStyleId>{5C22544A-7EE6-4342-B048-85BDC9FD1C3A}</a:tableStyleId>
              </a:tblPr>
              <a:tblGrid>
                <a:gridCol w="2313305"/>
              </a:tblGrid>
              <a:tr h="3479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省人大副主任  王珂敏</a:t>
                      </a:r>
                    </a:p>
                  </a:txBody>
                  <a:tcPr marL="91449" marR="91449" marT="45703" marB="45703" anchor="ctr">
                    <a:solidFill>
                      <a:schemeClr val="tx2">
                        <a:lumMod val="25000"/>
                        <a:lumOff val="75000"/>
                        <a:alpha val="81000"/>
                      </a:schemeClr>
                    </a:solidFill>
                  </a:tcPr>
                </a:tc>
              </a:tr>
            </a:tbl>
          </a:graphicData>
        </a:graphic>
      </p:graphicFrame>
      <p:graphicFrame>
        <p:nvGraphicFramePr>
          <p:cNvPr id="10" name="表格 9"/>
          <p:cNvGraphicFramePr>
            <a:graphicFrameLocks noGrp="1"/>
          </p:cNvGraphicFramePr>
          <p:nvPr/>
        </p:nvGraphicFramePr>
        <p:xfrm>
          <a:off x="7856855" y="5817870"/>
          <a:ext cx="2339340" cy="347980"/>
        </p:xfrm>
        <a:graphic>
          <a:graphicData uri="http://schemas.openxmlformats.org/drawingml/2006/table">
            <a:tbl>
              <a:tblPr firstRow="1" bandRow="1">
                <a:tableStyleId>{5C22544A-7EE6-4342-B048-85BDC9FD1C3A}</a:tableStyleId>
              </a:tblPr>
              <a:tblGrid>
                <a:gridCol w="2339340"/>
              </a:tblGrid>
              <a:tr h="34798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团中央组织部长  万速成</a:t>
                      </a:r>
                    </a:p>
                  </a:txBody>
                  <a:tcPr marL="91449" marR="91449" marT="45703" marB="45703" anchor="ctr">
                    <a:solidFill>
                      <a:schemeClr val="tx2">
                        <a:lumMod val="25000"/>
                        <a:lumOff val="75000"/>
                        <a:alpha val="81000"/>
                      </a:schemeClr>
                    </a:solidFill>
                  </a:tcPr>
                </a:tc>
              </a:tr>
            </a:tbl>
          </a:graphicData>
        </a:graphic>
      </p:graphicFrame>
      <p:sp>
        <p:nvSpPr>
          <p:cNvPr id="2" name="矩形 18"/>
          <p:cNvSpPr>
            <a:spLocks noChangeArrowheads="1"/>
          </p:cNvSpPr>
          <p:nvPr/>
        </p:nvSpPr>
        <p:spPr bwMode="auto">
          <a:xfrm>
            <a:off x="947420" y="1004253"/>
            <a:ext cx="146558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领导视察</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图片 11"/>
          <p:cNvPicPr>
            <a:picLocks noChangeAspect="1"/>
          </p:cNvPicPr>
          <p:nvPr/>
        </p:nvPicPr>
        <p:blipFill>
          <a:blip r:embed="rId3" cstate="print"/>
          <a:stretch>
            <a:fillRect/>
          </a:stretch>
        </p:blipFill>
        <p:spPr>
          <a:xfrm>
            <a:off x="1499870" y="1702435"/>
            <a:ext cx="6256020" cy="3454400"/>
          </a:xfrm>
          <a:prstGeom prst="rect">
            <a:avLst/>
          </a:prstGeom>
          <a:noFill/>
          <a:ln w="9525">
            <a:noFill/>
          </a:ln>
        </p:spPr>
      </p:pic>
      <p:pic>
        <p:nvPicPr>
          <p:cNvPr id="113670" name="图片 5" descr="QQ图片20150530202815"/>
          <p:cNvPicPr>
            <a:picLocks noChangeAspect="1"/>
          </p:cNvPicPr>
          <p:nvPr/>
        </p:nvPicPr>
        <p:blipFill>
          <a:blip r:embed="rId4" cstate="print"/>
          <a:srcRect l="229" t="43613" r="-255" b="6378"/>
          <a:stretch>
            <a:fillRect/>
          </a:stretch>
        </p:blipFill>
        <p:spPr>
          <a:xfrm>
            <a:off x="7928610" y="1702435"/>
            <a:ext cx="2348230" cy="1790065"/>
          </a:xfrm>
          <a:prstGeom prst="rect">
            <a:avLst/>
          </a:prstGeom>
          <a:noFill/>
          <a:ln w="9525">
            <a:noFill/>
          </a:ln>
        </p:spPr>
      </p:pic>
      <p:pic>
        <p:nvPicPr>
          <p:cNvPr id="113671" name="图片 2" descr="QQ图片20150530202824"/>
          <p:cNvPicPr>
            <a:picLocks noChangeAspect="1"/>
          </p:cNvPicPr>
          <p:nvPr/>
        </p:nvPicPr>
        <p:blipFill>
          <a:blip r:embed="rId5" cstate="print"/>
          <a:srcRect l="1271" t="11510" r="6538" b="11407"/>
          <a:stretch>
            <a:fillRect/>
          </a:stretch>
        </p:blipFill>
        <p:spPr>
          <a:xfrm>
            <a:off x="7928610" y="3492500"/>
            <a:ext cx="2348865" cy="1751965"/>
          </a:xfrm>
          <a:prstGeom prst="rect">
            <a:avLst/>
          </a:prstGeom>
          <a:noFill/>
          <a:ln w="9525">
            <a:noFill/>
          </a:ln>
        </p:spPr>
      </p:pic>
      <p:graphicFrame>
        <p:nvGraphicFramePr>
          <p:cNvPr id="3" name="表格 2"/>
          <p:cNvGraphicFramePr>
            <a:graphicFrameLocks noGrp="1"/>
          </p:cNvGraphicFramePr>
          <p:nvPr/>
        </p:nvGraphicFramePr>
        <p:xfrm>
          <a:off x="1499870" y="5386705"/>
          <a:ext cx="8778240" cy="566420"/>
        </p:xfrm>
        <a:graphic>
          <a:graphicData uri="http://schemas.openxmlformats.org/drawingml/2006/table">
            <a:tbl>
              <a:tblPr firstRow="1" bandRow="1">
                <a:tableStyleId>{5C22544A-7EE6-4342-B048-85BDC9FD1C3A}</a:tableStyleId>
              </a:tblPr>
              <a:tblGrid>
                <a:gridCol w="1463040"/>
                <a:gridCol w="1463040"/>
                <a:gridCol w="1463040"/>
                <a:gridCol w="1463040"/>
                <a:gridCol w="1463040"/>
                <a:gridCol w="1463040"/>
              </a:tblGrid>
              <a:tr h="566420">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人民日报</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中国教育报</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湖南日报</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人民网</a:t>
                      </a:r>
                    </a:p>
                  </a:txBody>
                  <a:tcPr marL="91449" marR="91449" marT="45703" marB="45703" anchor="ctr">
                    <a:solidFill>
                      <a:schemeClr val="tx2">
                        <a:lumMod val="25000"/>
                        <a:lumOff val="75000"/>
                        <a:alpha val="81000"/>
                      </a:schemeClr>
                    </a:solidFill>
                  </a:tcPr>
                </a:tc>
                <a:tc>
                  <a:txBody>
                    <a:bodyPr/>
                    <a:lstStyle/>
                    <a:p>
                      <a:pPr marL="0" marR="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光明网</a:t>
                      </a:r>
                    </a:p>
                  </a:txBody>
                  <a:tcPr marL="91449" marR="91449" marT="45703" marB="45703" anchor="ctr">
                    <a:solidFill>
                      <a:schemeClr val="tx2">
                        <a:lumMod val="25000"/>
                        <a:lumOff val="75000"/>
                        <a:alpha val="81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b="0" dirty="0">
                          <a:solidFill>
                            <a:schemeClr val="tx1"/>
                          </a:solidFill>
                          <a:latin typeface="微软雅黑" panose="020B0503020204020204" pitchFamily="34" charset="-122"/>
                          <a:ea typeface="微软雅黑" panose="020B0503020204020204" pitchFamily="34" charset="-122"/>
                          <a:sym typeface="+mn-ea"/>
                        </a:rPr>
                        <a:t>中国新闻网</a:t>
                      </a:r>
                    </a:p>
                  </a:txBody>
                  <a:tcPr marL="91449" marR="91449" marT="45703" marB="45703" anchor="ctr">
                    <a:solidFill>
                      <a:schemeClr val="tx2">
                        <a:lumMod val="25000"/>
                        <a:lumOff val="75000"/>
                        <a:alpha val="81000"/>
                      </a:schemeClr>
                    </a:solidFill>
                  </a:tcPr>
                </a:tc>
              </a:tr>
            </a:tbl>
          </a:graphicData>
        </a:graphic>
      </p:graphicFrame>
      <p:sp>
        <p:nvSpPr>
          <p:cNvPr id="4" name="矩形 18"/>
          <p:cNvSpPr>
            <a:spLocks noChangeArrowheads="1"/>
          </p:cNvSpPr>
          <p:nvPr/>
        </p:nvSpPr>
        <p:spPr bwMode="auto">
          <a:xfrm>
            <a:off x="947420" y="1004253"/>
            <a:ext cx="1465580"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媒体报道</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59496" y="2492896"/>
            <a:ext cx="8928993" cy="1814777"/>
            <a:chOff x="1559496" y="1844824"/>
            <a:chExt cx="8928993" cy="1814777"/>
          </a:xfrm>
        </p:grpSpPr>
        <p:sp>
          <p:nvSpPr>
            <p:cNvPr id="16" name="Text Box 39"/>
            <p:cNvSpPr txBox="1"/>
            <p:nvPr/>
          </p:nvSpPr>
          <p:spPr>
            <a:xfrm>
              <a:off x="5231904" y="2612579"/>
              <a:ext cx="3111826"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400" b="1" dirty="0" smtClean="0">
                  <a:solidFill>
                    <a:schemeClr val="bg1"/>
                  </a:solidFill>
                  <a:latin typeface="Arial" panose="020B0604020202020204" pitchFamily="34" charset="0"/>
                  <a:ea typeface="微软雅黑" panose="020B0503020204020204" pitchFamily="34" charset="-122"/>
                </a:rPr>
                <a:t>学校基本情况</a:t>
              </a:r>
              <a:endParaRPr lang="zh-CN" altLang="en-US" sz="2400" b="1" dirty="0">
                <a:solidFill>
                  <a:schemeClr val="bg1"/>
                </a:solidFill>
                <a:latin typeface="Arial" panose="020B0604020202020204" pitchFamily="34" charset="0"/>
                <a:ea typeface="微软雅黑" panose="020B0503020204020204" pitchFamily="34" charset="-122"/>
              </a:endParaRPr>
            </a:p>
          </p:txBody>
        </p:sp>
        <p:grpSp>
          <p:nvGrpSpPr>
            <p:cNvPr id="17" name="组合 15"/>
            <p:cNvGrpSpPr/>
            <p:nvPr/>
          </p:nvGrpSpPr>
          <p:grpSpPr>
            <a:xfrm>
              <a:off x="1559496" y="1844824"/>
              <a:ext cx="8928993" cy="1814777"/>
              <a:chOff x="170694" y="177982"/>
              <a:chExt cx="3843455" cy="781165"/>
            </a:xfrm>
          </p:grpSpPr>
          <p:sp>
            <p:nvSpPr>
              <p:cNvPr id="19" name="等腰三角形 18"/>
              <p:cNvSpPr/>
              <p:nvPr/>
            </p:nvSpPr>
            <p:spPr>
              <a:xfrm>
                <a:off x="1233863" y="177982"/>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0" name="等腰三角形 19"/>
              <p:cNvSpPr/>
              <p:nvPr/>
            </p:nvSpPr>
            <p:spPr>
              <a:xfrm flipV="1">
                <a:off x="200258" y="602633"/>
                <a:ext cx="355284" cy="356514"/>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 name="矩形 20"/>
              <p:cNvSpPr/>
              <p:nvPr/>
            </p:nvSpPr>
            <p:spPr>
              <a:xfrm>
                <a:off x="170694" y="261768"/>
                <a:ext cx="3843455" cy="611981"/>
              </a:xfrm>
              <a:prstGeom prst="rect">
                <a:avLst/>
              </a:prstGeom>
              <a:solidFill>
                <a:srgbClr val="C4C7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rgbClr val="4CA6C6"/>
                  </a:solidFill>
                </a:endParaRPr>
              </a:p>
            </p:txBody>
          </p:sp>
          <p:sp>
            <p:nvSpPr>
              <p:cNvPr id="22" name="平行四边形 21"/>
              <p:cNvSpPr/>
              <p:nvPr/>
            </p:nvSpPr>
            <p:spPr>
              <a:xfrm>
                <a:off x="376965" y="178257"/>
                <a:ext cx="1036076" cy="779005"/>
              </a:xfrm>
              <a:prstGeom prst="parallelogram">
                <a:avLst>
                  <a:gd name="adj" fmla="val 48207"/>
                </a:avLst>
              </a:prstGeom>
              <a:solidFill>
                <a:srgbClr val="3381C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 name="文本框 8"/>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smtClean="0">
                    <a:solidFill>
                      <a:schemeClr val="bg1">
                        <a:lumMod val="95000"/>
                      </a:schemeClr>
                    </a:solidFill>
                    <a:latin typeface="Impact" panose="020B0806030902050204" pitchFamily="34" charset="0"/>
                  </a:rPr>
                  <a:t>03</a:t>
                </a:r>
                <a:endParaRPr lang="zh-CN" altLang="en-US" sz="8000" dirty="0">
                  <a:solidFill>
                    <a:schemeClr val="bg1">
                      <a:lumMod val="95000"/>
                    </a:schemeClr>
                  </a:solidFill>
                  <a:latin typeface="Impact" panose="020B0806030902050204" pitchFamily="34" charset="0"/>
                </a:endParaRPr>
              </a:p>
            </p:txBody>
          </p:sp>
        </p:grpSp>
        <p:sp>
          <p:nvSpPr>
            <p:cNvPr id="18" name="Text Box 39"/>
            <p:cNvSpPr txBox="1"/>
            <p:nvPr/>
          </p:nvSpPr>
          <p:spPr>
            <a:xfrm>
              <a:off x="4079776" y="2348880"/>
              <a:ext cx="6336704"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3600" b="1" dirty="0" smtClean="0">
                  <a:solidFill>
                    <a:srgbClr val="3381C7"/>
                  </a:solidFill>
                  <a:latin typeface="Arial" panose="020B0604020202020204" pitchFamily="34" charset="0"/>
                  <a:ea typeface="微软雅黑" panose="020B0503020204020204" pitchFamily="34" charset="-122"/>
                </a:rPr>
                <a:t>当前双创工作的问题和建议</a:t>
              </a:r>
              <a:endParaRPr lang="zh-CN" altLang="en-US" sz="3600" b="1" dirty="0">
                <a:solidFill>
                  <a:srgbClr val="3381C7"/>
                </a:solidFill>
                <a:latin typeface="Arial" panose="020B0604020202020204" pitchFamily="34" charset="0"/>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74" name="组合 23"/>
          <p:cNvGrpSpPr/>
          <p:nvPr/>
        </p:nvGrpSpPr>
        <p:grpSpPr>
          <a:xfrm>
            <a:off x="1010920" y="1278253"/>
            <a:ext cx="10917728" cy="3644895"/>
            <a:chOff x="4561450" y="3837027"/>
            <a:chExt cx="4187926" cy="922913"/>
          </a:xfrm>
        </p:grpSpPr>
        <p:sp>
          <p:nvSpPr>
            <p:cNvPr id="19" name="矩形 18"/>
            <p:cNvSpPr/>
            <p:nvPr/>
          </p:nvSpPr>
          <p:spPr bwMode="auto">
            <a:xfrm>
              <a:off x="4561450" y="3837027"/>
              <a:ext cx="4157810" cy="236748"/>
            </a:xfrm>
            <a:prstGeom prst="rect">
              <a:avLst/>
            </a:prstGeom>
          </p:spPr>
          <p:style>
            <a:lnRef idx="1">
              <a:schemeClr val="accent6"/>
            </a:lnRef>
            <a:fillRef idx="2">
              <a:schemeClr val="accent6"/>
            </a:fillRef>
            <a:effectRef idx="1">
              <a:schemeClr val="accent6"/>
            </a:effectRef>
            <a:fontRef idx="minor">
              <a:schemeClr val="dk1"/>
            </a:fontRef>
          </p:style>
          <p:txBody>
            <a:bodyPr tIns="108000" anchor="ctr"/>
            <a:lstStyle/>
            <a:p>
              <a:pPr marL="0" marR="0" lvl="0" indent="0" algn="ctr" defTabSz="711200" rtl="0" eaLnBrk="0" fontAlgn="auto" latinLnBrk="0" hangingPunct="0">
                <a:lnSpc>
                  <a:spcPct val="7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cs typeface="+mn-cs"/>
                  <a:sym typeface="+mn-ea"/>
                </a:rPr>
                <a:t>存在的问题</a:t>
              </a:r>
            </a:p>
          </p:txBody>
        </p:sp>
        <p:sp>
          <p:nvSpPr>
            <p:cNvPr id="62479" name="TextBox 21"/>
            <p:cNvSpPr txBox="1"/>
            <p:nvPr/>
          </p:nvSpPr>
          <p:spPr>
            <a:xfrm>
              <a:off x="4591566" y="4113111"/>
              <a:ext cx="4157810" cy="646829"/>
            </a:xfrm>
            <a:prstGeom prst="rect">
              <a:avLst/>
            </a:prstGeom>
            <a:solidFill>
              <a:srgbClr val="F2F2F2">
                <a:alpha val="65881"/>
              </a:srgbClr>
            </a:solidFill>
            <a:ln w="9525" cap="flat" cmpd="sng">
              <a:solidFill>
                <a:srgbClr val="BFBFBF"/>
              </a:solidFill>
              <a:prstDash val="solid"/>
              <a:round/>
              <a:headEnd type="none" w="med" len="med"/>
              <a:tailEnd type="none" w="med" len="med"/>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285750" lvl="0" indent="-285750">
                <a:lnSpc>
                  <a:spcPct val="200000"/>
                </a:lnSpc>
                <a:spcBef>
                  <a:spcPct val="0"/>
                </a:spcBef>
              </a:pPr>
              <a:r>
                <a:rPr lang="en-US" altLang="zh-CN" sz="2000" b="1" dirty="0">
                  <a:solidFill>
                    <a:srgbClr val="0080FF"/>
                  </a:solidFill>
                  <a:latin typeface="微软雅黑" panose="020B0503020204020204" pitchFamily="34" charset="-122"/>
                  <a:ea typeface="微软雅黑" panose="020B0503020204020204" pitchFamily="34" charset="-122"/>
                </a:rPr>
                <a:t>    </a:t>
              </a:r>
              <a:r>
                <a:rPr lang="zh-CN" altLang="en-US" sz="2000" b="1" dirty="0">
                  <a:solidFill>
                    <a:srgbClr val="0080FF"/>
                  </a:solidFill>
                  <a:latin typeface="微软雅黑" panose="020B0503020204020204" pitchFamily="34" charset="-122"/>
                  <a:ea typeface="微软雅黑" panose="020B0503020204020204" pitchFamily="34" charset="-122"/>
                </a:rPr>
                <a:t>对创新创业的认识需要进一步深化。</a:t>
              </a:r>
            </a:p>
            <a:p>
              <a:pPr marL="285750" lvl="0" indent="-285750">
                <a:lnSpc>
                  <a:spcPct val="200000"/>
                </a:lnSpc>
                <a:spcBef>
                  <a:spcPct val="0"/>
                </a:spcBef>
              </a:pPr>
              <a:r>
                <a:rPr lang="zh-CN" altLang="en-US" sz="2000" b="1" dirty="0">
                  <a:solidFill>
                    <a:srgbClr val="0080FF"/>
                  </a:solidFill>
                  <a:latin typeface="微软雅黑" panose="020B0503020204020204" pitchFamily="34" charset="-122"/>
                  <a:ea typeface="微软雅黑" panose="020B0503020204020204" pitchFamily="34" charset="-122"/>
                </a:rPr>
                <a:t>    创新创业教育特别是课程设置和教学内容尚不适应需</a:t>
              </a:r>
              <a:r>
                <a:rPr lang="zh-CN" altLang="en-US" sz="2000" b="1" dirty="0" smtClean="0">
                  <a:solidFill>
                    <a:srgbClr val="0080FF"/>
                  </a:solidFill>
                  <a:latin typeface="微软雅黑" panose="020B0503020204020204" pitchFamily="34" charset="-122"/>
                  <a:ea typeface="微软雅黑" panose="020B0503020204020204" pitchFamily="34" charset="-122"/>
                </a:rPr>
                <a:t>要。</a:t>
              </a:r>
              <a:endParaRPr lang="zh-CN" altLang="en-US" sz="2000" b="1" dirty="0">
                <a:solidFill>
                  <a:srgbClr val="0080FF"/>
                </a:solidFill>
                <a:latin typeface="微软雅黑" panose="020B0503020204020204" pitchFamily="34" charset="-122"/>
                <a:ea typeface="微软雅黑" panose="020B0503020204020204" pitchFamily="34" charset="-122"/>
              </a:endParaRPr>
            </a:p>
            <a:p>
              <a:pPr marL="285750" lvl="0" indent="-285750">
                <a:lnSpc>
                  <a:spcPct val="200000"/>
                </a:lnSpc>
                <a:spcBef>
                  <a:spcPct val="0"/>
                </a:spcBef>
              </a:pPr>
              <a:r>
                <a:rPr lang="zh-CN" altLang="en-US" sz="2000" b="1" dirty="0">
                  <a:solidFill>
                    <a:srgbClr val="0080FF"/>
                  </a:solidFill>
                  <a:latin typeface="微软雅黑" panose="020B0503020204020204" pitchFamily="34" charset="-122"/>
                  <a:ea typeface="微软雅黑" panose="020B0503020204020204" pitchFamily="34" charset="-122"/>
                </a:rPr>
                <a:t>    创业扶持资金渠道少、创业场地获得难。</a:t>
              </a:r>
            </a:p>
            <a:p>
              <a:pPr marL="285750" lvl="0" indent="-285750">
                <a:lnSpc>
                  <a:spcPct val="200000"/>
                </a:lnSpc>
                <a:spcBef>
                  <a:spcPct val="0"/>
                </a:spcBef>
              </a:pPr>
              <a:r>
                <a:rPr lang="zh-CN" altLang="en-US" sz="2000" b="1" dirty="0">
                  <a:solidFill>
                    <a:srgbClr val="0080FF"/>
                  </a:solidFill>
                  <a:latin typeface="微软雅黑" panose="020B0503020204020204" pitchFamily="34" charset="-122"/>
                  <a:ea typeface="微软雅黑" panose="020B0503020204020204" pitchFamily="34" charset="-122"/>
                </a:rPr>
                <a:t>    创业政策落实还不到位</a:t>
              </a:r>
              <a:r>
                <a:rPr lang="zh-CN" altLang="en-US" sz="2000" b="1" dirty="0" smtClean="0">
                  <a:solidFill>
                    <a:srgbClr val="0080FF"/>
                  </a:solidFill>
                  <a:latin typeface="微软雅黑" panose="020B0503020204020204" pitchFamily="34" charset="-122"/>
                  <a:ea typeface="微软雅黑" panose="020B0503020204020204" pitchFamily="34" charset="-122"/>
                </a:rPr>
                <a:t>，创</a:t>
              </a:r>
              <a:r>
                <a:rPr lang="zh-CN" altLang="en-US" sz="2000" b="1" dirty="0">
                  <a:solidFill>
                    <a:srgbClr val="0080FF"/>
                  </a:solidFill>
                  <a:latin typeface="微软雅黑" panose="020B0503020204020204" pitchFamily="34" charset="-122"/>
                  <a:ea typeface="微软雅黑" panose="020B0503020204020204" pitchFamily="34" charset="-122"/>
                </a:rPr>
                <a:t>业担保贷款要求较高、手续较多，毕业生创业贷款</a:t>
              </a:r>
              <a:r>
                <a:rPr lang="zh-CN" altLang="en-US" sz="2000" b="1" dirty="0" smtClean="0">
                  <a:solidFill>
                    <a:srgbClr val="0080FF"/>
                  </a:solidFill>
                  <a:latin typeface="微软雅黑" panose="020B0503020204020204" pitchFamily="34" charset="-122"/>
                  <a:ea typeface="微软雅黑" panose="020B0503020204020204" pitchFamily="34" charset="-122"/>
                </a:rPr>
                <a:t>难。</a:t>
              </a:r>
              <a:endParaRPr lang="zh-CN" altLang="en-US" sz="2000" b="1" dirty="0">
                <a:solidFill>
                  <a:srgbClr val="0080FF"/>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1268730" y="2388235"/>
            <a:ext cx="487680" cy="460375"/>
          </a:xfrm>
          <a:prstGeom prst="rect">
            <a:avLst/>
          </a:prstGeom>
          <a:noFill/>
        </p:spPr>
        <p:txBody>
          <a:bodyPr wrap="none" rtlCol="0" anchor="t">
            <a:spAutoFit/>
          </a:bodyPr>
          <a:lstStyle/>
          <a:p>
            <a:r>
              <a:rPr lang="zh-CN" altLang="en-US" sz="2400">
                <a:solidFill>
                  <a:srgbClr val="C00000"/>
                </a:solidFill>
                <a:latin typeface="Times New Roman" panose="02020603050405020304" pitchFamily="18" charset="0"/>
              </a:rPr>
              <a:t>♦</a:t>
            </a:r>
          </a:p>
        </p:txBody>
      </p:sp>
      <p:sp>
        <p:nvSpPr>
          <p:cNvPr id="5" name="文本框 4"/>
          <p:cNvSpPr txBox="1"/>
          <p:nvPr/>
        </p:nvSpPr>
        <p:spPr>
          <a:xfrm>
            <a:off x="1268730" y="3020695"/>
            <a:ext cx="487680" cy="460375"/>
          </a:xfrm>
          <a:prstGeom prst="rect">
            <a:avLst/>
          </a:prstGeom>
          <a:noFill/>
        </p:spPr>
        <p:txBody>
          <a:bodyPr wrap="none" rtlCol="0" anchor="t">
            <a:spAutoFit/>
          </a:bodyPr>
          <a:lstStyle/>
          <a:p>
            <a:r>
              <a:rPr lang="zh-CN" altLang="en-US" sz="2400">
                <a:solidFill>
                  <a:srgbClr val="C00000"/>
                </a:solidFill>
                <a:latin typeface="Times New Roman" panose="02020603050405020304" pitchFamily="18" charset="0"/>
              </a:rPr>
              <a:t>♦</a:t>
            </a:r>
          </a:p>
        </p:txBody>
      </p:sp>
      <p:sp>
        <p:nvSpPr>
          <p:cNvPr id="6" name="文本框 5"/>
          <p:cNvSpPr txBox="1"/>
          <p:nvPr/>
        </p:nvSpPr>
        <p:spPr>
          <a:xfrm>
            <a:off x="1268730" y="3664585"/>
            <a:ext cx="487680" cy="460375"/>
          </a:xfrm>
          <a:prstGeom prst="rect">
            <a:avLst/>
          </a:prstGeom>
          <a:noFill/>
        </p:spPr>
        <p:txBody>
          <a:bodyPr wrap="none" rtlCol="0" anchor="t">
            <a:spAutoFit/>
          </a:bodyPr>
          <a:lstStyle/>
          <a:p>
            <a:r>
              <a:rPr lang="zh-CN" altLang="en-US" sz="2400">
                <a:solidFill>
                  <a:srgbClr val="C00000"/>
                </a:solidFill>
                <a:latin typeface="Times New Roman" panose="02020603050405020304" pitchFamily="18" charset="0"/>
              </a:rPr>
              <a:t>♦</a:t>
            </a:r>
          </a:p>
        </p:txBody>
      </p:sp>
      <p:sp>
        <p:nvSpPr>
          <p:cNvPr id="7" name="文本框 6"/>
          <p:cNvSpPr txBox="1"/>
          <p:nvPr/>
        </p:nvSpPr>
        <p:spPr>
          <a:xfrm>
            <a:off x="1268730" y="4276090"/>
            <a:ext cx="487680" cy="460375"/>
          </a:xfrm>
          <a:prstGeom prst="rect">
            <a:avLst/>
          </a:prstGeom>
          <a:noFill/>
        </p:spPr>
        <p:txBody>
          <a:bodyPr wrap="none" rtlCol="0" anchor="t">
            <a:spAutoFit/>
          </a:bodyPr>
          <a:lstStyle/>
          <a:p>
            <a:r>
              <a:rPr lang="zh-CN" altLang="en-US" sz="2400">
                <a:solidFill>
                  <a:srgbClr val="C00000"/>
                </a:solidFill>
                <a:latin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矩形 18"/>
          <p:cNvSpPr>
            <a:spLocks noChangeArrowheads="1"/>
          </p:cNvSpPr>
          <p:nvPr/>
        </p:nvSpPr>
        <p:spPr bwMode="auto">
          <a:xfrm>
            <a:off x="866775" y="1122680"/>
            <a:ext cx="1632585"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建议与意见</a:t>
            </a:r>
          </a:p>
        </p:txBody>
      </p:sp>
      <p:sp>
        <p:nvSpPr>
          <p:cNvPr id="34" name="矩形 33"/>
          <p:cNvSpPr/>
          <p:nvPr/>
        </p:nvSpPr>
        <p:spPr>
          <a:xfrm>
            <a:off x="1347782" y="2199005"/>
            <a:ext cx="323852" cy="323850"/>
          </a:xfrm>
          <a:prstGeom prst="rect">
            <a:avLst/>
          </a:prstGeom>
          <a:solidFill>
            <a:schemeClr val="tx2">
              <a:lumMod val="75000"/>
              <a:lumOff val="2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485" name="Picture 2"/>
          <p:cNvPicPr>
            <a:picLocks noChangeAspect="1" noChangeArrowheads="1"/>
          </p:cNvPicPr>
          <p:nvPr/>
        </p:nvPicPr>
        <p:blipFill>
          <a:blip r:embed="rId3" cstate="screen"/>
          <a:srcRect/>
          <a:stretch>
            <a:fillRect/>
          </a:stretch>
        </p:blipFill>
        <p:spPr bwMode="auto">
          <a:xfrm>
            <a:off x="1333497" y="2149790"/>
            <a:ext cx="438150" cy="371477"/>
          </a:xfrm>
          <a:prstGeom prst="rect">
            <a:avLst/>
          </a:prstGeom>
          <a:solidFill>
            <a:srgbClr val="0054A8"/>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40" name="直接连接符 39"/>
          <p:cNvCxnSpPr/>
          <p:nvPr/>
        </p:nvCxnSpPr>
        <p:spPr>
          <a:xfrm>
            <a:off x="1708150" y="2521268"/>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783" name="TextBox 40"/>
          <p:cNvSpPr txBox="1"/>
          <p:nvPr/>
        </p:nvSpPr>
        <p:spPr>
          <a:xfrm>
            <a:off x="2499360" y="1816100"/>
            <a:ext cx="4326890"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200000"/>
              </a:lnSpc>
              <a:spcBef>
                <a:spcPct val="0"/>
              </a:spcBef>
              <a:buNone/>
            </a:pPr>
            <a:r>
              <a:rPr lang="zh-CN" altLang="en-US" sz="2000" b="1" dirty="0">
                <a:solidFill>
                  <a:srgbClr val="003264"/>
                </a:solidFill>
                <a:latin typeface="微软雅黑" panose="020B0503020204020204" pitchFamily="34" charset="-122"/>
                <a:ea typeface="微软雅黑" panose="020B0503020204020204" pitchFamily="34" charset="-122"/>
              </a:rPr>
              <a:t>进一步重视大学生创新创业工作</a:t>
            </a:r>
          </a:p>
        </p:txBody>
      </p:sp>
      <p:cxnSp>
        <p:nvCxnSpPr>
          <p:cNvPr id="3" name="直接连接符 2"/>
          <p:cNvCxnSpPr/>
          <p:nvPr/>
        </p:nvCxnSpPr>
        <p:spPr>
          <a:xfrm>
            <a:off x="3165475" y="2522538"/>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361752" y="4224655"/>
            <a:ext cx="323852" cy="323850"/>
          </a:xfrm>
          <a:prstGeom prst="rect">
            <a:avLst/>
          </a:prstGeom>
          <a:solidFill>
            <a:schemeClr val="tx2">
              <a:lumMod val="75000"/>
              <a:lumOff val="2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8" name="Picture 2"/>
          <p:cNvPicPr>
            <a:picLocks noChangeAspect="1" noChangeArrowheads="1"/>
          </p:cNvPicPr>
          <p:nvPr/>
        </p:nvPicPr>
        <p:blipFill>
          <a:blip r:embed="rId3" cstate="screen"/>
          <a:srcRect/>
          <a:stretch>
            <a:fillRect/>
          </a:stretch>
        </p:blipFill>
        <p:spPr bwMode="auto">
          <a:xfrm>
            <a:off x="1347467" y="4175440"/>
            <a:ext cx="438150" cy="371477"/>
          </a:xfrm>
          <a:prstGeom prst="rect">
            <a:avLst/>
          </a:prstGeom>
          <a:solidFill>
            <a:srgbClr val="0054A8"/>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9" name="直接连接符 8"/>
          <p:cNvCxnSpPr/>
          <p:nvPr/>
        </p:nvCxnSpPr>
        <p:spPr>
          <a:xfrm>
            <a:off x="1722120" y="4546918"/>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256915" y="4546283"/>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TextBox 40"/>
          <p:cNvSpPr txBox="1"/>
          <p:nvPr/>
        </p:nvSpPr>
        <p:spPr>
          <a:xfrm>
            <a:off x="2499360" y="3841750"/>
            <a:ext cx="4326890"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200000"/>
              </a:lnSpc>
              <a:spcBef>
                <a:spcPct val="0"/>
              </a:spcBef>
              <a:buNone/>
            </a:pPr>
            <a:r>
              <a:rPr lang="zh-CN" altLang="en-US" sz="2000" b="1" dirty="0">
                <a:solidFill>
                  <a:srgbClr val="003264"/>
                </a:solidFill>
                <a:latin typeface="微软雅黑" panose="020B0503020204020204" pitchFamily="34" charset="-122"/>
                <a:ea typeface="微软雅黑" panose="020B0503020204020204" pitchFamily="34" charset="-122"/>
              </a:rPr>
              <a:t>全面推进高校创新创业教育改革</a:t>
            </a:r>
          </a:p>
        </p:txBody>
      </p:sp>
      <p:sp>
        <p:nvSpPr>
          <p:cNvPr id="107524" name="Text Box 4"/>
          <p:cNvSpPr txBox="1"/>
          <p:nvPr/>
        </p:nvSpPr>
        <p:spPr>
          <a:xfrm>
            <a:off x="1333500" y="2642870"/>
            <a:ext cx="10213340" cy="1198880"/>
          </a:xfrm>
          <a:prstGeom prst="rect">
            <a:avLst/>
          </a:prstGeom>
          <a:noFill/>
          <a:ln w="9525">
            <a:noFill/>
          </a:ln>
        </p:spPr>
        <p:txBody>
          <a:bodyPr wrap="square" anchor="t">
            <a:spAutoFit/>
          </a:bodyPr>
          <a:lstStyle/>
          <a:p>
            <a:pPr>
              <a:lnSpc>
                <a:spcPct val="200000"/>
              </a:lnSpc>
            </a:pPr>
            <a:r>
              <a:rPr lang="en-US" altLang="zh-CN"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把创新创业工作提高到贯彻落实中央战略部署的高度、摆在高校战略发展全局的高度、融入人才培养人过程</a:t>
            </a:r>
            <a:r>
              <a:rPr lang="en-US"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a:t>
            </a:r>
            <a:endParaRPr lang="en-US" b="1" dirty="0">
              <a:solidFill>
                <a:srgbClr val="000000"/>
              </a:solidFill>
              <a:latin typeface="微软雅黑" panose="020B0503020204020204" pitchFamily="34" charset="-122"/>
              <a:ea typeface="微软雅黑" panose="020B0503020204020204" pitchFamily="34" charset="-122"/>
            </a:endParaRPr>
          </a:p>
        </p:txBody>
      </p:sp>
      <p:sp>
        <p:nvSpPr>
          <p:cNvPr id="4" name="Text Box 4"/>
          <p:cNvSpPr txBox="1"/>
          <p:nvPr/>
        </p:nvSpPr>
        <p:spPr>
          <a:xfrm>
            <a:off x="1502410" y="4784090"/>
            <a:ext cx="10043795" cy="1198880"/>
          </a:xfrm>
          <a:prstGeom prst="rect">
            <a:avLst/>
          </a:prstGeom>
          <a:noFill/>
          <a:ln w="9525">
            <a:noFill/>
          </a:ln>
        </p:spPr>
        <p:txBody>
          <a:bodyPr wrap="square" anchor="t">
            <a:spAutoFit/>
          </a:bodyPr>
          <a:lstStyle/>
          <a:p>
            <a:pPr>
              <a:lnSpc>
                <a:spcPct val="200000"/>
              </a:lnSpc>
            </a:pPr>
            <a:r>
              <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修订人才培养方案        加强课程建设      改革教学内容和方式方法</a:t>
            </a:r>
          </a:p>
          <a:p>
            <a:pPr>
              <a:lnSpc>
                <a:spcPct val="200000"/>
              </a:lnSpc>
            </a:pPr>
            <a:r>
              <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搭建实习实训平台        大学生创新创业训练计划      创新创业竞赛</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523968" y="6137997"/>
            <a:ext cx="9144000" cy="72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600" normalizeH="0" baseline="0" noProof="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pitchFamily="34" charset="-122"/>
                <a:ea typeface="微软雅黑" panose="020B0503020204020204" pitchFamily="34" charset="-122"/>
                <a:cs typeface="+mn-cs"/>
                <a:sym typeface="+mn-ea"/>
              </a:rPr>
              <a:t> </a:t>
            </a:r>
            <a:endParaRPr kumimoji="0" lang="zh-CN" altLang="en-US" sz="2400" b="0" i="0" u="none" strike="noStrike" kern="1200" cap="none" spc="600" normalizeH="0" baseline="0" noProof="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10243" name="矩形 18"/>
          <p:cNvSpPr/>
          <p:nvPr/>
        </p:nvSpPr>
        <p:spPr>
          <a:xfrm>
            <a:off x="1741488" y="5530850"/>
            <a:ext cx="3922712" cy="338138"/>
          </a:xfrm>
          <a:prstGeom prst="rect">
            <a:avLst/>
          </a:prstGeom>
          <a:noFill/>
          <a:ln w="9525">
            <a:noFill/>
          </a:ln>
        </p:spPr>
        <p:txBody>
          <a:bodyPr anchor="ctr">
            <a:spAutoFit/>
          </a:bodyPr>
          <a:lstStyle/>
          <a:p>
            <a:r>
              <a:rPr lang="zh-CN" altLang="en-US" sz="1600" b="1" dirty="0">
                <a:latin typeface="微软雅黑" panose="020B0503020204020204" pitchFamily="34" charset="-122"/>
                <a:ea typeface="微软雅黑" panose="020B0503020204020204" pitchFamily="34" charset="-122"/>
              </a:rPr>
              <a:t>国家国防科工局与湖南省人民政府共建</a:t>
            </a:r>
          </a:p>
        </p:txBody>
      </p:sp>
      <p:pic>
        <p:nvPicPr>
          <p:cNvPr id="15" name="Picture 2"/>
          <p:cNvPicPr preferRelativeResize="0">
            <a:picLocks noChangeArrowheads="1"/>
          </p:cNvPicPr>
          <p:nvPr/>
        </p:nvPicPr>
        <p:blipFill>
          <a:blip r:embed="rId3" cstate="print"/>
          <a:srcRect/>
          <a:stretch>
            <a:fillRect/>
          </a:stretch>
        </p:blipFill>
        <p:spPr bwMode="auto">
          <a:xfrm>
            <a:off x="6577013" y="1577975"/>
            <a:ext cx="4899025" cy="3646488"/>
          </a:xfrm>
          <a:prstGeom prst="rect">
            <a:avLst/>
          </a:prstGeom>
          <a:ln>
            <a:noFill/>
          </a:ln>
          <a:effectLst>
            <a:outerShdw blurRad="292100" dist="139700" dir="2700000" algn="tl" rotWithShape="0">
              <a:srgbClr val="333333">
                <a:alpha val="65000"/>
              </a:srgbClr>
            </a:outerShdw>
          </a:effectLst>
        </p:spPr>
      </p:pic>
      <p:sp>
        <p:nvSpPr>
          <p:cNvPr id="10245" name="矩形 18"/>
          <p:cNvSpPr/>
          <p:nvPr/>
        </p:nvSpPr>
        <p:spPr>
          <a:xfrm>
            <a:off x="7007225" y="5538788"/>
            <a:ext cx="4090988" cy="338137"/>
          </a:xfrm>
          <a:prstGeom prst="rect">
            <a:avLst/>
          </a:prstGeom>
          <a:noFill/>
          <a:ln w="9525">
            <a:noFill/>
          </a:ln>
        </p:spPr>
        <p:txBody>
          <a:bodyPr anchor="ctr">
            <a:spAutoFit/>
          </a:bodyPr>
          <a:lstStyle/>
          <a:p>
            <a:r>
              <a:rPr lang="zh-CN" altLang="en-US" sz="1600" b="1" dirty="0">
                <a:latin typeface="微软雅黑" panose="020B0503020204020204" pitchFamily="34" charset="-122"/>
                <a:ea typeface="微软雅黑" panose="020B0503020204020204" pitchFamily="34" charset="-122"/>
              </a:rPr>
              <a:t>湖南省人民政府与中国核工业集团公司共建</a:t>
            </a:r>
          </a:p>
        </p:txBody>
      </p:sp>
      <p:pic>
        <p:nvPicPr>
          <p:cNvPr id="3" name="图片 2"/>
          <p:cNvPicPr>
            <a:picLocks noChangeAspect="1"/>
          </p:cNvPicPr>
          <p:nvPr/>
        </p:nvPicPr>
        <p:blipFill>
          <a:blip r:embed="rId4" cstate="print"/>
          <a:stretch>
            <a:fillRect/>
          </a:stretch>
        </p:blipFill>
        <p:spPr>
          <a:xfrm>
            <a:off x="977900" y="1576388"/>
            <a:ext cx="5207000" cy="3648075"/>
          </a:xfrm>
          <a:prstGeom prst="rect">
            <a:avLst/>
          </a:prstGeom>
          <a:ln>
            <a:noFill/>
          </a:ln>
          <a:effectLst>
            <a:outerShdw blurRad="292100" dist="139700" dir="2700000" algn="tl" rotWithShape="0">
              <a:srgbClr val="333333">
                <a:alpha val="65000"/>
              </a:srgbClr>
            </a:outerShdw>
          </a:effectLst>
        </p:spPr>
      </p:pic>
      <p:sp>
        <p:nvSpPr>
          <p:cNvPr id="10250" name="TextBox 8"/>
          <p:cNvSpPr txBox="1"/>
          <p:nvPr/>
        </p:nvSpPr>
        <p:spPr>
          <a:xfrm>
            <a:off x="1703512" y="476672"/>
            <a:ext cx="1223962" cy="400050"/>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管理体制</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371277" y="2022475"/>
            <a:ext cx="323852" cy="323850"/>
          </a:xfrm>
          <a:prstGeom prst="rect">
            <a:avLst/>
          </a:prstGeom>
          <a:solidFill>
            <a:schemeClr val="tx2">
              <a:lumMod val="75000"/>
              <a:lumOff val="2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8" name="Picture 2"/>
          <p:cNvPicPr>
            <a:picLocks noChangeAspect="1" noChangeArrowheads="1"/>
          </p:cNvPicPr>
          <p:nvPr/>
        </p:nvPicPr>
        <p:blipFill>
          <a:blip r:embed="rId3" cstate="screen"/>
          <a:srcRect/>
          <a:stretch>
            <a:fillRect/>
          </a:stretch>
        </p:blipFill>
        <p:spPr bwMode="auto">
          <a:xfrm>
            <a:off x="1356992" y="1973260"/>
            <a:ext cx="438150" cy="371477"/>
          </a:xfrm>
          <a:prstGeom prst="rect">
            <a:avLst/>
          </a:prstGeom>
          <a:solidFill>
            <a:srgbClr val="0054A8"/>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9" name="直接连接符 18"/>
          <p:cNvCxnSpPr/>
          <p:nvPr/>
        </p:nvCxnSpPr>
        <p:spPr>
          <a:xfrm>
            <a:off x="1731645" y="2344738"/>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899535" y="2344103"/>
            <a:ext cx="3756025"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40"/>
          <p:cNvSpPr txBox="1"/>
          <p:nvPr/>
        </p:nvSpPr>
        <p:spPr>
          <a:xfrm>
            <a:off x="2466975" y="1639570"/>
            <a:ext cx="4610100"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200000"/>
              </a:lnSpc>
              <a:spcBef>
                <a:spcPct val="0"/>
              </a:spcBef>
              <a:buNone/>
            </a:pPr>
            <a:r>
              <a:rPr lang="zh-CN" altLang="en-US" sz="2000" b="1" dirty="0">
                <a:solidFill>
                  <a:srgbClr val="003264"/>
                </a:solidFill>
                <a:latin typeface="微软雅黑" panose="020B0503020204020204" pitchFamily="34" charset="-122"/>
                <a:ea typeface="微软雅黑" panose="020B0503020204020204" pitchFamily="34" charset="-122"/>
              </a:rPr>
              <a:t>加大创新创业场地建设和资金投入</a:t>
            </a:r>
          </a:p>
        </p:txBody>
      </p:sp>
      <p:sp>
        <p:nvSpPr>
          <p:cNvPr id="22" name="矩形 21"/>
          <p:cNvSpPr/>
          <p:nvPr/>
        </p:nvSpPr>
        <p:spPr>
          <a:xfrm>
            <a:off x="1384935" y="3794760"/>
            <a:ext cx="323850" cy="362585"/>
          </a:xfrm>
          <a:prstGeom prst="rect">
            <a:avLst/>
          </a:prstGeom>
          <a:solidFill>
            <a:schemeClr val="tx2">
              <a:lumMod val="75000"/>
              <a:lumOff val="25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3" name="Picture 2"/>
          <p:cNvPicPr>
            <a:picLocks noChangeAspect="1" noChangeArrowheads="1"/>
          </p:cNvPicPr>
          <p:nvPr/>
        </p:nvPicPr>
        <p:blipFill>
          <a:blip r:embed="rId3" cstate="screen"/>
          <a:srcRect/>
          <a:stretch>
            <a:fillRect/>
          </a:stretch>
        </p:blipFill>
        <p:spPr bwMode="auto">
          <a:xfrm>
            <a:off x="1370965" y="3740150"/>
            <a:ext cx="438150" cy="415290"/>
          </a:xfrm>
          <a:prstGeom prst="rect">
            <a:avLst/>
          </a:prstGeom>
          <a:solidFill>
            <a:srgbClr val="0054A8"/>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直接连接符 23"/>
          <p:cNvCxnSpPr/>
          <p:nvPr/>
        </p:nvCxnSpPr>
        <p:spPr>
          <a:xfrm>
            <a:off x="1745615" y="4155758"/>
            <a:ext cx="3755390"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913505" y="4155123"/>
            <a:ext cx="3755390" cy="0"/>
          </a:xfrm>
          <a:prstGeom prst="line">
            <a:avLst/>
          </a:prstGeom>
          <a:ln w="38100">
            <a:solidFill>
              <a:schemeClr val="tx2">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40"/>
          <p:cNvSpPr txBox="1"/>
          <p:nvPr/>
        </p:nvSpPr>
        <p:spPr>
          <a:xfrm>
            <a:off x="2466975" y="3448685"/>
            <a:ext cx="4610735" cy="7067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200000"/>
              </a:lnSpc>
              <a:spcBef>
                <a:spcPct val="0"/>
              </a:spcBef>
              <a:buNone/>
            </a:pPr>
            <a:r>
              <a:rPr lang="zh-CN" altLang="en-US" sz="2000" b="1" dirty="0">
                <a:solidFill>
                  <a:srgbClr val="003264"/>
                </a:solidFill>
                <a:latin typeface="微软雅黑" panose="020B0503020204020204" pitchFamily="34" charset="-122"/>
                <a:ea typeface="微软雅黑" panose="020B0503020204020204" pitchFamily="34" charset="-122"/>
              </a:rPr>
              <a:t>强化创新创业政策的细化落实</a:t>
            </a:r>
          </a:p>
        </p:txBody>
      </p:sp>
      <p:sp>
        <p:nvSpPr>
          <p:cNvPr id="107524" name="Text Box 4"/>
          <p:cNvSpPr txBox="1"/>
          <p:nvPr/>
        </p:nvSpPr>
        <p:spPr>
          <a:xfrm>
            <a:off x="2311400" y="2346325"/>
            <a:ext cx="8537128" cy="1200329"/>
          </a:xfrm>
          <a:prstGeom prst="rect">
            <a:avLst/>
          </a:prstGeom>
          <a:noFill/>
          <a:ln w="9525">
            <a:noFill/>
          </a:ln>
        </p:spPr>
        <p:txBody>
          <a:bodyPr wrap="square" anchor="t">
            <a:spAutoFit/>
          </a:bodyPr>
          <a:lstStyle/>
          <a:p>
            <a:pPr>
              <a:lnSpc>
                <a:spcPct val="200000"/>
              </a:lnSpc>
            </a:pPr>
            <a:r>
              <a:rPr b="1" dirty="0" err="1"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支持</a:t>
            </a:r>
            <a:r>
              <a:rPr lang="zh-CN" altLang="en-US" b="1" dirty="0"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高校建设大学科技园、大学生创业园、创业孵化基地</a:t>
            </a:r>
            <a:endPar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200000"/>
              </a:lnSpc>
            </a:pPr>
            <a:r>
              <a:rPr b="1" dirty="0" err="1"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吸引金融机构</a:t>
            </a:r>
            <a:r>
              <a:rPr b="1" dirty="0" err="1">
                <a:solidFill>
                  <a:srgbClr val="0080FF"/>
                </a:solidFill>
                <a:latin typeface="微软雅黑" panose="020B0503020204020204" pitchFamily="34" charset="-122"/>
                <a:ea typeface="微软雅黑" panose="020B0503020204020204" pitchFamily="34" charset="-122"/>
                <a:sym typeface="宋体" panose="02010600030101010101" pitchFamily="2" charset="-122"/>
              </a:rPr>
              <a:t>、社会组织、</a:t>
            </a:r>
            <a:r>
              <a:rPr b="1" dirty="0" err="1"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行业协会和企事业单位</a:t>
            </a:r>
            <a:r>
              <a:rPr lang="zh-CN" altLang="en-US" b="1" dirty="0"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为大学生创业</a:t>
            </a:r>
            <a:r>
              <a:rPr b="1" dirty="0" err="1" smtClean="0">
                <a:solidFill>
                  <a:srgbClr val="0080FF"/>
                </a:solidFill>
                <a:latin typeface="微软雅黑" panose="020B0503020204020204" pitchFamily="34" charset="-122"/>
                <a:ea typeface="微软雅黑" panose="020B0503020204020204" pitchFamily="34" charset="-122"/>
                <a:sym typeface="宋体" panose="02010600030101010101" pitchFamily="2" charset="-122"/>
              </a:rPr>
              <a:t>提供资金支持</a:t>
            </a:r>
            <a:endPar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Text Box 4"/>
          <p:cNvSpPr txBox="1"/>
          <p:nvPr/>
        </p:nvSpPr>
        <p:spPr>
          <a:xfrm>
            <a:off x="2311400" y="4254500"/>
            <a:ext cx="8368030" cy="1753235"/>
          </a:xfrm>
          <a:prstGeom prst="rect">
            <a:avLst/>
          </a:prstGeom>
          <a:noFill/>
          <a:ln w="9525">
            <a:noFill/>
          </a:ln>
        </p:spPr>
        <p:txBody>
          <a:bodyPr wrap="square" anchor="t">
            <a:spAutoFit/>
          </a:bodyPr>
          <a:lstStyle/>
          <a:p>
            <a:pPr>
              <a:lnSpc>
                <a:spcPct val="200000"/>
              </a:lnSpc>
            </a:pPr>
            <a:r>
              <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地方相关部门制定创新创业优惠政策和细化落实举措</a:t>
            </a:r>
          </a:p>
          <a:p>
            <a:pPr>
              <a:lnSpc>
                <a:spcPct val="200000"/>
              </a:lnSpc>
            </a:pPr>
            <a:r>
              <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高校自身建立创新创业学分积累与转换制度</a:t>
            </a:r>
          </a:p>
          <a:p>
            <a:pPr>
              <a:lnSpc>
                <a:spcPct val="200000"/>
              </a:lnSpc>
            </a:pPr>
            <a:r>
              <a:rPr b="1" dirty="0">
                <a:solidFill>
                  <a:srgbClr val="0080FF"/>
                </a:solidFill>
                <a:latin typeface="微软雅黑" panose="020B0503020204020204" pitchFamily="34" charset="-122"/>
                <a:ea typeface="微软雅黑" panose="020B0503020204020204" pitchFamily="34" charset="-122"/>
                <a:sym typeface="宋体" panose="02010600030101010101" pitchFamily="2" charset="-122"/>
              </a:rPr>
              <a:t>整个社会积极营造鼓励创业、宽容失败的环境氛围</a:t>
            </a:r>
          </a:p>
        </p:txBody>
      </p:sp>
      <p:sp>
        <p:nvSpPr>
          <p:cNvPr id="2" name="矩形 18"/>
          <p:cNvSpPr>
            <a:spLocks noChangeArrowheads="1"/>
          </p:cNvSpPr>
          <p:nvPr/>
        </p:nvSpPr>
        <p:spPr bwMode="auto">
          <a:xfrm>
            <a:off x="866775" y="1122680"/>
            <a:ext cx="1632585" cy="398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rPr>
              <a:t>建议与意见</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图片 5"/>
          <p:cNvPicPr>
            <a:picLocks noChangeAspect="1"/>
          </p:cNvPicPr>
          <p:nvPr/>
        </p:nvPicPr>
        <p:blipFill>
          <a:blip r:embed="rId2" cstate="print"/>
          <a:stretch>
            <a:fillRect/>
          </a:stretch>
        </p:blipFill>
        <p:spPr>
          <a:xfrm>
            <a:off x="6985" y="3618865"/>
            <a:ext cx="12242165" cy="2698115"/>
          </a:xfrm>
          <a:prstGeom prst="rect">
            <a:avLst/>
          </a:prstGeom>
          <a:noFill/>
          <a:ln w="9525">
            <a:noFill/>
          </a:ln>
        </p:spPr>
      </p:pic>
      <p:pic>
        <p:nvPicPr>
          <p:cNvPr id="140290" name="图片 7"/>
          <p:cNvPicPr>
            <a:picLocks noChangeAspect="1"/>
          </p:cNvPicPr>
          <p:nvPr/>
        </p:nvPicPr>
        <p:blipFill>
          <a:blip r:embed="rId3" cstate="print"/>
          <a:stretch>
            <a:fillRect/>
          </a:stretch>
        </p:blipFill>
        <p:spPr>
          <a:xfrm>
            <a:off x="6350" y="1042670"/>
            <a:ext cx="12242800" cy="2711450"/>
          </a:xfrm>
          <a:prstGeom prst="rect">
            <a:avLst/>
          </a:prstGeom>
          <a:noFill/>
          <a:ln w="9525">
            <a:noFill/>
          </a:ln>
        </p:spPr>
      </p:pic>
      <p:sp>
        <p:nvSpPr>
          <p:cNvPr id="2" name="Text Box 9"/>
          <p:cNvSpPr txBox="1"/>
          <p:nvPr/>
        </p:nvSpPr>
        <p:spPr>
          <a:xfrm>
            <a:off x="6985" y="1140460"/>
            <a:ext cx="12242165" cy="2584450"/>
          </a:xfrm>
          <a:prstGeom prst="rect">
            <a:avLst/>
          </a:prstGeom>
          <a:noFill/>
          <a:ln w="9525">
            <a:noFill/>
          </a:ln>
        </p:spPr>
        <p:txBody>
          <a:bodyPr wrap="square" anchor="t">
            <a:spAutoFit/>
          </a:bodyPr>
          <a:lstStyle/>
          <a:p>
            <a:pPr marR="0" algn="ctr" defTabSz="1023620" fontAlgn="t">
              <a:lnSpc>
                <a:spcPct val="150000"/>
              </a:lnSpc>
              <a:buClrTx/>
              <a:buSzTx/>
              <a:buFont typeface="Arial" panose="020B0604020202020204" pitchFamily="34" charset="0"/>
              <a:buNone/>
              <a:tabLst>
                <a:tab pos="0" algn="l"/>
              </a:tabLst>
              <a:defRPr/>
            </a:pPr>
            <a:r>
              <a:rPr lang="zh-CN" altLang="en-US" sz="6000" b="1" noProof="1">
                <a:ln w="10160">
                  <a:solidFill>
                    <a:schemeClr val="accent5"/>
                  </a:solidFill>
                  <a:prstDash val="solid"/>
                </a:ln>
                <a:solidFill>
                  <a:srgbClr val="FF6600"/>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n-cs"/>
              </a:rPr>
              <a:t>谢      谢</a:t>
            </a:r>
          </a:p>
          <a:p>
            <a:pPr marR="0" algn="ctr" defTabSz="1023620" fontAlgn="t">
              <a:lnSpc>
                <a:spcPct val="150000"/>
              </a:lnSpc>
              <a:buClrTx/>
              <a:buSzTx/>
              <a:buFont typeface="Arial" panose="020B0604020202020204" pitchFamily="34" charset="0"/>
              <a:buNone/>
              <a:tabLst>
                <a:tab pos="0" algn="l"/>
              </a:tabLst>
              <a:defRPr/>
            </a:pPr>
            <a:r>
              <a:rPr lang="zh-CN" altLang="en-US" sz="4800" b="1" noProof="1">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cs typeface="+mn-cs"/>
              </a:rPr>
              <a:t>祝各位身体健康    工作顺利</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523968" y="6137997"/>
            <a:ext cx="9144000" cy="72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600" normalizeH="0" baseline="0" noProof="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pitchFamily="34" charset="-122"/>
                <a:ea typeface="微软雅黑" panose="020B0503020204020204" pitchFamily="34" charset="-122"/>
                <a:cs typeface="+mn-cs"/>
                <a:sym typeface="+mn-ea"/>
              </a:rPr>
              <a:t> </a:t>
            </a:r>
            <a:endParaRPr kumimoji="0" lang="zh-CN" altLang="en-US" sz="2400" b="0" i="0" u="none" strike="noStrike" kern="1200" cap="none" spc="600" normalizeH="0" baseline="0" noProof="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9" name="Freeform 4"/>
          <p:cNvSpPr/>
          <p:nvPr/>
        </p:nvSpPr>
        <p:spPr>
          <a:xfrm>
            <a:off x="1990725" y="2316163"/>
            <a:ext cx="5230813" cy="2830512"/>
          </a:xfrm>
          <a:custGeom>
            <a:avLst/>
            <a:gdLst/>
            <a:ahLst/>
            <a:cxnLst>
              <a:cxn ang="0">
                <a:pos x="2147483647" y="2147483647"/>
              </a:cxn>
              <a:cxn ang="0">
                <a:pos x="2147483647" y="0"/>
              </a:cxn>
              <a:cxn ang="0">
                <a:pos x="2147483647" y="2147483647"/>
              </a:cxn>
              <a:cxn ang="0">
                <a:pos x="0" y="2147483647"/>
              </a:cxn>
              <a:cxn ang="0">
                <a:pos x="2147483647" y="60456120"/>
              </a:cxn>
              <a:cxn ang="0">
                <a:pos x="2147483647" y="2147483647"/>
              </a:cxn>
            </a:cxnLst>
            <a:rect l="0" t="0" r="0" b="0"/>
            <a:pathLst>
              <a:path w="1558" h="814">
                <a:moveTo>
                  <a:pt x="1558" y="337"/>
                </a:moveTo>
                <a:lnTo>
                  <a:pt x="1221" y="0"/>
                </a:lnTo>
                <a:lnTo>
                  <a:pt x="407" y="814"/>
                </a:lnTo>
                <a:lnTo>
                  <a:pt x="0" y="407"/>
                </a:lnTo>
                <a:lnTo>
                  <a:pt x="402" y="5"/>
                </a:lnTo>
                <a:lnTo>
                  <a:pt x="734" y="337"/>
                </a:lnTo>
              </a:path>
            </a:pathLst>
          </a:custGeom>
          <a:noFill/>
          <a:ln w="25400" cap="flat" cmpd="sng">
            <a:solidFill>
              <a:srgbClr val="2F3855"/>
            </a:solidFill>
            <a:prstDash val="solid"/>
            <a:round/>
            <a:headEnd type="none" w="med" len="med"/>
            <a:tailEnd type="none" w="med" len="med"/>
          </a:ln>
        </p:spPr>
        <p:txBody>
          <a:bodyPr/>
          <a:lstStyle/>
          <a:p>
            <a:endParaRPr lang="zh-CN" altLang="en-US"/>
          </a:p>
        </p:txBody>
      </p:sp>
      <p:sp>
        <p:nvSpPr>
          <p:cNvPr id="10" name="Rectangle 7"/>
          <p:cNvSpPr/>
          <p:nvPr/>
        </p:nvSpPr>
        <p:spPr>
          <a:xfrm rot="-2700000">
            <a:off x="2482850" y="2898775"/>
            <a:ext cx="1692275" cy="1698625"/>
          </a:xfrm>
          <a:prstGeom prst="rect">
            <a:avLst/>
          </a:prstGeom>
          <a:gradFill rotWithShape="1">
            <a:gsLst>
              <a:gs pos="0">
                <a:schemeClr val="bg1"/>
              </a:gs>
              <a:gs pos="100000">
                <a:srgbClr val="A9D18E"/>
              </a:gs>
            </a:gsLst>
            <a:lin ang="5400000"/>
            <a:tileRect/>
          </a:gradFill>
          <a:ln w="6350">
            <a:noFill/>
          </a:ln>
        </p:spPr>
        <p:txBody>
          <a:bodyPr wrap="none" lIns="0" tIns="0" rIns="0" bIns="0" anchor="ctr"/>
          <a:lstStyle/>
          <a:p>
            <a:pPr eaLnBrk="0" hangingPunct="0"/>
            <a:endParaRPr lang="zh-CN" altLang="en-US" sz="1300" b="1" dirty="0">
              <a:solidFill>
                <a:srgbClr val="000000"/>
              </a:solidFill>
              <a:latin typeface="Calibri" panose="020F0502020204030204" pitchFamily="34" charset="0"/>
              <a:ea typeface="宋体" panose="02010600030101010101" pitchFamily="2" charset="-122"/>
            </a:endParaRPr>
          </a:p>
        </p:txBody>
      </p:sp>
      <p:sp>
        <p:nvSpPr>
          <p:cNvPr id="11" name="Freeform 5"/>
          <p:cNvSpPr/>
          <p:nvPr/>
        </p:nvSpPr>
        <p:spPr>
          <a:xfrm flipH="1" flipV="1">
            <a:off x="4899025" y="2316163"/>
            <a:ext cx="5191125" cy="2830512"/>
          </a:xfrm>
          <a:custGeom>
            <a:avLst/>
            <a:gdLst/>
            <a:ahLst/>
            <a:cxnLst>
              <a:cxn ang="0">
                <a:pos x="2147483647" y="2147483647"/>
              </a:cxn>
              <a:cxn ang="0">
                <a:pos x="2147483647" y="0"/>
              </a:cxn>
              <a:cxn ang="0">
                <a:pos x="2147483647" y="2147483647"/>
              </a:cxn>
              <a:cxn ang="0">
                <a:pos x="0" y="2147483647"/>
              </a:cxn>
              <a:cxn ang="0">
                <a:pos x="2147483647" y="60456120"/>
              </a:cxn>
              <a:cxn ang="0">
                <a:pos x="2147483647" y="2147483647"/>
              </a:cxn>
            </a:cxnLst>
            <a:rect l="0" t="0" r="0" b="0"/>
            <a:pathLst>
              <a:path w="1558" h="814">
                <a:moveTo>
                  <a:pt x="1558" y="337"/>
                </a:moveTo>
                <a:lnTo>
                  <a:pt x="1221" y="0"/>
                </a:lnTo>
                <a:lnTo>
                  <a:pt x="407" y="814"/>
                </a:lnTo>
                <a:lnTo>
                  <a:pt x="0" y="407"/>
                </a:lnTo>
                <a:lnTo>
                  <a:pt x="402" y="5"/>
                </a:lnTo>
                <a:lnTo>
                  <a:pt x="734" y="337"/>
                </a:lnTo>
              </a:path>
            </a:pathLst>
          </a:custGeom>
          <a:noFill/>
          <a:ln w="25400" cap="flat" cmpd="sng">
            <a:solidFill>
              <a:srgbClr val="2F3855"/>
            </a:solidFill>
            <a:prstDash val="solid"/>
            <a:round/>
            <a:headEnd type="none" w="med" len="med"/>
            <a:tailEnd type="none" w="med" len="med"/>
          </a:ln>
        </p:spPr>
        <p:txBody>
          <a:bodyPr/>
          <a:lstStyle/>
          <a:p>
            <a:endParaRPr lang="zh-CN" altLang="en-US"/>
          </a:p>
        </p:txBody>
      </p:sp>
      <p:sp>
        <p:nvSpPr>
          <p:cNvPr id="12" name="Rectangle 7"/>
          <p:cNvSpPr/>
          <p:nvPr/>
        </p:nvSpPr>
        <p:spPr>
          <a:xfrm rot="-2700000">
            <a:off x="5192713" y="2882900"/>
            <a:ext cx="1692275" cy="1698625"/>
          </a:xfrm>
          <a:prstGeom prst="rect">
            <a:avLst/>
          </a:prstGeom>
          <a:gradFill rotWithShape="1">
            <a:gsLst>
              <a:gs pos="0">
                <a:schemeClr val="bg1"/>
              </a:gs>
              <a:gs pos="100000">
                <a:srgbClr val="9DC3E6"/>
              </a:gs>
            </a:gsLst>
            <a:lin ang="5400000"/>
            <a:tileRect/>
          </a:gradFill>
          <a:ln w="6350">
            <a:noFill/>
          </a:ln>
        </p:spPr>
        <p:txBody>
          <a:bodyPr wrap="none" lIns="0" tIns="0" rIns="0" bIns="0" anchor="ctr"/>
          <a:lstStyle/>
          <a:p>
            <a:pPr eaLnBrk="0" hangingPunct="0"/>
            <a:endParaRPr lang="zh-CN" altLang="en-US" sz="1300" b="1" dirty="0">
              <a:solidFill>
                <a:srgbClr val="000000"/>
              </a:solidFill>
              <a:latin typeface="Calibri" panose="020F0502020204030204" pitchFamily="34" charset="0"/>
              <a:ea typeface="宋体" panose="02010600030101010101" pitchFamily="2" charset="-122"/>
            </a:endParaRPr>
          </a:p>
        </p:txBody>
      </p:sp>
      <p:sp>
        <p:nvSpPr>
          <p:cNvPr id="13" name="Rectangle 7"/>
          <p:cNvSpPr/>
          <p:nvPr/>
        </p:nvSpPr>
        <p:spPr>
          <a:xfrm rot="-2700000">
            <a:off x="7902575" y="2867025"/>
            <a:ext cx="1692275" cy="1698625"/>
          </a:xfrm>
          <a:prstGeom prst="rect">
            <a:avLst/>
          </a:prstGeom>
          <a:gradFill rotWithShape="1">
            <a:gsLst>
              <a:gs pos="0">
                <a:schemeClr val="bg1"/>
              </a:gs>
              <a:gs pos="100000">
                <a:srgbClr val="C9C9C9"/>
              </a:gs>
            </a:gsLst>
            <a:lin ang="5400000"/>
            <a:tileRect/>
          </a:gradFill>
          <a:ln w="6350">
            <a:noFill/>
          </a:ln>
        </p:spPr>
        <p:txBody>
          <a:bodyPr wrap="none" lIns="0" tIns="0" rIns="0" bIns="0" anchor="ctr"/>
          <a:lstStyle/>
          <a:p>
            <a:pPr eaLnBrk="0" hangingPunct="0"/>
            <a:endParaRPr lang="zh-CN" altLang="en-US" sz="1300" b="1" dirty="0">
              <a:solidFill>
                <a:srgbClr val="000000"/>
              </a:solidFill>
              <a:latin typeface="Calibri" panose="020F0502020204030204" pitchFamily="34" charset="0"/>
              <a:ea typeface="宋体" panose="02010600030101010101" pitchFamily="2" charset="-122"/>
            </a:endParaRPr>
          </a:p>
        </p:txBody>
      </p:sp>
      <p:sp>
        <p:nvSpPr>
          <p:cNvPr id="16" name="文本框 4"/>
          <p:cNvSpPr txBox="1"/>
          <p:nvPr/>
        </p:nvSpPr>
        <p:spPr>
          <a:xfrm>
            <a:off x="2330293" y="3216275"/>
            <a:ext cx="2133918" cy="1131079"/>
          </a:xfrm>
          <a:prstGeom prst="rect">
            <a:avLst/>
          </a:prstGeom>
          <a:noFill/>
          <a:ln w="9525">
            <a:noFill/>
          </a:ln>
        </p:spPr>
        <p:txBody>
          <a:bodyPr wrap="none" anchor="t">
            <a:spAutoFit/>
          </a:bodyPr>
          <a:lstStyle/>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国家中西部高校</a:t>
            </a:r>
            <a:endParaRPr lang="en-US" altLang="zh-CN" sz="1900" b="1" dirty="0" smtClean="0">
              <a:solidFill>
                <a:srgbClr val="0000CC"/>
              </a:solidFill>
              <a:latin typeface="微软雅黑" panose="020B0503020204020204" pitchFamily="34" charset="-122"/>
              <a:ea typeface="微软雅黑" panose="020B0503020204020204" pitchFamily="34" charset="-122"/>
              <a:sym typeface="等线" pitchFamily="2" charset="-122"/>
            </a:endParaRPr>
          </a:p>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基础能力建设工程</a:t>
            </a:r>
            <a:endParaRPr lang="en-US" altLang="zh-CN" sz="1900" b="1" dirty="0" smtClean="0">
              <a:solidFill>
                <a:srgbClr val="0000CC"/>
              </a:solidFill>
              <a:latin typeface="微软雅黑" panose="020B0503020204020204" pitchFamily="34" charset="-122"/>
              <a:ea typeface="微软雅黑" panose="020B0503020204020204" pitchFamily="34" charset="-122"/>
              <a:sym typeface="等线" pitchFamily="2" charset="-122"/>
            </a:endParaRPr>
          </a:p>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支持高校</a:t>
            </a:r>
            <a:endParaRPr lang="zh-CN" altLang="en-US" sz="1900" b="1" dirty="0">
              <a:solidFill>
                <a:srgbClr val="002060"/>
              </a:solidFill>
              <a:latin typeface="微软雅黑" panose="020B0503020204020204" pitchFamily="34" charset="-122"/>
              <a:ea typeface="微软雅黑" panose="020B0503020204020204" pitchFamily="34" charset="-122"/>
              <a:sym typeface="等线" pitchFamily="2" charset="-122"/>
            </a:endParaRPr>
          </a:p>
        </p:txBody>
      </p:sp>
      <p:sp>
        <p:nvSpPr>
          <p:cNvPr id="17" name="文本框 5"/>
          <p:cNvSpPr txBox="1"/>
          <p:nvPr/>
        </p:nvSpPr>
        <p:spPr>
          <a:xfrm>
            <a:off x="5040948" y="3217863"/>
            <a:ext cx="2133918" cy="1131079"/>
          </a:xfrm>
          <a:prstGeom prst="rect">
            <a:avLst/>
          </a:prstGeom>
          <a:noFill/>
          <a:ln w="9525">
            <a:noFill/>
          </a:ln>
        </p:spPr>
        <p:txBody>
          <a:bodyPr wrap="none" anchor="t">
            <a:spAutoFit/>
          </a:bodyPr>
          <a:lstStyle/>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教育部卓越工程师</a:t>
            </a:r>
            <a:endParaRPr lang="en-US" altLang="zh-CN" sz="1900" b="1" dirty="0" smtClean="0">
              <a:solidFill>
                <a:srgbClr val="0000CC"/>
              </a:solidFill>
              <a:latin typeface="微软雅黑" panose="020B0503020204020204" pitchFamily="34" charset="-122"/>
              <a:ea typeface="微软雅黑" panose="020B0503020204020204" pitchFamily="34" charset="-122"/>
              <a:sym typeface="等线" pitchFamily="2" charset="-122"/>
            </a:endParaRPr>
          </a:p>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卓越医生教育</a:t>
            </a:r>
            <a:endParaRPr lang="en-US" altLang="zh-CN" sz="1900" b="1" dirty="0" smtClean="0">
              <a:solidFill>
                <a:srgbClr val="0000CC"/>
              </a:solidFill>
              <a:latin typeface="微软雅黑" panose="020B0503020204020204" pitchFamily="34" charset="-122"/>
              <a:ea typeface="微软雅黑" panose="020B0503020204020204" pitchFamily="34" charset="-122"/>
              <a:sym typeface="等线" pitchFamily="2" charset="-122"/>
            </a:endParaRPr>
          </a:p>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培养计划单位</a:t>
            </a:r>
            <a:endParaRPr lang="zh-CN" altLang="en-US" sz="1900" b="1" dirty="0">
              <a:solidFill>
                <a:srgbClr val="002060"/>
              </a:solidFill>
              <a:latin typeface="微软雅黑" panose="020B0503020204020204" pitchFamily="34" charset="-122"/>
              <a:ea typeface="微软雅黑" panose="020B0503020204020204" pitchFamily="34" charset="-122"/>
              <a:sym typeface="等线" pitchFamily="2" charset="-122"/>
            </a:endParaRPr>
          </a:p>
        </p:txBody>
      </p:sp>
      <p:sp>
        <p:nvSpPr>
          <p:cNvPr id="18" name="文本框 6"/>
          <p:cNvSpPr txBox="1"/>
          <p:nvPr/>
        </p:nvSpPr>
        <p:spPr>
          <a:xfrm>
            <a:off x="7750809" y="3494474"/>
            <a:ext cx="2133919" cy="438582"/>
          </a:xfrm>
          <a:prstGeom prst="rect">
            <a:avLst/>
          </a:prstGeom>
          <a:noFill/>
          <a:ln w="9525">
            <a:noFill/>
          </a:ln>
        </p:spPr>
        <p:txBody>
          <a:bodyPr wrap="none" anchor="t">
            <a:spAutoFit/>
          </a:bodyPr>
          <a:lstStyle/>
          <a:p>
            <a:pPr algn="ctr" eaLnBrk="0" hangingPunct="0">
              <a:lnSpc>
                <a:spcPts val="2665"/>
              </a:lnSpc>
            </a:pPr>
            <a:r>
              <a:rPr lang="zh-CN" altLang="en-US" sz="1900" b="1" dirty="0" smtClean="0">
                <a:solidFill>
                  <a:srgbClr val="0000CC"/>
                </a:solidFill>
                <a:latin typeface="微软雅黑" panose="020B0503020204020204" pitchFamily="34" charset="-122"/>
                <a:ea typeface="微软雅黑" panose="020B0503020204020204" pitchFamily="34" charset="-122"/>
                <a:sym typeface="等线" pitchFamily="2" charset="-122"/>
              </a:rPr>
              <a:t>本科一批招生院校</a:t>
            </a:r>
            <a:endParaRPr lang="zh-CN" altLang="en-US" sz="1900" b="1" dirty="0">
              <a:solidFill>
                <a:srgbClr val="002060"/>
              </a:solidFill>
              <a:latin typeface="微软雅黑" panose="020B0503020204020204" pitchFamily="34" charset="-122"/>
              <a:ea typeface="微软雅黑" panose="020B0503020204020204" pitchFamily="34" charset="-122"/>
              <a:sym typeface="等线"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p:cNvGrpSpPr/>
          <p:nvPr/>
        </p:nvGrpSpPr>
        <p:grpSpPr bwMode="auto">
          <a:xfrm>
            <a:off x="2512060" y="2564130"/>
            <a:ext cx="7050405" cy="3425825"/>
            <a:chOff x="162316" y="1724876"/>
            <a:chExt cx="6370118" cy="2778817"/>
          </a:xfrm>
          <a:solidFill>
            <a:schemeClr val="accent1">
              <a:lumMod val="75000"/>
            </a:schemeClr>
          </a:solidFill>
        </p:grpSpPr>
        <p:sp>
          <p:nvSpPr>
            <p:cNvPr id="37" name="矩形 32"/>
            <p:cNvSpPr>
              <a:spLocks noChangeArrowheads="1"/>
            </p:cNvSpPr>
            <p:nvPr/>
          </p:nvSpPr>
          <p:spPr bwMode="auto">
            <a:xfrm>
              <a:off x="162316" y="1724876"/>
              <a:ext cx="6370118" cy="401694"/>
            </a:xfrm>
            <a:prstGeom prst="rect">
              <a:avLst/>
            </a:prstGeom>
            <a:grpFill/>
            <a:ln w="25400" algn="ctr">
              <a:noFill/>
              <a:miter lim="800000"/>
            </a:ln>
            <a:scene3d>
              <a:camera prst="orthographicFront"/>
              <a:lightRig rig="threePt" dir="t"/>
            </a:scene3d>
            <a:sp3d>
              <a:bevelT/>
            </a:sp3d>
          </p:spPr>
          <p:txBody>
            <a:bodyPr tIns="36000" bIns="7200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rPr>
                <a:t>两</a:t>
              </a:r>
              <a:r>
                <a:rPr kumimoji="0" lang="zh-CN" altLang="en-US" sz="18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rPr>
                <a:t>个校区</a:t>
              </a:r>
              <a:r>
                <a:rPr kumimoji="0" lang="en-US" altLang="zh-CN" sz="18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rPr>
                <a:t>:  3000</a:t>
              </a:r>
              <a:r>
                <a:rPr kumimoji="0" lang="zh-CN" altLang="en-US" sz="1800" b="1"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mn-cs"/>
                </a:rPr>
                <a:t>亩土地</a:t>
              </a:r>
            </a:p>
          </p:txBody>
        </p:sp>
        <p:sp>
          <p:nvSpPr>
            <p:cNvPr id="45" name="矩形 31"/>
            <p:cNvSpPr>
              <a:spLocks noChangeArrowheads="1"/>
            </p:cNvSpPr>
            <p:nvPr/>
          </p:nvSpPr>
          <p:spPr bwMode="auto">
            <a:xfrm>
              <a:off x="3358490" y="2140859"/>
              <a:ext cx="3173944" cy="400106"/>
            </a:xfrm>
            <a:prstGeom prst="rect">
              <a:avLst/>
            </a:prstGeom>
            <a:grpFill/>
            <a:ln w="25400" algn="ctr">
              <a:noFill/>
              <a:miter lim="800000"/>
            </a:ln>
            <a:scene3d>
              <a:camera prst="orthographicFront"/>
              <a:lightRig rig="threePt" dir="t"/>
            </a:scene3d>
            <a:sp3d>
              <a:bevelT/>
            </a:sp3d>
          </p:spPr>
          <p:txBody>
            <a:bodyPr tIns="36000" bIns="7200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雨母校区</a:t>
              </a:r>
              <a:r>
                <a:rPr kumimoji="0" lang="en-US" altLang="zh-CN"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 1600</a:t>
              </a:r>
              <a:r>
                <a:rPr kumimoji="0" lang="zh-CN" altLang="en-US"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亩</a:t>
              </a:r>
              <a:r>
                <a:rPr kumimoji="0" lang="en-US" altLang="zh-CN" sz="1800" b="1" i="0" u="none" strike="noStrike" kern="1200" cap="none" spc="0" normalizeH="0" baseline="0" noProof="1">
                  <a:ln>
                    <a:noFill/>
                  </a:ln>
                  <a:solidFill>
                    <a:srgbClr val="FFFFFF"/>
                  </a:solidFill>
                  <a:effectLst/>
                  <a:uLnTx/>
                  <a:uFillTx/>
                  <a:latin typeface="隶书" panose="02010509060101010101" pitchFamily="49" charset="-122"/>
                  <a:ea typeface="微软雅黑" panose="020B0503020204020204" pitchFamily="34" charset="-122"/>
                  <a:cs typeface="隶书" panose="02010509060101010101" pitchFamily="49" charset="-122"/>
                </a:rPr>
                <a:t>  </a:t>
              </a:r>
              <a:endParaRPr kumimoji="0" lang="zh-CN" altLang="en-US" sz="1800" b="1" i="0" u="none" strike="noStrike" kern="1200" cap="none" spc="0" normalizeH="0" baseline="0" noProof="1">
                <a:ln>
                  <a:noFill/>
                </a:ln>
                <a:solidFill>
                  <a:srgbClr val="FFFFFF"/>
                </a:solidFill>
                <a:effectLst/>
                <a:uLnTx/>
                <a:uFillTx/>
                <a:latin typeface="隶书" panose="02010509060101010101" pitchFamily="49" charset="-122"/>
                <a:ea typeface="微软雅黑" panose="020B0503020204020204" pitchFamily="34" charset="-122"/>
                <a:cs typeface="隶书" panose="02010509060101010101" pitchFamily="49" charset="-122"/>
              </a:endParaRPr>
            </a:p>
          </p:txBody>
        </p:sp>
        <p:pic>
          <p:nvPicPr>
            <p:cNvPr id="46" name="Picture 2" descr="D:\Documents\Pictures\雨母校区图片1_conew1.jpg"/>
            <p:cNvPicPr>
              <a:picLocks noChangeArrowheads="1"/>
            </p:cNvPicPr>
            <p:nvPr/>
          </p:nvPicPr>
          <p:blipFill>
            <a:blip r:embed="rId3" cstate="screen"/>
            <a:srcRect/>
            <a:stretch>
              <a:fillRect/>
            </a:stretch>
          </p:blipFill>
          <p:spPr bwMode="auto">
            <a:xfrm>
              <a:off x="3359020" y="2559693"/>
              <a:ext cx="3173101" cy="1944000"/>
            </a:xfrm>
            <a:prstGeom prst="rect">
              <a:avLst/>
            </a:prstGeom>
            <a:grpFill/>
            <a:ln w="9525">
              <a:noFill/>
              <a:miter lim="800000"/>
              <a:headEnd/>
              <a:tailEnd/>
            </a:ln>
            <a:scene3d>
              <a:camera prst="orthographicFront"/>
              <a:lightRig rig="threePt" dir="t"/>
            </a:scene3d>
            <a:sp3d>
              <a:bevelT/>
            </a:sp3d>
          </p:spPr>
        </p:pic>
        <p:sp>
          <p:nvSpPr>
            <p:cNvPr id="48" name="矩形 30"/>
            <p:cNvSpPr>
              <a:spLocks noChangeArrowheads="1"/>
            </p:cNvSpPr>
            <p:nvPr/>
          </p:nvSpPr>
          <p:spPr bwMode="auto">
            <a:xfrm>
              <a:off x="162316" y="2140859"/>
              <a:ext cx="3172357" cy="400106"/>
            </a:xfrm>
            <a:prstGeom prst="rect">
              <a:avLst/>
            </a:prstGeom>
            <a:grpFill/>
            <a:ln w="25400" algn="ctr">
              <a:noFill/>
              <a:miter lim="800000"/>
            </a:ln>
            <a:scene3d>
              <a:camera prst="orthographicFront"/>
              <a:lightRig rig="threePt" dir="t"/>
            </a:scene3d>
            <a:sp3d>
              <a:bevelT/>
            </a:sp3d>
          </p:spPr>
          <p:txBody>
            <a:bodyPr tIns="36000" bIns="7200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红湘校区</a:t>
              </a:r>
              <a:r>
                <a:rPr kumimoji="0" lang="en-US" altLang="zh-CN"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 1400</a:t>
              </a:r>
              <a:r>
                <a:rPr kumimoji="0" lang="zh-CN" altLang="en-US" sz="1800" b="0" i="0" u="none" strike="noStrike" kern="1200" cap="none" spc="0" normalizeH="0" baseline="0" noProof="1">
                  <a:ln>
                    <a:noFill/>
                  </a:ln>
                  <a:solidFill>
                    <a:srgbClr val="FFFFFF"/>
                  </a:solidFill>
                  <a:effectLst/>
                  <a:uLnTx/>
                  <a:uFillTx/>
                  <a:latin typeface="微软雅黑" panose="020B0503020204020204" pitchFamily="34" charset="-122"/>
                  <a:ea typeface="微软雅黑" panose="020B0503020204020204" pitchFamily="34" charset="-122"/>
                  <a:cs typeface="隶书" panose="02010509060101010101" pitchFamily="49" charset="-122"/>
                </a:rPr>
                <a:t>亩</a:t>
              </a:r>
            </a:p>
          </p:txBody>
        </p:sp>
        <p:pic>
          <p:nvPicPr>
            <p:cNvPr id="49" name="Picture 17" descr="09"/>
            <p:cNvPicPr>
              <a:picLocks noChangeArrowheads="1"/>
            </p:cNvPicPr>
            <p:nvPr/>
          </p:nvPicPr>
          <p:blipFill>
            <a:blip r:embed="rId4" cstate="screen"/>
            <a:srcRect/>
            <a:stretch>
              <a:fillRect/>
            </a:stretch>
          </p:blipFill>
          <p:spPr bwMode="auto">
            <a:xfrm>
              <a:off x="162321" y="2559693"/>
              <a:ext cx="3171908" cy="1944000"/>
            </a:xfrm>
            <a:prstGeom prst="rect">
              <a:avLst/>
            </a:prstGeom>
            <a:grpFill/>
            <a:ln w="38100">
              <a:noFill/>
              <a:miter lim="800000"/>
              <a:headEnd/>
              <a:tailEnd/>
            </a:ln>
            <a:scene3d>
              <a:camera prst="orthographicFront"/>
              <a:lightRig rig="threePt" dir="t"/>
            </a:scene3d>
            <a:sp3d>
              <a:bevelT/>
            </a:sp3d>
          </p:spPr>
        </p:pic>
      </p:grpSp>
      <p:sp>
        <p:nvSpPr>
          <p:cNvPr id="15" name="TextBox 40"/>
          <p:cNvSpPr txBox="1">
            <a:spLocks noChangeArrowheads="1"/>
          </p:cNvSpPr>
          <p:nvPr/>
        </p:nvSpPr>
        <p:spPr bwMode="auto">
          <a:xfrm>
            <a:off x="1844675" y="1293813"/>
            <a:ext cx="7923213" cy="1198880"/>
          </a:xfrm>
          <a:prstGeom prst="rect">
            <a:avLst/>
          </a:prstGeom>
          <a:noFill/>
          <a:ln>
            <a:noFill/>
          </a:ln>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       全日制本科生</a:t>
            </a:r>
            <a:r>
              <a:rPr kumimoji="0" lang="en-US" altLang="zh-CN"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35000</a:t>
            </a:r>
            <a:r>
              <a:rPr kumimoji="0" lang="zh-CN" altLang="en-US"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多名，硕、博研究生</a:t>
            </a:r>
            <a:r>
              <a:rPr kumimoji="0" lang="en-US" altLang="zh-CN"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4000</a:t>
            </a:r>
            <a:r>
              <a:rPr kumimoji="0" lang="zh-CN" altLang="en-US"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多名，国际学生</a:t>
            </a:r>
            <a:r>
              <a:rPr kumimoji="0" lang="en-US" altLang="zh-CN"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400</a:t>
            </a:r>
            <a:r>
              <a:rPr kumimoji="0" lang="zh-CN" altLang="en-US"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余人，继续教育学生近</a:t>
            </a:r>
            <a:r>
              <a:rPr kumimoji="0" lang="en-US" altLang="zh-CN"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20000</a:t>
            </a:r>
            <a:r>
              <a:rPr kumimoji="0" lang="zh-CN" altLang="en-US" sz="2400" b="1"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名。</a:t>
            </a:r>
          </a:p>
        </p:txBody>
      </p:sp>
      <p:sp>
        <p:nvSpPr>
          <p:cNvPr id="12295" name="TextBox 15"/>
          <p:cNvSpPr txBox="1"/>
          <p:nvPr/>
        </p:nvSpPr>
        <p:spPr>
          <a:xfrm>
            <a:off x="1559496" y="404664"/>
            <a:ext cx="1223963"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办学规模</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表格 19457"/>
          <p:cNvGraphicFramePr>
            <a:graphicFrameLocks noGrp="1"/>
          </p:cNvGraphicFramePr>
          <p:nvPr/>
        </p:nvGraphicFramePr>
        <p:xfrm>
          <a:off x="2051368" y="1556792"/>
          <a:ext cx="2887662" cy="4316413"/>
        </p:xfrm>
        <a:graphic>
          <a:graphicData uri="http://schemas.openxmlformats.org/drawingml/2006/table">
            <a:tbl>
              <a:tblPr/>
              <a:tblGrid>
                <a:gridCol w="1173162"/>
                <a:gridCol w="1714500"/>
              </a:tblGrid>
              <a:tr h="658813">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rPr>
                        <a:t>学科门类</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1" i="0" u="none" strike="noStrike" cap="none" normalizeH="0" baseline="0" dirty="0" smtClean="0">
                          <a:ln>
                            <a:noFill/>
                          </a:ln>
                          <a:solidFill>
                            <a:srgbClr val="FFFF00"/>
                          </a:solidFill>
                          <a:effectLst/>
                          <a:latin typeface="微软雅黑" panose="020B0503020204020204" pitchFamily="34" charset="-122"/>
                          <a:ea typeface="微软雅黑" panose="020B0503020204020204" pitchFamily="34" charset="-122"/>
                        </a:rPr>
                        <a:t>9 </a:t>
                      </a:r>
                      <a:r>
                        <a:rPr kumimoji="0" lang="zh-CN" altLang="en-US" sz="1900" b="1" i="0" u="none" strike="noStrike" cap="none" normalizeH="0" baseline="0" dirty="0" smtClean="0">
                          <a:ln>
                            <a:noFill/>
                          </a:ln>
                          <a:solidFill>
                            <a:srgbClr val="FFFF00"/>
                          </a:solidFill>
                          <a:effectLst/>
                          <a:latin typeface="微软雅黑" panose="020B0503020204020204" pitchFamily="34" charset="-122"/>
                          <a:ea typeface="微软雅黑" panose="020B0503020204020204" pitchFamily="34" charset="-122"/>
                        </a:rPr>
                        <a:t>个</a:t>
                      </a:r>
                      <a:endParaRPr kumimoji="0" lang="en-US" altLang="zh-CN" sz="1900" b="1" i="0" u="none" strike="noStrike" cap="none" normalizeH="0" baseline="0" dirty="0" smtClean="0">
                        <a:ln>
                          <a:noFill/>
                        </a:ln>
                        <a:solidFill>
                          <a:srgbClr val="FFFF00"/>
                        </a:solidFill>
                        <a:effectLst/>
                        <a:latin typeface="微软雅黑" panose="020B0503020204020204" pitchFamily="34" charset="-122"/>
                        <a:ea typeface="微软雅黑" panose="020B0503020204020204" pitchFamily="34" charset="-122"/>
                      </a:endParaRPr>
                    </a:p>
                  </a:txBody>
                  <a:tcPr marL="91424" marR="91424" marT="0" marB="359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54A8">
                        <a:alpha val="90195"/>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1" i="0" u="none" strike="noStrike" cap="none" normalizeH="0" baseline="0" smtClean="0">
                          <a:ln>
                            <a:noFill/>
                          </a:ln>
                          <a:solidFill>
                            <a:srgbClr val="FFFFFF"/>
                          </a:solidFill>
                          <a:effectLst/>
                          <a:latin typeface="微软雅黑" panose="020B0503020204020204" pitchFamily="34" charset="-122"/>
                          <a:ea typeface="微软雅黑" panose="020B0503020204020204" pitchFamily="34" charset="-122"/>
                        </a:rPr>
                        <a:t>专业</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1" i="0" u="none" strike="noStrike" cap="none" normalizeH="0" baseline="0" smtClean="0">
                          <a:ln>
                            <a:noFill/>
                          </a:ln>
                          <a:solidFill>
                            <a:srgbClr val="FFFF00"/>
                          </a:solidFill>
                          <a:effectLst/>
                          <a:latin typeface="微软雅黑" panose="020B0503020204020204" pitchFamily="34" charset="-122"/>
                          <a:ea typeface="微软雅黑" panose="020B0503020204020204" pitchFamily="34" charset="-122"/>
                        </a:rPr>
                        <a:t>73</a:t>
                      </a:r>
                      <a:r>
                        <a:rPr kumimoji="0" lang="zh-CN" altLang="en-US" sz="1900" b="1" i="0" u="none" strike="noStrike" cap="none" normalizeH="0" baseline="0" smtClean="0">
                          <a:ln>
                            <a:noFill/>
                          </a:ln>
                          <a:solidFill>
                            <a:srgbClr val="FFFF00"/>
                          </a:solidFill>
                          <a:effectLst/>
                          <a:latin typeface="微软雅黑" panose="020B0503020204020204" pitchFamily="34" charset="-122"/>
                          <a:ea typeface="微软雅黑" panose="020B0503020204020204" pitchFamily="34" charset="-122"/>
                        </a:rPr>
                        <a:t>个</a:t>
                      </a:r>
                      <a:endParaRPr kumimoji="0" lang="en-US" altLang="zh-CN" sz="1900" b="1" i="0" u="none" strike="noStrike" cap="none" normalizeH="0" baseline="0" smtClean="0">
                        <a:ln>
                          <a:noFill/>
                        </a:ln>
                        <a:solidFill>
                          <a:srgbClr val="FFFF00"/>
                        </a:solidFill>
                        <a:effectLst/>
                        <a:latin typeface="微软雅黑" panose="020B0503020204020204" pitchFamily="34" charset="-122"/>
                        <a:ea typeface="微软雅黑" panose="020B0503020204020204" pitchFamily="34" charset="-122"/>
                      </a:endParaRPr>
                    </a:p>
                  </a:txBody>
                  <a:tcPr marL="91424" marR="91424" marT="0" marB="3599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54A8">
                        <a:alpha val="90195"/>
                      </a:srgbClr>
                    </a:solidFill>
                  </a:tcPr>
                </a:tc>
              </a:tr>
              <a:tr h="41275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工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39</a:t>
                      </a:r>
                      <a:endPar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医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12</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管理学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6</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理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r>
              <a:tr h="41275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文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经济学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2</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r>
              <a:tr h="412750">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法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1</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7E4"/>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艺术学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en-US" altLang="zh-CN"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哲   学</a:t>
                      </a: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9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伦理学硕士</a:t>
                      </a:r>
                      <a:endParaRPr kumimoji="0" lang="en-US" altLang="zh-CN" sz="19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91424" marR="91424" marT="45711" marB="4571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CF2"/>
                    </a:solidFill>
                  </a:tcPr>
                </a:tc>
              </a:tr>
            </a:tbl>
          </a:graphicData>
        </a:graphic>
      </p:graphicFrame>
      <p:sp>
        <p:nvSpPr>
          <p:cNvPr id="17" name="矩形 16"/>
          <p:cNvSpPr/>
          <p:nvPr/>
        </p:nvSpPr>
        <p:spPr>
          <a:xfrm>
            <a:off x="6038467" y="1688497"/>
            <a:ext cx="3991110" cy="650433"/>
          </a:xfrm>
          <a:prstGeom prst="rect">
            <a:avLst/>
          </a:prstGeom>
          <a:solidFill>
            <a:schemeClr val="accent1">
              <a:lumMod val="75000"/>
            </a:schemeClr>
          </a:solidFill>
          <a:ln>
            <a:solidFill>
              <a:schemeClr val="tx2">
                <a:lumMod val="75000"/>
                <a:lumOff val="25000"/>
              </a:schemeClr>
            </a:solid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1">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         </a:t>
            </a: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全面覆盖产业链的</a:t>
            </a:r>
            <a:r>
              <a:rPr kumimoji="0" lang="zh-CN" altLang="en-US" sz="1600" b="1" i="0" u="none" strike="noStrike" kern="1200" cap="none" spc="0" normalizeH="0" baseline="0" noProof="1">
                <a:ln>
                  <a:noFill/>
                </a:ln>
                <a:solidFill>
                  <a:srgbClr val="FFFF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核类特色专业群</a:t>
            </a:r>
          </a:p>
        </p:txBody>
      </p:sp>
      <p:sp>
        <p:nvSpPr>
          <p:cNvPr id="18" name="矩形 17"/>
          <p:cNvSpPr/>
          <p:nvPr/>
        </p:nvSpPr>
        <p:spPr>
          <a:xfrm>
            <a:off x="6038467" y="2516613"/>
            <a:ext cx="3991110" cy="653828"/>
          </a:xfrm>
          <a:prstGeom prst="rect">
            <a:avLst/>
          </a:prstGeom>
          <a:solidFill>
            <a:schemeClr val="accent1">
              <a:lumMod val="75000"/>
            </a:schemeClr>
          </a:solidFill>
          <a:ln>
            <a:solidFill>
              <a:schemeClr val="tx2">
                <a:lumMod val="75000"/>
                <a:lumOff val="25000"/>
              </a:schemeClr>
            </a:solid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     </a:t>
            </a: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以临床医学为龙头的</a:t>
            </a:r>
            <a:r>
              <a:rPr kumimoji="0" lang="zh-CN" altLang="en-US" sz="1600" b="1" i="0" u="none" strike="noStrike" kern="1200" cap="none" spc="0" normalizeH="0" baseline="0" noProof="1">
                <a:ln>
                  <a:noFill/>
                </a:ln>
                <a:solidFill>
                  <a:srgbClr val="FFFF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医学品牌专业群</a:t>
            </a:r>
          </a:p>
        </p:txBody>
      </p:sp>
      <p:sp>
        <p:nvSpPr>
          <p:cNvPr id="19" name="矩形 18"/>
          <p:cNvSpPr/>
          <p:nvPr/>
        </p:nvSpPr>
        <p:spPr>
          <a:xfrm>
            <a:off x="6038471" y="3333439"/>
            <a:ext cx="3991109" cy="699995"/>
          </a:xfrm>
          <a:prstGeom prst="rect">
            <a:avLst/>
          </a:prstGeom>
          <a:solidFill>
            <a:schemeClr val="accent1">
              <a:lumMod val="75000"/>
            </a:schemeClr>
          </a:solidFill>
          <a:ln>
            <a:solidFill>
              <a:schemeClr val="tx2">
                <a:lumMod val="75000"/>
                <a:lumOff val="25000"/>
              </a:schemeClr>
            </a:solid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1">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 </a:t>
            </a: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以辐射防护为特色的</a:t>
            </a:r>
            <a:r>
              <a:rPr kumimoji="0" lang="zh-CN" altLang="en-US" sz="1600" b="1" i="0" u="none" strike="noStrike" kern="1200" cap="none" spc="0" normalizeH="0" baseline="0" noProof="1">
                <a:ln>
                  <a:noFill/>
                </a:ln>
                <a:solidFill>
                  <a:srgbClr val="FFFF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环境保护优势专业群</a:t>
            </a:r>
          </a:p>
        </p:txBody>
      </p:sp>
      <p:sp>
        <p:nvSpPr>
          <p:cNvPr id="20" name="矩形 19"/>
          <p:cNvSpPr/>
          <p:nvPr/>
        </p:nvSpPr>
        <p:spPr>
          <a:xfrm>
            <a:off x="6038471" y="4209610"/>
            <a:ext cx="3991109" cy="792088"/>
          </a:xfrm>
          <a:prstGeom prst="rect">
            <a:avLst/>
          </a:prstGeom>
          <a:solidFill>
            <a:schemeClr val="accent1">
              <a:lumMod val="75000"/>
            </a:schemeClr>
          </a:solidFill>
          <a:ln>
            <a:solidFill>
              <a:schemeClr val="tx2">
                <a:lumMod val="75000"/>
                <a:lumOff val="25000"/>
              </a:schemeClr>
            </a:solid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土木建筑类、机械工程类、电气工程类、电子信息类、化工材料类、经济管理类等                 </a:t>
            </a:r>
            <a:r>
              <a:rPr kumimoji="0" lang="zh-CN" altLang="en-US" sz="1600" b="1" i="0" u="none" strike="noStrike" kern="1200" cap="none" spc="0" normalizeH="0" baseline="0" noProof="1">
                <a:ln>
                  <a:noFill/>
                </a:ln>
                <a:solidFill>
                  <a:srgbClr val="FFFF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骨干专业群</a:t>
            </a:r>
          </a:p>
        </p:txBody>
      </p:sp>
      <p:sp>
        <p:nvSpPr>
          <p:cNvPr id="21" name="矩形 20"/>
          <p:cNvSpPr/>
          <p:nvPr/>
        </p:nvSpPr>
        <p:spPr>
          <a:xfrm>
            <a:off x="6038471" y="5177860"/>
            <a:ext cx="3991109" cy="689263"/>
          </a:xfrm>
          <a:prstGeom prst="rect">
            <a:avLst/>
          </a:prstGeom>
          <a:solidFill>
            <a:schemeClr val="accent1">
              <a:lumMod val="75000"/>
            </a:schemeClr>
          </a:solidFill>
          <a:ln>
            <a:solidFill>
              <a:schemeClr val="tx2">
                <a:lumMod val="75000"/>
                <a:lumOff val="25000"/>
              </a:schemeClr>
            </a:solidFill>
          </a:ln>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        文学、法学、哲学等</a:t>
            </a:r>
            <a:r>
              <a:rPr kumimoji="0" lang="zh-CN" altLang="en-US" sz="1600" b="1" i="0" u="none" strike="noStrike" kern="1200" cap="none" spc="0" normalizeH="0" baseline="0" noProof="1">
                <a:ln>
                  <a:noFill/>
                </a:ln>
                <a:solidFill>
                  <a:srgbClr val="FFFF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人文学科专业群</a:t>
            </a:r>
          </a:p>
        </p:txBody>
      </p:sp>
      <p:sp>
        <p:nvSpPr>
          <p:cNvPr id="36906" name="TextBox 11"/>
          <p:cNvSpPr txBox="1"/>
          <p:nvPr/>
        </p:nvSpPr>
        <p:spPr>
          <a:xfrm>
            <a:off x="1271464" y="476672"/>
            <a:ext cx="1800225" cy="398780"/>
          </a:xfrm>
          <a:prstGeom prst="rect">
            <a:avLst/>
          </a:prstGeom>
          <a:solidFill>
            <a:srgbClr val="1563FF"/>
          </a:solidFill>
          <a:ln w="9525" cap="flat" cmpd="sng">
            <a:solidFill>
              <a:srgbClr val="0000CC"/>
            </a:solidFill>
            <a:prstDash val="solid"/>
            <a:miter/>
            <a:headEnd type="none" w="med" len="med"/>
            <a:tailEnd type="none" w="med" len="med"/>
          </a:ln>
        </p:spPr>
        <p:txBody>
          <a:bodyPr anchor="t">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专业情况</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165973" y="1985001"/>
          <a:ext cx="7321550" cy="245046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83205"/>
                <a:gridCol w="2016760"/>
                <a:gridCol w="2521585"/>
              </a:tblGrid>
              <a:tr h="621665">
                <a:tc>
                  <a:txBody>
                    <a:bodyPr/>
                    <a:lstStyle/>
                    <a:p>
                      <a:pPr algn="ctr"/>
                      <a:r>
                        <a:rPr lang="zh-CN" altLang="en-US" sz="1900" b="1" dirty="0">
                          <a:solidFill>
                            <a:schemeClr val="bg1"/>
                          </a:solidFill>
                          <a:effectLst/>
                          <a:latin typeface="微软雅黑" panose="020B0503020204020204" pitchFamily="34" charset="-122"/>
                          <a:ea typeface="微软雅黑" panose="020B0503020204020204" pitchFamily="34" charset="-122"/>
                        </a:rPr>
                        <a:t>博士后科研流动站</a:t>
                      </a:r>
                    </a:p>
                  </a:txBody>
                  <a:tcPr anchor="ctr">
                    <a:solidFill>
                      <a:schemeClr val="accent1">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900" b="1" dirty="0">
                          <a:solidFill>
                            <a:schemeClr val="bg1"/>
                          </a:solidFill>
                          <a:effectLst/>
                          <a:latin typeface="微软雅黑" panose="020B0503020204020204" pitchFamily="34" charset="-122"/>
                          <a:ea typeface="微软雅黑" panose="020B0503020204020204" pitchFamily="34" charset="-122"/>
                        </a:rPr>
                        <a:t>一级学科   </a:t>
                      </a:r>
                      <a:r>
                        <a:rPr lang="en-US" altLang="zh-CN" sz="1900" b="1" dirty="0">
                          <a:solidFill>
                            <a:schemeClr val="bg1"/>
                          </a:solidFill>
                          <a:effectLst/>
                          <a:latin typeface="微软雅黑" panose="020B0503020204020204" pitchFamily="34" charset="-122"/>
                          <a:ea typeface="微软雅黑" panose="020B0503020204020204" pitchFamily="34" charset="-122"/>
                        </a:rPr>
                        <a:t>3</a:t>
                      </a:r>
                      <a:r>
                        <a:rPr lang="zh-CN" altLang="en-US" sz="1900" b="1" dirty="0">
                          <a:solidFill>
                            <a:schemeClr val="bg1"/>
                          </a:solidFill>
                          <a:effectLst/>
                          <a:latin typeface="微软雅黑" panose="020B0503020204020204" pitchFamily="34" charset="-122"/>
                          <a:ea typeface="微软雅黑" panose="020B0503020204020204" pitchFamily="34" charset="-122"/>
                        </a:rPr>
                        <a:t>个</a:t>
                      </a:r>
                    </a:p>
                  </a:txBody>
                  <a:tcPr anchor="ctr">
                    <a:solidFill>
                      <a:schemeClr val="accent1">
                        <a:lumMod val="75000"/>
                      </a:schemeClr>
                    </a:solidFill>
                  </a:tcPr>
                </a:tc>
                <a:tc hMerge="1">
                  <a:txBody>
                    <a:bodyPr/>
                    <a:lstStyle/>
                    <a:p>
                      <a:endParaRPr lang="zh-CN"/>
                    </a:p>
                  </a:txBody>
                  <a:tcPr/>
                </a:tc>
              </a:tr>
              <a:tr h="633730">
                <a:tc>
                  <a:txBody>
                    <a:bodyPr/>
                    <a:lstStyle/>
                    <a:p>
                      <a:pPr algn="ctr"/>
                      <a:r>
                        <a:rPr lang="zh-CN" altLang="en-US" sz="1900" b="1" dirty="0">
                          <a:solidFill>
                            <a:schemeClr val="tx1"/>
                          </a:solidFill>
                          <a:effectLst/>
                          <a:latin typeface="微软雅黑" panose="020B0503020204020204" pitchFamily="34" charset="-122"/>
                          <a:ea typeface="微软雅黑" panose="020B0503020204020204" pitchFamily="34" charset="-122"/>
                        </a:rPr>
                        <a:t>博士学位授权点</a:t>
                      </a:r>
                    </a:p>
                  </a:txBody>
                  <a:tcPr anchor="ctr">
                    <a:solidFill>
                      <a:schemeClr val="accent1">
                        <a:lumMod val="40000"/>
                        <a:lumOff val="60000"/>
                      </a:schemeClr>
                    </a:solidFill>
                  </a:tcPr>
                </a:tc>
                <a:tc>
                  <a:txBody>
                    <a:bodyPr/>
                    <a:lstStyle/>
                    <a:p>
                      <a:pPr algn="ctr"/>
                      <a:r>
                        <a:rPr lang="zh-CN" altLang="en-US" sz="1800" b="1" dirty="0">
                          <a:solidFill>
                            <a:schemeClr val="tx1"/>
                          </a:solidFill>
                          <a:effectLst/>
                          <a:latin typeface="微软雅黑" panose="020B0503020204020204" pitchFamily="34" charset="-122"/>
                          <a:ea typeface="微软雅黑" panose="020B0503020204020204" pitchFamily="34" charset="-122"/>
                        </a:rPr>
                        <a:t>一级学科  </a:t>
                      </a:r>
                      <a:r>
                        <a:rPr lang="en-US" altLang="zh-CN" sz="1800" b="1" dirty="0">
                          <a:solidFill>
                            <a:schemeClr val="tx1"/>
                          </a:solidFill>
                          <a:effectLst/>
                          <a:latin typeface="微软雅黑" panose="020B0503020204020204" pitchFamily="34" charset="-122"/>
                          <a:ea typeface="微软雅黑" panose="020B0503020204020204" pitchFamily="34" charset="-122"/>
                        </a:rPr>
                        <a:t>5</a:t>
                      </a:r>
                      <a:r>
                        <a:rPr lang="zh-CN" altLang="en-US" sz="1800" b="1" dirty="0">
                          <a:solidFill>
                            <a:schemeClr val="tx1"/>
                          </a:solidFill>
                          <a:effectLst/>
                          <a:latin typeface="微软雅黑" panose="020B0503020204020204" pitchFamily="34" charset="-122"/>
                          <a:ea typeface="微软雅黑" panose="020B0503020204020204" pitchFamily="34" charset="-122"/>
                        </a:rPr>
                        <a:t>个</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US" altLang="zh-CN" sz="1800" b="1" dirty="0">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dirty="0">
                          <a:solidFill>
                            <a:schemeClr val="tx1"/>
                          </a:solidFill>
                          <a:effectLst/>
                          <a:latin typeface="微软雅黑" panose="020B0503020204020204" pitchFamily="34" charset="-122"/>
                          <a:ea typeface="微软雅黑" panose="020B0503020204020204" pitchFamily="34" charset="-122"/>
                        </a:rPr>
                        <a:t>二级学科  </a:t>
                      </a:r>
                      <a:r>
                        <a:rPr lang="en-US" altLang="zh-CN" sz="1800" b="1" dirty="0">
                          <a:solidFill>
                            <a:schemeClr val="tx1"/>
                          </a:solidFill>
                          <a:effectLst/>
                          <a:latin typeface="微软雅黑" panose="020B0503020204020204" pitchFamily="34" charset="-122"/>
                          <a:ea typeface="微软雅黑" panose="020B0503020204020204" pitchFamily="34" charset="-122"/>
                        </a:rPr>
                        <a:t>41</a:t>
                      </a:r>
                      <a:r>
                        <a:rPr lang="zh-CN" altLang="en-US" sz="1800" b="1" dirty="0">
                          <a:solidFill>
                            <a:schemeClr val="tx1"/>
                          </a:solidFill>
                          <a:effectLst/>
                          <a:latin typeface="微软雅黑" panose="020B0503020204020204" pitchFamily="34" charset="-122"/>
                          <a:ea typeface="微软雅黑" panose="020B0503020204020204" pitchFamily="34" charset="-122"/>
                        </a:rPr>
                        <a:t>个</a:t>
                      </a:r>
                      <a:endParaRPr lang="en-US" altLang="zh-CN" sz="1800" b="1" dirty="0">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lang="zh-CN" altLang="en-US" sz="1800" b="1" dirty="0">
                        <a:solidFill>
                          <a:schemeClr val="tx1"/>
                        </a:solidFill>
                        <a:effectLst/>
                        <a:latin typeface="微软雅黑" panose="020B0503020204020204" pitchFamily="34" charset="-122"/>
                        <a:ea typeface="微软雅黑" panose="020B0503020204020204" pitchFamily="34" charset="-122"/>
                      </a:endParaRPr>
                    </a:p>
                  </a:txBody>
                  <a:tcPr anchor="ctr">
                    <a:solidFill>
                      <a:schemeClr val="accent1">
                        <a:lumMod val="20000"/>
                        <a:lumOff val="80000"/>
                      </a:schemeClr>
                    </a:solidFill>
                  </a:tcPr>
                </a:tc>
              </a:tr>
              <a:tr h="476885">
                <a:tc>
                  <a:txBody>
                    <a:bodyPr/>
                    <a:lstStyle/>
                    <a:p>
                      <a:pPr algn="ctr"/>
                      <a:r>
                        <a:rPr lang="zh-CN" altLang="en-US" sz="1900" b="1" dirty="0">
                          <a:solidFill>
                            <a:schemeClr val="tx1"/>
                          </a:solidFill>
                          <a:effectLst/>
                          <a:latin typeface="微软雅黑" panose="020B0503020204020204" pitchFamily="34" charset="-122"/>
                          <a:ea typeface="微软雅黑" panose="020B0503020204020204" pitchFamily="34" charset="-122"/>
                        </a:rPr>
                        <a:t>硕士学位授权点</a:t>
                      </a:r>
                    </a:p>
                  </a:txBody>
                  <a:tcPr anchor="ctr">
                    <a:solidFill>
                      <a:schemeClr val="accent1">
                        <a:lumMod val="40000"/>
                        <a:lumOff val="60000"/>
                      </a:schemeClr>
                    </a:solidFill>
                  </a:tcPr>
                </a:tc>
                <a:tc>
                  <a:txBody>
                    <a:bodyPr/>
                    <a:lstStyle/>
                    <a:p>
                      <a:pPr algn="ctr"/>
                      <a:r>
                        <a:rPr lang="zh-CN" altLang="en-US" sz="1800" b="1" dirty="0">
                          <a:solidFill>
                            <a:schemeClr val="tx1"/>
                          </a:solidFill>
                          <a:effectLst/>
                          <a:latin typeface="微软雅黑" panose="020B0503020204020204" pitchFamily="34" charset="-122"/>
                          <a:ea typeface="微软雅黑" panose="020B0503020204020204" pitchFamily="34" charset="-122"/>
                        </a:rPr>
                        <a:t>一级学科 </a:t>
                      </a:r>
                      <a:r>
                        <a:rPr lang="en-US" altLang="zh-CN" sz="1800" b="1" dirty="0">
                          <a:solidFill>
                            <a:schemeClr val="tx1"/>
                          </a:solidFill>
                          <a:effectLst/>
                          <a:latin typeface="微软雅黑" panose="020B0503020204020204" pitchFamily="34" charset="-122"/>
                          <a:ea typeface="微软雅黑" panose="020B0503020204020204" pitchFamily="34" charset="-122"/>
                        </a:rPr>
                        <a:t>24</a:t>
                      </a:r>
                      <a:r>
                        <a:rPr lang="zh-CN" altLang="en-US" sz="1800" b="1" dirty="0">
                          <a:solidFill>
                            <a:schemeClr val="tx1"/>
                          </a:solidFill>
                          <a:effectLst/>
                          <a:latin typeface="微软雅黑" panose="020B0503020204020204" pitchFamily="34" charset="-122"/>
                          <a:ea typeface="微软雅黑" panose="020B0503020204020204" pitchFamily="34" charset="-122"/>
                        </a:rPr>
                        <a:t>个</a:t>
                      </a:r>
                    </a:p>
                  </a:txBody>
                  <a:tcPr anchor="ctr">
                    <a:solidFill>
                      <a:schemeClr val="accent1">
                        <a:lumMod val="20000"/>
                        <a:lumOff val="80000"/>
                      </a:schemeClr>
                    </a:solidFill>
                  </a:tcPr>
                </a:tc>
                <a:tc>
                  <a:txBody>
                    <a:bodyPr/>
                    <a:lstStyle/>
                    <a:p>
                      <a:pPr algn="ctr"/>
                      <a:endParaRPr lang="zh-CN" altLang="en-US" sz="1800" b="1" dirty="0">
                        <a:solidFill>
                          <a:schemeClr val="tx1"/>
                        </a:solidFill>
                        <a:effectLst/>
                        <a:latin typeface="微软雅黑" panose="020B0503020204020204" pitchFamily="34" charset="-122"/>
                        <a:ea typeface="微软雅黑" panose="020B0503020204020204" pitchFamily="34" charset="-122"/>
                      </a:endParaRPr>
                    </a:p>
                    <a:p>
                      <a:pPr algn="ctr"/>
                      <a:r>
                        <a:rPr lang="zh-CN" altLang="en-US" sz="1800" b="1" dirty="0">
                          <a:solidFill>
                            <a:schemeClr val="tx1"/>
                          </a:solidFill>
                          <a:effectLst/>
                          <a:latin typeface="微软雅黑" panose="020B0503020204020204" pitchFamily="34" charset="-122"/>
                          <a:ea typeface="微软雅黑" panose="020B0503020204020204" pitchFamily="34" charset="-122"/>
                        </a:rPr>
                        <a:t>专业学位类别  </a:t>
                      </a:r>
                      <a:r>
                        <a:rPr lang="en-US" altLang="zh-CN" sz="1800" b="1" dirty="0">
                          <a:solidFill>
                            <a:schemeClr val="tx1"/>
                          </a:solidFill>
                          <a:effectLst/>
                          <a:latin typeface="微软雅黑" panose="020B0503020204020204" pitchFamily="34" charset="-122"/>
                          <a:ea typeface="微软雅黑" panose="020B0503020204020204" pitchFamily="34" charset="-122"/>
                        </a:rPr>
                        <a:t>13</a:t>
                      </a:r>
                      <a:r>
                        <a:rPr lang="zh-CN" altLang="en-US" sz="1800" b="1" dirty="0">
                          <a:solidFill>
                            <a:schemeClr val="tx1"/>
                          </a:solidFill>
                          <a:effectLst/>
                          <a:latin typeface="微软雅黑" panose="020B0503020204020204" pitchFamily="34" charset="-122"/>
                          <a:ea typeface="微软雅黑" panose="020B0503020204020204" pitchFamily="34" charset="-122"/>
                        </a:rPr>
                        <a:t>个</a:t>
                      </a:r>
                    </a:p>
                    <a:p>
                      <a:pPr algn="ctr"/>
                      <a:endParaRPr lang="zh-CN" altLang="en-US" sz="1800" b="1" dirty="0">
                        <a:solidFill>
                          <a:schemeClr val="tx1"/>
                        </a:solidFill>
                        <a:effectLst/>
                        <a:latin typeface="微软雅黑" panose="020B0503020204020204" pitchFamily="34" charset="-122"/>
                        <a:ea typeface="微软雅黑" panose="020B0503020204020204" pitchFamily="34" charset="-122"/>
                      </a:endParaRPr>
                    </a:p>
                  </a:txBody>
                  <a:tcPr anchor="ctr">
                    <a:solidFill>
                      <a:schemeClr val="accent1">
                        <a:lumMod val="20000"/>
                        <a:lumOff val="80000"/>
                      </a:schemeClr>
                    </a:solidFill>
                  </a:tcPr>
                </a:tc>
              </a:tr>
            </a:tbl>
          </a:graphicData>
        </a:graphic>
      </p:graphicFrame>
      <p:sp>
        <p:nvSpPr>
          <p:cNvPr id="16390" name="TextBox 5"/>
          <p:cNvSpPr txBox="1"/>
          <p:nvPr/>
        </p:nvSpPr>
        <p:spPr>
          <a:xfrm>
            <a:off x="1775520" y="404664"/>
            <a:ext cx="1512887" cy="398463"/>
          </a:xfrm>
          <a:prstGeom prst="rect">
            <a:avLst/>
          </a:prstGeom>
          <a:solidFill>
            <a:srgbClr val="1563FF"/>
          </a:solidFill>
          <a:ln w="9525" cap="flat" cmpd="sng">
            <a:solidFill>
              <a:srgbClr val="0000CC"/>
            </a:solidFill>
            <a:prstDash val="solid"/>
            <a:miter/>
            <a:headEnd type="none" w="med" len="med"/>
            <a:tailEnd type="none" w="med" len="med"/>
          </a:ln>
        </p:spPr>
        <p:txBody>
          <a:bodyPr>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研究生教育</a:t>
            </a:r>
          </a:p>
        </p:txBody>
      </p:sp>
    </p:spTree>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heme/theme1.xml><?xml version="1.0" encoding="utf-8"?>
<a:theme xmlns:a="http://schemas.openxmlformats.org/drawingml/2006/main" name="1_Office 主题">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龙腾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7924</Words>
  <Application>Microsoft Office PowerPoint</Application>
  <PresentationFormat>自定义</PresentationFormat>
  <Paragraphs>579</Paragraphs>
  <Slides>51</Slides>
  <Notes>32</Notes>
  <HiddenSlides>0</HiddenSlides>
  <MMClips>0</MMClips>
  <ScaleCrop>false</ScaleCrop>
  <HeadingPairs>
    <vt:vector size="6" baseType="variant">
      <vt:variant>
        <vt:lpstr>主题</vt:lpstr>
      </vt:variant>
      <vt:variant>
        <vt:i4>2</vt:i4>
      </vt:variant>
      <vt:variant>
        <vt:lpstr>嵌入 OLE 服务器</vt:lpstr>
      </vt:variant>
      <vt:variant>
        <vt:i4>0</vt:i4>
      </vt:variant>
      <vt:variant>
        <vt:lpstr>幻灯片标题</vt:lpstr>
      </vt:variant>
      <vt:variant>
        <vt:i4>51</vt:i4>
      </vt:variant>
    </vt:vector>
  </HeadingPairs>
  <TitlesOfParts>
    <vt:vector size="53" baseType="lpstr">
      <vt:lpstr>1_Office 主题</vt: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vector>
  </TitlesOfParts>
  <Company>微软公司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李海洋</cp:lastModifiedBy>
  <cp:revision>1196</cp:revision>
  <dcterms:created xsi:type="dcterms:W3CDTF">2014-01-21T06:29:00Z</dcterms:created>
  <dcterms:modified xsi:type="dcterms:W3CDTF">2019-06-12T16:07:09Z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y fmtid="{D5CDD505-2E9C-101B-9397-08002B2CF9AE}" pid="3" name="KSORubyTemplateID">
    <vt:lpwstr>2</vt:lpwstr>
  </property>
</Properties>
</file>