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5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7" r:id="rId3"/>
  </p:sldMasterIdLst>
  <p:notesMasterIdLst>
    <p:notesMasterId r:id="rId91"/>
  </p:notesMasterIdLst>
  <p:sldIdLst>
    <p:sldId id="256" r:id="rId4"/>
    <p:sldId id="356" r:id="rId5"/>
    <p:sldId id="327" r:id="rId6"/>
    <p:sldId id="2069" r:id="rId7"/>
    <p:sldId id="2042" r:id="rId8"/>
    <p:sldId id="2067" r:id="rId9"/>
    <p:sldId id="2043" r:id="rId10"/>
    <p:sldId id="2045" r:id="rId11"/>
    <p:sldId id="2044" r:id="rId12"/>
    <p:sldId id="613" r:id="rId13"/>
    <p:sldId id="329" r:id="rId14"/>
    <p:sldId id="330" r:id="rId15"/>
    <p:sldId id="1971" r:id="rId16"/>
    <p:sldId id="1972" r:id="rId17"/>
    <p:sldId id="1973" r:id="rId18"/>
    <p:sldId id="1974" r:id="rId19"/>
    <p:sldId id="1975" r:id="rId20"/>
    <p:sldId id="1976" r:id="rId21"/>
    <p:sldId id="1977" r:id="rId22"/>
    <p:sldId id="1978" r:id="rId23"/>
    <p:sldId id="1979" r:id="rId24"/>
    <p:sldId id="1981" r:id="rId25"/>
    <p:sldId id="1982" r:id="rId26"/>
    <p:sldId id="1983" r:id="rId27"/>
    <p:sldId id="1984" r:id="rId28"/>
    <p:sldId id="1985" r:id="rId29"/>
    <p:sldId id="348" r:id="rId30"/>
    <p:sldId id="546" r:id="rId31"/>
    <p:sldId id="352" r:id="rId32"/>
    <p:sldId id="353" r:id="rId33"/>
    <p:sldId id="1927" r:id="rId34"/>
    <p:sldId id="1947" r:id="rId35"/>
    <p:sldId id="1929" r:id="rId36"/>
    <p:sldId id="1930" r:id="rId37"/>
    <p:sldId id="2000" r:id="rId38"/>
    <p:sldId id="2001" r:id="rId39"/>
    <p:sldId id="2081" r:id="rId40"/>
    <p:sldId id="1932" r:id="rId41"/>
    <p:sldId id="1933" r:id="rId42"/>
    <p:sldId id="1934" r:id="rId43"/>
    <p:sldId id="1936" r:id="rId44"/>
    <p:sldId id="1937" r:id="rId45"/>
    <p:sldId id="1990" r:id="rId46"/>
    <p:sldId id="1939" r:id="rId47"/>
    <p:sldId id="1940" r:id="rId48"/>
    <p:sldId id="1941" r:id="rId49"/>
    <p:sldId id="1942" r:id="rId50"/>
    <p:sldId id="1943" r:id="rId51"/>
    <p:sldId id="1944" r:id="rId52"/>
    <p:sldId id="1945" r:id="rId53"/>
    <p:sldId id="1946" r:id="rId54"/>
    <p:sldId id="1967" r:id="rId55"/>
    <p:sldId id="1968" r:id="rId56"/>
    <p:sldId id="1969" r:id="rId57"/>
    <p:sldId id="259" r:id="rId58"/>
    <p:sldId id="260" r:id="rId59"/>
    <p:sldId id="258" r:id="rId60"/>
    <p:sldId id="261" r:id="rId61"/>
    <p:sldId id="292" r:id="rId62"/>
    <p:sldId id="2058" r:id="rId63"/>
    <p:sldId id="2059" r:id="rId64"/>
    <p:sldId id="2062" r:id="rId65"/>
    <p:sldId id="2063" r:id="rId66"/>
    <p:sldId id="2076" r:id="rId67"/>
    <p:sldId id="2070" r:id="rId68"/>
    <p:sldId id="2071" r:id="rId69"/>
    <p:sldId id="2072" r:id="rId70"/>
    <p:sldId id="2073" r:id="rId71"/>
    <p:sldId id="2074" r:id="rId72"/>
    <p:sldId id="2065" r:id="rId73"/>
    <p:sldId id="2066" r:id="rId74"/>
    <p:sldId id="2075" r:id="rId75"/>
    <p:sldId id="2057" r:id="rId76"/>
    <p:sldId id="2046" r:id="rId77"/>
    <p:sldId id="2047" r:id="rId78"/>
    <p:sldId id="2048" r:id="rId79"/>
    <p:sldId id="2077" r:id="rId80"/>
    <p:sldId id="2049" r:id="rId81"/>
    <p:sldId id="2050" r:id="rId82"/>
    <p:sldId id="2051" r:id="rId83"/>
    <p:sldId id="2052" r:id="rId84"/>
    <p:sldId id="2079" r:id="rId85"/>
    <p:sldId id="2053" r:id="rId86"/>
    <p:sldId id="2054" r:id="rId87"/>
    <p:sldId id="2055" r:id="rId88"/>
    <p:sldId id="2068" r:id="rId89"/>
    <p:sldId id="1877" r:id="rId90"/>
  </p:sldIdLst>
  <p:sldSz cx="6858000" cy="5143500"/>
  <p:notesSz cx="6858000" cy="9144000"/>
  <p:defaultTextStyle>
    <a:defPPr>
      <a:defRPr lang="zh-CN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412" y="64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tableStyles" Target="tableStyle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1.bin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2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4.bin"/><Relationship Id="rId1" Type="http://schemas.openxmlformats.org/officeDocument/2006/relationships/image" Target="../media/image10.png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5.bin"/><Relationship Id="rId1" Type="http://schemas.openxmlformats.org/officeDocument/2006/relationships/image" Target="../media/image10.png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6.bin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7.bin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8.bin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9.bin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0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Production</c:v>
                </c:pt>
              </c:strCache>
            </c:strRef>
          </c:tx>
          <c:cat>
            <c:numRef>
              <c:f>Sheet1!$A$2:$A$22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Sheet1!$B$2:$B$22</c:f>
              <c:numCache>
                <c:formatCode>General</c:formatCode>
                <c:ptCount val="21"/>
                <c:pt idx="0">
                  <c:v>2991</c:v>
                </c:pt>
                <c:pt idx="1">
                  <c:v>2908</c:v>
                </c:pt>
                <c:pt idx="2">
                  <c:v>2909</c:v>
                </c:pt>
                <c:pt idx="3">
                  <c:v>3041</c:v>
                </c:pt>
                <c:pt idx="4">
                  <c:v>3052</c:v>
                </c:pt>
                <c:pt idx="5">
                  <c:v>3137</c:v>
                </c:pt>
                <c:pt idx="6">
                  <c:v>3334</c:v>
                </c:pt>
                <c:pt idx="7">
                  <c:v>3457</c:v>
                </c:pt>
                <c:pt idx="8">
                  <c:v>3665</c:v>
                </c:pt>
                <c:pt idx="9">
                  <c:v>3854</c:v>
                </c:pt>
                <c:pt idx="10">
                  <c:v>3965</c:v>
                </c:pt>
                <c:pt idx="11">
                  <c:v>4019</c:v>
                </c:pt>
                <c:pt idx="12">
                  <c:v>4281</c:v>
                </c:pt>
                <c:pt idx="13">
                  <c:v>4561</c:v>
                </c:pt>
                <c:pt idx="14">
                  <c:v>4691</c:v>
                </c:pt>
                <c:pt idx="15">
                  <c:v>4990</c:v>
                </c:pt>
                <c:pt idx="16">
                  <c:v>5196</c:v>
                </c:pt>
                <c:pt idx="17">
                  <c:v>5305</c:v>
                </c:pt>
                <c:pt idx="18">
                  <c:v>5463</c:v>
                </c:pt>
                <c:pt idx="19">
                  <c:v>5812</c:v>
                </c:pt>
                <c:pt idx="20">
                  <c:v>5856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B05-43F8-8501-AC2F9EF031F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Exports</c:v>
                </c:pt>
              </c:strCache>
            </c:strRef>
          </c:tx>
          <c:cat>
            <c:numRef>
              <c:f>Sheet1!$A$2:$A$22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Sheet1!$C$2:$C$22</c:f>
              <c:numCache>
                <c:formatCode>General</c:formatCode>
                <c:ptCount val="21"/>
                <c:pt idx="0">
                  <c:v>1305</c:v>
                </c:pt>
                <c:pt idx="1">
                  <c:v>1261</c:v>
                </c:pt>
                <c:pt idx="2">
                  <c:v>1328</c:v>
                </c:pt>
                <c:pt idx="3">
                  <c:v>1389</c:v>
                </c:pt>
                <c:pt idx="4">
                  <c:v>1436</c:v>
                </c:pt>
                <c:pt idx="5">
                  <c:v>1385</c:v>
                </c:pt>
                <c:pt idx="6">
                  <c:v>1559</c:v>
                </c:pt>
                <c:pt idx="7">
                  <c:v>1566</c:v>
                </c:pt>
                <c:pt idx="8">
                  <c:v>1578</c:v>
                </c:pt>
                <c:pt idx="9">
                  <c:v>1579</c:v>
                </c:pt>
                <c:pt idx="10">
                  <c:v>1652</c:v>
                </c:pt>
                <c:pt idx="11">
                  <c:v>1615</c:v>
                </c:pt>
                <c:pt idx="12">
                  <c:v>1786</c:v>
                </c:pt>
                <c:pt idx="13">
                  <c:v>1762</c:v>
                </c:pt>
                <c:pt idx="14">
                  <c:v>1773</c:v>
                </c:pt>
                <c:pt idx="15">
                  <c:v>1858</c:v>
                </c:pt>
                <c:pt idx="16">
                  <c:v>1823</c:v>
                </c:pt>
                <c:pt idx="17">
                  <c:v>1796</c:v>
                </c:pt>
                <c:pt idx="18">
                  <c:v>1798</c:v>
                </c:pt>
                <c:pt idx="19">
                  <c:v>1791</c:v>
                </c:pt>
                <c:pt idx="20">
                  <c:v>1852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B05-43F8-8501-AC2F9EF031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94816496"/>
        <c:axId val="-94810512"/>
      </c:lineChart>
      <c:catAx>
        <c:axId val="-94816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94810512"/>
        <c:crosses val="autoZero"/>
        <c:auto val="1"/>
        <c:lblAlgn val="ctr"/>
        <c:lblOffset val="100"/>
        <c:noMultiLvlLbl val="0"/>
      </c:catAx>
      <c:valAx>
        <c:axId val="-948105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94816496"/>
        <c:crosses val="autoZero"/>
        <c:crossBetween val="between"/>
      </c:valAx>
      <c:spPr>
        <a:solidFill>
          <a:srgbClr val="89CC40">
            <a:alpha val="40000"/>
          </a:srgbClr>
        </a:solidFill>
      </c:spPr>
    </c:plotArea>
    <c:legend>
      <c:legendPos val="t"/>
      <c:layout>
        <c:manualLayout>
          <c:xMode val="edge"/>
          <c:yMode val="edge"/>
          <c:x val="0.31591121585741405"/>
          <c:y val="6.1051231233647689E-2"/>
          <c:w val="0.35628738991336178"/>
          <c:h val="6.9106498989289791E-2"/>
        </c:manualLayout>
      </c:layout>
      <c:overlay val="0"/>
      <c:txPr>
        <a:bodyPr/>
        <a:lstStyle/>
        <a:p>
          <a:pPr>
            <a:defRPr sz="2000"/>
          </a:pPr>
          <a:endParaRPr lang="zh-CN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2018</a:t>
            </a:r>
            <a:endParaRPr lang="zh-CN"/>
          </a:p>
        </c:rich>
      </c:tx>
      <c:layout>
        <c:manualLayout>
          <c:xMode val="edge"/>
          <c:yMode val="edge"/>
          <c:x val="0.43640891904950085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spPr>
            <a:ln w="3175"/>
          </c:spPr>
          <c:dPt>
            <c:idx val="0"/>
            <c:bubble3D val="0"/>
            <c:spPr>
              <a:solidFill>
                <a:srgbClr val="C00000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274-4E54-BA56-0FC54CE593B3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274-4E54-BA56-0FC54CE593B3}"/>
              </c:ext>
            </c:extLst>
          </c:dPt>
          <c:dPt>
            <c:idx val="2"/>
            <c:bubble3D val="0"/>
            <c:spPr>
              <a:solidFill>
                <a:srgbClr val="002060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274-4E54-BA56-0FC54CE593B3}"/>
              </c:ext>
            </c:extLst>
          </c:dPt>
          <c:dPt>
            <c:idx val="3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274-4E54-BA56-0FC54CE593B3}"/>
              </c:ext>
            </c:extLst>
          </c:dPt>
          <c:dPt>
            <c:idx val="4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274-4E54-BA56-0FC54CE593B3}"/>
              </c:ext>
            </c:extLst>
          </c:dPt>
          <c:dLbls>
            <c:dLbl>
              <c:idx val="0"/>
              <c:layout>
                <c:manualLayout>
                  <c:x val="8.0582083122697254E-2"/>
                  <c:y val="-9.47825966198669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274-4E54-BA56-0FC54CE593B3}"/>
                </c:ext>
              </c:extLst>
            </c:dLbl>
            <c:dLbl>
              <c:idx val="1"/>
              <c:layout>
                <c:manualLayout>
                  <c:x val="-7.4628978786035638E-2"/>
                  <c:y val="3.76872834274136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74-4E54-BA56-0FC54CE593B3}"/>
                </c:ext>
              </c:extLst>
            </c:dLbl>
            <c:dLbl>
              <c:idx val="2"/>
              <c:layout>
                <c:manualLayout>
                  <c:x val="-0.16385135485799579"/>
                  <c:y val="-3.238873215714348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274-4E54-BA56-0FC54CE593B3}"/>
                </c:ext>
              </c:extLst>
            </c:dLbl>
            <c:dLbl>
              <c:idx val="3"/>
              <c:layout>
                <c:manualLayout>
                  <c:x val="-9.1677821522309744E-2"/>
                  <c:y val="3.4762463982955676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274-4E54-BA56-0FC54CE593B3}"/>
                </c:ext>
              </c:extLst>
            </c:dLbl>
            <c:dLbl>
              <c:idx val="4"/>
              <c:layout>
                <c:manualLayout>
                  <c:x val="0.17843110236220483"/>
                  <c:y val="1.399688233561973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274-4E54-BA56-0FC54CE593B3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zh-CN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Sheet1!$A$20:$A$24</c:f>
              <c:strCache>
                <c:ptCount val="5"/>
                <c:pt idx="0">
                  <c:v>红茶</c:v>
                </c:pt>
                <c:pt idx="1">
                  <c:v>绿茶</c:v>
                </c:pt>
                <c:pt idx="2">
                  <c:v>乌龙茶</c:v>
                </c:pt>
                <c:pt idx="3">
                  <c:v>花茶</c:v>
                </c:pt>
                <c:pt idx="4">
                  <c:v>普洱茶</c:v>
                </c:pt>
              </c:strCache>
            </c:strRef>
          </c:cat>
          <c:val>
            <c:numRef>
              <c:f>Sheet1!$B$20:$B$24</c:f>
              <c:numCache>
                <c:formatCode>0.00_ </c:formatCode>
                <c:ptCount val="5"/>
                <c:pt idx="0">
                  <c:v>2.9525233999999991</c:v>
                </c:pt>
                <c:pt idx="1">
                  <c:v>0.31423490000000009</c:v>
                </c:pt>
                <c:pt idx="2">
                  <c:v>0.23084330000000006</c:v>
                </c:pt>
                <c:pt idx="3">
                  <c:v>2.8390200000000001E-2</c:v>
                </c:pt>
                <c:pt idx="4">
                  <c:v>1.9018400000000001E-2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274-4E54-BA56-0FC54CE593B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 b="1"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pPr>
      <a:endParaRPr lang="zh-CN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zh-CN"/>
              <a:t>进口均价（美元</a:t>
            </a:r>
            <a:r>
              <a:rPr lang="en-US"/>
              <a:t>/</a:t>
            </a:r>
            <a:r>
              <a:rPr lang="zh-CN"/>
              <a:t>千克）</a:t>
            </a:r>
          </a:p>
        </c:rich>
      </c:tx>
      <c:layout>
        <c:manualLayout>
          <c:xMode val="edge"/>
          <c:yMode val="edge"/>
          <c:x val="0.31260231359968893"/>
          <c:y val="3.521857614111252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Sheet1!$A$20:$A$24</c:f>
              <c:strCache>
                <c:ptCount val="5"/>
                <c:pt idx="0">
                  <c:v>红茶</c:v>
                </c:pt>
                <c:pt idx="1">
                  <c:v>绿茶</c:v>
                </c:pt>
                <c:pt idx="2">
                  <c:v>乌龙茶</c:v>
                </c:pt>
                <c:pt idx="3">
                  <c:v>花茶</c:v>
                </c:pt>
                <c:pt idx="4">
                  <c:v>普洱茶</c:v>
                </c:pt>
              </c:strCache>
            </c:strRef>
          </c:cat>
          <c:val>
            <c:numRef>
              <c:f>Sheet1!$D$20:$D$24</c:f>
              <c:numCache>
                <c:formatCode>0.00_ </c:formatCode>
                <c:ptCount val="5"/>
                <c:pt idx="0">
                  <c:v>3.9876557794596987</c:v>
                </c:pt>
                <c:pt idx="1">
                  <c:v>5.568728998593091</c:v>
                </c:pt>
                <c:pt idx="2">
                  <c:v>16.809391045787333</c:v>
                </c:pt>
                <c:pt idx="3">
                  <c:v>13.318740269529629</c:v>
                </c:pt>
                <c:pt idx="4">
                  <c:v>3.2341995120514886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34-47A4-BF50-BEF7C72324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4967552"/>
        <c:axId val="274977536"/>
      </c:barChart>
      <c:catAx>
        <c:axId val="274967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zh-CN"/>
          </a:p>
        </c:txPr>
        <c:crossAx val="274977536"/>
        <c:crosses val="autoZero"/>
        <c:auto val="1"/>
        <c:lblAlgn val="ctr"/>
        <c:lblOffset val="100"/>
        <c:noMultiLvlLbl val="0"/>
      </c:catAx>
      <c:valAx>
        <c:axId val="274977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zh-CN"/>
          </a:p>
        </c:txPr>
        <c:crossAx val="274967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200" b="1"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676071741032369E-2"/>
          <c:y val="3.638717329328587E-2"/>
          <c:w val="0.90769429862933804"/>
          <c:h val="0.7987718856738333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面积</c:v>
                </c:pt>
              </c:strCache>
            </c:strRef>
          </c:tx>
          <c:dLbls>
            <c:dLbl>
              <c:idx val="16"/>
              <c:layout>
                <c:manualLayout>
                  <c:x val="0"/>
                  <c:y val="6.6616774699011602E-2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defRPr>
                    </a:pPr>
                    <a:r>
                      <a:rPr lang="zh-CN" altLang="en-US" sz="1400" b="1" dirty="0" smtClean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面积</a:t>
                    </a:r>
                    <a:r>
                      <a:rPr lang="en-US" altLang="zh-CN" sz="1400" b="1" dirty="0" smtClean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293</a:t>
                    </a:r>
                    <a:r>
                      <a:rPr lang="zh-CN" altLang="en-US" sz="1400" b="1" dirty="0" smtClean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万</a:t>
                    </a:r>
                    <a:r>
                      <a:rPr lang="zh-CN" altLang="en-US" sz="14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公顷</a:t>
                    </a:r>
                    <a:endParaRPr lang="zh-CN" altLang="en-US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endParaRPr>
                  </a:p>
                </c:rich>
              </c:tx>
              <c:spPr/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B1D-4497-B0C8-79AE493074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Sheet1!$A$2:$A$18</c:f>
              <c:numCache>
                <c:formatCode>General</c:formatCode>
                <c:ptCount val="17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2005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</c:numCache>
            </c:num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16.940000000000001</c:v>
                </c:pt>
                <c:pt idx="1">
                  <c:v>37.200000000000003</c:v>
                </c:pt>
                <c:pt idx="2">
                  <c:v>48.73</c:v>
                </c:pt>
                <c:pt idx="3">
                  <c:v>104.07</c:v>
                </c:pt>
                <c:pt idx="4">
                  <c:v>106.13</c:v>
                </c:pt>
                <c:pt idx="5">
                  <c:v>108.9</c:v>
                </c:pt>
                <c:pt idx="6">
                  <c:v>127</c:v>
                </c:pt>
                <c:pt idx="7">
                  <c:v>153</c:v>
                </c:pt>
                <c:pt idx="8">
                  <c:v>166.66</c:v>
                </c:pt>
                <c:pt idx="9">
                  <c:v>186.66</c:v>
                </c:pt>
                <c:pt idx="10">
                  <c:v>202.1</c:v>
                </c:pt>
                <c:pt idx="11">
                  <c:v>225.16</c:v>
                </c:pt>
                <c:pt idx="12">
                  <c:v>235.26</c:v>
                </c:pt>
                <c:pt idx="13">
                  <c:v>257.89999999999998</c:v>
                </c:pt>
                <c:pt idx="14">
                  <c:v>274.13</c:v>
                </c:pt>
                <c:pt idx="15">
                  <c:v>288.73</c:v>
                </c:pt>
                <c:pt idx="16">
                  <c:v>293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B1D-4497-B0C8-79AE4930741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产量</c:v>
                </c:pt>
              </c:strCache>
            </c:strRef>
          </c:tx>
          <c:dLbls>
            <c:dLbl>
              <c:idx val="16"/>
              <c:layout>
                <c:manualLayout>
                  <c:x val="-2.7346473102500209E-2"/>
                  <c:y val="0.1416516405955823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defRPr>
                    </a:pPr>
                    <a:r>
                      <a:rPr lang="zh-CN" altLang="en-US" sz="1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产量</a:t>
                    </a:r>
                    <a:r>
                      <a:rPr lang="en-US" altLang="zh-CN" sz="1400" b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261.6</a:t>
                    </a:r>
                    <a:r>
                      <a:rPr lang="zh-CN" altLang="en-US" sz="1400" b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万</a:t>
                    </a:r>
                    <a:r>
                      <a:rPr lang="zh-CN" altLang="en-US" sz="14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吨</a:t>
                    </a:r>
                  </a:p>
                </c:rich>
              </c:tx>
              <c:spPr/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B1D-4497-B0C8-79AE4930741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Sheet1!$A$2:$A$18</c:f>
              <c:numCache>
                <c:formatCode>General</c:formatCode>
                <c:ptCount val="17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2005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</c:numCache>
            </c:numRef>
          </c:cat>
          <c:val>
            <c:numRef>
              <c:f>Sheet1!$C$2:$C$18</c:f>
              <c:numCache>
                <c:formatCode>General</c:formatCode>
                <c:ptCount val="17"/>
                <c:pt idx="0">
                  <c:v>6.22</c:v>
                </c:pt>
                <c:pt idx="1">
                  <c:v>13.58</c:v>
                </c:pt>
                <c:pt idx="2">
                  <c:v>13.6</c:v>
                </c:pt>
                <c:pt idx="3">
                  <c:v>30.37</c:v>
                </c:pt>
                <c:pt idx="4">
                  <c:v>52.5</c:v>
                </c:pt>
                <c:pt idx="5">
                  <c:v>68.33</c:v>
                </c:pt>
                <c:pt idx="6">
                  <c:v>92</c:v>
                </c:pt>
                <c:pt idx="7">
                  <c:v>114</c:v>
                </c:pt>
                <c:pt idx="8">
                  <c:v>124</c:v>
                </c:pt>
                <c:pt idx="9">
                  <c:v>135</c:v>
                </c:pt>
                <c:pt idx="10">
                  <c:v>143</c:v>
                </c:pt>
                <c:pt idx="11">
                  <c:v>160</c:v>
                </c:pt>
                <c:pt idx="12">
                  <c:v>175</c:v>
                </c:pt>
                <c:pt idx="13">
                  <c:v>189</c:v>
                </c:pt>
                <c:pt idx="14">
                  <c:v>209</c:v>
                </c:pt>
                <c:pt idx="15">
                  <c:v>227</c:v>
                </c:pt>
                <c:pt idx="16">
                  <c:v>243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B1D-4497-B0C8-79AE4930741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出口</c:v>
                </c:pt>
              </c:strCache>
            </c:strRef>
          </c:tx>
          <c:dLbls>
            <c:dLbl>
              <c:idx val="16"/>
              <c:layout>
                <c:manualLayout>
                  <c:x val="-2.6234567901234566E-2"/>
                  <c:y val="-2.2448261287155904E-2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defRPr>
                    </a:pPr>
                    <a:r>
                      <a:rPr lang="zh-CN" altLang="en-US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出口 </a:t>
                    </a:r>
                    <a:r>
                      <a:rPr lang="en-US" altLang="zh-CN" sz="14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365</a:t>
                    </a:r>
                    <a:r>
                      <a:rPr lang="zh-CN" altLang="en-US" sz="14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a:t>千吨</a:t>
                    </a:r>
                  </a:p>
                </c:rich>
              </c:tx>
              <c:spPr/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B1D-4497-B0C8-79AE4930741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Sheet1!$A$2:$A$18</c:f>
              <c:numCache>
                <c:formatCode>General</c:formatCode>
                <c:ptCount val="17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2005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</c:numCache>
            </c:numRef>
          </c:cat>
          <c:val>
            <c:numRef>
              <c:f>Sheet1!$D$2:$D$18</c:f>
              <c:numCache>
                <c:formatCode>General</c:formatCode>
                <c:ptCount val="17"/>
                <c:pt idx="0">
                  <c:v>18.7</c:v>
                </c:pt>
                <c:pt idx="1">
                  <c:v>42.6</c:v>
                </c:pt>
                <c:pt idx="2">
                  <c:v>41.7</c:v>
                </c:pt>
                <c:pt idx="3">
                  <c:v>107.9</c:v>
                </c:pt>
                <c:pt idx="4">
                  <c:v>195.5</c:v>
                </c:pt>
                <c:pt idx="5">
                  <c:v>227.7</c:v>
                </c:pt>
                <c:pt idx="6">
                  <c:v>286.60000000000002</c:v>
                </c:pt>
                <c:pt idx="7">
                  <c:v>289.89999999999998</c:v>
                </c:pt>
                <c:pt idx="8">
                  <c:v>297</c:v>
                </c:pt>
                <c:pt idx="9">
                  <c:v>304</c:v>
                </c:pt>
                <c:pt idx="10">
                  <c:v>306</c:v>
                </c:pt>
                <c:pt idx="11">
                  <c:v>322</c:v>
                </c:pt>
                <c:pt idx="12">
                  <c:v>324</c:v>
                </c:pt>
                <c:pt idx="13">
                  <c:v>320</c:v>
                </c:pt>
                <c:pt idx="14">
                  <c:v>301</c:v>
                </c:pt>
                <c:pt idx="15">
                  <c:v>324</c:v>
                </c:pt>
                <c:pt idx="16">
                  <c:v>329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B1D-4497-B0C8-79AE493074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391296"/>
        <c:axId val="136405376"/>
      </c:lineChart>
      <c:catAx>
        <c:axId val="136391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36405376"/>
        <c:crosses val="autoZero"/>
        <c:auto val="1"/>
        <c:lblAlgn val="ctr"/>
        <c:lblOffset val="100"/>
        <c:noMultiLvlLbl val="0"/>
      </c:catAx>
      <c:valAx>
        <c:axId val="13640537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36391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imes New Roman" panose="02020603050405020304" pitchFamily="18" charset="0"/>
          <a:cs typeface="Times New Roman" panose="02020603050405020304" pitchFamily="18" charset="0"/>
        </a:defRPr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年中国各省茶园面积（万亩）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3.6534412609895581E-2"/>
          <c:y val="0.14370917851232901"/>
          <c:w val="0.93937630118392645"/>
          <c:h val="0.7946752443580058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705-4AE5-A670-D609A6999F2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705-4AE5-A670-D609A6999F2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705-4AE5-A670-D609A6999F24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705-4AE5-A670-D609A6999F24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705-4AE5-A670-D609A6999F24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705-4AE5-A670-D609A6999F24}"/>
              </c:ext>
            </c:extLst>
          </c:dPt>
          <c:cat>
            <c:strRef>
              <c:f>面积!$K$4:$K$21</c:f>
              <c:strCache>
                <c:ptCount val="18"/>
                <c:pt idx="0">
                  <c:v>贵州</c:v>
                </c:pt>
                <c:pt idx="1">
                  <c:v>云南</c:v>
                </c:pt>
                <c:pt idx="2">
                  <c:v>四川</c:v>
                </c:pt>
                <c:pt idx="3">
                  <c:v>湖北</c:v>
                </c:pt>
                <c:pt idx="4">
                  <c:v>福建</c:v>
                </c:pt>
                <c:pt idx="5">
                  <c:v>浙江</c:v>
                </c:pt>
                <c:pt idx="6">
                  <c:v>安徽</c:v>
                </c:pt>
                <c:pt idx="7">
                  <c:v>湖南</c:v>
                </c:pt>
                <c:pt idx="8">
                  <c:v>陕西</c:v>
                </c:pt>
                <c:pt idx="9">
                  <c:v>河南</c:v>
                </c:pt>
                <c:pt idx="10">
                  <c:v>江西</c:v>
                </c:pt>
                <c:pt idx="11">
                  <c:v>广西</c:v>
                </c:pt>
                <c:pt idx="12">
                  <c:v>广东</c:v>
                </c:pt>
                <c:pt idx="13">
                  <c:v>重庆</c:v>
                </c:pt>
                <c:pt idx="14">
                  <c:v>江苏</c:v>
                </c:pt>
                <c:pt idx="15">
                  <c:v>山东</c:v>
                </c:pt>
                <c:pt idx="16">
                  <c:v>甘肃</c:v>
                </c:pt>
                <c:pt idx="17">
                  <c:v>海南</c:v>
                </c:pt>
              </c:strCache>
            </c:strRef>
          </c:cat>
          <c:val>
            <c:numRef>
              <c:f>面积!$L$4:$L$21</c:f>
              <c:numCache>
                <c:formatCode>General</c:formatCode>
                <c:ptCount val="18"/>
                <c:pt idx="0">
                  <c:v>684.32999999999959</c:v>
                </c:pt>
                <c:pt idx="1">
                  <c:v>666.79000000000042</c:v>
                </c:pt>
                <c:pt idx="2">
                  <c:v>545.12</c:v>
                </c:pt>
                <c:pt idx="3">
                  <c:v>448.96</c:v>
                </c:pt>
                <c:pt idx="4">
                  <c:v>310.77</c:v>
                </c:pt>
                <c:pt idx="5">
                  <c:v>298.78999999999979</c:v>
                </c:pt>
                <c:pt idx="6">
                  <c:v>254.55</c:v>
                </c:pt>
                <c:pt idx="7">
                  <c:v>253.32000000000011</c:v>
                </c:pt>
                <c:pt idx="8">
                  <c:v>206.96</c:v>
                </c:pt>
                <c:pt idx="9">
                  <c:v>174.4800000000001</c:v>
                </c:pt>
                <c:pt idx="10">
                  <c:v>171.26</c:v>
                </c:pt>
                <c:pt idx="11">
                  <c:v>115.61</c:v>
                </c:pt>
                <c:pt idx="12">
                  <c:v>92.960000000000022</c:v>
                </c:pt>
                <c:pt idx="13">
                  <c:v>67.27</c:v>
                </c:pt>
                <c:pt idx="14">
                  <c:v>50.57</c:v>
                </c:pt>
                <c:pt idx="15">
                  <c:v>33.020000000000003</c:v>
                </c:pt>
                <c:pt idx="16">
                  <c:v>17.22</c:v>
                </c:pt>
                <c:pt idx="17">
                  <c:v>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705-4AE5-A670-D609A6999F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3191552"/>
        <c:axId val="263213824"/>
      </c:barChart>
      <c:catAx>
        <c:axId val="263191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zh-CN"/>
          </a:p>
        </c:txPr>
        <c:crossAx val="263213824"/>
        <c:crosses val="autoZero"/>
        <c:auto val="1"/>
        <c:lblAlgn val="ctr"/>
        <c:lblOffset val="100"/>
        <c:noMultiLvlLbl val="0"/>
      </c:catAx>
      <c:valAx>
        <c:axId val="263213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zh-CN"/>
          </a:p>
        </c:txPr>
        <c:crossAx val="26319155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blipFill dpi="0" rotWithShape="1">
      <a:blip xmlns:r="http://schemas.openxmlformats.org/officeDocument/2006/relationships" r:embed="rId1">
        <a:alphaModFix amt="28000"/>
      </a:blip>
      <a:srcRect/>
      <a:stretch>
        <a:fillRect t="20000" b="30000"/>
      </a:stretch>
    </a:blip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zh-CN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dirty="0"/>
              <a:t>2018</a:t>
            </a:r>
            <a:r>
              <a:rPr lang="zh-CN" altLang="en-US" dirty="0"/>
              <a:t>年度中国各省干毛茶产量（吨）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9436213901672053E-2"/>
          <c:y val="0.19113721343719492"/>
          <c:w val="0.90070607893807653"/>
          <c:h val="0.697139046333420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5C5-4FD8-A49C-A57D893E818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5C5-4FD8-A49C-A57D893E818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5C5-4FD8-A49C-A57D893E8180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5C5-4FD8-A49C-A57D893E8180}"/>
              </c:ext>
            </c:extLst>
          </c:dPt>
          <c:cat>
            <c:strRef>
              <c:f>总产量!$G$3:$G$20</c:f>
              <c:strCache>
                <c:ptCount val="18"/>
                <c:pt idx="0">
                  <c:v>福建</c:v>
                </c:pt>
                <c:pt idx="1">
                  <c:v>云南</c:v>
                </c:pt>
                <c:pt idx="2">
                  <c:v>湖北</c:v>
                </c:pt>
                <c:pt idx="3">
                  <c:v>四川</c:v>
                </c:pt>
                <c:pt idx="4">
                  <c:v>湖南</c:v>
                </c:pt>
                <c:pt idx="5">
                  <c:v>贵州</c:v>
                </c:pt>
                <c:pt idx="6">
                  <c:v>浙江</c:v>
                </c:pt>
                <c:pt idx="7">
                  <c:v>安徽</c:v>
                </c:pt>
                <c:pt idx="8">
                  <c:v>广东</c:v>
                </c:pt>
                <c:pt idx="9">
                  <c:v>河南</c:v>
                </c:pt>
                <c:pt idx="10">
                  <c:v>陕西</c:v>
                </c:pt>
                <c:pt idx="11">
                  <c:v>广西</c:v>
                </c:pt>
                <c:pt idx="12">
                  <c:v>江西</c:v>
                </c:pt>
                <c:pt idx="13">
                  <c:v>重庆</c:v>
                </c:pt>
                <c:pt idx="14">
                  <c:v>山东</c:v>
                </c:pt>
                <c:pt idx="15">
                  <c:v>江苏</c:v>
                </c:pt>
                <c:pt idx="16">
                  <c:v>甘肃</c:v>
                </c:pt>
                <c:pt idx="17">
                  <c:v>海南</c:v>
                </c:pt>
              </c:strCache>
            </c:strRef>
          </c:cat>
          <c:val>
            <c:numRef>
              <c:f>总产量!$H$3:$H$20</c:f>
              <c:numCache>
                <c:formatCode>General</c:formatCode>
                <c:ptCount val="18"/>
                <c:pt idx="0">
                  <c:v>401620</c:v>
                </c:pt>
                <c:pt idx="1">
                  <c:v>398100</c:v>
                </c:pt>
                <c:pt idx="2">
                  <c:v>314453</c:v>
                </c:pt>
                <c:pt idx="3">
                  <c:v>294999</c:v>
                </c:pt>
                <c:pt idx="4">
                  <c:v>213626</c:v>
                </c:pt>
                <c:pt idx="5">
                  <c:v>199327</c:v>
                </c:pt>
                <c:pt idx="6">
                  <c:v>186000</c:v>
                </c:pt>
                <c:pt idx="7">
                  <c:v>134922</c:v>
                </c:pt>
                <c:pt idx="8">
                  <c:v>96459</c:v>
                </c:pt>
                <c:pt idx="9">
                  <c:v>74029</c:v>
                </c:pt>
                <c:pt idx="10">
                  <c:v>73547</c:v>
                </c:pt>
                <c:pt idx="11">
                  <c:v>72999</c:v>
                </c:pt>
                <c:pt idx="12">
                  <c:v>70900</c:v>
                </c:pt>
                <c:pt idx="13">
                  <c:v>39593</c:v>
                </c:pt>
                <c:pt idx="14">
                  <c:v>28848</c:v>
                </c:pt>
                <c:pt idx="15">
                  <c:v>14558</c:v>
                </c:pt>
                <c:pt idx="16">
                  <c:v>1388</c:v>
                </c:pt>
                <c:pt idx="17">
                  <c:v>632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5C5-4FD8-A49C-A57D893E81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0512128"/>
        <c:axId val="270514432"/>
      </c:barChart>
      <c:catAx>
        <c:axId val="270512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zh-CN"/>
          </a:p>
        </c:txPr>
        <c:crossAx val="270514432"/>
        <c:crosses val="autoZero"/>
        <c:auto val="1"/>
        <c:lblAlgn val="ctr"/>
        <c:lblOffset val="100"/>
        <c:noMultiLvlLbl val="0"/>
      </c:catAx>
      <c:valAx>
        <c:axId val="270514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zh-CN"/>
          </a:p>
        </c:txPr>
        <c:crossAx val="270512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blipFill>
      <a:blip xmlns:r="http://schemas.openxmlformats.org/officeDocument/2006/relationships" r:embed="rId1">
        <a:alphaModFix amt="28000"/>
      </a:blip>
      <a:stretch>
        <a:fillRect t="20000" b="30000"/>
      </a:stretch>
    </a:blip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zh-CN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dirty="0"/>
              <a:t>2018</a:t>
            </a:r>
            <a:r>
              <a:rPr lang="zh-CN" altLang="en-US" dirty="0"/>
              <a:t>年度中国各省干毛茶产值（亿元）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5.5637512921918417E-2"/>
          <c:y val="0.14532829685590493"/>
          <c:w val="0.92027318595233354"/>
          <c:h val="0.7809026774802799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F92-413F-85AC-5416DC42E4C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F92-413F-85AC-5416DC42E4C7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F92-413F-85AC-5416DC42E4C7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F92-413F-85AC-5416DC42E4C7}"/>
              </c:ext>
            </c:extLst>
          </c:dPt>
          <c:cat>
            <c:strRef>
              <c:f>总产值!$G$9:$G$26</c:f>
              <c:strCache>
                <c:ptCount val="18"/>
                <c:pt idx="0">
                  <c:v>贵州</c:v>
                </c:pt>
                <c:pt idx="1">
                  <c:v>福建</c:v>
                </c:pt>
                <c:pt idx="2">
                  <c:v>四川</c:v>
                </c:pt>
                <c:pt idx="3">
                  <c:v>浙江</c:v>
                </c:pt>
                <c:pt idx="4">
                  <c:v>湖南</c:v>
                </c:pt>
                <c:pt idx="5">
                  <c:v>云南</c:v>
                </c:pt>
                <c:pt idx="6">
                  <c:v>湖北</c:v>
                </c:pt>
                <c:pt idx="7">
                  <c:v>陕西</c:v>
                </c:pt>
                <c:pt idx="8">
                  <c:v>河南</c:v>
                </c:pt>
                <c:pt idx="9">
                  <c:v>安徽</c:v>
                </c:pt>
                <c:pt idx="10">
                  <c:v>江西</c:v>
                </c:pt>
                <c:pt idx="11">
                  <c:v>山东</c:v>
                </c:pt>
                <c:pt idx="12">
                  <c:v>广西</c:v>
                </c:pt>
                <c:pt idx="13">
                  <c:v>广东</c:v>
                </c:pt>
                <c:pt idx="14">
                  <c:v>重庆</c:v>
                </c:pt>
                <c:pt idx="15">
                  <c:v>江苏</c:v>
                </c:pt>
                <c:pt idx="16">
                  <c:v>甘肃</c:v>
                </c:pt>
                <c:pt idx="17">
                  <c:v>海南</c:v>
                </c:pt>
              </c:strCache>
            </c:strRef>
          </c:cat>
          <c:val>
            <c:numRef>
              <c:f>总产值!$H$9:$H$26</c:f>
              <c:numCache>
                <c:formatCode>0.00_ </c:formatCode>
                <c:ptCount val="18"/>
                <c:pt idx="0">
                  <c:v>281</c:v>
                </c:pt>
                <c:pt idx="1">
                  <c:v>257.36269300000004</c:v>
                </c:pt>
                <c:pt idx="2">
                  <c:v>246.04158700000002</c:v>
                </c:pt>
                <c:pt idx="3">
                  <c:v>206.25429</c:v>
                </c:pt>
                <c:pt idx="4">
                  <c:v>186.16956499999998</c:v>
                </c:pt>
                <c:pt idx="5">
                  <c:v>164.612358</c:v>
                </c:pt>
                <c:pt idx="6">
                  <c:v>145.95660900000001</c:v>
                </c:pt>
                <c:pt idx="7">
                  <c:v>140.5513</c:v>
                </c:pt>
                <c:pt idx="8">
                  <c:v>126.324224</c:v>
                </c:pt>
                <c:pt idx="9">
                  <c:v>118.01939499999999</c:v>
                </c:pt>
                <c:pt idx="10">
                  <c:v>64.877257</c:v>
                </c:pt>
                <c:pt idx="11">
                  <c:v>62.845868999999993</c:v>
                </c:pt>
                <c:pt idx="12">
                  <c:v>56.966358999999997</c:v>
                </c:pt>
                <c:pt idx="13">
                  <c:v>44.342131000000002</c:v>
                </c:pt>
                <c:pt idx="14">
                  <c:v>26.487568</c:v>
                </c:pt>
                <c:pt idx="15">
                  <c:v>26.224913000000001</c:v>
                </c:pt>
                <c:pt idx="16">
                  <c:v>2.8206769999999999</c:v>
                </c:pt>
                <c:pt idx="17">
                  <c:v>0.488209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F92-413F-85AC-5416DC42E4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8537808"/>
        <c:axId val="694375904"/>
      </c:barChart>
      <c:catAx>
        <c:axId val="628537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zh-CN"/>
          </a:p>
        </c:txPr>
        <c:crossAx val="694375904"/>
        <c:crosses val="autoZero"/>
        <c:auto val="1"/>
        <c:lblAlgn val="ctr"/>
        <c:lblOffset val="100"/>
        <c:noMultiLvlLbl val="0"/>
      </c:catAx>
      <c:valAx>
        <c:axId val="694375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zh-CN"/>
          </a:p>
        </c:txPr>
        <c:crossAx val="628537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blipFill dpi="0" rotWithShape="1">
      <a:blip xmlns:r="http://schemas.openxmlformats.org/officeDocument/2006/relationships" r:embed="rId3">
        <a:alphaModFix amt="30000"/>
      </a:blip>
      <a:srcRect/>
      <a:stretch>
        <a:fillRect t="25000" b="25000"/>
      </a:stretch>
    </a:blip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zh-CN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altLang="zh-CN" sz="11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  <a:r>
              <a:rPr lang="zh-CN" altLang="en-US" sz="11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年全国分茶类产量占比图</a:t>
            </a:r>
          </a:p>
        </c:rich>
      </c:tx>
      <c:layout>
        <c:manualLayout>
          <c:xMode val="edge"/>
          <c:yMode val="edge"/>
          <c:x val="0.17587455666753338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doughnutChart>
        <c:varyColors val="1"/>
        <c:ser>
          <c:idx val="0"/>
          <c:order val="0"/>
          <c:spPr>
            <a:ln w="3175"/>
          </c:spPr>
          <c:dPt>
            <c:idx val="0"/>
            <c:bubble3D val="0"/>
            <c:spPr>
              <a:solidFill>
                <a:schemeClr val="accent6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BD9-4548-95C8-0EDD74332D30}"/>
              </c:ext>
            </c:extLst>
          </c:dPt>
          <c:dPt>
            <c:idx val="1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BD9-4548-95C8-0EDD74332D30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BD9-4548-95C8-0EDD74332D30}"/>
              </c:ext>
            </c:extLst>
          </c:dPt>
          <c:dPt>
            <c:idx val="3"/>
            <c:bubble3D val="0"/>
            <c:spPr>
              <a:solidFill>
                <a:srgbClr val="002060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BD9-4548-95C8-0EDD74332D30}"/>
              </c:ext>
            </c:extLst>
          </c:dPt>
          <c:dPt>
            <c:idx val="4"/>
            <c:bubble3D val="0"/>
            <c:spPr>
              <a:solidFill>
                <a:schemeClr val="bg1">
                  <a:lumMod val="95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BD9-4548-95C8-0EDD74332D30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BD9-4548-95C8-0EDD74332D30}"/>
              </c:ext>
            </c:extLst>
          </c:dPt>
          <c:dLbls>
            <c:dLbl>
              <c:idx val="1"/>
              <c:layout>
                <c:manualLayout>
                  <c:x val="-0.17518248175182494"/>
                  <c:y val="3.878787878787880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BD9-4548-95C8-0EDD74332D30}"/>
                </c:ext>
              </c:extLst>
            </c:dLbl>
            <c:dLbl>
              <c:idx val="2"/>
              <c:layout>
                <c:manualLayout>
                  <c:x val="-0.16545012165450118"/>
                  <c:y val="-8.727272727272722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BD9-4548-95C8-0EDD74332D30}"/>
                </c:ext>
              </c:extLst>
            </c:dLbl>
            <c:dLbl>
              <c:idx val="3"/>
              <c:layout>
                <c:manualLayout>
                  <c:x val="-0.13138686131386865"/>
                  <c:y val="-9.696969696969703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BD9-4548-95C8-0EDD74332D30}"/>
                </c:ext>
              </c:extLst>
            </c:dLbl>
            <c:dLbl>
              <c:idx val="4"/>
              <c:layout>
                <c:manualLayout>
                  <c:x val="-0.10218978102189788"/>
                  <c:y val="-0.1454545454545454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BD9-4548-95C8-0EDD74332D30}"/>
                </c:ext>
              </c:extLst>
            </c:dLbl>
            <c:dLbl>
              <c:idx val="5"/>
              <c:layout>
                <c:manualLayout>
                  <c:x val="0.11678832116788321"/>
                  <c:y val="-0.1406060606060606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BD9-4548-95C8-0EDD74332D3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('分茶类产量+内销量修订'!$A$14,'分茶类产量+内销量修订'!$A$16:$A$20)</c:f>
              <c:strCache>
                <c:ptCount val="6"/>
                <c:pt idx="0">
                  <c:v>绿茶</c:v>
                </c:pt>
                <c:pt idx="1">
                  <c:v>黑茶</c:v>
                </c:pt>
                <c:pt idx="2">
                  <c:v>红茶</c:v>
                </c:pt>
                <c:pt idx="3">
                  <c:v>乌龙茶</c:v>
                </c:pt>
                <c:pt idx="4">
                  <c:v>白茶</c:v>
                </c:pt>
                <c:pt idx="5">
                  <c:v>黄茶</c:v>
                </c:pt>
              </c:strCache>
            </c:strRef>
          </c:cat>
          <c:val>
            <c:numRef>
              <c:f>('分茶类产量+内销量修订'!$B$14,'分茶类产量+内销量修订'!$B$16:$B$20)</c:f>
              <c:numCache>
                <c:formatCode>General</c:formatCode>
                <c:ptCount val="6"/>
                <c:pt idx="0">
                  <c:v>167.89710000000005</c:v>
                </c:pt>
                <c:pt idx="1">
                  <c:v>28.860900000000001</c:v>
                </c:pt>
                <c:pt idx="2">
                  <c:v>22.679900000000007</c:v>
                </c:pt>
                <c:pt idx="3">
                  <c:v>27.133900000000008</c:v>
                </c:pt>
                <c:pt idx="4">
                  <c:v>2.5181</c:v>
                </c:pt>
                <c:pt idx="5">
                  <c:v>0.55130000000000001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BD9-4548-95C8-0EDD74332D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  <c:extLst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zh-CN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altLang="zh-CN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  <a:r>
              <a:rPr lang="zh-CN" alt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年全国分茶类产量占比图</a:t>
            </a:r>
          </a:p>
        </c:rich>
      </c:tx>
      <c:layout>
        <c:manualLayout>
          <c:xMode val="edge"/>
          <c:yMode val="edge"/>
          <c:x val="0.22221155828772438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doughnutChart>
        <c:varyColors val="1"/>
        <c:ser>
          <c:idx val="0"/>
          <c:order val="0"/>
          <c:spPr>
            <a:ln w="3175"/>
          </c:spPr>
          <c:dPt>
            <c:idx val="0"/>
            <c:bubble3D val="0"/>
            <c:spPr>
              <a:solidFill>
                <a:schemeClr val="accent6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2E7-4C54-9E77-730120311DCA}"/>
              </c:ext>
            </c:extLst>
          </c:dPt>
          <c:dPt>
            <c:idx val="1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2E7-4C54-9E77-730120311DCA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2E7-4C54-9E77-730120311DCA}"/>
              </c:ext>
            </c:extLst>
          </c:dPt>
          <c:dPt>
            <c:idx val="3"/>
            <c:bubble3D val="0"/>
            <c:spPr>
              <a:solidFill>
                <a:srgbClr val="002060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2E7-4C54-9E77-730120311DCA}"/>
              </c:ext>
            </c:extLst>
          </c:dPt>
          <c:dPt>
            <c:idx val="4"/>
            <c:bubble3D val="0"/>
            <c:spPr>
              <a:solidFill>
                <a:schemeClr val="bg1">
                  <a:lumMod val="95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2E7-4C54-9E77-730120311DCA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2E7-4C54-9E77-730120311DCA}"/>
              </c:ext>
            </c:extLst>
          </c:dPt>
          <c:dLbls>
            <c:dLbl>
              <c:idx val="1"/>
              <c:layout>
                <c:manualLayout>
                  <c:x val="-0.17518248175182494"/>
                  <c:y val="3.878787878787880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2E7-4C54-9E77-730120311DCA}"/>
                </c:ext>
              </c:extLst>
            </c:dLbl>
            <c:dLbl>
              <c:idx val="2"/>
              <c:layout>
                <c:manualLayout>
                  <c:x val="-0.16545012165450118"/>
                  <c:y val="-8.727272727272722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2E7-4C54-9E77-730120311DCA}"/>
                </c:ext>
              </c:extLst>
            </c:dLbl>
            <c:dLbl>
              <c:idx val="3"/>
              <c:layout>
                <c:manualLayout>
                  <c:x val="-0.13138686131386865"/>
                  <c:y val="-9.696969696969703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2E7-4C54-9E77-730120311DCA}"/>
                </c:ext>
              </c:extLst>
            </c:dLbl>
            <c:dLbl>
              <c:idx val="4"/>
              <c:layout>
                <c:manualLayout>
                  <c:x val="-0.10218978102189788"/>
                  <c:y val="-0.1454545454545454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2E7-4C54-9E77-730120311DCA}"/>
                </c:ext>
              </c:extLst>
            </c:dLbl>
            <c:dLbl>
              <c:idx val="5"/>
              <c:layout>
                <c:manualLayout>
                  <c:x val="0.11678832116788321"/>
                  <c:y val="-0.1406060606060606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2E7-4C54-9E77-730120311DCA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('分茶类产量+内销量修订'!$A$2,'分茶类产量+内销量修订'!$A$4:$A$8)</c:f>
              <c:strCache>
                <c:ptCount val="6"/>
                <c:pt idx="0">
                  <c:v>绿茶</c:v>
                </c:pt>
                <c:pt idx="1">
                  <c:v>黑茶</c:v>
                </c:pt>
                <c:pt idx="2">
                  <c:v>红茶</c:v>
                </c:pt>
                <c:pt idx="3">
                  <c:v>乌龙茶</c:v>
                </c:pt>
                <c:pt idx="4">
                  <c:v>白茶</c:v>
                </c:pt>
                <c:pt idx="5">
                  <c:v>黄茶</c:v>
                </c:pt>
              </c:strCache>
            </c:strRef>
          </c:cat>
          <c:val>
            <c:numRef>
              <c:f>('分茶类产量+内销量修订'!$B$2,'分茶类产量+内销量修订'!$B$4:$B$8)</c:f>
              <c:numCache>
                <c:formatCode>General</c:formatCode>
                <c:ptCount val="6"/>
                <c:pt idx="0">
                  <c:v>172.23850000000002</c:v>
                </c:pt>
                <c:pt idx="1">
                  <c:v>31.88559999999999</c:v>
                </c:pt>
                <c:pt idx="2">
                  <c:v>26.194500000000001</c:v>
                </c:pt>
                <c:pt idx="3">
                  <c:v>27.118400000000001</c:v>
                </c:pt>
                <c:pt idx="4">
                  <c:v>3.3677999999999999</c:v>
                </c:pt>
                <c:pt idx="5">
                  <c:v>0.79520000000000002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2E7-4C54-9E77-730120311DC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  <c:extLst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050" b="1"/>
              <a:t>2017 </a:t>
            </a:r>
            <a:r>
              <a:rPr lang="zh-CN" altLang="en-US" sz="1050" b="1"/>
              <a:t>年全国各茶类销售总量占比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doughnutChart>
        <c:varyColors val="1"/>
        <c:ser>
          <c:idx val="0"/>
          <c:order val="0"/>
          <c:spPr>
            <a:ln w="3175"/>
          </c:spPr>
          <c:dPt>
            <c:idx val="0"/>
            <c:bubble3D val="0"/>
            <c:spPr>
              <a:solidFill>
                <a:schemeClr val="accent6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A4-4C5B-9FAD-E3E55331C395}"/>
              </c:ext>
            </c:extLst>
          </c:dPt>
          <c:dPt>
            <c:idx val="1"/>
            <c:bubble3D val="0"/>
            <c:spPr>
              <a:solidFill>
                <a:schemeClr val="tx2">
                  <a:lumMod val="75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0A4-4C5B-9FAD-E3E55331C395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0A4-4C5B-9FAD-E3E55331C395}"/>
              </c:ext>
            </c:extLst>
          </c:dPt>
          <c:dPt>
            <c:idx val="3"/>
            <c:bubble3D val="0"/>
            <c:spPr>
              <a:solidFill>
                <a:srgbClr val="002060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0A4-4C5B-9FAD-E3E55331C395}"/>
              </c:ext>
            </c:extLst>
          </c:dPt>
          <c:dPt>
            <c:idx val="4"/>
            <c:bubble3D val="0"/>
            <c:spPr>
              <a:solidFill>
                <a:schemeClr val="bg1">
                  <a:lumMod val="95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0A4-4C5B-9FAD-E3E55331C395}"/>
              </c:ext>
            </c:extLst>
          </c:dPt>
          <c:dPt>
            <c:idx val="5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0A4-4C5B-9FAD-E3E55331C395}"/>
              </c:ext>
            </c:extLst>
          </c:dPt>
          <c:dLbls>
            <c:dLbl>
              <c:idx val="1"/>
              <c:layout>
                <c:manualLayout>
                  <c:x val="-0.18204182041820421"/>
                  <c:y val="4.848484848484848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0A4-4C5B-9FAD-E3E55331C395}"/>
                </c:ext>
              </c:extLst>
            </c:dLbl>
            <c:dLbl>
              <c:idx val="2"/>
              <c:layout>
                <c:manualLayout>
                  <c:x val="-0.17712177121771217"/>
                  <c:y val="-6.7878787878787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0A4-4C5B-9FAD-E3E55331C395}"/>
                </c:ext>
              </c:extLst>
            </c:dLbl>
            <c:dLbl>
              <c:idx val="3"/>
              <c:layout>
                <c:manualLayout>
                  <c:x val="-0.15252152521525209"/>
                  <c:y val="-8.727272727272722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0A4-4C5B-9FAD-E3E55331C395}"/>
                </c:ext>
              </c:extLst>
            </c:dLbl>
            <c:dLbl>
              <c:idx val="4"/>
              <c:layout>
                <c:manualLayout>
                  <c:x val="-0.11316113161131616"/>
                  <c:y val="-0.1406060606060607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0A4-4C5B-9FAD-E3E55331C395}"/>
                </c:ext>
              </c:extLst>
            </c:dLbl>
            <c:dLbl>
              <c:idx val="5"/>
              <c:layout>
                <c:manualLayout>
                  <c:x val="0.10824108241082414"/>
                  <c:y val="-0.1357575757575757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0A4-4C5B-9FAD-E3E55331C395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('分茶类产量+内销量修订'!$A$14,'分茶类产量+内销量修订'!$A$16:$A$20)</c:f>
              <c:strCache>
                <c:ptCount val="6"/>
                <c:pt idx="0">
                  <c:v>绿茶</c:v>
                </c:pt>
                <c:pt idx="1">
                  <c:v>黑茶</c:v>
                </c:pt>
                <c:pt idx="2">
                  <c:v>红茶</c:v>
                </c:pt>
                <c:pt idx="3">
                  <c:v>乌龙茶</c:v>
                </c:pt>
                <c:pt idx="4">
                  <c:v>白茶</c:v>
                </c:pt>
                <c:pt idx="5">
                  <c:v>黄茶</c:v>
                </c:pt>
              </c:strCache>
            </c:strRef>
          </c:cat>
          <c:val>
            <c:numRef>
              <c:f>('分茶类产量+内销量修订'!$H$14,'分茶类产量+内销量修订'!$H$16:$H$20)</c:f>
              <c:numCache>
                <c:formatCode>General</c:formatCode>
                <c:ptCount val="6"/>
                <c:pt idx="0">
                  <c:v>0.64758035588628993</c:v>
                </c:pt>
                <c:pt idx="1">
                  <c:v>0.13351093938437841</c:v>
                </c:pt>
                <c:pt idx="2">
                  <c:v>8.6523493564960557E-2</c:v>
                </c:pt>
                <c:pt idx="3">
                  <c:v>0.11802674761197778</c:v>
                </c:pt>
                <c:pt idx="4">
                  <c:v>1.1779516215312794E-2</c:v>
                </c:pt>
                <c:pt idx="5">
                  <c:v>2.5789473370803158E-3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0A4-4C5B-9FAD-E3E55331C39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050" b="1"/>
              <a:t>2018</a:t>
            </a:r>
            <a:r>
              <a:rPr lang="en-US" altLang="zh-CN" sz="1050" b="1" baseline="0"/>
              <a:t> </a:t>
            </a:r>
            <a:r>
              <a:rPr lang="zh-CN" altLang="en-US" sz="1050" b="1" baseline="0"/>
              <a:t>年全国各茶类销售总量占比</a:t>
            </a:r>
            <a:endParaRPr lang="zh-CN" altLang="en-US" sz="1050" b="1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doughnutChart>
        <c:varyColors val="1"/>
        <c:ser>
          <c:idx val="0"/>
          <c:order val="0"/>
          <c:spPr>
            <a:ln w="3175"/>
          </c:spPr>
          <c:dPt>
            <c:idx val="0"/>
            <c:bubble3D val="0"/>
            <c:spPr>
              <a:solidFill>
                <a:schemeClr val="accent6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5B5-4C40-9174-6B3331E78B41}"/>
              </c:ext>
            </c:extLst>
          </c:dPt>
          <c:dPt>
            <c:idx val="1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5B5-4C40-9174-6B3331E78B41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5B5-4C40-9174-6B3331E78B41}"/>
              </c:ext>
            </c:extLst>
          </c:dPt>
          <c:dPt>
            <c:idx val="3"/>
            <c:bubble3D val="0"/>
            <c:spPr>
              <a:solidFill>
                <a:srgbClr val="002060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5B5-4C40-9174-6B3331E78B41}"/>
              </c:ext>
            </c:extLst>
          </c:dPt>
          <c:dPt>
            <c:idx val="4"/>
            <c:bubble3D val="0"/>
            <c:spPr>
              <a:solidFill>
                <a:schemeClr val="bg1">
                  <a:lumMod val="95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5B5-4C40-9174-6B3331E78B41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5B5-4C40-9174-6B3331E78B41}"/>
              </c:ext>
            </c:extLst>
          </c:dPt>
          <c:dLbls>
            <c:dLbl>
              <c:idx val="1"/>
              <c:layout>
                <c:manualLayout>
                  <c:x val="-0.17518248175182494"/>
                  <c:y val="3.878787878787880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5B5-4C40-9174-6B3331E78B41}"/>
                </c:ext>
              </c:extLst>
            </c:dLbl>
            <c:dLbl>
              <c:idx val="2"/>
              <c:layout>
                <c:manualLayout>
                  <c:x val="-0.16545012165450118"/>
                  <c:y val="-8.727272727272722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5B5-4C40-9174-6B3331E78B41}"/>
                </c:ext>
              </c:extLst>
            </c:dLbl>
            <c:dLbl>
              <c:idx val="3"/>
              <c:layout>
                <c:manualLayout>
                  <c:x val="-0.13138686131386865"/>
                  <c:y val="-9.696969696969703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5B5-4C40-9174-6B3331E78B41}"/>
                </c:ext>
              </c:extLst>
            </c:dLbl>
            <c:dLbl>
              <c:idx val="4"/>
              <c:layout>
                <c:manualLayout>
                  <c:x val="-0.10218978102189788"/>
                  <c:y val="-0.1454545454545454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5B5-4C40-9174-6B3331E78B41}"/>
                </c:ext>
              </c:extLst>
            </c:dLbl>
            <c:dLbl>
              <c:idx val="5"/>
              <c:layout>
                <c:manualLayout>
                  <c:x val="0.11678832116788321"/>
                  <c:y val="-0.1406060606060606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5B5-4C40-9174-6B3331E78B41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('分茶类产量+内销量修订'!$A$2,'分茶类产量+内销量修订'!$A$4,'分茶类产量+内销量修订'!$A$5,'分茶类产量+内销量修订'!$A$6,'分茶类产量+内销量修订'!$A$7,'分茶类产量+内销量修订'!$A$8)</c:f>
              <c:strCache>
                <c:ptCount val="6"/>
                <c:pt idx="0">
                  <c:v>绿茶</c:v>
                </c:pt>
                <c:pt idx="1">
                  <c:v>黑茶</c:v>
                </c:pt>
                <c:pt idx="2">
                  <c:v>红茶</c:v>
                </c:pt>
                <c:pt idx="3">
                  <c:v>乌龙茶</c:v>
                </c:pt>
                <c:pt idx="4">
                  <c:v>白茶</c:v>
                </c:pt>
                <c:pt idx="5">
                  <c:v>黄茶</c:v>
                </c:pt>
              </c:strCache>
            </c:strRef>
          </c:cat>
          <c:val>
            <c:numRef>
              <c:f>('分茶类产量+内销量修订'!$H$2,'分茶类产量+内销量修订'!$H$4,'分茶类产量+内销量修订'!$H$5,'分茶类产量+内销量修订'!$H$6,'分茶类产量+内销量修订'!$H$7,'分茶类产量+内销量修订'!$H$8)</c:f>
              <c:numCache>
                <c:formatCode>General</c:formatCode>
                <c:ptCount val="6"/>
                <c:pt idx="0">
                  <c:v>0.63117967747859427</c:v>
                </c:pt>
                <c:pt idx="1">
                  <c:v>0.14030495781713678</c:v>
                </c:pt>
                <c:pt idx="2">
                  <c:v>9.9267823332703856E-2</c:v>
                </c:pt>
                <c:pt idx="3">
                  <c:v>0.11072623850797601</c:v>
                </c:pt>
                <c:pt idx="4">
                  <c:v>1.4983435931779683E-2</c:v>
                </c:pt>
                <c:pt idx="5">
                  <c:v>3.5378669318104415E-3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5B5-4C40-9174-6B3331E78B4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zh-CN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15FA24-9C59-4A6D-9379-D4A2E2E77BE9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97467-FF57-4FEF-B146-136668F91E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92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2975" y="746125"/>
            <a:ext cx="4972050" cy="3729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5073F-6679-462E-8902-554E1968425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316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DBEF12D-BC41-425F-ACD3-1D79D41CDD7E}" type="slidenum">
              <a:rPr lang="en-GB" altLang="en-US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76100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DE133B8-09DD-4EED-BD7D-38A72018944F}" type="slidenum">
              <a:rPr lang="en-GB" altLang="en-US"/>
              <a:pPr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61105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37EE91-26E5-4CC0-A77B-02D58B46986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0180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9309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288793-347F-497F-9CBA-AA787C811BAC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222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20E577-3025-49FF-8D43-CCB1EA94B40A}" type="slidenum">
              <a:rPr lang="zh-CN" altLang="en-US" smtClean="0"/>
              <a:pPr>
                <a:defRPr/>
              </a:pPr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029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8698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14350" y="1597823"/>
            <a:ext cx="58293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560A4-1BD1-48A4-A7DC-06DE1CE065D5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F5178-2A3F-422A-96F5-F5F39DB45B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565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560A4-1BD1-48A4-A7DC-06DE1CE065D5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F5178-2A3F-422A-96F5-F5F39DB45B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582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560A4-1BD1-48A4-A7DC-06DE1CE065D5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F5178-2A3F-422A-96F5-F5F39DB45B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74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29077" y="853679"/>
            <a:ext cx="2624435" cy="1340428"/>
          </a:xfrm>
          <a:prstGeom prst="rect">
            <a:avLst/>
          </a:prstGeom>
        </p:spPr>
        <p:txBody>
          <a:bodyPr lIns="68579" tIns="34289" rIns="68579" bIns="34289" anchor="b">
            <a:noAutofit/>
          </a:bodyPr>
          <a:lstStyle>
            <a:lvl1pPr algn="l">
              <a:defRPr sz="1350" b="1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  <a:r>
              <a:rPr lang="en-US" altLang="zh-CN" dirty="0"/>
              <a:t> 24pt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29077" y="2360176"/>
            <a:ext cx="2624435" cy="1411724"/>
          </a:xfrm>
          <a:prstGeom prst="rect">
            <a:avLst/>
          </a:prstGeom>
        </p:spPr>
        <p:txBody>
          <a:bodyPr lIns="68579" tIns="34289" rIns="68579" bIns="34289" anchor="t">
            <a:noAutofit/>
          </a:bodyPr>
          <a:lstStyle>
            <a:lvl1pPr marL="0" indent="0" algn="l">
              <a:spcBef>
                <a:spcPts val="338"/>
              </a:spcBef>
              <a:buNone/>
              <a:defRPr sz="1275" b="0">
                <a:solidFill>
                  <a:schemeClr val="tx2"/>
                </a:solidFill>
                <a:latin typeface="+mn-lt"/>
                <a:ea typeface="+mn-ea"/>
              </a:defRPr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50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zh-CN" altLang="en-US" dirty="0"/>
              <a:t>单击此处编辑母版副标题样式</a:t>
            </a:r>
            <a:r>
              <a:rPr lang="en-US" altLang="zh-CN" dirty="0"/>
              <a:t> 22pt</a:t>
            </a:r>
            <a:endParaRPr lang="en-GB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1" y="389572"/>
            <a:ext cx="2477714" cy="60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70604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00026" y="1281116"/>
            <a:ext cx="6449912" cy="3013589"/>
          </a:xfrm>
          <a:prstGeom prst="rect">
            <a:avLst/>
          </a:prstGeom>
        </p:spPr>
        <p:txBody>
          <a:bodyPr lIns="68579" tIns="34289" rIns="68579" bIns="34289">
            <a:noAutofit/>
          </a:bodyPr>
          <a:lstStyle>
            <a:lvl1pPr>
              <a:defRPr sz="825">
                <a:solidFill>
                  <a:schemeClr val="tx2"/>
                </a:solidFill>
                <a:latin typeface="+mn-lt"/>
                <a:ea typeface="+mn-ea"/>
              </a:defRPr>
            </a:lvl1pPr>
            <a:lvl2pPr marL="0" indent="0">
              <a:spcBef>
                <a:spcPts val="338"/>
              </a:spcBef>
              <a:buNone/>
              <a:defRPr sz="825">
                <a:solidFill>
                  <a:schemeClr val="tx2"/>
                </a:solidFill>
                <a:latin typeface="+mn-lt"/>
                <a:ea typeface="+mn-ea"/>
              </a:defRPr>
            </a:lvl2pPr>
            <a:lvl3pPr>
              <a:spcBef>
                <a:spcPts val="338"/>
              </a:spcBef>
              <a:defRPr sz="825">
                <a:solidFill>
                  <a:schemeClr val="tx2"/>
                </a:solidFill>
                <a:latin typeface="+mn-lt"/>
                <a:ea typeface="+mn-ea"/>
              </a:defRPr>
            </a:lvl3pPr>
            <a:lvl4pPr>
              <a:spcBef>
                <a:spcPts val="338"/>
              </a:spcBef>
              <a:defRPr sz="825">
                <a:solidFill>
                  <a:schemeClr val="tx2"/>
                </a:solidFill>
                <a:latin typeface="+mn-lt"/>
                <a:ea typeface="+mn-ea"/>
              </a:defRPr>
            </a:lvl4pPr>
            <a:lvl5pPr>
              <a:spcBef>
                <a:spcPts val="338"/>
              </a:spcBef>
              <a:defRPr sz="825">
                <a:solidFill>
                  <a:schemeClr val="tx2"/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▪</a:t>
            </a:r>
            <a:r>
              <a:rPr lang="zh-CN" altLang="en-US" dirty="0"/>
              <a:t>  第二级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▪  </a:t>
            </a:r>
            <a:r>
              <a:rPr lang="zh-CN" altLang="en-US" dirty="0"/>
              <a:t>第三级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▪  </a:t>
            </a:r>
            <a:r>
              <a:rPr lang="zh-CN" altLang="en-US" dirty="0"/>
              <a:t>第四级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     ▪  </a:t>
            </a:r>
            <a:r>
              <a:rPr lang="zh-CN" altLang="en-US" dirty="0"/>
              <a:t>第五级</a:t>
            </a:r>
            <a:endParaRPr lang="en-GB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3429002" y="4795132"/>
            <a:ext cx="2627313" cy="148344"/>
          </a:xfrm>
          <a:prstGeom prst="rect">
            <a:avLst/>
          </a:prstGeom>
        </p:spPr>
        <p:txBody>
          <a:bodyPr lIns="68579" tIns="34289" rIns="68579" bIns="34289" anchor="ctr">
            <a:noAutofit/>
          </a:bodyPr>
          <a:lstStyle>
            <a:lvl1pPr>
              <a:spcBef>
                <a:spcPts val="338"/>
              </a:spcBef>
              <a:defRPr sz="45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dirty="0"/>
              <a:t>Click to add footer text</a:t>
            </a:r>
            <a:r>
              <a:rPr lang="zh-CN" altLang="en-US" dirty="0"/>
              <a:t>备注</a:t>
            </a:r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0026" y="195265"/>
            <a:ext cx="6450117" cy="303089"/>
          </a:xfrm>
          <a:prstGeom prst="rect">
            <a:avLst/>
          </a:prstGeom>
        </p:spPr>
        <p:txBody>
          <a:bodyPr vert="horz" lIns="67499" tIns="35099" rIns="67499" bIns="35099" rtlCol="0" anchor="t">
            <a:no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r>
              <a:rPr lang="zh-CN" altLang="en-US" dirty="0"/>
              <a:t>标题 </a:t>
            </a:r>
            <a:r>
              <a:rPr lang="en-GB" altLang="zh-CN" dirty="0"/>
              <a:t>20pt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00026" y="552451"/>
            <a:ext cx="6449912" cy="297656"/>
          </a:xfrm>
          <a:prstGeom prst="rect">
            <a:avLst/>
          </a:prstGeom>
        </p:spPr>
        <p:txBody>
          <a:bodyPr lIns="68579" tIns="34289" rIns="68579" bIns="34289"/>
          <a:lstStyle>
            <a:lvl1pPr>
              <a:defRPr sz="1050">
                <a:latin typeface="+mn-lt"/>
                <a:ea typeface="+mn-ea"/>
              </a:defRPr>
            </a:lvl1pPr>
          </a:lstStyle>
          <a:p>
            <a:pPr lvl="0"/>
            <a:r>
              <a:rPr lang="zh-CN" altLang="en-US" dirty="0"/>
              <a:t>文字 </a:t>
            </a:r>
            <a:r>
              <a:rPr lang="en-GB" altLang="zh-CN" dirty="0"/>
              <a:t>18pt</a:t>
            </a:r>
            <a:endParaRPr lang="zh-CN" alt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07014" y="4795707"/>
            <a:ext cx="545604" cy="14763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F7F7F"/>
                </a:solidFill>
              </a:rPr>
              <a:pPr/>
              <a:t>‹#›</a:t>
            </a:fld>
            <a:endParaRPr lang="en-GB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138571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/>
          <p:cNvSpPr>
            <a:spLocks noGrp="1"/>
          </p:cNvSpPr>
          <p:nvPr>
            <p:ph type="pic" sz="quarter" idx="13" hasCustomPrompt="1"/>
          </p:nvPr>
        </p:nvSpPr>
        <p:spPr>
          <a:xfrm>
            <a:off x="-3740" y="644"/>
            <a:ext cx="6862599" cy="5142857"/>
          </a:xfrm>
          <a:prstGeom prst="rect">
            <a:avLst/>
          </a:prstGeom>
        </p:spPr>
        <p:txBody>
          <a:bodyPr lIns="68579" tIns="34289" rIns="68579" bIns="34289" anchor="ctr"/>
          <a:lstStyle>
            <a:lvl1pPr algn="ctr">
              <a:defRPr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r>
              <a:rPr lang="zh-CN" altLang="en-US" dirty="0"/>
              <a:t>单击图标添加图片</a:t>
            </a:r>
            <a:r>
              <a:rPr lang="en-GB" altLang="zh-CN" dirty="0"/>
              <a:t>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2502" y="2884573"/>
            <a:ext cx="6450117" cy="857250"/>
          </a:xfrm>
          <a:prstGeom prst="rect">
            <a:avLst/>
          </a:prstGeom>
        </p:spPr>
        <p:txBody>
          <a:bodyPr lIns="68579" tIns="34289" rIns="68579" bIns="34289" anchor="b">
            <a:noAutofit/>
          </a:bodyPr>
          <a:lstStyle>
            <a:lvl1pPr algn="l">
              <a:defRPr sz="1350" b="1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  <a:r>
              <a:rPr lang="en-US" altLang="zh-CN" dirty="0"/>
              <a:t> 24pt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2502" y="3741827"/>
            <a:ext cx="6450117" cy="844311"/>
          </a:xfrm>
          <a:prstGeom prst="rect">
            <a:avLst/>
          </a:prstGeom>
        </p:spPr>
        <p:txBody>
          <a:bodyPr lIns="68579" tIns="34289" rIns="68579" bIns="34289" anchor="t">
            <a:noAutofit/>
          </a:bodyPr>
          <a:lstStyle>
            <a:lvl1pPr marL="0" indent="0" algn="l">
              <a:spcBef>
                <a:spcPts val="113"/>
              </a:spcBef>
              <a:buNone/>
              <a:defRPr sz="1275">
                <a:solidFill>
                  <a:schemeClr val="tx2"/>
                </a:solidFill>
                <a:latin typeface="+mn-lt"/>
                <a:ea typeface="+mn-ea"/>
              </a:defRPr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50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zh-CN" altLang="en-US" dirty="0"/>
              <a:t>单击此处编辑母版副标题样式</a:t>
            </a:r>
            <a:r>
              <a:rPr lang="en-US" altLang="zh-CN" dirty="0"/>
              <a:t> 22pt</a:t>
            </a:r>
            <a:endParaRPr lang="en-GB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1" y="389572"/>
            <a:ext cx="2477714" cy="60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62307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(Black)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029076" y="853200"/>
            <a:ext cx="2625075" cy="1341900"/>
          </a:xfrm>
          <a:prstGeom prst="rect">
            <a:avLst/>
          </a:prstGeom>
        </p:spPr>
        <p:txBody>
          <a:bodyPr lIns="68579" tIns="34289" rIns="68579" bIns="34289" anchor="b">
            <a:noAutofit/>
          </a:bodyPr>
          <a:lstStyle>
            <a:lvl1pPr algn="l">
              <a:defRPr sz="1350" b="1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  <a:r>
              <a:rPr lang="en-US" altLang="zh-CN" dirty="0"/>
              <a:t> 24pt</a:t>
            </a:r>
            <a:endParaRPr lang="en-GB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29076" y="2359800"/>
            <a:ext cx="2625075" cy="1412100"/>
          </a:xfrm>
          <a:prstGeom prst="rect">
            <a:avLst/>
          </a:prstGeom>
        </p:spPr>
        <p:txBody>
          <a:bodyPr lIns="68579" tIns="34289" rIns="68579" bIns="34289" anchor="t">
            <a:noAutofit/>
          </a:bodyPr>
          <a:lstStyle>
            <a:lvl1pPr marL="0" indent="0" algn="l">
              <a:spcBef>
                <a:spcPts val="338"/>
              </a:spcBef>
              <a:buNone/>
              <a:defRPr sz="1275" b="0">
                <a:solidFill>
                  <a:schemeClr val="bg1"/>
                </a:solidFill>
                <a:latin typeface="+mn-lt"/>
                <a:ea typeface="+mn-ea"/>
              </a:defRPr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50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zh-CN" altLang="en-US" dirty="0"/>
              <a:t>单击此处编辑母版副标题样式 </a:t>
            </a:r>
            <a:r>
              <a:rPr lang="en-GB" altLang="zh-CN" dirty="0"/>
              <a:t>22pt</a:t>
            </a:r>
            <a:endParaRPr lang="en-GB" dirty="0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2" y="506639"/>
            <a:ext cx="2410249" cy="59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27363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(Black)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/>
          <p:cNvSpPr>
            <a:spLocks noGrp="1"/>
          </p:cNvSpPr>
          <p:nvPr>
            <p:ph type="pic" sz="quarter" idx="13" hasCustomPrompt="1"/>
          </p:nvPr>
        </p:nvSpPr>
        <p:spPr>
          <a:xfrm>
            <a:off x="-3740" y="644"/>
            <a:ext cx="6862599" cy="5142857"/>
          </a:xfrm>
          <a:prstGeom prst="rect">
            <a:avLst/>
          </a:prstGeom>
        </p:spPr>
        <p:txBody>
          <a:bodyPr lIns="68579" tIns="34289" rIns="68579" bIns="34289" anchor="ctr"/>
          <a:lstStyle>
            <a:lvl1pPr algn="ctr">
              <a:defRPr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r>
              <a:rPr lang="zh-CN" altLang="en-US" dirty="0"/>
              <a:t>单击图标添加图片</a:t>
            </a:r>
            <a:r>
              <a:rPr lang="en-GB" altLang="zh-CN" dirty="0"/>
              <a:t>picture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02502" y="2884573"/>
            <a:ext cx="6450117" cy="857250"/>
          </a:xfrm>
          <a:prstGeom prst="rect">
            <a:avLst/>
          </a:prstGeom>
        </p:spPr>
        <p:txBody>
          <a:bodyPr lIns="68579" tIns="34289" rIns="68579" bIns="34289" anchor="b">
            <a:noAutofit/>
          </a:bodyPr>
          <a:lstStyle>
            <a:lvl1pPr algn="l">
              <a:defRPr sz="1350" b="1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  <a:r>
              <a:rPr lang="en-US" altLang="zh-CN" dirty="0"/>
              <a:t> 24pt</a:t>
            </a:r>
            <a:endParaRPr lang="en-GB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2502" y="3741827"/>
            <a:ext cx="6450117" cy="844311"/>
          </a:xfrm>
          <a:prstGeom prst="rect">
            <a:avLst/>
          </a:prstGeom>
        </p:spPr>
        <p:txBody>
          <a:bodyPr lIns="68579" tIns="34289" rIns="68579" bIns="34289" anchor="t">
            <a:noAutofit/>
          </a:bodyPr>
          <a:lstStyle>
            <a:lvl1pPr marL="0" indent="0" algn="l">
              <a:spcBef>
                <a:spcPts val="113"/>
              </a:spcBef>
              <a:buNone/>
              <a:defRPr sz="1275">
                <a:solidFill>
                  <a:schemeClr val="bg1"/>
                </a:solidFill>
                <a:latin typeface="+mn-lt"/>
                <a:ea typeface="+mn-ea"/>
              </a:defRPr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50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zh-CN" altLang="en-US" dirty="0"/>
              <a:t>单击此处编辑母版副标题样式</a:t>
            </a:r>
            <a:r>
              <a:rPr lang="en-GB" altLang="zh-CN" dirty="0"/>
              <a:t> 22pt</a:t>
            </a:r>
            <a:endParaRPr lang="en-GB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2" y="506639"/>
            <a:ext cx="2410249" cy="59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0588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02705" y="2238643"/>
            <a:ext cx="6449912" cy="368828"/>
          </a:xfrm>
          <a:prstGeom prst="rect">
            <a:avLst/>
          </a:prstGeom>
        </p:spPr>
        <p:txBody>
          <a:bodyPr lIns="68579" tIns="34289" rIns="68579" bIns="34289" anchor="t"/>
          <a:lstStyle>
            <a:lvl1pPr algn="l">
              <a:spcBef>
                <a:spcPts val="113"/>
              </a:spcBef>
              <a:defRPr sz="1350" b="1">
                <a:solidFill>
                  <a:schemeClr val="tx2"/>
                </a:solidFill>
                <a:latin typeface="+mn-lt"/>
                <a:ea typeface="+mn-ea"/>
              </a:defRPr>
            </a:lvl1pPr>
            <a:lvl2pPr marL="0" indent="0" algn="l">
              <a:spcBef>
                <a:spcPts val="113"/>
              </a:spcBef>
              <a:buNone/>
              <a:defRPr sz="1275" b="0">
                <a:solidFill>
                  <a:schemeClr val="tx2"/>
                </a:solidFill>
                <a:latin typeface="+mn-lt"/>
                <a:ea typeface="+mn-ea"/>
              </a:defRPr>
            </a:lvl2pPr>
          </a:lstStyle>
          <a:p>
            <a:pPr lvl="0"/>
            <a:r>
              <a:rPr lang="zh-CN" altLang="en-US" dirty="0"/>
              <a:t>单击此处编辑母版文本样式 </a:t>
            </a:r>
            <a:r>
              <a:rPr lang="en-GB" altLang="zh-CN" dirty="0"/>
              <a:t>24pt</a:t>
            </a:r>
            <a:endParaRPr lang="zh-CN" alt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02500" y="1923505"/>
            <a:ext cx="549380" cy="308372"/>
          </a:xfrm>
          <a:prstGeom prst="rect">
            <a:avLst/>
          </a:prstGeom>
        </p:spPr>
        <p:txBody>
          <a:bodyPr lIns="68579" tIns="34289" rIns="68579" bIns="34289" anchor="t"/>
          <a:lstStyle>
            <a:lvl1pPr algn="l">
              <a:spcBef>
                <a:spcPts val="113"/>
              </a:spcBef>
              <a:defRPr sz="1350" b="1">
                <a:solidFill>
                  <a:schemeClr val="tx2"/>
                </a:solidFill>
                <a:latin typeface="+mn-lt"/>
                <a:ea typeface="+mn-ea"/>
              </a:defRPr>
            </a:lvl1pPr>
            <a:lvl2pPr marL="0" indent="0" algn="l">
              <a:spcBef>
                <a:spcPts val="113"/>
              </a:spcBef>
              <a:buNone/>
              <a:defRPr sz="1275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No.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07014" y="4795707"/>
            <a:ext cx="545604" cy="14763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F7F7F"/>
                </a:solidFill>
              </a:rPr>
              <a:pPr/>
              <a:t>‹#›</a:t>
            </a:fld>
            <a:endParaRPr lang="en-GB" dirty="0">
              <a:solidFill>
                <a:srgbClr val="7F7F7F"/>
              </a:solidFill>
            </a:endParaRP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199132" y="4799410"/>
            <a:ext cx="3229868" cy="136922"/>
          </a:xfrm>
          <a:prstGeom prst="rect">
            <a:avLst/>
          </a:prstGeom>
        </p:spPr>
        <p:txBody>
          <a:bodyPr lIns="68579" tIns="34289" rIns="68579" bIns="34289" anchor="ctr">
            <a:noAutofit/>
          </a:bodyPr>
          <a:lstStyle>
            <a:lvl1pPr>
              <a:defRPr sz="45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dirty="0"/>
              <a:t>Click to add footer text</a:t>
            </a:r>
            <a:r>
              <a:rPr lang="zh-CN" altLang="en-US" dirty="0"/>
              <a:t>备注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02706" y="2607469"/>
            <a:ext cx="6449914" cy="800100"/>
          </a:xfrm>
          <a:prstGeom prst="rect">
            <a:avLst/>
          </a:prstGeom>
        </p:spPr>
        <p:txBody>
          <a:bodyPr lIns="68579" tIns="34289" rIns="68579" bIns="34289"/>
          <a:lstStyle>
            <a:lvl1pPr marL="0" marR="0" indent="0" algn="l" defTabSz="514337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75"/>
            </a:lvl1pPr>
          </a:lstStyle>
          <a:p>
            <a:pPr marL="0" marR="0" lvl="0" indent="0" algn="l" defTabSz="514337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dirty="0"/>
              <a:t>第二级</a:t>
            </a:r>
            <a:r>
              <a:rPr lang="en-GB" altLang="zh-CN" dirty="0"/>
              <a:t> 22pt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9481192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(Black)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02500" y="2238646"/>
            <a:ext cx="6451012" cy="383115"/>
          </a:xfrm>
          <a:prstGeom prst="rect">
            <a:avLst/>
          </a:prstGeom>
        </p:spPr>
        <p:txBody>
          <a:bodyPr lIns="68579" tIns="34289" rIns="68579" bIns="34289" anchor="t"/>
          <a:lstStyle>
            <a:lvl1pPr algn="l">
              <a:spcBef>
                <a:spcPts val="113"/>
              </a:spcBef>
              <a:defRPr sz="1350" b="1">
                <a:solidFill>
                  <a:schemeClr val="bg1"/>
                </a:solidFill>
                <a:latin typeface="+mn-lt"/>
                <a:ea typeface="+mn-ea"/>
              </a:defRPr>
            </a:lvl1pPr>
            <a:lvl2pPr marL="0" indent="0" algn="l">
              <a:spcBef>
                <a:spcPts val="113"/>
              </a:spcBef>
              <a:buNone/>
              <a:defRPr sz="1275" b="0">
                <a:solidFill>
                  <a:schemeClr val="bg1"/>
                </a:solidFill>
                <a:latin typeface="+mn-lt"/>
                <a:ea typeface="+mn-ea"/>
              </a:defRPr>
            </a:lvl2pPr>
          </a:lstStyle>
          <a:p>
            <a:pPr lvl="0"/>
            <a:r>
              <a:rPr lang="zh-CN" altLang="en-US" dirty="0"/>
              <a:t>单击此处编辑母版文本样式</a:t>
            </a:r>
            <a:r>
              <a:rPr lang="en-GB" altLang="zh-CN" dirty="0"/>
              <a:t> 24pt</a:t>
            </a:r>
            <a:endParaRPr lang="zh-CN" alt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02704" y="1923505"/>
            <a:ext cx="549176" cy="308372"/>
          </a:xfrm>
          <a:prstGeom prst="rect">
            <a:avLst/>
          </a:prstGeom>
        </p:spPr>
        <p:txBody>
          <a:bodyPr lIns="68579" tIns="34289" rIns="68579" bIns="34289" anchor="t"/>
          <a:lstStyle>
            <a:lvl1pPr algn="l">
              <a:spcBef>
                <a:spcPts val="113"/>
              </a:spcBef>
              <a:defRPr sz="1350" b="1">
                <a:solidFill>
                  <a:schemeClr val="bg1"/>
                </a:solidFill>
                <a:latin typeface="+mn-lt"/>
                <a:ea typeface="+mn-ea"/>
              </a:defRPr>
            </a:lvl1pPr>
            <a:lvl2pPr marL="0" indent="0" algn="l">
              <a:spcBef>
                <a:spcPts val="113"/>
              </a:spcBef>
              <a:buNone/>
              <a:defRPr sz="1275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No.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07014" y="4795707"/>
            <a:ext cx="545604" cy="14763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199132" y="4799410"/>
            <a:ext cx="3229868" cy="136922"/>
          </a:xfrm>
          <a:prstGeom prst="rect">
            <a:avLst/>
          </a:prstGeom>
        </p:spPr>
        <p:txBody>
          <a:bodyPr lIns="68579" tIns="34289" rIns="68579" bIns="34289" anchor="ctr">
            <a:noAutofit/>
          </a:bodyPr>
          <a:lstStyle>
            <a:lvl1pPr>
              <a:defRPr sz="45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dirty="0"/>
              <a:t>Click to add footer text</a:t>
            </a:r>
            <a:r>
              <a:rPr lang="zh-CN" altLang="en-US" dirty="0"/>
              <a:t>备注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02705" y="2621757"/>
            <a:ext cx="6449913" cy="771526"/>
          </a:xfrm>
          <a:prstGeom prst="rect">
            <a:avLst/>
          </a:prstGeom>
        </p:spPr>
        <p:txBody>
          <a:bodyPr lIns="68579" tIns="34289" rIns="68579" bIns="34289"/>
          <a:lstStyle>
            <a:lvl1pPr>
              <a:defRPr sz="1275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第二级</a:t>
            </a:r>
            <a:r>
              <a:rPr lang="en-GB" altLang="zh-CN" dirty="0"/>
              <a:t> 22pt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2281819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>
                <a:solidFill>
                  <a:srgbClr val="7F7F7F"/>
                </a:solidFill>
              </a:rPr>
              <a:pPr/>
              <a:t>‹#›</a:t>
            </a:fld>
            <a:endParaRPr lang="en-GB" dirty="0">
              <a:solidFill>
                <a:srgbClr val="7F7F7F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0026" y="195265"/>
            <a:ext cx="6450117" cy="303089"/>
          </a:xfrm>
          <a:prstGeom prst="rect">
            <a:avLst/>
          </a:prstGeom>
        </p:spPr>
        <p:txBody>
          <a:bodyPr vert="horz" lIns="67499" tIns="35099" rIns="67499" bIns="35099" rtlCol="0" anchor="t">
            <a:no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r>
              <a:rPr lang="zh-CN" altLang="en-US" dirty="0"/>
              <a:t>标题 </a:t>
            </a:r>
            <a:r>
              <a:rPr lang="en-GB" altLang="zh-CN" dirty="0"/>
              <a:t>20pt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00026" y="552451"/>
            <a:ext cx="6450117" cy="297656"/>
          </a:xfrm>
          <a:prstGeom prst="rect">
            <a:avLst/>
          </a:prstGeom>
        </p:spPr>
        <p:txBody>
          <a:bodyPr lIns="68579" tIns="34289" rIns="68579" bIns="34289"/>
          <a:lstStyle>
            <a:lvl1pPr>
              <a:defRPr sz="1050">
                <a:latin typeface="+mn-lt"/>
                <a:ea typeface="+mn-ea"/>
              </a:defRPr>
            </a:lvl1pPr>
          </a:lstStyle>
          <a:p>
            <a:pPr lvl="0"/>
            <a:r>
              <a:rPr lang="zh-CN" altLang="en-US" dirty="0"/>
              <a:t>文字 </a:t>
            </a:r>
            <a:r>
              <a:rPr lang="en-GB" altLang="zh-CN" dirty="0"/>
              <a:t>18pt</a:t>
            </a:r>
            <a:endParaRPr lang="zh-CN" altLang="en-US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7"/>
          </p:nvPr>
        </p:nvSpPr>
        <p:spPr>
          <a:xfrm>
            <a:off x="200026" y="1178720"/>
            <a:ext cx="6455999" cy="3264694"/>
          </a:xfrm>
          <a:prstGeom prst="rect">
            <a:avLst/>
          </a:prstGeom>
        </p:spPr>
        <p:txBody>
          <a:bodyPr lIns="68579" tIns="34289" rIns="68579" bIns="34289"/>
          <a:lstStyle/>
          <a:p>
            <a:endParaRPr lang="en-GB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29002" y="4795838"/>
            <a:ext cx="2627313" cy="1483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450">
                <a:solidFill>
                  <a:schemeClr val="tx2"/>
                </a:solidFill>
              </a:defRPr>
            </a:lvl1pPr>
          </a:lstStyle>
          <a:p>
            <a:r>
              <a:rPr lang="en-US">
                <a:solidFill>
                  <a:srgbClr val="7F7F7F"/>
                </a:solidFill>
              </a:rPr>
              <a:t>Click to add footer text</a:t>
            </a:r>
            <a:r>
              <a:rPr lang="zh-CN" altLang="en-US">
                <a:solidFill>
                  <a:srgbClr val="7F7F7F"/>
                </a:solidFill>
              </a:rPr>
              <a:t>备注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40967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560A4-1BD1-48A4-A7DC-06DE1CE065D5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F5178-2A3F-422A-96F5-F5F39DB45B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590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0026" y="195265"/>
            <a:ext cx="6450117" cy="303089"/>
          </a:xfrm>
          <a:prstGeom prst="rect">
            <a:avLst/>
          </a:prstGeom>
        </p:spPr>
        <p:txBody>
          <a:bodyPr vert="horz" lIns="67499" tIns="35099" rIns="67499" bIns="35099" rtlCol="0" anchor="t">
            <a:no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r>
              <a:rPr lang="zh-CN" altLang="en-US" dirty="0"/>
              <a:t>标题 </a:t>
            </a:r>
            <a:r>
              <a:rPr lang="en-GB" altLang="zh-CN" dirty="0"/>
              <a:t>20pt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00025" y="552451"/>
            <a:ext cx="6447234" cy="297656"/>
          </a:xfrm>
          <a:prstGeom prst="rect">
            <a:avLst/>
          </a:prstGeom>
        </p:spPr>
        <p:txBody>
          <a:bodyPr lIns="68579" tIns="34289" rIns="68579" bIns="34289"/>
          <a:lstStyle>
            <a:lvl1pPr>
              <a:defRPr sz="1050">
                <a:latin typeface="+mn-lt"/>
                <a:ea typeface="+mn-ea"/>
              </a:defRPr>
            </a:lvl1pPr>
          </a:lstStyle>
          <a:p>
            <a:pPr lvl="0"/>
            <a:r>
              <a:rPr lang="zh-CN" altLang="en-US" dirty="0"/>
              <a:t>文字 </a:t>
            </a:r>
            <a:r>
              <a:rPr lang="en-GB" altLang="zh-CN" dirty="0"/>
              <a:t>18pt</a:t>
            </a:r>
            <a:endParaRPr lang="zh-CN" altLang="en-US" dirty="0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3429002" y="4795132"/>
            <a:ext cx="2627313" cy="148344"/>
          </a:xfrm>
          <a:prstGeom prst="rect">
            <a:avLst/>
          </a:prstGeom>
        </p:spPr>
        <p:txBody>
          <a:bodyPr lIns="68579" tIns="34289" rIns="68579" bIns="34289" anchor="ctr">
            <a:noAutofit/>
          </a:bodyPr>
          <a:lstStyle>
            <a:lvl1pPr>
              <a:spcBef>
                <a:spcPts val="338"/>
              </a:spcBef>
              <a:defRPr sz="45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dirty="0"/>
              <a:t>Click to add footer text</a:t>
            </a:r>
            <a:r>
              <a:rPr lang="zh-CN" altLang="en-US" dirty="0"/>
              <a:t>备注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07014" y="4795707"/>
            <a:ext cx="545604" cy="14763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F7F7F"/>
                </a:solidFill>
              </a:rPr>
              <a:pPr/>
              <a:t>‹#›</a:t>
            </a:fld>
            <a:endParaRPr lang="en-GB" dirty="0">
              <a:solidFill>
                <a:srgbClr val="7F7F7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00027" y="1281113"/>
            <a:ext cx="3164681" cy="3002756"/>
          </a:xfrm>
          <a:prstGeom prst="rect">
            <a:avLst/>
          </a:prstGeom>
        </p:spPr>
        <p:txBody>
          <a:bodyPr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▪</a:t>
            </a:r>
            <a:r>
              <a:rPr lang="zh-CN" altLang="en-US" dirty="0"/>
              <a:t>  第二级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▪  </a:t>
            </a:r>
            <a:r>
              <a:rPr lang="zh-CN" altLang="en-US" dirty="0"/>
              <a:t>第三级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▪  </a:t>
            </a:r>
            <a:r>
              <a:rPr lang="zh-CN" altLang="en-US" dirty="0"/>
              <a:t>第四级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     ▪  </a:t>
            </a:r>
            <a:r>
              <a:rPr lang="zh-CN" altLang="en-US" dirty="0"/>
              <a:t>第五级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3482580" y="1281115"/>
            <a:ext cx="3164681" cy="3002756"/>
          </a:xfrm>
          <a:prstGeom prst="rect">
            <a:avLst/>
          </a:prstGeom>
        </p:spPr>
        <p:txBody>
          <a:bodyPr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▪</a:t>
            </a:r>
            <a:r>
              <a:rPr lang="zh-CN" altLang="en-US" dirty="0"/>
              <a:t>  第二级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▪  </a:t>
            </a:r>
            <a:r>
              <a:rPr lang="zh-CN" altLang="en-US" dirty="0"/>
              <a:t>第三级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▪  </a:t>
            </a:r>
            <a:r>
              <a:rPr lang="zh-CN" altLang="en-US" dirty="0"/>
              <a:t>第四级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     ▪  </a:t>
            </a:r>
            <a:r>
              <a:rPr lang="zh-CN" altLang="en-US" dirty="0"/>
              <a:t>第五级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6891417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0026" y="195265"/>
            <a:ext cx="6450117" cy="303089"/>
          </a:xfrm>
          <a:prstGeom prst="rect">
            <a:avLst/>
          </a:prstGeom>
        </p:spPr>
        <p:txBody>
          <a:bodyPr vert="horz" lIns="67499" tIns="35099" rIns="67499" bIns="35099" rtlCol="0" anchor="t">
            <a:no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r>
              <a:rPr lang="zh-CN" altLang="en-US" dirty="0"/>
              <a:t>标题 </a:t>
            </a:r>
            <a:r>
              <a:rPr lang="en-GB" altLang="zh-CN" dirty="0"/>
              <a:t>20pt</a:t>
            </a:r>
            <a:endParaRPr lang="en-GB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00026" y="552451"/>
            <a:ext cx="6449021" cy="297656"/>
          </a:xfrm>
          <a:prstGeom prst="rect">
            <a:avLst/>
          </a:prstGeom>
        </p:spPr>
        <p:txBody>
          <a:bodyPr lIns="68579" tIns="34289" rIns="68579" bIns="34289"/>
          <a:lstStyle>
            <a:lvl1pPr>
              <a:defRPr sz="1050">
                <a:latin typeface="+mn-lt"/>
                <a:ea typeface="+mn-ea"/>
              </a:defRPr>
            </a:lvl1pPr>
          </a:lstStyle>
          <a:p>
            <a:pPr lvl="0"/>
            <a:r>
              <a:rPr lang="zh-CN" altLang="en-US" dirty="0"/>
              <a:t>文字 </a:t>
            </a:r>
            <a:r>
              <a:rPr lang="en-GB" altLang="zh-CN" dirty="0"/>
              <a:t>18pt</a:t>
            </a:r>
            <a:endParaRPr lang="zh-CN" alt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3429002" y="4795132"/>
            <a:ext cx="2627313" cy="148344"/>
          </a:xfrm>
          <a:prstGeom prst="rect">
            <a:avLst/>
          </a:prstGeom>
        </p:spPr>
        <p:txBody>
          <a:bodyPr lIns="68579" tIns="34289" rIns="68579" bIns="34289" anchor="ctr">
            <a:noAutofit/>
          </a:bodyPr>
          <a:lstStyle>
            <a:lvl1pPr>
              <a:spcBef>
                <a:spcPts val="338"/>
              </a:spcBef>
              <a:defRPr sz="45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dirty="0"/>
              <a:t>Click to add footer text</a:t>
            </a:r>
            <a:r>
              <a:rPr lang="zh-CN" altLang="en-US" dirty="0"/>
              <a:t>备注</a:t>
            </a:r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07014" y="4795707"/>
            <a:ext cx="545604" cy="14763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F7F7F"/>
                </a:solidFill>
              </a:rPr>
              <a:pPr/>
              <a:t>‹#›</a:t>
            </a:fld>
            <a:endParaRPr lang="en-GB" dirty="0">
              <a:solidFill>
                <a:srgbClr val="7F7F7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200027" y="1281113"/>
            <a:ext cx="2069902" cy="3002756"/>
          </a:xfrm>
          <a:prstGeom prst="rect">
            <a:avLst/>
          </a:prstGeom>
        </p:spPr>
        <p:txBody>
          <a:bodyPr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▪</a:t>
            </a:r>
            <a:r>
              <a:rPr lang="zh-CN" altLang="en-US" dirty="0"/>
              <a:t>  第二级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▪  </a:t>
            </a:r>
            <a:r>
              <a:rPr lang="zh-CN" altLang="en-US" dirty="0"/>
              <a:t>第三级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▪  </a:t>
            </a:r>
            <a:r>
              <a:rPr lang="zh-CN" altLang="en-US" dirty="0"/>
              <a:t>第四级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     ▪  </a:t>
            </a:r>
            <a:r>
              <a:rPr lang="zh-CN" altLang="en-US" dirty="0"/>
              <a:t>第五级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2391372" y="1281113"/>
            <a:ext cx="2069902" cy="3002756"/>
          </a:xfrm>
          <a:prstGeom prst="rect">
            <a:avLst/>
          </a:prstGeom>
        </p:spPr>
        <p:txBody>
          <a:bodyPr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▪</a:t>
            </a:r>
            <a:r>
              <a:rPr lang="zh-CN" altLang="en-US" dirty="0"/>
              <a:t>  第二级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▪  </a:t>
            </a:r>
            <a:r>
              <a:rPr lang="zh-CN" altLang="en-US" dirty="0"/>
              <a:t>第三级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▪  </a:t>
            </a:r>
            <a:r>
              <a:rPr lang="zh-CN" altLang="en-US" dirty="0"/>
              <a:t>第四级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     ▪  </a:t>
            </a:r>
            <a:r>
              <a:rPr lang="zh-CN" altLang="en-US" dirty="0"/>
              <a:t>第五级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4579146" y="1281113"/>
            <a:ext cx="2069902" cy="3002756"/>
          </a:xfrm>
          <a:prstGeom prst="rect">
            <a:avLst/>
          </a:prstGeom>
        </p:spPr>
        <p:txBody>
          <a:bodyPr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▪</a:t>
            </a:r>
            <a:r>
              <a:rPr lang="zh-CN" altLang="en-US" dirty="0"/>
              <a:t>  第二级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▪  </a:t>
            </a:r>
            <a:r>
              <a:rPr lang="zh-CN" altLang="en-US" dirty="0"/>
              <a:t>第三级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▪  </a:t>
            </a:r>
            <a:r>
              <a:rPr lang="zh-CN" altLang="en-US" dirty="0"/>
              <a:t>第四级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     ▪  </a:t>
            </a:r>
            <a:r>
              <a:rPr lang="zh-CN" altLang="en-US" dirty="0"/>
              <a:t>第五级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5183872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0026" y="195265"/>
            <a:ext cx="6450117" cy="303089"/>
          </a:xfrm>
          <a:prstGeom prst="rect">
            <a:avLst/>
          </a:prstGeom>
        </p:spPr>
        <p:txBody>
          <a:bodyPr vert="horz" lIns="67499" tIns="35099" rIns="67499" bIns="35099" rtlCol="0" anchor="t">
            <a:no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r>
              <a:rPr lang="zh-CN" altLang="en-US" dirty="0"/>
              <a:t>标题 </a:t>
            </a:r>
            <a:r>
              <a:rPr lang="en-GB" altLang="zh-CN" dirty="0"/>
              <a:t>20pt</a:t>
            </a:r>
            <a:endParaRPr lang="en-GB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00026" y="552451"/>
            <a:ext cx="6450117" cy="297656"/>
          </a:xfrm>
          <a:prstGeom prst="rect">
            <a:avLst/>
          </a:prstGeom>
        </p:spPr>
        <p:txBody>
          <a:bodyPr lIns="68579" tIns="34289" rIns="68579" bIns="34289"/>
          <a:lstStyle>
            <a:lvl1pPr>
              <a:defRPr sz="1050">
                <a:latin typeface="+mn-lt"/>
                <a:ea typeface="+mn-ea"/>
              </a:defRPr>
            </a:lvl1pPr>
          </a:lstStyle>
          <a:p>
            <a:pPr lvl="0"/>
            <a:r>
              <a:rPr lang="zh-CN" altLang="en-US" dirty="0"/>
              <a:t>文字 </a:t>
            </a:r>
            <a:r>
              <a:rPr lang="en-GB" altLang="zh-CN" dirty="0"/>
              <a:t>18pt</a:t>
            </a:r>
            <a:endParaRPr lang="zh-CN" altLang="en-US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3429002" y="4795132"/>
            <a:ext cx="2627313" cy="148344"/>
          </a:xfrm>
          <a:prstGeom prst="rect">
            <a:avLst/>
          </a:prstGeom>
        </p:spPr>
        <p:txBody>
          <a:bodyPr lIns="68579" tIns="34289" rIns="68579" bIns="34289" anchor="ctr">
            <a:noAutofit/>
          </a:bodyPr>
          <a:lstStyle>
            <a:lvl1pPr>
              <a:spcBef>
                <a:spcPts val="338"/>
              </a:spcBef>
              <a:defRPr sz="45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dirty="0"/>
              <a:t>Click to add footer text</a:t>
            </a:r>
            <a:r>
              <a:rPr lang="zh-CN" altLang="en-US" dirty="0"/>
              <a:t>备注</a:t>
            </a:r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07014" y="4795707"/>
            <a:ext cx="545604" cy="14763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F7F7F"/>
                </a:solidFill>
              </a:rPr>
              <a:pPr/>
              <a:t>‹#›</a:t>
            </a:fld>
            <a:endParaRPr lang="en-GB" dirty="0">
              <a:solidFill>
                <a:srgbClr val="7F7F7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200027" y="1281113"/>
            <a:ext cx="1526977" cy="3002756"/>
          </a:xfrm>
          <a:prstGeom prst="rect">
            <a:avLst/>
          </a:prstGeom>
        </p:spPr>
        <p:txBody>
          <a:bodyPr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▪</a:t>
            </a:r>
            <a:r>
              <a:rPr lang="zh-CN" altLang="en-US" dirty="0"/>
              <a:t>  第二级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▪  </a:t>
            </a:r>
            <a:r>
              <a:rPr lang="zh-CN" altLang="en-US" dirty="0"/>
              <a:t>第三级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▪  </a:t>
            </a:r>
            <a:r>
              <a:rPr lang="zh-CN" altLang="en-US" dirty="0"/>
              <a:t>第四级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     ▪  </a:t>
            </a:r>
            <a:r>
              <a:rPr lang="zh-CN" altLang="en-US" dirty="0"/>
              <a:t>第五级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1844876" y="1281113"/>
            <a:ext cx="1526977" cy="3002756"/>
          </a:xfrm>
          <a:prstGeom prst="rect">
            <a:avLst/>
          </a:prstGeom>
        </p:spPr>
        <p:txBody>
          <a:bodyPr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▪</a:t>
            </a:r>
            <a:r>
              <a:rPr lang="zh-CN" altLang="en-US" dirty="0"/>
              <a:t>  第二级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▪  </a:t>
            </a:r>
            <a:r>
              <a:rPr lang="zh-CN" altLang="en-US" dirty="0"/>
              <a:t>第三级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▪  </a:t>
            </a:r>
            <a:r>
              <a:rPr lang="zh-CN" altLang="en-US" dirty="0"/>
              <a:t>第四级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     ▪  </a:t>
            </a:r>
            <a:r>
              <a:rPr lang="zh-CN" altLang="en-US" dirty="0"/>
              <a:t>第五级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3486153" y="1281113"/>
            <a:ext cx="1526977" cy="3002756"/>
          </a:xfrm>
          <a:prstGeom prst="rect">
            <a:avLst/>
          </a:prstGeom>
        </p:spPr>
        <p:txBody>
          <a:bodyPr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▪</a:t>
            </a:r>
            <a:r>
              <a:rPr lang="zh-CN" altLang="en-US" dirty="0"/>
              <a:t>  第二级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▪  </a:t>
            </a:r>
            <a:r>
              <a:rPr lang="zh-CN" altLang="en-US" dirty="0"/>
              <a:t>第三级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▪  </a:t>
            </a:r>
            <a:r>
              <a:rPr lang="zh-CN" altLang="en-US" dirty="0"/>
              <a:t>第四级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     ▪  </a:t>
            </a:r>
            <a:r>
              <a:rPr lang="zh-CN" altLang="en-US" dirty="0"/>
              <a:t>第五级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5114927" y="1281115"/>
            <a:ext cx="1526977" cy="3002756"/>
          </a:xfrm>
          <a:prstGeom prst="rect">
            <a:avLst/>
          </a:prstGeom>
        </p:spPr>
        <p:txBody>
          <a:bodyPr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▪</a:t>
            </a:r>
            <a:r>
              <a:rPr lang="zh-CN" altLang="en-US" dirty="0"/>
              <a:t>  第二级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▪  </a:t>
            </a:r>
            <a:r>
              <a:rPr lang="zh-CN" altLang="en-US" dirty="0"/>
              <a:t>第三级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▪  </a:t>
            </a:r>
            <a:r>
              <a:rPr lang="zh-CN" altLang="en-US" dirty="0"/>
              <a:t>第四级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     ▪  </a:t>
            </a:r>
            <a:r>
              <a:rPr lang="zh-CN" altLang="en-US" dirty="0"/>
              <a:t>第五级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8501111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0026" y="195265"/>
            <a:ext cx="6450117" cy="303089"/>
          </a:xfrm>
          <a:prstGeom prst="rect">
            <a:avLst/>
          </a:prstGeom>
        </p:spPr>
        <p:txBody>
          <a:bodyPr vert="horz" lIns="67499" tIns="35099" rIns="67499" bIns="35099" rtlCol="0" anchor="t">
            <a:no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r>
              <a:rPr lang="zh-CN" altLang="en-US" dirty="0"/>
              <a:t>标题 </a:t>
            </a:r>
            <a:r>
              <a:rPr lang="en-GB" altLang="zh-CN" dirty="0"/>
              <a:t>20pt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00026" y="552451"/>
            <a:ext cx="6450117" cy="297656"/>
          </a:xfrm>
          <a:prstGeom prst="rect">
            <a:avLst/>
          </a:prstGeom>
        </p:spPr>
        <p:txBody>
          <a:bodyPr lIns="68579" tIns="34289" rIns="68579" bIns="34289"/>
          <a:lstStyle>
            <a:lvl1pPr>
              <a:defRPr sz="1050">
                <a:latin typeface="+mn-lt"/>
                <a:ea typeface="+mn-ea"/>
              </a:defRPr>
            </a:lvl1pPr>
          </a:lstStyle>
          <a:p>
            <a:pPr lvl="0"/>
            <a:r>
              <a:rPr lang="zh-CN" altLang="en-US" dirty="0"/>
              <a:t>文字 </a:t>
            </a:r>
            <a:r>
              <a:rPr lang="en-GB" altLang="zh-CN" dirty="0"/>
              <a:t>18pt</a:t>
            </a:r>
            <a:endParaRPr lang="zh-CN" alt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3429002" y="4795132"/>
            <a:ext cx="2627313" cy="148344"/>
          </a:xfrm>
          <a:prstGeom prst="rect">
            <a:avLst/>
          </a:prstGeom>
        </p:spPr>
        <p:txBody>
          <a:bodyPr lIns="68579" tIns="34289" rIns="68579" bIns="34289" anchor="ctr">
            <a:noAutofit/>
          </a:bodyPr>
          <a:lstStyle>
            <a:lvl1pPr>
              <a:spcBef>
                <a:spcPts val="338"/>
              </a:spcBef>
              <a:defRPr sz="45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dirty="0"/>
              <a:t>Click to add footer text</a:t>
            </a:r>
            <a:r>
              <a:rPr lang="zh-CN" altLang="en-US" dirty="0"/>
              <a:t>备注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07014" y="4795707"/>
            <a:ext cx="545604" cy="14763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F7F7F"/>
                </a:solidFill>
              </a:rPr>
              <a:pPr/>
              <a:t>‹#›</a:t>
            </a:fld>
            <a:endParaRPr lang="en-GB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290473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x Content with Spac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>
                <a:solidFill>
                  <a:srgbClr val="7F7F7F"/>
                </a:solidFill>
              </a:rPr>
              <a:pPr/>
              <a:t>‹#›</a:t>
            </a:fld>
            <a:endParaRPr lang="en-GB" dirty="0">
              <a:solidFill>
                <a:srgbClr val="7F7F7F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0026" y="195265"/>
            <a:ext cx="6450117" cy="303089"/>
          </a:xfrm>
          <a:prstGeom prst="rect">
            <a:avLst/>
          </a:prstGeom>
        </p:spPr>
        <p:txBody>
          <a:bodyPr vert="horz" lIns="67499" tIns="35099" rIns="67499" bIns="35099" rtlCol="0" anchor="t">
            <a:no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r>
              <a:rPr lang="zh-CN" altLang="en-US" dirty="0"/>
              <a:t>标题 </a:t>
            </a:r>
            <a:r>
              <a:rPr lang="en-GB" altLang="zh-CN" dirty="0"/>
              <a:t>20pt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00027" y="552451"/>
            <a:ext cx="6448425" cy="297656"/>
          </a:xfrm>
          <a:prstGeom prst="rect">
            <a:avLst/>
          </a:prstGeom>
        </p:spPr>
        <p:txBody>
          <a:bodyPr lIns="68579" tIns="34289" rIns="68579" bIns="34289"/>
          <a:lstStyle>
            <a:lvl1pPr>
              <a:defRPr sz="1050">
                <a:latin typeface="+mn-lt"/>
                <a:ea typeface="+mn-ea"/>
              </a:defRPr>
            </a:lvl1pPr>
          </a:lstStyle>
          <a:p>
            <a:pPr lvl="0"/>
            <a:r>
              <a:rPr lang="zh-CN" altLang="en-US" dirty="0"/>
              <a:t>文字 </a:t>
            </a:r>
            <a:r>
              <a:rPr lang="en-GB" altLang="zh-CN" dirty="0"/>
              <a:t>18pt</a:t>
            </a:r>
            <a:endParaRPr lang="zh-CN" alt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200027" y="982270"/>
            <a:ext cx="6448425" cy="297656"/>
          </a:xfrm>
          <a:prstGeom prst="rect">
            <a:avLst/>
          </a:prstGeom>
        </p:spPr>
        <p:txBody>
          <a:bodyPr lIns="68579" tIns="34289" rIns="68579" bIns="34289"/>
          <a:lstStyle>
            <a:lvl1pPr marL="0" indent="0">
              <a:buNone/>
              <a:defRPr sz="900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文字 </a:t>
            </a:r>
            <a:r>
              <a:rPr lang="en-GB" altLang="zh-CN" dirty="0"/>
              <a:t>16pt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00027" y="1281112"/>
            <a:ext cx="3164681" cy="3005138"/>
          </a:xfrm>
          <a:prstGeom prst="rect">
            <a:avLst/>
          </a:prstGeom>
        </p:spPr>
        <p:txBody>
          <a:bodyPr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▪</a:t>
            </a:r>
            <a:r>
              <a:rPr lang="zh-CN" altLang="en-US" dirty="0"/>
              <a:t>  第二级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▪  </a:t>
            </a:r>
            <a:r>
              <a:rPr lang="zh-CN" altLang="en-US" dirty="0"/>
              <a:t>第三级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▪  </a:t>
            </a:r>
            <a:r>
              <a:rPr lang="zh-CN" altLang="en-US" dirty="0"/>
              <a:t>第四级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     ▪  </a:t>
            </a:r>
            <a:r>
              <a:rPr lang="zh-CN" altLang="en-US" dirty="0"/>
              <a:t>第五级</a:t>
            </a:r>
            <a:endParaRPr lang="en-GB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29002" y="4795838"/>
            <a:ext cx="2627313" cy="1483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450">
                <a:solidFill>
                  <a:schemeClr val="tx2"/>
                </a:solidFill>
              </a:defRPr>
            </a:lvl1pPr>
          </a:lstStyle>
          <a:p>
            <a:r>
              <a:rPr lang="en-US">
                <a:solidFill>
                  <a:srgbClr val="7F7F7F"/>
                </a:solidFill>
              </a:rPr>
              <a:t>Click to add footer text</a:t>
            </a:r>
            <a:r>
              <a:rPr lang="zh-CN" altLang="en-US">
                <a:solidFill>
                  <a:srgbClr val="7F7F7F"/>
                </a:solidFill>
              </a:rPr>
              <a:t>备注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88459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x Column with Spac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>
                <a:solidFill>
                  <a:srgbClr val="7F7F7F"/>
                </a:solidFill>
              </a:rPr>
              <a:pPr/>
              <a:t>‹#›</a:t>
            </a:fld>
            <a:endParaRPr lang="en-GB" dirty="0">
              <a:solidFill>
                <a:srgbClr val="7F7F7F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0026" y="195265"/>
            <a:ext cx="6450117" cy="303089"/>
          </a:xfrm>
          <a:prstGeom prst="rect">
            <a:avLst/>
          </a:prstGeom>
        </p:spPr>
        <p:txBody>
          <a:bodyPr vert="horz" lIns="67499" tIns="35099" rIns="67499" bIns="35099" rtlCol="0" anchor="t">
            <a:no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r>
              <a:rPr lang="zh-CN" altLang="en-US" dirty="0"/>
              <a:t>标题 </a:t>
            </a:r>
            <a:r>
              <a:rPr lang="en-GB" altLang="zh-CN" dirty="0"/>
              <a:t>20pt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00025" y="552451"/>
            <a:ext cx="6447234" cy="297656"/>
          </a:xfrm>
          <a:prstGeom prst="rect">
            <a:avLst/>
          </a:prstGeom>
        </p:spPr>
        <p:txBody>
          <a:bodyPr lIns="68579" tIns="34289" rIns="68579" bIns="34289"/>
          <a:lstStyle>
            <a:lvl1pPr>
              <a:defRPr sz="1050">
                <a:latin typeface="+mn-lt"/>
                <a:ea typeface="+mn-ea"/>
              </a:defRPr>
            </a:lvl1pPr>
          </a:lstStyle>
          <a:p>
            <a:pPr lvl="0"/>
            <a:r>
              <a:rPr lang="zh-CN" altLang="en-US" dirty="0"/>
              <a:t>文字 </a:t>
            </a:r>
            <a:r>
              <a:rPr lang="en-GB" altLang="zh-CN" dirty="0"/>
              <a:t>18pt</a:t>
            </a:r>
            <a:endParaRPr lang="zh-CN" alt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482762" y="982270"/>
            <a:ext cx="3166881" cy="297656"/>
          </a:xfrm>
          <a:prstGeom prst="rect">
            <a:avLst/>
          </a:prstGeom>
        </p:spPr>
        <p:txBody>
          <a:bodyPr lIns="68579" tIns="34289" rIns="68579" bIns="34289"/>
          <a:lstStyle>
            <a:lvl1pPr marL="0" indent="0">
              <a:buNone/>
              <a:defRPr sz="900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文字 </a:t>
            </a:r>
            <a:r>
              <a:rPr lang="en-GB" altLang="zh-CN" dirty="0"/>
              <a:t>16pt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3482580" y="1281112"/>
            <a:ext cx="3164681" cy="3005138"/>
          </a:xfrm>
          <a:prstGeom prst="rect">
            <a:avLst/>
          </a:prstGeom>
        </p:spPr>
        <p:txBody>
          <a:bodyPr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▪</a:t>
            </a:r>
            <a:r>
              <a:rPr lang="zh-CN" altLang="en-US" dirty="0"/>
              <a:t>  第二级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▪  </a:t>
            </a:r>
            <a:r>
              <a:rPr lang="zh-CN" altLang="en-US" dirty="0"/>
              <a:t>第三级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▪  </a:t>
            </a:r>
            <a:r>
              <a:rPr lang="zh-CN" altLang="en-US" dirty="0"/>
              <a:t>第四级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     ▪  </a:t>
            </a:r>
            <a:r>
              <a:rPr lang="zh-CN" altLang="en-US" dirty="0"/>
              <a:t>第五级</a:t>
            </a:r>
            <a:endParaRPr lang="en-GB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29002" y="4795838"/>
            <a:ext cx="2627313" cy="1483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450">
                <a:solidFill>
                  <a:schemeClr val="tx2"/>
                </a:solidFill>
              </a:defRPr>
            </a:lvl1pPr>
          </a:lstStyle>
          <a:p>
            <a:r>
              <a:rPr lang="en-US">
                <a:solidFill>
                  <a:srgbClr val="7F7F7F"/>
                </a:solidFill>
              </a:rPr>
              <a:t>Click to add footer text</a:t>
            </a:r>
            <a:r>
              <a:rPr lang="zh-CN" altLang="en-US">
                <a:solidFill>
                  <a:srgbClr val="7F7F7F"/>
                </a:solidFill>
              </a:rPr>
              <a:t>备注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298823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x Column Layout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>
                <a:solidFill>
                  <a:srgbClr val="7F7F7F"/>
                </a:solidFill>
              </a:rPr>
              <a:pPr/>
              <a:t>‹#›</a:t>
            </a:fld>
            <a:endParaRPr lang="en-GB" dirty="0">
              <a:solidFill>
                <a:srgbClr val="7F7F7F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0026" y="195265"/>
            <a:ext cx="6450117" cy="303089"/>
          </a:xfrm>
          <a:prstGeom prst="rect">
            <a:avLst/>
          </a:prstGeom>
        </p:spPr>
        <p:txBody>
          <a:bodyPr vert="horz" lIns="67499" tIns="35099" rIns="67499" bIns="35099" rtlCol="0" anchor="t">
            <a:no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r>
              <a:rPr lang="zh-CN" altLang="en-US" dirty="0"/>
              <a:t>标题 </a:t>
            </a:r>
            <a:r>
              <a:rPr lang="en-GB" altLang="zh-CN" dirty="0"/>
              <a:t>20pt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00027" y="552451"/>
            <a:ext cx="6447233" cy="297656"/>
          </a:xfrm>
          <a:prstGeom prst="rect">
            <a:avLst/>
          </a:prstGeom>
        </p:spPr>
        <p:txBody>
          <a:bodyPr lIns="68579" tIns="34289" rIns="68579" bIns="34289"/>
          <a:lstStyle>
            <a:lvl1pPr>
              <a:defRPr sz="1050">
                <a:latin typeface="+mn-lt"/>
                <a:ea typeface="+mn-ea"/>
              </a:defRPr>
            </a:lvl1pPr>
          </a:lstStyle>
          <a:p>
            <a:pPr lvl="0"/>
            <a:r>
              <a:rPr lang="zh-CN" altLang="en-US" dirty="0"/>
              <a:t>文字 </a:t>
            </a:r>
            <a:r>
              <a:rPr lang="en-GB" altLang="zh-CN" dirty="0"/>
              <a:t>18pt</a:t>
            </a:r>
            <a:endParaRPr lang="zh-CN" alt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200027" y="982270"/>
            <a:ext cx="6448425" cy="297656"/>
          </a:xfrm>
          <a:prstGeom prst="rect">
            <a:avLst/>
          </a:prstGeom>
        </p:spPr>
        <p:txBody>
          <a:bodyPr lIns="68579" tIns="34289" rIns="68579" bIns="34289"/>
          <a:lstStyle>
            <a:lvl1pPr marL="0" indent="0">
              <a:buNone/>
              <a:defRPr sz="900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文字 </a:t>
            </a:r>
            <a:r>
              <a:rPr lang="en-GB" altLang="zh-CN" dirty="0"/>
              <a:t>16pt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200027" y="1281112"/>
            <a:ext cx="3164681" cy="3005138"/>
          </a:xfrm>
          <a:prstGeom prst="rect">
            <a:avLst/>
          </a:prstGeom>
        </p:spPr>
        <p:txBody>
          <a:bodyPr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▪</a:t>
            </a:r>
            <a:r>
              <a:rPr lang="zh-CN" altLang="en-US" dirty="0"/>
              <a:t>  第二级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▪  </a:t>
            </a:r>
            <a:r>
              <a:rPr lang="zh-CN" altLang="en-US" dirty="0"/>
              <a:t>第三级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▪  </a:t>
            </a:r>
            <a:r>
              <a:rPr lang="zh-CN" altLang="en-US" dirty="0"/>
              <a:t>第四级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     ▪  </a:t>
            </a:r>
            <a:r>
              <a:rPr lang="zh-CN" altLang="en-US" dirty="0"/>
              <a:t>第五级</a:t>
            </a:r>
            <a:endParaRPr lang="en-GB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3482580" y="1281112"/>
            <a:ext cx="3164681" cy="3005138"/>
          </a:xfrm>
          <a:prstGeom prst="rect">
            <a:avLst/>
          </a:prstGeom>
        </p:spPr>
        <p:txBody>
          <a:bodyPr lIns="68579" tIns="34289" rIns="68579" bIns="34289"/>
          <a:lstStyle>
            <a:lvl1pPr marL="0" marR="0" indent="0" algn="l" defTabSz="514337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zh-CN" altLang="en-US" dirty="0"/>
              <a:t>单击图标添加图片</a:t>
            </a:r>
            <a:r>
              <a:rPr lang="en-GB" altLang="zh-CN" dirty="0"/>
              <a:t>picture</a:t>
            </a:r>
            <a:endParaRPr lang="en-GB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29002" y="4795838"/>
            <a:ext cx="2627313" cy="1483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450">
                <a:solidFill>
                  <a:schemeClr val="tx2"/>
                </a:solidFill>
              </a:defRPr>
            </a:lvl1pPr>
          </a:lstStyle>
          <a:p>
            <a:r>
              <a:rPr lang="en-US">
                <a:solidFill>
                  <a:srgbClr val="7F7F7F"/>
                </a:solidFill>
              </a:rPr>
              <a:t>Click to add footer text</a:t>
            </a:r>
            <a:r>
              <a:rPr lang="zh-CN" altLang="en-US">
                <a:solidFill>
                  <a:srgbClr val="7F7F7F"/>
                </a:solidFill>
              </a:rPr>
              <a:t>备注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761315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x Column Layou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>
                <a:solidFill>
                  <a:srgbClr val="7F7F7F"/>
                </a:solidFill>
              </a:rPr>
              <a:pPr/>
              <a:t>‹#›</a:t>
            </a:fld>
            <a:endParaRPr lang="en-GB" dirty="0">
              <a:solidFill>
                <a:srgbClr val="7F7F7F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0026" y="195265"/>
            <a:ext cx="6450117" cy="303089"/>
          </a:xfrm>
          <a:prstGeom prst="rect">
            <a:avLst/>
          </a:prstGeom>
        </p:spPr>
        <p:txBody>
          <a:bodyPr vert="horz" lIns="67499" tIns="35099" rIns="67499" bIns="35099" rtlCol="0" anchor="t">
            <a:no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r>
              <a:rPr lang="zh-CN" altLang="en-US" dirty="0"/>
              <a:t>标题 </a:t>
            </a:r>
            <a:r>
              <a:rPr lang="en-GB" altLang="zh-CN" dirty="0"/>
              <a:t>20pt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00025" y="552451"/>
            <a:ext cx="6447234" cy="297656"/>
          </a:xfrm>
          <a:prstGeom prst="rect">
            <a:avLst/>
          </a:prstGeom>
        </p:spPr>
        <p:txBody>
          <a:bodyPr lIns="68579" tIns="34289" rIns="68579" bIns="34289"/>
          <a:lstStyle>
            <a:lvl1pPr>
              <a:defRPr sz="1050">
                <a:latin typeface="+mn-lt"/>
                <a:ea typeface="+mn-ea"/>
              </a:defRPr>
            </a:lvl1pPr>
          </a:lstStyle>
          <a:p>
            <a:pPr lvl="0"/>
            <a:r>
              <a:rPr lang="zh-CN" altLang="en-US" dirty="0"/>
              <a:t>文字 </a:t>
            </a:r>
            <a:r>
              <a:rPr lang="en-GB" altLang="zh-CN" dirty="0"/>
              <a:t>18pt</a:t>
            </a:r>
            <a:endParaRPr lang="zh-CN" alt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482762" y="982270"/>
            <a:ext cx="3166881" cy="297656"/>
          </a:xfrm>
          <a:prstGeom prst="rect">
            <a:avLst/>
          </a:prstGeom>
        </p:spPr>
        <p:txBody>
          <a:bodyPr lIns="68579" tIns="34289" rIns="68579" bIns="34289"/>
          <a:lstStyle>
            <a:lvl1pPr marL="0" indent="0">
              <a:buNone/>
              <a:defRPr sz="900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文字 </a:t>
            </a:r>
            <a:r>
              <a:rPr lang="en-GB" altLang="zh-CN" dirty="0"/>
              <a:t>16pt</a:t>
            </a:r>
            <a:endParaRPr lang="en-GB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200026" y="1281112"/>
            <a:ext cx="3164681" cy="3005138"/>
          </a:xfrm>
          <a:prstGeom prst="rect">
            <a:avLst/>
          </a:prstGeom>
        </p:spPr>
        <p:txBody>
          <a:bodyPr lIns="68579" tIns="34289" rIns="68579" bIns="34289"/>
          <a:lstStyle>
            <a:lvl1pPr marL="0" marR="0" indent="0" algn="l" defTabSz="514337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zh-CN" altLang="en-US" dirty="0"/>
              <a:t>单击图标添加图片</a:t>
            </a:r>
            <a:r>
              <a:rPr lang="en-GB" altLang="zh-CN" dirty="0"/>
              <a:t>picture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3482580" y="1281112"/>
            <a:ext cx="3164681" cy="3005138"/>
          </a:xfrm>
          <a:prstGeom prst="rect">
            <a:avLst/>
          </a:prstGeom>
        </p:spPr>
        <p:txBody>
          <a:bodyPr lIns="68579" tIns="34289" rIns="68579" bIns="34289"/>
          <a:lstStyle/>
          <a:p>
            <a:pPr lvl="0"/>
            <a:r>
              <a:rPr lang="zh-CN" altLang="en-US" dirty="0"/>
              <a:t>单击此处编辑母版文本样式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▪</a:t>
            </a:r>
            <a:r>
              <a:rPr lang="zh-CN" altLang="en-US" dirty="0"/>
              <a:t>  第二级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▪  </a:t>
            </a:r>
            <a:r>
              <a:rPr lang="zh-CN" altLang="en-US" dirty="0"/>
              <a:t>第三级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▪  </a:t>
            </a:r>
            <a:r>
              <a:rPr lang="zh-CN" altLang="en-US" dirty="0"/>
              <a:t>第四级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     ▪  </a:t>
            </a:r>
            <a:r>
              <a:rPr lang="zh-CN" altLang="en-US" dirty="0"/>
              <a:t>第五级</a:t>
            </a:r>
            <a:endParaRPr lang="en-GB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29002" y="4795838"/>
            <a:ext cx="2627313" cy="1483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450">
                <a:solidFill>
                  <a:schemeClr val="tx2"/>
                </a:solidFill>
              </a:defRPr>
            </a:lvl1pPr>
          </a:lstStyle>
          <a:p>
            <a:r>
              <a:rPr lang="en-US">
                <a:solidFill>
                  <a:srgbClr val="7F7F7F"/>
                </a:solidFill>
              </a:rPr>
              <a:t>Click to add footer text</a:t>
            </a:r>
            <a:r>
              <a:rPr lang="zh-CN" altLang="en-US">
                <a:solidFill>
                  <a:srgbClr val="7F7F7F"/>
                </a:solidFill>
              </a:rPr>
              <a:t>备注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670404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>
                <a:solidFill>
                  <a:srgbClr val="7F7F7F"/>
                </a:solidFill>
              </a:rPr>
              <a:pPr/>
              <a:t>‹#›</a:t>
            </a:fld>
            <a:endParaRPr lang="en-GB" dirty="0">
              <a:solidFill>
                <a:srgbClr val="7F7F7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</a:rPr>
              <a:t>Click to add footer text</a:t>
            </a:r>
            <a:r>
              <a:rPr lang="zh-CN" altLang="en-US">
                <a:solidFill>
                  <a:srgbClr val="7F7F7F"/>
                </a:solidFill>
              </a:rPr>
              <a:t>备注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0026" y="195265"/>
            <a:ext cx="6450117" cy="303089"/>
          </a:xfrm>
          <a:prstGeom prst="rect">
            <a:avLst/>
          </a:prstGeom>
        </p:spPr>
        <p:txBody>
          <a:bodyPr vert="horz" lIns="67499" tIns="35099" rIns="67499" bIns="35099" rtlCol="0" anchor="t">
            <a:no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r>
              <a:rPr lang="zh-CN" altLang="en-US" dirty="0"/>
              <a:t>标题 </a:t>
            </a:r>
            <a:r>
              <a:rPr lang="en-GB" altLang="zh-CN" dirty="0"/>
              <a:t>20pt</a:t>
            </a:r>
            <a:endParaRPr lang="en-GB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00026" y="552451"/>
            <a:ext cx="6450117" cy="297656"/>
          </a:xfrm>
          <a:prstGeom prst="rect">
            <a:avLst/>
          </a:prstGeom>
        </p:spPr>
        <p:txBody>
          <a:bodyPr lIns="68579" tIns="34289" rIns="68579" bIns="34289"/>
          <a:lstStyle>
            <a:lvl1pPr>
              <a:defRPr sz="1050">
                <a:latin typeface="+mn-lt"/>
                <a:ea typeface="+mn-ea"/>
              </a:defRPr>
            </a:lvl1pPr>
          </a:lstStyle>
          <a:p>
            <a:pPr lvl="0"/>
            <a:r>
              <a:rPr lang="zh-CN" altLang="en-US" dirty="0"/>
              <a:t>文字 </a:t>
            </a:r>
            <a:r>
              <a:rPr lang="en-GB" altLang="zh-CN" dirty="0"/>
              <a:t>18pt</a:t>
            </a:r>
            <a:endParaRPr lang="zh-CN" alt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200026" y="1013223"/>
            <a:ext cx="6452592" cy="3459956"/>
          </a:xfrm>
          <a:prstGeom prst="rect">
            <a:avLst/>
          </a:prstGeom>
        </p:spPr>
        <p:txBody>
          <a:bodyPr lIns="68579" tIns="34289" rIns="68579" bIns="34289" anchor="ctr" anchorCtr="1"/>
          <a:lstStyle>
            <a:lvl1pPr marL="0" marR="0" indent="0" algn="l" defTabSz="514337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zh-CN" altLang="en-US" dirty="0"/>
              <a:t>单击图标添加图片</a:t>
            </a:r>
            <a:r>
              <a:rPr lang="en-GB" altLang="zh-CN" dirty="0"/>
              <a:t>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1426557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07014" y="4795707"/>
            <a:ext cx="545604" cy="14763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2"/>
                </a:solidFill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F7F7F"/>
                </a:solidFill>
              </a:rPr>
              <a:pPr/>
              <a:t>‹#›</a:t>
            </a:fld>
            <a:endParaRPr lang="en-GB" dirty="0">
              <a:solidFill>
                <a:srgbClr val="7F7F7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29002" y="4795838"/>
            <a:ext cx="2627313" cy="1483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450">
                <a:solidFill>
                  <a:schemeClr val="tx2"/>
                </a:solidFill>
              </a:defRPr>
            </a:lvl1pPr>
          </a:lstStyle>
          <a:p>
            <a:r>
              <a:rPr lang="en-US">
                <a:solidFill>
                  <a:srgbClr val="7F7F7F"/>
                </a:solidFill>
              </a:rPr>
              <a:t>Click to add footer text</a:t>
            </a:r>
            <a:r>
              <a:rPr lang="zh-CN" altLang="en-US">
                <a:solidFill>
                  <a:srgbClr val="7F7F7F"/>
                </a:solidFill>
              </a:rPr>
              <a:t>备注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04844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560A4-1BD1-48A4-A7DC-06DE1CE065D5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F5178-2A3F-422A-96F5-F5F39DB45B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1617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asur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>
                <a:solidFill>
                  <a:srgbClr val="7F7F7F"/>
                </a:solidFill>
              </a:rPr>
              <a:pPr/>
              <a:t>‹#›</a:t>
            </a:fld>
            <a:endParaRPr lang="en-GB" dirty="0">
              <a:solidFill>
                <a:srgbClr val="7F7F7F"/>
              </a:solidFill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-642938" y="-328747"/>
            <a:ext cx="7715250" cy="5035541"/>
            <a:chOff x="-1143000" y="-438330"/>
            <a:chExt cx="13716000" cy="6714054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1826875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-256200" y="1138238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 userDrawn="1"/>
          </p:nvCxnSpPr>
          <p:spPr>
            <a:xfrm>
              <a:off x="-256200" y="1710267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-256200" y="612000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 userDrawn="1"/>
          </p:nvSpPr>
          <p:spPr>
            <a:xfrm>
              <a:off x="-747711" y="1075581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37"/>
              <a:r>
                <a:rPr lang="en-GB" sz="450" dirty="0">
                  <a:solidFill>
                    <a:srgbClr val="7F7F7F"/>
                  </a:solidFill>
                </a:rPr>
                <a:t>3.16cm</a:t>
              </a:r>
            </a:p>
          </p:txBody>
        </p:sp>
        <p:cxnSp>
          <p:nvCxnSpPr>
            <p:cNvPr id="10" name="Straight Connector 9"/>
            <p:cNvCxnSpPr/>
            <p:nvPr userDrawn="1"/>
          </p:nvCxnSpPr>
          <p:spPr>
            <a:xfrm>
              <a:off x="-256200" y="2282296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>
              <a:off x="-256200" y="2854325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-256200" y="3426354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-256200" y="3998383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-256200" y="4570412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-256200" y="5142441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-256200" y="571447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114935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2120034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309071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406140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5032086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600277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6973454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794413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891482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9885506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1085619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1104900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1007727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9105543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8133816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7162089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619036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5218635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424690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3275181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2303454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1331727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 userDrawn="1"/>
          </p:nvSpPr>
          <p:spPr>
            <a:xfrm>
              <a:off x="-747711" y="164615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37"/>
              <a:r>
                <a:rPr lang="en-GB" sz="450" dirty="0">
                  <a:solidFill>
                    <a:srgbClr val="7F7F7F"/>
                  </a:solidFill>
                </a:rPr>
                <a:t>4.75cm</a:t>
              </a:r>
            </a:p>
          </p:txBody>
        </p:sp>
        <p:sp>
          <p:nvSpPr>
            <p:cNvPr id="40" name="TextBox 39"/>
            <p:cNvSpPr txBox="1"/>
            <p:nvPr userDrawn="1"/>
          </p:nvSpPr>
          <p:spPr>
            <a:xfrm>
              <a:off x="-747711" y="2216733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37"/>
              <a:r>
                <a:rPr lang="en-GB" sz="450" dirty="0">
                  <a:solidFill>
                    <a:srgbClr val="7F7F7F"/>
                  </a:solidFill>
                </a:rPr>
                <a:t>6.34cm</a:t>
              </a:r>
            </a:p>
          </p:txBody>
        </p:sp>
        <p:sp>
          <p:nvSpPr>
            <p:cNvPr id="41" name="TextBox 40"/>
            <p:cNvSpPr txBox="1"/>
            <p:nvPr userDrawn="1"/>
          </p:nvSpPr>
          <p:spPr>
            <a:xfrm>
              <a:off x="-747711" y="2787309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37"/>
              <a:r>
                <a:rPr lang="en-GB" sz="450" dirty="0">
                  <a:solidFill>
                    <a:srgbClr val="7F7F7F"/>
                  </a:solidFill>
                </a:rPr>
                <a:t>7.93cm</a:t>
              </a:r>
            </a:p>
          </p:txBody>
        </p:sp>
        <p:sp>
          <p:nvSpPr>
            <p:cNvPr id="42" name="TextBox 41"/>
            <p:cNvSpPr txBox="1"/>
            <p:nvPr userDrawn="1"/>
          </p:nvSpPr>
          <p:spPr>
            <a:xfrm>
              <a:off x="-747711" y="3357886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37"/>
              <a:r>
                <a:rPr lang="en-GB" sz="450" dirty="0">
                  <a:solidFill>
                    <a:srgbClr val="7F7F7F"/>
                  </a:solidFill>
                </a:rPr>
                <a:t>9.52cm</a:t>
              </a:r>
            </a:p>
          </p:txBody>
        </p:sp>
        <p:sp>
          <p:nvSpPr>
            <p:cNvPr id="43" name="TextBox 42"/>
            <p:cNvSpPr txBox="1"/>
            <p:nvPr userDrawn="1"/>
          </p:nvSpPr>
          <p:spPr>
            <a:xfrm>
              <a:off x="-747711" y="3928462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37"/>
              <a:r>
                <a:rPr lang="en-GB" sz="450" dirty="0">
                  <a:solidFill>
                    <a:srgbClr val="7F7F7F"/>
                  </a:solidFill>
                </a:rPr>
                <a:t>11.11cm</a:t>
              </a:r>
            </a:p>
          </p:txBody>
        </p:sp>
        <p:sp>
          <p:nvSpPr>
            <p:cNvPr id="44" name="TextBox 43"/>
            <p:cNvSpPr txBox="1"/>
            <p:nvPr userDrawn="1"/>
          </p:nvSpPr>
          <p:spPr>
            <a:xfrm>
              <a:off x="-747711" y="4499038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37"/>
              <a:r>
                <a:rPr lang="en-GB" sz="450" dirty="0">
                  <a:solidFill>
                    <a:srgbClr val="7F7F7F"/>
                  </a:solidFill>
                </a:rPr>
                <a:t>12.70cm</a:t>
              </a:r>
            </a:p>
          </p:txBody>
        </p:sp>
        <p:sp>
          <p:nvSpPr>
            <p:cNvPr id="45" name="TextBox 44"/>
            <p:cNvSpPr txBox="1"/>
            <p:nvPr userDrawn="1"/>
          </p:nvSpPr>
          <p:spPr>
            <a:xfrm>
              <a:off x="-747711" y="5069613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37"/>
              <a:r>
                <a:rPr lang="en-GB" sz="450" dirty="0">
                  <a:solidFill>
                    <a:srgbClr val="7F7F7F"/>
                  </a:solidFill>
                </a:rPr>
                <a:t>14.29cm</a:t>
              </a:r>
            </a:p>
          </p:txBody>
        </p:sp>
        <p:sp>
          <p:nvSpPr>
            <p:cNvPr id="46" name="TextBox 45"/>
            <p:cNvSpPr txBox="1"/>
            <p:nvPr userDrawn="1"/>
          </p:nvSpPr>
          <p:spPr>
            <a:xfrm>
              <a:off x="-747711" y="5640189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37"/>
              <a:r>
                <a:rPr lang="en-GB" sz="450" dirty="0">
                  <a:solidFill>
                    <a:srgbClr val="7F7F7F"/>
                  </a:solidFill>
                </a:rPr>
                <a:t>15.87cm</a:t>
              </a:r>
            </a:p>
          </p:txBody>
        </p:sp>
        <p:sp>
          <p:nvSpPr>
            <p:cNvPr id="47" name="TextBox 46"/>
            <p:cNvSpPr txBox="1"/>
            <p:nvPr userDrawn="1"/>
          </p:nvSpPr>
          <p:spPr>
            <a:xfrm>
              <a:off x="-747711" y="6060281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37"/>
              <a:r>
                <a:rPr lang="en-GB" sz="450" dirty="0">
                  <a:solidFill>
                    <a:srgbClr val="7F7F7F"/>
                  </a:solidFill>
                </a:rPr>
                <a:t>17.00cm</a:t>
              </a:r>
            </a:p>
          </p:txBody>
        </p:sp>
        <p:sp>
          <p:nvSpPr>
            <p:cNvPr id="48" name="TextBox 47"/>
            <p:cNvSpPr txBox="1"/>
            <p:nvPr userDrawn="1"/>
          </p:nvSpPr>
          <p:spPr>
            <a:xfrm>
              <a:off x="304801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514337"/>
              <a:r>
                <a:rPr lang="en-GB" sz="450" dirty="0">
                  <a:solidFill>
                    <a:srgbClr val="7F7F7F"/>
                  </a:solidFill>
                </a:rPr>
                <a:t>1.00cm</a:t>
              </a:r>
            </a:p>
          </p:txBody>
        </p:sp>
        <p:sp>
          <p:nvSpPr>
            <p:cNvPr id="49" name="TextBox 48"/>
            <p:cNvSpPr txBox="1"/>
            <p:nvPr userDrawn="1"/>
          </p:nvSpPr>
          <p:spPr>
            <a:xfrm>
              <a:off x="1276839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514337"/>
              <a:r>
                <a:rPr lang="en-GB" sz="450" dirty="0">
                  <a:solidFill>
                    <a:srgbClr val="7F7F7F"/>
                  </a:solidFill>
                </a:rPr>
                <a:t>3.70cm</a:t>
              </a:r>
            </a:p>
          </p:txBody>
        </p:sp>
        <p:sp>
          <p:nvSpPr>
            <p:cNvPr id="50" name="TextBox 49"/>
            <p:cNvSpPr txBox="1"/>
            <p:nvPr userDrawn="1"/>
          </p:nvSpPr>
          <p:spPr>
            <a:xfrm>
              <a:off x="2248876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514337"/>
              <a:r>
                <a:rPr lang="en-GB" sz="450" dirty="0">
                  <a:solidFill>
                    <a:srgbClr val="7F7F7F"/>
                  </a:solidFill>
                </a:rPr>
                <a:t>6.40cm</a:t>
              </a:r>
            </a:p>
          </p:txBody>
        </p:sp>
        <p:sp>
          <p:nvSpPr>
            <p:cNvPr id="51" name="TextBox 50"/>
            <p:cNvSpPr txBox="1"/>
            <p:nvPr userDrawn="1"/>
          </p:nvSpPr>
          <p:spPr>
            <a:xfrm>
              <a:off x="3220915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514337"/>
              <a:r>
                <a:rPr lang="en-GB" sz="450" dirty="0">
                  <a:solidFill>
                    <a:srgbClr val="7F7F7F"/>
                  </a:solidFill>
                </a:rPr>
                <a:t>9.10cm</a:t>
              </a:r>
            </a:p>
          </p:txBody>
        </p:sp>
        <p:sp>
          <p:nvSpPr>
            <p:cNvPr id="52" name="TextBox 51"/>
            <p:cNvSpPr txBox="1"/>
            <p:nvPr userDrawn="1"/>
          </p:nvSpPr>
          <p:spPr>
            <a:xfrm>
              <a:off x="4192952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514337"/>
              <a:r>
                <a:rPr lang="en-GB" sz="450" dirty="0">
                  <a:solidFill>
                    <a:srgbClr val="7F7F7F"/>
                  </a:solidFill>
                </a:rPr>
                <a:t>11.80cm</a:t>
              </a:r>
            </a:p>
          </p:txBody>
        </p:sp>
        <p:sp>
          <p:nvSpPr>
            <p:cNvPr id="53" name="TextBox 52"/>
            <p:cNvSpPr txBox="1"/>
            <p:nvPr userDrawn="1"/>
          </p:nvSpPr>
          <p:spPr>
            <a:xfrm>
              <a:off x="5164989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514337"/>
              <a:r>
                <a:rPr lang="en-GB" sz="450" dirty="0">
                  <a:solidFill>
                    <a:srgbClr val="7F7F7F"/>
                  </a:solidFill>
                </a:rPr>
                <a:t>14.50cm</a:t>
              </a:r>
            </a:p>
          </p:txBody>
        </p:sp>
        <p:sp>
          <p:nvSpPr>
            <p:cNvPr id="54" name="TextBox 53"/>
            <p:cNvSpPr txBox="1"/>
            <p:nvPr userDrawn="1"/>
          </p:nvSpPr>
          <p:spPr>
            <a:xfrm>
              <a:off x="6137028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514337"/>
              <a:r>
                <a:rPr lang="en-GB" sz="450" dirty="0">
                  <a:solidFill>
                    <a:srgbClr val="7F7F7F"/>
                  </a:solidFill>
                </a:rPr>
                <a:t>17.20cm</a:t>
              </a:r>
            </a:p>
          </p:txBody>
        </p:sp>
        <p:sp>
          <p:nvSpPr>
            <p:cNvPr id="55" name="TextBox 54"/>
            <p:cNvSpPr txBox="1"/>
            <p:nvPr userDrawn="1"/>
          </p:nvSpPr>
          <p:spPr>
            <a:xfrm>
              <a:off x="7109067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514337"/>
              <a:r>
                <a:rPr lang="en-GB" sz="450" dirty="0">
                  <a:solidFill>
                    <a:srgbClr val="7F7F7F"/>
                  </a:solidFill>
                </a:rPr>
                <a:t>9.90cm</a:t>
              </a:r>
            </a:p>
          </p:txBody>
        </p:sp>
        <p:sp>
          <p:nvSpPr>
            <p:cNvPr id="56" name="TextBox 55"/>
            <p:cNvSpPr txBox="1"/>
            <p:nvPr userDrawn="1"/>
          </p:nvSpPr>
          <p:spPr>
            <a:xfrm>
              <a:off x="8081105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514337"/>
              <a:r>
                <a:rPr lang="en-GB" sz="450" dirty="0">
                  <a:solidFill>
                    <a:srgbClr val="7F7F7F"/>
                  </a:solidFill>
                </a:rPr>
                <a:t>22.60cm</a:t>
              </a:r>
            </a:p>
          </p:txBody>
        </p:sp>
        <p:sp>
          <p:nvSpPr>
            <p:cNvPr id="57" name="TextBox 56"/>
            <p:cNvSpPr txBox="1"/>
            <p:nvPr userDrawn="1"/>
          </p:nvSpPr>
          <p:spPr>
            <a:xfrm>
              <a:off x="9053143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514337"/>
              <a:r>
                <a:rPr lang="en-GB" sz="450" dirty="0">
                  <a:solidFill>
                    <a:srgbClr val="7F7F7F"/>
                  </a:solidFill>
                </a:rPr>
                <a:t>25.30cm</a:t>
              </a:r>
            </a:p>
          </p:txBody>
        </p:sp>
        <p:sp>
          <p:nvSpPr>
            <p:cNvPr id="58" name="TextBox 57"/>
            <p:cNvSpPr txBox="1"/>
            <p:nvPr userDrawn="1"/>
          </p:nvSpPr>
          <p:spPr>
            <a:xfrm>
              <a:off x="10025180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514337"/>
              <a:r>
                <a:rPr lang="en-GB" sz="450" dirty="0">
                  <a:solidFill>
                    <a:srgbClr val="7F7F7F"/>
                  </a:solidFill>
                </a:rPr>
                <a:t>27.99cm</a:t>
              </a:r>
            </a:p>
          </p:txBody>
        </p:sp>
        <p:sp>
          <p:nvSpPr>
            <p:cNvPr id="59" name="TextBox 58"/>
            <p:cNvSpPr txBox="1"/>
            <p:nvPr userDrawn="1"/>
          </p:nvSpPr>
          <p:spPr>
            <a:xfrm>
              <a:off x="10997215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514337"/>
              <a:r>
                <a:rPr lang="en-GB" sz="450" dirty="0">
                  <a:solidFill>
                    <a:srgbClr val="7F7F7F"/>
                  </a:solidFill>
                </a:rPr>
                <a:t>30.69cm</a:t>
              </a:r>
            </a:p>
          </p:txBody>
        </p:sp>
        <p:sp>
          <p:nvSpPr>
            <p:cNvPr id="60" name="TextBox 59"/>
            <p:cNvSpPr txBox="1"/>
            <p:nvPr userDrawn="1"/>
          </p:nvSpPr>
          <p:spPr>
            <a:xfrm>
              <a:off x="11461751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37"/>
              <a:r>
                <a:rPr lang="en-GB" sz="450" dirty="0">
                  <a:solidFill>
                    <a:srgbClr val="7F7F7F"/>
                  </a:solidFill>
                </a:rPr>
                <a:t>32.85cm</a:t>
              </a:r>
            </a:p>
          </p:txBody>
        </p:sp>
        <p:sp>
          <p:nvSpPr>
            <p:cNvPr id="61" name="TextBox 60"/>
            <p:cNvSpPr txBox="1"/>
            <p:nvPr userDrawn="1"/>
          </p:nvSpPr>
          <p:spPr>
            <a:xfrm>
              <a:off x="10490780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37"/>
              <a:r>
                <a:rPr lang="en-GB" sz="450" dirty="0">
                  <a:solidFill>
                    <a:srgbClr val="7F7F7F"/>
                  </a:solidFill>
                </a:rPr>
                <a:t>30.16cm</a:t>
              </a:r>
            </a:p>
          </p:txBody>
        </p:sp>
        <p:sp>
          <p:nvSpPr>
            <p:cNvPr id="62" name="TextBox 61"/>
            <p:cNvSpPr txBox="1"/>
            <p:nvPr userDrawn="1"/>
          </p:nvSpPr>
          <p:spPr>
            <a:xfrm>
              <a:off x="9519807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37"/>
              <a:r>
                <a:rPr lang="en-GB" sz="450" dirty="0">
                  <a:solidFill>
                    <a:srgbClr val="7F7F7F"/>
                  </a:solidFill>
                </a:rPr>
                <a:t>27.46cm</a:t>
              </a:r>
            </a:p>
          </p:txBody>
        </p:sp>
        <p:sp>
          <p:nvSpPr>
            <p:cNvPr id="63" name="TextBox 62"/>
            <p:cNvSpPr txBox="1"/>
            <p:nvPr userDrawn="1"/>
          </p:nvSpPr>
          <p:spPr>
            <a:xfrm>
              <a:off x="8548835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37"/>
              <a:r>
                <a:rPr lang="en-GB" sz="450" dirty="0">
                  <a:solidFill>
                    <a:srgbClr val="7F7F7F"/>
                  </a:solidFill>
                </a:rPr>
                <a:t>24.76cm</a:t>
              </a:r>
            </a:p>
          </p:txBody>
        </p:sp>
        <p:sp>
          <p:nvSpPr>
            <p:cNvPr id="64" name="TextBox 63"/>
            <p:cNvSpPr txBox="1"/>
            <p:nvPr userDrawn="1"/>
          </p:nvSpPr>
          <p:spPr>
            <a:xfrm>
              <a:off x="7577860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37"/>
              <a:r>
                <a:rPr lang="en-GB" sz="450" dirty="0">
                  <a:solidFill>
                    <a:srgbClr val="7F7F7F"/>
                  </a:solidFill>
                </a:rPr>
                <a:t>22.07cm</a:t>
              </a:r>
            </a:p>
          </p:txBody>
        </p:sp>
        <p:sp>
          <p:nvSpPr>
            <p:cNvPr id="65" name="TextBox 64"/>
            <p:cNvSpPr txBox="1"/>
            <p:nvPr userDrawn="1"/>
          </p:nvSpPr>
          <p:spPr>
            <a:xfrm>
              <a:off x="6606888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37"/>
              <a:r>
                <a:rPr lang="en-GB" sz="450" dirty="0">
                  <a:solidFill>
                    <a:srgbClr val="7F7F7F"/>
                  </a:solidFill>
                </a:rPr>
                <a:t>19.37cm</a:t>
              </a:r>
            </a:p>
          </p:txBody>
        </p:sp>
        <p:sp>
          <p:nvSpPr>
            <p:cNvPr id="66" name="TextBox 65"/>
            <p:cNvSpPr txBox="1"/>
            <p:nvPr userDrawn="1"/>
          </p:nvSpPr>
          <p:spPr>
            <a:xfrm>
              <a:off x="5635916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37"/>
              <a:r>
                <a:rPr lang="en-GB" sz="450" dirty="0">
                  <a:solidFill>
                    <a:srgbClr val="7F7F7F"/>
                  </a:solidFill>
                </a:rPr>
                <a:t>16.67cm</a:t>
              </a:r>
            </a:p>
          </p:txBody>
        </p:sp>
        <p:sp>
          <p:nvSpPr>
            <p:cNvPr id="67" name="TextBox 66"/>
            <p:cNvSpPr txBox="1"/>
            <p:nvPr userDrawn="1"/>
          </p:nvSpPr>
          <p:spPr>
            <a:xfrm>
              <a:off x="4664941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37"/>
              <a:r>
                <a:rPr lang="en-GB" sz="450" dirty="0">
                  <a:solidFill>
                    <a:srgbClr val="7F7F7F"/>
                  </a:solidFill>
                </a:rPr>
                <a:t>13.98cm</a:t>
              </a:r>
            </a:p>
          </p:txBody>
        </p:sp>
        <p:sp>
          <p:nvSpPr>
            <p:cNvPr id="68" name="TextBox 67"/>
            <p:cNvSpPr txBox="1"/>
            <p:nvPr userDrawn="1"/>
          </p:nvSpPr>
          <p:spPr>
            <a:xfrm>
              <a:off x="3693969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37"/>
              <a:r>
                <a:rPr lang="en-GB" sz="450" dirty="0">
                  <a:solidFill>
                    <a:srgbClr val="7F7F7F"/>
                  </a:solidFill>
                </a:rPr>
                <a:t>11.28cm</a:t>
              </a:r>
            </a:p>
          </p:txBody>
        </p:sp>
        <p:sp>
          <p:nvSpPr>
            <p:cNvPr id="69" name="TextBox 68"/>
            <p:cNvSpPr txBox="1"/>
            <p:nvPr userDrawn="1"/>
          </p:nvSpPr>
          <p:spPr>
            <a:xfrm>
              <a:off x="2722996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37"/>
              <a:r>
                <a:rPr lang="en-GB" sz="450" dirty="0">
                  <a:solidFill>
                    <a:srgbClr val="7F7F7F"/>
                  </a:solidFill>
                </a:rPr>
                <a:t>8.59cm</a:t>
              </a:r>
            </a:p>
          </p:txBody>
        </p:sp>
        <p:sp>
          <p:nvSpPr>
            <p:cNvPr id="70" name="TextBox 69"/>
            <p:cNvSpPr txBox="1"/>
            <p:nvPr userDrawn="1"/>
          </p:nvSpPr>
          <p:spPr>
            <a:xfrm>
              <a:off x="1752023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37"/>
              <a:r>
                <a:rPr lang="en-GB" sz="450" dirty="0">
                  <a:solidFill>
                    <a:srgbClr val="7F7F7F"/>
                  </a:solidFill>
                </a:rPr>
                <a:t>5.89cm</a:t>
              </a:r>
            </a:p>
          </p:txBody>
        </p:sp>
        <p:sp>
          <p:nvSpPr>
            <p:cNvPr id="71" name="TextBox 70"/>
            <p:cNvSpPr txBox="1"/>
            <p:nvPr userDrawn="1"/>
          </p:nvSpPr>
          <p:spPr>
            <a:xfrm>
              <a:off x="781051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37"/>
              <a:r>
                <a:rPr lang="en-GB" sz="450" dirty="0">
                  <a:solidFill>
                    <a:srgbClr val="7F7F7F"/>
                  </a:solidFill>
                </a:rPr>
                <a:t>3.19cm</a:t>
              </a:r>
            </a:p>
          </p:txBody>
        </p:sp>
        <p:cxnSp>
          <p:nvCxnSpPr>
            <p:cNvPr id="72" name="Straight Connector 71"/>
            <p:cNvCxnSpPr/>
            <p:nvPr userDrawn="1"/>
          </p:nvCxnSpPr>
          <p:spPr>
            <a:xfrm>
              <a:off x="36000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 userDrawn="1"/>
          </p:nvSpPr>
          <p:spPr>
            <a:xfrm>
              <a:off x="-1143000" y="6183391"/>
              <a:ext cx="83396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37"/>
              <a:r>
                <a:rPr lang="en-GB" sz="450" dirty="0">
                  <a:solidFill>
                    <a:srgbClr val="7F7F7F"/>
                  </a:solidFill>
                </a:rPr>
                <a:t>Content Bottom</a:t>
              </a:r>
            </a:p>
          </p:txBody>
        </p:sp>
        <p:sp>
          <p:nvSpPr>
            <p:cNvPr id="74" name="TextBox 73"/>
            <p:cNvSpPr txBox="1"/>
            <p:nvPr userDrawn="1"/>
          </p:nvSpPr>
          <p:spPr>
            <a:xfrm>
              <a:off x="-1143000" y="1769267"/>
              <a:ext cx="833960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37"/>
              <a:r>
                <a:rPr lang="en-GB" sz="450" dirty="0">
                  <a:solidFill>
                    <a:srgbClr val="7F7F7F"/>
                  </a:solidFill>
                </a:rPr>
                <a:t>Content Top</a:t>
              </a:r>
            </a:p>
          </p:txBody>
        </p:sp>
        <p:sp>
          <p:nvSpPr>
            <p:cNvPr id="75" name="TextBox 74"/>
            <p:cNvSpPr txBox="1"/>
            <p:nvPr userDrawn="1"/>
          </p:nvSpPr>
          <p:spPr>
            <a:xfrm>
              <a:off x="-1143000" y="1198691"/>
              <a:ext cx="83396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37"/>
              <a:r>
                <a:rPr lang="en-GB" sz="450" dirty="0">
                  <a:solidFill>
                    <a:srgbClr val="7F7F7F"/>
                  </a:solidFill>
                </a:rPr>
                <a:t>Heading Baseline</a:t>
              </a:r>
            </a:p>
          </p:txBody>
        </p:sp>
        <p:sp>
          <p:nvSpPr>
            <p:cNvPr id="76" name="TextBox 75"/>
            <p:cNvSpPr txBox="1"/>
            <p:nvPr userDrawn="1"/>
          </p:nvSpPr>
          <p:spPr>
            <a:xfrm>
              <a:off x="-590537" y="-438330"/>
              <a:ext cx="833960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37"/>
              <a:r>
                <a:rPr lang="en-GB" sz="450" dirty="0">
                  <a:solidFill>
                    <a:srgbClr val="7F7F7F"/>
                  </a:solidFill>
                </a:rPr>
                <a:t>Left Margin</a:t>
              </a:r>
            </a:p>
          </p:txBody>
        </p:sp>
        <p:sp>
          <p:nvSpPr>
            <p:cNvPr id="77" name="TextBox 76"/>
            <p:cNvSpPr txBox="1"/>
            <p:nvPr userDrawn="1"/>
          </p:nvSpPr>
          <p:spPr>
            <a:xfrm>
              <a:off x="11933757" y="-438330"/>
              <a:ext cx="639243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514337"/>
              <a:r>
                <a:rPr lang="en-GB" sz="450" dirty="0">
                  <a:solidFill>
                    <a:srgbClr val="7F7F7F"/>
                  </a:solidFill>
                </a:rPr>
                <a:t>Right Margin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3998396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07014" y="4799410"/>
            <a:ext cx="545604" cy="13692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2"/>
                </a:solidFill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F7F7F"/>
                </a:solidFill>
              </a:rPr>
              <a:pPr/>
              <a:t>‹#›</a:t>
            </a:fld>
            <a:endParaRPr lang="en-GB" dirty="0">
              <a:solidFill>
                <a:srgbClr val="7F7F7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908649" y="4800605"/>
            <a:ext cx="2088629" cy="135731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7F7F7F"/>
                </a:solidFill>
              </a:rPr>
              <a:t>Click to add footer text</a:t>
            </a:r>
            <a:r>
              <a:rPr lang="zh-CN" altLang="en-US">
                <a:solidFill>
                  <a:srgbClr val="7F7F7F"/>
                </a:solidFill>
              </a:rPr>
              <a:t>备注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01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07014" y="4799413"/>
            <a:ext cx="545604" cy="13692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F7F7F"/>
                </a:solidFill>
              </a:rPr>
              <a:pPr/>
              <a:t>‹#›</a:t>
            </a:fld>
            <a:endParaRPr lang="en-GB" dirty="0">
              <a:solidFill>
                <a:srgbClr val="7F7F7F"/>
              </a:solidFill>
            </a:endParaRP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00029" y="1279922"/>
            <a:ext cx="6449912" cy="3005138"/>
          </a:xfrm>
          <a:prstGeom prst="rect">
            <a:avLst/>
          </a:prstGeom>
        </p:spPr>
        <p:txBody>
          <a:bodyPr lIns="68577" tIns="34289" rIns="68577" bIns="34289">
            <a:noAutofit/>
          </a:bodyPr>
          <a:lstStyle>
            <a:lvl1pPr marL="0" marR="0" indent="0" algn="l" defTabSz="514325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GB" altLang="zh-CN" sz="825" b="0" i="0" u="none" strike="noStrike" kern="1200" cap="none" spc="0" normalizeH="0" baseline="0" noProof="0"/>
            </a:lvl1pPr>
            <a:lvl2pPr marL="101794" marR="0" indent="-101794" algn="l" defTabSz="514325" rtl="0" eaLnBrk="1" fontAlgn="auto" latinLnBrk="0" hangingPunct="1">
              <a:lnSpc>
                <a:spcPct val="100000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825">
                <a:solidFill>
                  <a:schemeClr val="tx1">
                    <a:lumMod val="50000"/>
                  </a:schemeClr>
                </a:solidFill>
                <a:latin typeface="+mn-lt"/>
                <a:ea typeface="微软雅黑" panose="020B0503020204020204" pitchFamily="34" charset="-122"/>
              </a:defRPr>
            </a:lvl2pPr>
            <a:lvl3pPr marL="101794" marR="0" indent="0" algn="l" defTabSz="514325" rtl="0" eaLnBrk="1" fontAlgn="auto" latinLnBrk="0" hangingPunct="1">
              <a:lnSpc>
                <a:spcPct val="100000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825">
                <a:solidFill>
                  <a:schemeClr val="tx1">
                    <a:lumMod val="50000"/>
                  </a:schemeClr>
                </a:solidFill>
                <a:latin typeface="+mn-lt"/>
                <a:ea typeface="微软雅黑" panose="020B0503020204020204" pitchFamily="34" charset="-122"/>
              </a:defRPr>
            </a:lvl3pPr>
            <a:lvl4pPr marL="305381" marR="0" indent="-101794" algn="l" defTabSz="514325" rtl="0" eaLnBrk="1" fontAlgn="auto" latinLnBrk="0" hangingPunct="1">
              <a:lnSpc>
                <a:spcPct val="100000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825">
                <a:solidFill>
                  <a:schemeClr val="tx1">
                    <a:lumMod val="50000"/>
                  </a:schemeClr>
                </a:solidFill>
                <a:latin typeface="+mn-lt"/>
                <a:ea typeface="微软雅黑" panose="020B0503020204020204" pitchFamily="34" charset="-122"/>
              </a:defRPr>
            </a:lvl4pPr>
            <a:lvl5pPr marL="401816" marR="0" indent="-96437" algn="l" defTabSz="514325" rtl="0" eaLnBrk="1" fontAlgn="auto" latinLnBrk="0" hangingPunct="1">
              <a:lnSpc>
                <a:spcPct val="100000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825">
                <a:solidFill>
                  <a:schemeClr val="tx1">
                    <a:lumMod val="50000"/>
                  </a:schemeClr>
                </a:solidFill>
                <a:latin typeface="+mn-lt"/>
                <a:ea typeface="微软雅黑" panose="020B0503020204020204" pitchFamily="34" charset="-122"/>
              </a:defRPr>
            </a:lvl5pPr>
          </a:lstStyle>
          <a:p>
            <a:pPr marL="0" marR="0" lvl="0" indent="0" algn="l" defTabSz="514325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文字 </a:t>
            </a:r>
            <a:r>
              <a:rPr kumimoji="0" lang="en-GB" altLang="zh-CN" sz="825" b="0" i="0" u="none" strike="noStrike" kern="1200" cap="none" spc="0" normalizeH="0" baseline="0" noProof="0" dirty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GB" altLang="zh-CN" sz="825" b="0" i="0" u="none" strike="noStrike" kern="1200" cap="none" spc="0" normalizeH="0" baseline="0" noProof="0" dirty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altLang="zh-CN" sz="825" b="0" i="0" u="none" strike="noStrike" kern="1200" cap="none" spc="0" normalizeH="0" baseline="0" noProof="0" dirty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▪  </a:t>
            </a:r>
            <a:r>
              <a:rPr kumimoji="0" lang="zh-CN" alt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 </a:t>
            </a:r>
            <a:r>
              <a:rPr kumimoji="0" lang="en-GB" altLang="zh-CN" sz="825" b="0" i="0" u="none" strike="noStrike" kern="1200" cap="none" spc="0" normalizeH="0" baseline="0" noProof="0" dirty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GB" altLang="zh-CN" sz="825" b="0" i="0" u="none" strike="noStrike" kern="1200" cap="none" spc="0" normalizeH="0" baseline="0" noProof="0" dirty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altLang="zh-CN" sz="825" b="0" i="0" u="none" strike="noStrike" kern="1200" cap="none" spc="0" normalizeH="0" baseline="0" noProof="0" dirty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▪  </a:t>
            </a:r>
            <a:r>
              <a:rPr kumimoji="0" lang="zh-CN" alt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 </a:t>
            </a:r>
            <a:r>
              <a:rPr kumimoji="0" lang="en-GB" altLang="zh-CN" sz="825" b="0" i="0" u="none" strike="noStrike" kern="1200" cap="none" spc="0" normalizeH="0" baseline="0" noProof="0" dirty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GB" altLang="zh-CN" sz="825" b="0" i="0" u="none" strike="noStrike" kern="1200" cap="none" spc="0" normalizeH="0" baseline="0" noProof="0" dirty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altLang="zh-CN" sz="825" b="0" i="0" u="none" strike="noStrike" kern="1200" cap="none" spc="0" normalizeH="0" baseline="0" noProof="0" dirty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▪  </a:t>
            </a:r>
            <a:r>
              <a:rPr kumimoji="0" lang="zh-CN" alt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 </a:t>
            </a:r>
            <a:r>
              <a:rPr kumimoji="0" lang="en-GB" altLang="zh-CN" sz="825" b="0" i="0" u="none" strike="noStrike" kern="1200" cap="none" spc="0" normalizeH="0" baseline="0" noProof="0" dirty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GB" altLang="zh-CN" sz="825" b="0" i="0" u="none" strike="noStrike" kern="1200" cap="none" spc="0" normalizeH="0" baseline="0" noProof="0" dirty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altLang="zh-CN" sz="825" b="0" i="0" u="none" strike="noStrike" kern="1200" cap="none" spc="0" normalizeH="0" baseline="0" noProof="0" dirty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▪  </a:t>
            </a:r>
            <a:r>
              <a:rPr kumimoji="0" lang="zh-CN" alt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 </a:t>
            </a:r>
            <a:endParaRPr kumimoji="0" lang="en-GB" sz="825" b="0" i="0" u="none" strike="noStrike" kern="1200" cap="none" spc="0" normalizeH="0" baseline="0" noProof="0" dirty="0">
              <a:ln>
                <a:noFill/>
              </a:ln>
              <a:solidFill>
                <a:srgbClr val="71717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00029" y="216693"/>
            <a:ext cx="6451471" cy="312428"/>
          </a:xfrm>
          <a:prstGeom prst="rect">
            <a:avLst/>
          </a:prstGeom>
        </p:spPr>
        <p:txBody>
          <a:bodyPr lIns="68577" tIns="34289" rIns="68577" bIns="34289">
            <a:noAutofit/>
          </a:bodyPr>
          <a:lstStyle>
            <a:lvl1pPr algn="l">
              <a:defRPr sz="1125" b="1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标题 </a:t>
            </a:r>
            <a:r>
              <a:rPr lang="en-GB" altLang="zh-CN" dirty="0"/>
              <a:t>20pt</a:t>
            </a:r>
            <a:r>
              <a:rPr lang="zh-CN" altLang="en-US" dirty="0"/>
              <a:t> 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00027" y="554836"/>
            <a:ext cx="6448425" cy="297656"/>
          </a:xfrm>
          <a:prstGeom prst="rect">
            <a:avLst/>
          </a:prstGeom>
        </p:spPr>
        <p:txBody>
          <a:bodyPr lIns="68577" tIns="34289" rIns="68577" bIns="34289"/>
          <a:lstStyle>
            <a:lvl1pPr marL="0" indent="0">
              <a:buNone/>
              <a:defRPr sz="1050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文字 </a:t>
            </a:r>
            <a:r>
              <a:rPr lang="en-GB" altLang="zh-CN" dirty="0"/>
              <a:t>18pt</a:t>
            </a:r>
            <a:endParaRPr lang="es-E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</a:rPr>
              <a:t>Click to add footer text</a:t>
            </a:r>
            <a:r>
              <a:rPr lang="zh-CN" altLang="en-US">
                <a:solidFill>
                  <a:srgbClr val="7F7F7F"/>
                </a:solidFill>
              </a:rPr>
              <a:t>备注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6667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29077" y="853679"/>
            <a:ext cx="2624435" cy="1340428"/>
          </a:xfrm>
          <a:prstGeom prst="rect">
            <a:avLst/>
          </a:prstGeom>
        </p:spPr>
        <p:txBody>
          <a:bodyPr lIns="68580" tIns="34290" rIns="68580" bIns="34290" anchor="b">
            <a:noAutofit/>
          </a:bodyPr>
          <a:lstStyle>
            <a:lvl1pPr algn="l">
              <a:defRPr sz="1350" b="1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  <a:r>
              <a:rPr lang="en-US" altLang="zh-CN" dirty="0"/>
              <a:t> 24pt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29077" y="2360176"/>
            <a:ext cx="2624435" cy="1411724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0" indent="0" algn="l">
              <a:spcBef>
                <a:spcPts val="338"/>
              </a:spcBef>
              <a:buNone/>
              <a:defRPr sz="1275" b="0">
                <a:solidFill>
                  <a:schemeClr val="tx2"/>
                </a:solidFill>
                <a:latin typeface="+mn-lt"/>
                <a:ea typeface="+mn-ea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5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 dirty="0"/>
              <a:t>单击此处编辑母版副标题样式</a:t>
            </a:r>
            <a:r>
              <a:rPr lang="en-US" altLang="zh-CN" dirty="0"/>
              <a:t> 22pt</a:t>
            </a:r>
            <a:endParaRPr lang="en-GB" dirty="0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1" y="389571"/>
            <a:ext cx="2477714" cy="60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5182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00026" y="1281115"/>
            <a:ext cx="6449912" cy="301358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>
              <a:defRPr sz="825">
                <a:solidFill>
                  <a:schemeClr val="tx2"/>
                </a:solidFill>
                <a:latin typeface="+mn-lt"/>
                <a:ea typeface="+mn-ea"/>
              </a:defRPr>
            </a:lvl1pPr>
            <a:lvl2pPr marL="0" indent="0">
              <a:spcBef>
                <a:spcPts val="338"/>
              </a:spcBef>
              <a:buNone/>
              <a:defRPr sz="825">
                <a:solidFill>
                  <a:schemeClr val="tx2"/>
                </a:solidFill>
                <a:latin typeface="+mn-lt"/>
                <a:ea typeface="+mn-ea"/>
              </a:defRPr>
            </a:lvl2pPr>
            <a:lvl3pPr>
              <a:spcBef>
                <a:spcPts val="338"/>
              </a:spcBef>
              <a:defRPr sz="825">
                <a:solidFill>
                  <a:schemeClr val="tx2"/>
                </a:solidFill>
                <a:latin typeface="+mn-lt"/>
                <a:ea typeface="+mn-ea"/>
              </a:defRPr>
            </a:lvl3pPr>
            <a:lvl4pPr>
              <a:spcBef>
                <a:spcPts val="338"/>
              </a:spcBef>
              <a:defRPr sz="825">
                <a:solidFill>
                  <a:schemeClr val="tx2"/>
                </a:solidFill>
                <a:latin typeface="+mn-lt"/>
                <a:ea typeface="+mn-ea"/>
              </a:defRPr>
            </a:lvl4pPr>
            <a:lvl5pPr>
              <a:spcBef>
                <a:spcPts val="338"/>
              </a:spcBef>
              <a:defRPr sz="825">
                <a:solidFill>
                  <a:schemeClr val="tx2"/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▪</a:t>
            </a:r>
            <a:r>
              <a:rPr lang="zh-CN" altLang="en-US" dirty="0"/>
              <a:t>  第二级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▪  </a:t>
            </a:r>
            <a:r>
              <a:rPr lang="zh-CN" altLang="en-US" dirty="0"/>
              <a:t>第三级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▪  </a:t>
            </a:r>
            <a:r>
              <a:rPr lang="zh-CN" altLang="en-US" dirty="0"/>
              <a:t>第四级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     ▪  </a:t>
            </a:r>
            <a:r>
              <a:rPr lang="zh-CN" altLang="en-US" dirty="0"/>
              <a:t>第五级</a:t>
            </a:r>
            <a:endParaRPr lang="en-GB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3429001" y="4795132"/>
            <a:ext cx="2627313" cy="148344"/>
          </a:xfrm>
          <a:prstGeom prst="rect">
            <a:avLst/>
          </a:prstGeom>
        </p:spPr>
        <p:txBody>
          <a:bodyPr lIns="68580" tIns="34290" rIns="68580" bIns="34290" anchor="ctr">
            <a:noAutofit/>
          </a:bodyPr>
          <a:lstStyle>
            <a:lvl1pPr>
              <a:spcBef>
                <a:spcPts val="338"/>
              </a:spcBef>
              <a:defRPr sz="45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dirty="0"/>
              <a:t>Click to add footer text</a:t>
            </a:r>
            <a:r>
              <a:rPr lang="zh-CN" altLang="en-US" dirty="0"/>
              <a:t>备注</a:t>
            </a:r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0026" y="195265"/>
            <a:ext cx="6450117" cy="303089"/>
          </a:xfrm>
          <a:prstGeom prst="rect">
            <a:avLst/>
          </a:prstGeom>
        </p:spPr>
        <p:txBody>
          <a:bodyPr vert="horz" lIns="67500" tIns="35100" rIns="67500" bIns="35100" rtlCol="0" anchor="t">
            <a:no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r>
              <a:rPr lang="zh-CN" altLang="en-US" dirty="0"/>
              <a:t>标题 </a:t>
            </a:r>
            <a:r>
              <a:rPr lang="en-GB" altLang="zh-CN" dirty="0"/>
              <a:t>20pt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00026" y="552451"/>
            <a:ext cx="6449912" cy="297656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1050">
                <a:latin typeface="+mn-lt"/>
                <a:ea typeface="+mn-ea"/>
              </a:defRPr>
            </a:lvl1pPr>
          </a:lstStyle>
          <a:p>
            <a:pPr lvl="0"/>
            <a:r>
              <a:rPr lang="zh-CN" altLang="en-US" dirty="0"/>
              <a:t>文字 </a:t>
            </a:r>
            <a:r>
              <a:rPr lang="en-GB" altLang="zh-CN" dirty="0"/>
              <a:t>18pt</a:t>
            </a:r>
            <a:endParaRPr lang="zh-CN" alt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07014" y="4795706"/>
            <a:ext cx="545604" cy="14763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F7F7F"/>
                </a:solidFill>
              </a:rPr>
              <a:pPr/>
              <a:t>‹#›</a:t>
            </a:fld>
            <a:endParaRPr lang="en-GB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096863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/>
          <p:cNvSpPr>
            <a:spLocks noGrp="1"/>
          </p:cNvSpPr>
          <p:nvPr>
            <p:ph type="pic" sz="quarter" idx="13" hasCustomPrompt="1"/>
          </p:nvPr>
        </p:nvSpPr>
        <p:spPr>
          <a:xfrm>
            <a:off x="-3740" y="644"/>
            <a:ext cx="6862599" cy="5142857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ctr">
              <a:defRPr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r>
              <a:rPr lang="zh-CN" altLang="en-US" dirty="0"/>
              <a:t>单击图标添加图片</a:t>
            </a:r>
            <a:r>
              <a:rPr lang="en-GB" altLang="zh-CN" dirty="0"/>
              <a:t>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2502" y="2884573"/>
            <a:ext cx="6450117" cy="857250"/>
          </a:xfrm>
          <a:prstGeom prst="rect">
            <a:avLst/>
          </a:prstGeom>
        </p:spPr>
        <p:txBody>
          <a:bodyPr lIns="68580" tIns="34290" rIns="68580" bIns="34290" anchor="b">
            <a:noAutofit/>
          </a:bodyPr>
          <a:lstStyle>
            <a:lvl1pPr algn="l">
              <a:defRPr sz="1350" b="1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  <a:r>
              <a:rPr lang="en-US" altLang="zh-CN" dirty="0"/>
              <a:t> 24pt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2502" y="3741826"/>
            <a:ext cx="6450117" cy="844311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0" indent="0" algn="l">
              <a:spcBef>
                <a:spcPts val="113"/>
              </a:spcBef>
              <a:buNone/>
              <a:defRPr sz="1275">
                <a:solidFill>
                  <a:schemeClr val="tx2"/>
                </a:solidFill>
                <a:latin typeface="+mn-lt"/>
                <a:ea typeface="+mn-ea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5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 dirty="0"/>
              <a:t>单击此处编辑母版副标题样式</a:t>
            </a:r>
            <a:r>
              <a:rPr lang="en-US" altLang="zh-CN" dirty="0"/>
              <a:t> 22pt</a:t>
            </a:r>
            <a:endParaRPr lang="en-GB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1" y="389571"/>
            <a:ext cx="2477714" cy="60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61769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(Black)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029076" y="853200"/>
            <a:ext cx="2625075" cy="1341900"/>
          </a:xfrm>
          <a:prstGeom prst="rect">
            <a:avLst/>
          </a:prstGeom>
        </p:spPr>
        <p:txBody>
          <a:bodyPr lIns="68580" tIns="34290" rIns="68580" bIns="34290" anchor="b">
            <a:noAutofit/>
          </a:bodyPr>
          <a:lstStyle>
            <a:lvl1pPr algn="l">
              <a:defRPr sz="1350" b="1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  <a:r>
              <a:rPr lang="en-US" altLang="zh-CN" dirty="0"/>
              <a:t> 24pt</a:t>
            </a:r>
            <a:endParaRPr lang="en-GB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29076" y="2359800"/>
            <a:ext cx="2625075" cy="1412100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0" indent="0" algn="l">
              <a:spcBef>
                <a:spcPts val="338"/>
              </a:spcBef>
              <a:buNone/>
              <a:defRPr sz="1275" b="0">
                <a:solidFill>
                  <a:schemeClr val="bg1"/>
                </a:solidFill>
                <a:latin typeface="+mn-lt"/>
                <a:ea typeface="+mn-ea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5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 dirty="0"/>
              <a:t>单击此处编辑母版副标题样式 </a:t>
            </a:r>
            <a:r>
              <a:rPr lang="en-GB" altLang="zh-CN" dirty="0"/>
              <a:t>22pt</a:t>
            </a:r>
            <a:endParaRPr lang="en-GB" dirty="0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1" y="506638"/>
            <a:ext cx="2410249" cy="59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11725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(Black)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/>
          <p:cNvSpPr>
            <a:spLocks noGrp="1"/>
          </p:cNvSpPr>
          <p:nvPr>
            <p:ph type="pic" sz="quarter" idx="13" hasCustomPrompt="1"/>
          </p:nvPr>
        </p:nvSpPr>
        <p:spPr>
          <a:xfrm>
            <a:off x="-3740" y="644"/>
            <a:ext cx="6862599" cy="5142857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ctr">
              <a:defRPr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r>
              <a:rPr lang="zh-CN" altLang="en-US" dirty="0"/>
              <a:t>单击图标添加图片</a:t>
            </a:r>
            <a:r>
              <a:rPr lang="en-GB" altLang="zh-CN" dirty="0"/>
              <a:t>picture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02502" y="2884573"/>
            <a:ext cx="6450117" cy="857250"/>
          </a:xfrm>
          <a:prstGeom prst="rect">
            <a:avLst/>
          </a:prstGeom>
        </p:spPr>
        <p:txBody>
          <a:bodyPr lIns="68580" tIns="34290" rIns="68580" bIns="34290" anchor="b">
            <a:noAutofit/>
          </a:bodyPr>
          <a:lstStyle>
            <a:lvl1pPr algn="l">
              <a:defRPr sz="1350" b="1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r>
              <a:rPr lang="zh-CN" altLang="en-US" dirty="0"/>
              <a:t>单击此处编辑母版标题样式</a:t>
            </a:r>
            <a:r>
              <a:rPr lang="en-US" altLang="zh-CN" dirty="0"/>
              <a:t> 24pt</a:t>
            </a:r>
            <a:endParaRPr lang="en-GB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2502" y="3741826"/>
            <a:ext cx="6450117" cy="844311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0" indent="0" algn="l">
              <a:spcBef>
                <a:spcPts val="113"/>
              </a:spcBef>
              <a:buNone/>
              <a:defRPr sz="1275">
                <a:solidFill>
                  <a:schemeClr val="bg1"/>
                </a:solidFill>
                <a:latin typeface="+mn-lt"/>
                <a:ea typeface="+mn-ea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5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zh-CN" altLang="en-US" dirty="0"/>
              <a:t>单击此处编辑母版副标题样式</a:t>
            </a:r>
            <a:r>
              <a:rPr lang="en-GB" altLang="zh-CN" dirty="0"/>
              <a:t> 22pt</a:t>
            </a:r>
            <a:endParaRPr lang="en-GB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51" y="506638"/>
            <a:ext cx="2410249" cy="59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99626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(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02705" y="2238642"/>
            <a:ext cx="6449912" cy="368828"/>
          </a:xfrm>
          <a:prstGeom prst="rect">
            <a:avLst/>
          </a:prstGeom>
        </p:spPr>
        <p:txBody>
          <a:bodyPr lIns="68580" tIns="34290" rIns="68580" bIns="34290" anchor="t"/>
          <a:lstStyle>
            <a:lvl1pPr algn="l">
              <a:spcBef>
                <a:spcPts val="113"/>
              </a:spcBef>
              <a:defRPr sz="1350" b="1">
                <a:solidFill>
                  <a:schemeClr val="tx2"/>
                </a:solidFill>
                <a:latin typeface="+mn-lt"/>
                <a:ea typeface="+mn-ea"/>
              </a:defRPr>
            </a:lvl1pPr>
            <a:lvl2pPr marL="0" indent="0" algn="l">
              <a:spcBef>
                <a:spcPts val="113"/>
              </a:spcBef>
              <a:buNone/>
              <a:defRPr sz="1275" b="0">
                <a:solidFill>
                  <a:schemeClr val="tx2"/>
                </a:solidFill>
                <a:latin typeface="+mn-lt"/>
                <a:ea typeface="+mn-ea"/>
              </a:defRPr>
            </a:lvl2pPr>
          </a:lstStyle>
          <a:p>
            <a:pPr lvl="0"/>
            <a:r>
              <a:rPr lang="zh-CN" altLang="en-US" dirty="0"/>
              <a:t>单击此处编辑母版文本样式 </a:t>
            </a:r>
            <a:r>
              <a:rPr lang="en-GB" altLang="zh-CN" dirty="0"/>
              <a:t>24pt</a:t>
            </a:r>
            <a:endParaRPr lang="zh-CN" alt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02500" y="1923505"/>
            <a:ext cx="549380" cy="308372"/>
          </a:xfrm>
          <a:prstGeom prst="rect">
            <a:avLst/>
          </a:prstGeom>
        </p:spPr>
        <p:txBody>
          <a:bodyPr lIns="68580" tIns="34290" rIns="68580" bIns="34290" anchor="t"/>
          <a:lstStyle>
            <a:lvl1pPr algn="l">
              <a:spcBef>
                <a:spcPts val="113"/>
              </a:spcBef>
              <a:defRPr sz="1350" b="1">
                <a:solidFill>
                  <a:schemeClr val="tx2"/>
                </a:solidFill>
                <a:latin typeface="+mn-lt"/>
                <a:ea typeface="+mn-ea"/>
              </a:defRPr>
            </a:lvl1pPr>
            <a:lvl2pPr marL="0" indent="0" algn="l">
              <a:spcBef>
                <a:spcPts val="113"/>
              </a:spcBef>
              <a:buNone/>
              <a:defRPr sz="1275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No.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07014" y="4795706"/>
            <a:ext cx="545604" cy="14763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F7F7F"/>
                </a:solidFill>
              </a:rPr>
              <a:pPr/>
              <a:t>‹#›</a:t>
            </a:fld>
            <a:endParaRPr lang="en-GB" dirty="0">
              <a:solidFill>
                <a:srgbClr val="7F7F7F"/>
              </a:solidFill>
            </a:endParaRP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199132" y="4799410"/>
            <a:ext cx="3229868" cy="136922"/>
          </a:xfrm>
          <a:prstGeom prst="rect">
            <a:avLst/>
          </a:prstGeom>
        </p:spPr>
        <p:txBody>
          <a:bodyPr lIns="68580" tIns="34290" rIns="68580" bIns="34290" anchor="ctr">
            <a:noAutofit/>
          </a:bodyPr>
          <a:lstStyle>
            <a:lvl1pPr>
              <a:defRPr sz="45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dirty="0"/>
              <a:t>Click to add footer text</a:t>
            </a:r>
            <a:r>
              <a:rPr lang="zh-CN" altLang="en-US" dirty="0"/>
              <a:t>备注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02704" y="2607469"/>
            <a:ext cx="6449914" cy="800100"/>
          </a:xfrm>
          <a:prstGeom prst="rect">
            <a:avLst/>
          </a:prstGeom>
        </p:spPr>
        <p:txBody>
          <a:bodyPr lIns="68580" tIns="34290" rIns="68580" bIns="34290"/>
          <a:lstStyle>
            <a:lvl1pPr marL="0" marR="0" indent="0" algn="l" defTabSz="51435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75"/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CN" altLang="en-US" dirty="0"/>
              <a:t>第二级</a:t>
            </a:r>
            <a:r>
              <a:rPr lang="en-GB" altLang="zh-CN" dirty="0"/>
              <a:t> 22pt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1262653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(Black)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02500" y="2238645"/>
            <a:ext cx="6451012" cy="383115"/>
          </a:xfrm>
          <a:prstGeom prst="rect">
            <a:avLst/>
          </a:prstGeom>
        </p:spPr>
        <p:txBody>
          <a:bodyPr lIns="68580" tIns="34290" rIns="68580" bIns="34290" anchor="t"/>
          <a:lstStyle>
            <a:lvl1pPr algn="l">
              <a:spcBef>
                <a:spcPts val="113"/>
              </a:spcBef>
              <a:defRPr sz="1350" b="1">
                <a:solidFill>
                  <a:schemeClr val="bg1"/>
                </a:solidFill>
                <a:latin typeface="+mn-lt"/>
                <a:ea typeface="+mn-ea"/>
              </a:defRPr>
            </a:lvl1pPr>
            <a:lvl2pPr marL="0" indent="0" algn="l">
              <a:spcBef>
                <a:spcPts val="113"/>
              </a:spcBef>
              <a:buNone/>
              <a:defRPr sz="1275" b="0">
                <a:solidFill>
                  <a:schemeClr val="bg1"/>
                </a:solidFill>
                <a:latin typeface="+mn-lt"/>
                <a:ea typeface="+mn-ea"/>
              </a:defRPr>
            </a:lvl2pPr>
          </a:lstStyle>
          <a:p>
            <a:pPr lvl="0"/>
            <a:r>
              <a:rPr lang="zh-CN" altLang="en-US" dirty="0"/>
              <a:t>单击此处编辑母版文本样式</a:t>
            </a:r>
            <a:r>
              <a:rPr lang="en-GB" altLang="zh-CN" dirty="0"/>
              <a:t> 24pt</a:t>
            </a:r>
            <a:endParaRPr lang="zh-CN" alt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02704" y="1923505"/>
            <a:ext cx="549176" cy="308372"/>
          </a:xfrm>
          <a:prstGeom prst="rect">
            <a:avLst/>
          </a:prstGeom>
        </p:spPr>
        <p:txBody>
          <a:bodyPr lIns="68580" tIns="34290" rIns="68580" bIns="34290" anchor="t"/>
          <a:lstStyle>
            <a:lvl1pPr algn="l">
              <a:spcBef>
                <a:spcPts val="113"/>
              </a:spcBef>
              <a:defRPr sz="1350" b="1">
                <a:solidFill>
                  <a:schemeClr val="bg1"/>
                </a:solidFill>
                <a:latin typeface="+mn-lt"/>
                <a:ea typeface="+mn-ea"/>
              </a:defRPr>
            </a:lvl1pPr>
            <a:lvl2pPr marL="0" indent="0" algn="l">
              <a:spcBef>
                <a:spcPts val="113"/>
              </a:spcBef>
              <a:buNone/>
              <a:defRPr sz="1275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No.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07014" y="4795706"/>
            <a:ext cx="545604" cy="14763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199132" y="4799410"/>
            <a:ext cx="3229868" cy="136922"/>
          </a:xfrm>
          <a:prstGeom prst="rect">
            <a:avLst/>
          </a:prstGeom>
        </p:spPr>
        <p:txBody>
          <a:bodyPr lIns="68580" tIns="34290" rIns="68580" bIns="34290" anchor="ctr">
            <a:noAutofit/>
          </a:bodyPr>
          <a:lstStyle>
            <a:lvl1pPr>
              <a:defRPr sz="45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dirty="0"/>
              <a:t>Click to add footer text</a:t>
            </a:r>
            <a:r>
              <a:rPr lang="zh-CN" altLang="en-US" dirty="0"/>
              <a:t>备注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02705" y="2621756"/>
            <a:ext cx="6449913" cy="771526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1275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第二级</a:t>
            </a:r>
            <a:r>
              <a:rPr lang="en-GB" altLang="zh-CN" dirty="0"/>
              <a:t> 22pt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190727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560A4-1BD1-48A4-A7DC-06DE1CE065D5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F5178-2A3F-422A-96F5-F5F39DB45B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5892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>
                <a:solidFill>
                  <a:srgbClr val="7F7F7F"/>
                </a:solidFill>
              </a:rPr>
              <a:pPr/>
              <a:t>‹#›</a:t>
            </a:fld>
            <a:endParaRPr lang="en-GB" dirty="0">
              <a:solidFill>
                <a:srgbClr val="7F7F7F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0026" y="195265"/>
            <a:ext cx="6450117" cy="303089"/>
          </a:xfrm>
          <a:prstGeom prst="rect">
            <a:avLst/>
          </a:prstGeom>
        </p:spPr>
        <p:txBody>
          <a:bodyPr vert="horz" lIns="67500" tIns="35100" rIns="67500" bIns="35100" rtlCol="0" anchor="t">
            <a:no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r>
              <a:rPr lang="zh-CN" altLang="en-US" dirty="0"/>
              <a:t>标题 </a:t>
            </a:r>
            <a:r>
              <a:rPr lang="en-GB" altLang="zh-CN" dirty="0"/>
              <a:t>20pt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00026" y="552451"/>
            <a:ext cx="6450117" cy="297656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1050">
                <a:latin typeface="+mn-lt"/>
                <a:ea typeface="+mn-ea"/>
              </a:defRPr>
            </a:lvl1pPr>
          </a:lstStyle>
          <a:p>
            <a:pPr lvl="0"/>
            <a:r>
              <a:rPr lang="zh-CN" altLang="en-US" dirty="0"/>
              <a:t>文字 </a:t>
            </a:r>
            <a:r>
              <a:rPr lang="en-GB" altLang="zh-CN" dirty="0"/>
              <a:t>18pt</a:t>
            </a:r>
            <a:endParaRPr lang="zh-CN" altLang="en-US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7"/>
          </p:nvPr>
        </p:nvSpPr>
        <p:spPr>
          <a:xfrm>
            <a:off x="200026" y="1178719"/>
            <a:ext cx="6455999" cy="326469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GB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29001" y="4795838"/>
            <a:ext cx="2627313" cy="1483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450">
                <a:solidFill>
                  <a:schemeClr val="tx2"/>
                </a:solidFill>
              </a:defRPr>
            </a:lvl1pPr>
          </a:lstStyle>
          <a:p>
            <a:r>
              <a:rPr lang="en-US">
                <a:solidFill>
                  <a:srgbClr val="7F7F7F"/>
                </a:solidFill>
              </a:rPr>
              <a:t>Click to add footer text</a:t>
            </a:r>
            <a:r>
              <a:rPr lang="zh-CN" altLang="en-US">
                <a:solidFill>
                  <a:srgbClr val="7F7F7F"/>
                </a:solidFill>
              </a:rPr>
              <a:t>备注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497348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0026" y="195265"/>
            <a:ext cx="6450117" cy="303089"/>
          </a:xfrm>
          <a:prstGeom prst="rect">
            <a:avLst/>
          </a:prstGeom>
        </p:spPr>
        <p:txBody>
          <a:bodyPr vert="horz" lIns="67500" tIns="35100" rIns="67500" bIns="35100" rtlCol="0" anchor="t">
            <a:no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r>
              <a:rPr lang="zh-CN" altLang="en-US" dirty="0"/>
              <a:t>标题 </a:t>
            </a:r>
            <a:r>
              <a:rPr lang="en-GB" altLang="zh-CN" dirty="0"/>
              <a:t>20pt</a:t>
            </a:r>
            <a:endParaRPr lang="en-GB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00025" y="552451"/>
            <a:ext cx="6447234" cy="297656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1050">
                <a:latin typeface="+mn-lt"/>
                <a:ea typeface="+mn-ea"/>
              </a:defRPr>
            </a:lvl1pPr>
          </a:lstStyle>
          <a:p>
            <a:pPr lvl="0"/>
            <a:r>
              <a:rPr lang="zh-CN" altLang="en-US" dirty="0"/>
              <a:t>文字 </a:t>
            </a:r>
            <a:r>
              <a:rPr lang="en-GB" altLang="zh-CN" dirty="0"/>
              <a:t>18pt</a:t>
            </a:r>
            <a:endParaRPr lang="zh-CN" altLang="en-US" dirty="0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3429001" y="4795132"/>
            <a:ext cx="2627313" cy="148344"/>
          </a:xfrm>
          <a:prstGeom prst="rect">
            <a:avLst/>
          </a:prstGeom>
        </p:spPr>
        <p:txBody>
          <a:bodyPr lIns="68580" tIns="34290" rIns="68580" bIns="34290" anchor="ctr">
            <a:noAutofit/>
          </a:bodyPr>
          <a:lstStyle>
            <a:lvl1pPr>
              <a:spcBef>
                <a:spcPts val="338"/>
              </a:spcBef>
              <a:defRPr sz="45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dirty="0"/>
              <a:t>Click to add footer text</a:t>
            </a:r>
            <a:r>
              <a:rPr lang="zh-CN" altLang="en-US" dirty="0"/>
              <a:t>备注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07014" y="4795706"/>
            <a:ext cx="545604" cy="14763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F7F7F"/>
                </a:solidFill>
              </a:rPr>
              <a:pPr/>
              <a:t>‹#›</a:t>
            </a:fld>
            <a:endParaRPr lang="en-GB" dirty="0">
              <a:solidFill>
                <a:srgbClr val="7F7F7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00027" y="1281113"/>
            <a:ext cx="3164681" cy="3002756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▪</a:t>
            </a:r>
            <a:r>
              <a:rPr lang="zh-CN" altLang="en-US" dirty="0"/>
              <a:t>  第二级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▪  </a:t>
            </a:r>
            <a:r>
              <a:rPr lang="zh-CN" altLang="en-US" dirty="0"/>
              <a:t>第三级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▪  </a:t>
            </a:r>
            <a:r>
              <a:rPr lang="zh-CN" altLang="en-US" dirty="0"/>
              <a:t>第四级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     ▪  </a:t>
            </a:r>
            <a:r>
              <a:rPr lang="zh-CN" altLang="en-US" dirty="0"/>
              <a:t>第五级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3482580" y="1281114"/>
            <a:ext cx="3164681" cy="3002756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▪</a:t>
            </a:r>
            <a:r>
              <a:rPr lang="zh-CN" altLang="en-US" dirty="0"/>
              <a:t>  第二级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▪  </a:t>
            </a:r>
            <a:r>
              <a:rPr lang="zh-CN" altLang="en-US" dirty="0"/>
              <a:t>第三级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▪  </a:t>
            </a:r>
            <a:r>
              <a:rPr lang="zh-CN" altLang="en-US" dirty="0"/>
              <a:t>第四级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     ▪  </a:t>
            </a:r>
            <a:r>
              <a:rPr lang="zh-CN" altLang="en-US" dirty="0"/>
              <a:t>第五级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12957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0026" y="195265"/>
            <a:ext cx="6450117" cy="303089"/>
          </a:xfrm>
          <a:prstGeom prst="rect">
            <a:avLst/>
          </a:prstGeom>
        </p:spPr>
        <p:txBody>
          <a:bodyPr vert="horz" lIns="67500" tIns="35100" rIns="67500" bIns="35100" rtlCol="0" anchor="t">
            <a:no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r>
              <a:rPr lang="zh-CN" altLang="en-US" dirty="0"/>
              <a:t>标题 </a:t>
            </a:r>
            <a:r>
              <a:rPr lang="en-GB" altLang="zh-CN" dirty="0"/>
              <a:t>20pt</a:t>
            </a:r>
            <a:endParaRPr lang="en-GB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200026" y="552451"/>
            <a:ext cx="6449021" cy="297656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1050">
                <a:latin typeface="+mn-lt"/>
                <a:ea typeface="+mn-ea"/>
              </a:defRPr>
            </a:lvl1pPr>
          </a:lstStyle>
          <a:p>
            <a:pPr lvl="0"/>
            <a:r>
              <a:rPr lang="zh-CN" altLang="en-US" dirty="0"/>
              <a:t>文字 </a:t>
            </a:r>
            <a:r>
              <a:rPr lang="en-GB" altLang="zh-CN" dirty="0"/>
              <a:t>18pt</a:t>
            </a:r>
            <a:endParaRPr lang="zh-CN" alt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3429001" y="4795132"/>
            <a:ext cx="2627313" cy="148344"/>
          </a:xfrm>
          <a:prstGeom prst="rect">
            <a:avLst/>
          </a:prstGeom>
        </p:spPr>
        <p:txBody>
          <a:bodyPr lIns="68580" tIns="34290" rIns="68580" bIns="34290" anchor="ctr">
            <a:noAutofit/>
          </a:bodyPr>
          <a:lstStyle>
            <a:lvl1pPr>
              <a:spcBef>
                <a:spcPts val="338"/>
              </a:spcBef>
              <a:defRPr sz="45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dirty="0"/>
              <a:t>Click to add footer text</a:t>
            </a:r>
            <a:r>
              <a:rPr lang="zh-CN" altLang="en-US" dirty="0"/>
              <a:t>备注</a:t>
            </a:r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07014" y="4795706"/>
            <a:ext cx="545604" cy="14763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F7F7F"/>
                </a:solidFill>
              </a:rPr>
              <a:pPr/>
              <a:t>‹#›</a:t>
            </a:fld>
            <a:endParaRPr lang="en-GB" dirty="0">
              <a:solidFill>
                <a:srgbClr val="7F7F7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200025" y="1281113"/>
            <a:ext cx="2069902" cy="3002756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▪</a:t>
            </a:r>
            <a:r>
              <a:rPr lang="zh-CN" altLang="en-US" dirty="0"/>
              <a:t>  第二级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▪  </a:t>
            </a:r>
            <a:r>
              <a:rPr lang="zh-CN" altLang="en-US" dirty="0"/>
              <a:t>第三级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▪  </a:t>
            </a:r>
            <a:r>
              <a:rPr lang="zh-CN" altLang="en-US" dirty="0"/>
              <a:t>第四级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     ▪  </a:t>
            </a:r>
            <a:r>
              <a:rPr lang="zh-CN" altLang="en-US" dirty="0"/>
              <a:t>第五级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2391372" y="1281113"/>
            <a:ext cx="2069902" cy="3002756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▪</a:t>
            </a:r>
            <a:r>
              <a:rPr lang="zh-CN" altLang="en-US" dirty="0"/>
              <a:t>  第二级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▪  </a:t>
            </a:r>
            <a:r>
              <a:rPr lang="zh-CN" altLang="en-US" dirty="0"/>
              <a:t>第三级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▪  </a:t>
            </a:r>
            <a:r>
              <a:rPr lang="zh-CN" altLang="en-US" dirty="0"/>
              <a:t>第四级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     ▪  </a:t>
            </a:r>
            <a:r>
              <a:rPr lang="zh-CN" altLang="en-US" dirty="0"/>
              <a:t>第五级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4579144" y="1281113"/>
            <a:ext cx="2069902" cy="3002756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▪</a:t>
            </a:r>
            <a:r>
              <a:rPr lang="zh-CN" altLang="en-US" dirty="0"/>
              <a:t>  第二级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▪  </a:t>
            </a:r>
            <a:r>
              <a:rPr lang="zh-CN" altLang="en-US" dirty="0"/>
              <a:t>第三级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▪  </a:t>
            </a:r>
            <a:r>
              <a:rPr lang="zh-CN" altLang="en-US" dirty="0"/>
              <a:t>第四级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     ▪  </a:t>
            </a:r>
            <a:r>
              <a:rPr lang="zh-CN" altLang="en-US" dirty="0"/>
              <a:t>第五级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3528036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0026" y="195265"/>
            <a:ext cx="6450117" cy="303089"/>
          </a:xfrm>
          <a:prstGeom prst="rect">
            <a:avLst/>
          </a:prstGeom>
        </p:spPr>
        <p:txBody>
          <a:bodyPr vert="horz" lIns="67500" tIns="35100" rIns="67500" bIns="35100" rtlCol="0" anchor="t">
            <a:no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r>
              <a:rPr lang="zh-CN" altLang="en-US" dirty="0"/>
              <a:t>标题 </a:t>
            </a:r>
            <a:r>
              <a:rPr lang="en-GB" altLang="zh-CN" dirty="0"/>
              <a:t>20pt</a:t>
            </a:r>
            <a:endParaRPr lang="en-GB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00026" y="552451"/>
            <a:ext cx="6450117" cy="297656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1050">
                <a:latin typeface="+mn-lt"/>
                <a:ea typeface="+mn-ea"/>
              </a:defRPr>
            </a:lvl1pPr>
          </a:lstStyle>
          <a:p>
            <a:pPr lvl="0"/>
            <a:r>
              <a:rPr lang="zh-CN" altLang="en-US" dirty="0"/>
              <a:t>文字 </a:t>
            </a:r>
            <a:r>
              <a:rPr lang="en-GB" altLang="zh-CN" dirty="0"/>
              <a:t>18pt</a:t>
            </a:r>
            <a:endParaRPr lang="zh-CN" altLang="en-US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3429001" y="4795132"/>
            <a:ext cx="2627313" cy="148344"/>
          </a:xfrm>
          <a:prstGeom prst="rect">
            <a:avLst/>
          </a:prstGeom>
        </p:spPr>
        <p:txBody>
          <a:bodyPr lIns="68580" tIns="34290" rIns="68580" bIns="34290" anchor="ctr">
            <a:noAutofit/>
          </a:bodyPr>
          <a:lstStyle>
            <a:lvl1pPr>
              <a:spcBef>
                <a:spcPts val="338"/>
              </a:spcBef>
              <a:defRPr sz="45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dirty="0"/>
              <a:t>Click to add footer text</a:t>
            </a:r>
            <a:r>
              <a:rPr lang="zh-CN" altLang="en-US" dirty="0"/>
              <a:t>备注</a:t>
            </a:r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07014" y="4795706"/>
            <a:ext cx="545604" cy="14763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F7F7F"/>
                </a:solidFill>
              </a:rPr>
              <a:pPr/>
              <a:t>‹#›</a:t>
            </a:fld>
            <a:endParaRPr lang="en-GB" dirty="0">
              <a:solidFill>
                <a:srgbClr val="7F7F7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200026" y="1281113"/>
            <a:ext cx="1526977" cy="3002756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▪</a:t>
            </a:r>
            <a:r>
              <a:rPr lang="zh-CN" altLang="en-US" dirty="0"/>
              <a:t>  第二级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▪  </a:t>
            </a:r>
            <a:r>
              <a:rPr lang="zh-CN" altLang="en-US" dirty="0"/>
              <a:t>第三级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▪  </a:t>
            </a:r>
            <a:r>
              <a:rPr lang="zh-CN" altLang="en-US" dirty="0"/>
              <a:t>第四级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     ▪  </a:t>
            </a:r>
            <a:r>
              <a:rPr lang="zh-CN" altLang="en-US" dirty="0"/>
              <a:t>第五级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1844875" y="1281113"/>
            <a:ext cx="1526977" cy="3002756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▪</a:t>
            </a:r>
            <a:r>
              <a:rPr lang="zh-CN" altLang="en-US" dirty="0"/>
              <a:t>  第二级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▪  </a:t>
            </a:r>
            <a:r>
              <a:rPr lang="zh-CN" altLang="en-US" dirty="0"/>
              <a:t>第三级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▪  </a:t>
            </a:r>
            <a:r>
              <a:rPr lang="zh-CN" altLang="en-US" dirty="0"/>
              <a:t>第四级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     ▪  </a:t>
            </a:r>
            <a:r>
              <a:rPr lang="zh-CN" altLang="en-US" dirty="0"/>
              <a:t>第五级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3486152" y="1281113"/>
            <a:ext cx="1526977" cy="3002756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▪</a:t>
            </a:r>
            <a:r>
              <a:rPr lang="zh-CN" altLang="en-US" dirty="0"/>
              <a:t>  第二级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▪  </a:t>
            </a:r>
            <a:r>
              <a:rPr lang="zh-CN" altLang="en-US" dirty="0"/>
              <a:t>第三级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▪  </a:t>
            </a:r>
            <a:r>
              <a:rPr lang="zh-CN" altLang="en-US" dirty="0"/>
              <a:t>第四级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     ▪  </a:t>
            </a:r>
            <a:r>
              <a:rPr lang="zh-CN" altLang="en-US" dirty="0"/>
              <a:t>第五级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5114926" y="1281114"/>
            <a:ext cx="1526977" cy="3002756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▪</a:t>
            </a:r>
            <a:r>
              <a:rPr lang="zh-CN" altLang="en-US" dirty="0"/>
              <a:t>  第二级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▪  </a:t>
            </a:r>
            <a:r>
              <a:rPr lang="zh-CN" altLang="en-US" dirty="0"/>
              <a:t>第三级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▪  </a:t>
            </a:r>
            <a:r>
              <a:rPr lang="zh-CN" altLang="en-US" dirty="0"/>
              <a:t>第四级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     ▪  </a:t>
            </a:r>
            <a:r>
              <a:rPr lang="zh-CN" altLang="en-US" dirty="0"/>
              <a:t>第五级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9526624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0026" y="195265"/>
            <a:ext cx="6450117" cy="303089"/>
          </a:xfrm>
          <a:prstGeom prst="rect">
            <a:avLst/>
          </a:prstGeom>
        </p:spPr>
        <p:txBody>
          <a:bodyPr vert="horz" lIns="67500" tIns="35100" rIns="67500" bIns="35100" rtlCol="0" anchor="t">
            <a:no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r>
              <a:rPr lang="zh-CN" altLang="en-US" dirty="0"/>
              <a:t>标题 </a:t>
            </a:r>
            <a:r>
              <a:rPr lang="en-GB" altLang="zh-CN" dirty="0"/>
              <a:t>20pt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00026" y="552451"/>
            <a:ext cx="6450117" cy="297656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1050">
                <a:latin typeface="+mn-lt"/>
                <a:ea typeface="+mn-ea"/>
              </a:defRPr>
            </a:lvl1pPr>
          </a:lstStyle>
          <a:p>
            <a:pPr lvl="0"/>
            <a:r>
              <a:rPr lang="zh-CN" altLang="en-US" dirty="0"/>
              <a:t>文字 </a:t>
            </a:r>
            <a:r>
              <a:rPr lang="en-GB" altLang="zh-CN" dirty="0"/>
              <a:t>18pt</a:t>
            </a:r>
            <a:endParaRPr lang="zh-CN" alt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3429001" y="4795132"/>
            <a:ext cx="2627313" cy="148344"/>
          </a:xfrm>
          <a:prstGeom prst="rect">
            <a:avLst/>
          </a:prstGeom>
        </p:spPr>
        <p:txBody>
          <a:bodyPr lIns="68580" tIns="34290" rIns="68580" bIns="34290" anchor="ctr">
            <a:noAutofit/>
          </a:bodyPr>
          <a:lstStyle>
            <a:lvl1pPr>
              <a:spcBef>
                <a:spcPts val="338"/>
              </a:spcBef>
              <a:defRPr sz="45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dirty="0"/>
              <a:t>Click to add footer text</a:t>
            </a:r>
            <a:r>
              <a:rPr lang="zh-CN" altLang="en-US" dirty="0"/>
              <a:t>备注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07014" y="4795706"/>
            <a:ext cx="545604" cy="14763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F7F7F"/>
                </a:solidFill>
              </a:rPr>
              <a:pPr/>
              <a:t>‹#›</a:t>
            </a:fld>
            <a:endParaRPr lang="en-GB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801793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x Content with Spac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>
                <a:solidFill>
                  <a:srgbClr val="7F7F7F"/>
                </a:solidFill>
              </a:rPr>
              <a:pPr/>
              <a:t>‹#›</a:t>
            </a:fld>
            <a:endParaRPr lang="en-GB" dirty="0">
              <a:solidFill>
                <a:srgbClr val="7F7F7F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0026" y="195265"/>
            <a:ext cx="6450117" cy="303089"/>
          </a:xfrm>
          <a:prstGeom prst="rect">
            <a:avLst/>
          </a:prstGeom>
        </p:spPr>
        <p:txBody>
          <a:bodyPr vert="horz" lIns="67500" tIns="35100" rIns="67500" bIns="35100" rtlCol="0" anchor="t">
            <a:no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r>
              <a:rPr lang="zh-CN" altLang="en-US" dirty="0"/>
              <a:t>标题 </a:t>
            </a:r>
            <a:r>
              <a:rPr lang="en-GB" altLang="zh-CN" dirty="0"/>
              <a:t>20pt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00027" y="552451"/>
            <a:ext cx="6448425" cy="297656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1050">
                <a:latin typeface="+mn-lt"/>
                <a:ea typeface="+mn-ea"/>
              </a:defRPr>
            </a:lvl1pPr>
          </a:lstStyle>
          <a:p>
            <a:pPr lvl="0"/>
            <a:r>
              <a:rPr lang="zh-CN" altLang="en-US" dirty="0"/>
              <a:t>文字 </a:t>
            </a:r>
            <a:r>
              <a:rPr lang="en-GB" altLang="zh-CN" dirty="0"/>
              <a:t>18pt</a:t>
            </a:r>
            <a:endParaRPr lang="zh-CN" alt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200027" y="982269"/>
            <a:ext cx="6448425" cy="297656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900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文字 </a:t>
            </a:r>
            <a:r>
              <a:rPr lang="en-GB" altLang="zh-CN" dirty="0"/>
              <a:t>16pt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00027" y="1281112"/>
            <a:ext cx="3164681" cy="300513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▪</a:t>
            </a:r>
            <a:r>
              <a:rPr lang="zh-CN" altLang="en-US" dirty="0"/>
              <a:t>  第二级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▪  </a:t>
            </a:r>
            <a:r>
              <a:rPr lang="zh-CN" altLang="en-US" dirty="0"/>
              <a:t>第三级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▪  </a:t>
            </a:r>
            <a:r>
              <a:rPr lang="zh-CN" altLang="en-US" dirty="0"/>
              <a:t>第四级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     ▪  </a:t>
            </a:r>
            <a:r>
              <a:rPr lang="zh-CN" altLang="en-US" dirty="0"/>
              <a:t>第五级</a:t>
            </a:r>
            <a:endParaRPr lang="en-GB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29001" y="4795838"/>
            <a:ext cx="2627313" cy="1483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450">
                <a:solidFill>
                  <a:schemeClr val="tx2"/>
                </a:solidFill>
              </a:defRPr>
            </a:lvl1pPr>
          </a:lstStyle>
          <a:p>
            <a:r>
              <a:rPr lang="en-US">
                <a:solidFill>
                  <a:srgbClr val="7F7F7F"/>
                </a:solidFill>
              </a:rPr>
              <a:t>Click to add footer text</a:t>
            </a:r>
            <a:r>
              <a:rPr lang="zh-CN" altLang="en-US">
                <a:solidFill>
                  <a:srgbClr val="7F7F7F"/>
                </a:solidFill>
              </a:rPr>
              <a:t>备注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821159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x Column with Spac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>
                <a:solidFill>
                  <a:srgbClr val="7F7F7F"/>
                </a:solidFill>
              </a:rPr>
              <a:pPr/>
              <a:t>‹#›</a:t>
            </a:fld>
            <a:endParaRPr lang="en-GB" dirty="0">
              <a:solidFill>
                <a:srgbClr val="7F7F7F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0026" y="195265"/>
            <a:ext cx="6450117" cy="303089"/>
          </a:xfrm>
          <a:prstGeom prst="rect">
            <a:avLst/>
          </a:prstGeom>
        </p:spPr>
        <p:txBody>
          <a:bodyPr vert="horz" lIns="67500" tIns="35100" rIns="67500" bIns="35100" rtlCol="0" anchor="t">
            <a:no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r>
              <a:rPr lang="zh-CN" altLang="en-US" dirty="0"/>
              <a:t>标题 </a:t>
            </a:r>
            <a:r>
              <a:rPr lang="en-GB" altLang="zh-CN" dirty="0"/>
              <a:t>20pt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00025" y="552451"/>
            <a:ext cx="6447234" cy="297656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1050">
                <a:latin typeface="+mn-lt"/>
                <a:ea typeface="+mn-ea"/>
              </a:defRPr>
            </a:lvl1pPr>
          </a:lstStyle>
          <a:p>
            <a:pPr lvl="0"/>
            <a:r>
              <a:rPr lang="zh-CN" altLang="en-US" dirty="0"/>
              <a:t>文字 </a:t>
            </a:r>
            <a:r>
              <a:rPr lang="en-GB" altLang="zh-CN" dirty="0"/>
              <a:t>18pt</a:t>
            </a:r>
            <a:endParaRPr lang="zh-CN" alt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482762" y="982269"/>
            <a:ext cx="3166881" cy="297656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900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文字 </a:t>
            </a:r>
            <a:r>
              <a:rPr lang="en-GB" altLang="zh-CN" dirty="0"/>
              <a:t>16pt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3482580" y="1281112"/>
            <a:ext cx="3164681" cy="300513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▪</a:t>
            </a:r>
            <a:r>
              <a:rPr lang="zh-CN" altLang="en-US" dirty="0"/>
              <a:t>  第二级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▪  </a:t>
            </a:r>
            <a:r>
              <a:rPr lang="zh-CN" altLang="en-US" dirty="0"/>
              <a:t>第三级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▪  </a:t>
            </a:r>
            <a:r>
              <a:rPr lang="zh-CN" altLang="en-US" dirty="0"/>
              <a:t>第四级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     ▪  </a:t>
            </a:r>
            <a:r>
              <a:rPr lang="zh-CN" altLang="en-US" dirty="0"/>
              <a:t>第五级</a:t>
            </a:r>
            <a:endParaRPr lang="en-GB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29001" y="4795838"/>
            <a:ext cx="2627313" cy="1483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450">
                <a:solidFill>
                  <a:schemeClr val="tx2"/>
                </a:solidFill>
              </a:defRPr>
            </a:lvl1pPr>
          </a:lstStyle>
          <a:p>
            <a:r>
              <a:rPr lang="en-US">
                <a:solidFill>
                  <a:srgbClr val="7F7F7F"/>
                </a:solidFill>
              </a:rPr>
              <a:t>Click to add footer text</a:t>
            </a:r>
            <a:r>
              <a:rPr lang="zh-CN" altLang="en-US">
                <a:solidFill>
                  <a:srgbClr val="7F7F7F"/>
                </a:solidFill>
              </a:rPr>
              <a:t>备注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090444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x Column Layout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>
                <a:solidFill>
                  <a:srgbClr val="7F7F7F"/>
                </a:solidFill>
              </a:rPr>
              <a:pPr/>
              <a:t>‹#›</a:t>
            </a:fld>
            <a:endParaRPr lang="en-GB" dirty="0">
              <a:solidFill>
                <a:srgbClr val="7F7F7F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0026" y="195265"/>
            <a:ext cx="6450117" cy="303089"/>
          </a:xfrm>
          <a:prstGeom prst="rect">
            <a:avLst/>
          </a:prstGeom>
        </p:spPr>
        <p:txBody>
          <a:bodyPr vert="horz" lIns="67500" tIns="35100" rIns="67500" bIns="35100" rtlCol="0" anchor="t">
            <a:no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r>
              <a:rPr lang="zh-CN" altLang="en-US" dirty="0"/>
              <a:t>标题 </a:t>
            </a:r>
            <a:r>
              <a:rPr lang="en-GB" altLang="zh-CN" dirty="0"/>
              <a:t>20pt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00027" y="552451"/>
            <a:ext cx="6447233" cy="297656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1050">
                <a:latin typeface="+mn-lt"/>
                <a:ea typeface="+mn-ea"/>
              </a:defRPr>
            </a:lvl1pPr>
          </a:lstStyle>
          <a:p>
            <a:pPr lvl="0"/>
            <a:r>
              <a:rPr lang="zh-CN" altLang="en-US" dirty="0"/>
              <a:t>文字 </a:t>
            </a:r>
            <a:r>
              <a:rPr lang="en-GB" altLang="zh-CN" dirty="0"/>
              <a:t>18pt</a:t>
            </a:r>
            <a:endParaRPr lang="zh-CN" alt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200027" y="982269"/>
            <a:ext cx="6448425" cy="297656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900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文字 </a:t>
            </a:r>
            <a:r>
              <a:rPr lang="en-GB" altLang="zh-CN" dirty="0"/>
              <a:t>16pt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200027" y="1281112"/>
            <a:ext cx="3164681" cy="300513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▪</a:t>
            </a:r>
            <a:r>
              <a:rPr lang="zh-CN" altLang="en-US" dirty="0"/>
              <a:t>  第二级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▪  </a:t>
            </a:r>
            <a:r>
              <a:rPr lang="zh-CN" altLang="en-US" dirty="0"/>
              <a:t>第三级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▪  </a:t>
            </a:r>
            <a:r>
              <a:rPr lang="zh-CN" altLang="en-US" dirty="0"/>
              <a:t>第四级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     ▪  </a:t>
            </a:r>
            <a:r>
              <a:rPr lang="zh-CN" altLang="en-US" dirty="0"/>
              <a:t>第五级</a:t>
            </a:r>
            <a:endParaRPr lang="en-GB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3482579" y="1281112"/>
            <a:ext cx="3164681" cy="3005138"/>
          </a:xfrm>
          <a:prstGeom prst="rect">
            <a:avLst/>
          </a:prstGeom>
        </p:spPr>
        <p:txBody>
          <a:bodyPr lIns="68580" tIns="34290" rIns="68580" bIns="34290"/>
          <a:lstStyle>
            <a:lvl1pPr marL="0" marR="0" indent="0" algn="l" defTabSz="51435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zh-CN" altLang="en-US" dirty="0"/>
              <a:t>单击图标添加图片</a:t>
            </a:r>
            <a:r>
              <a:rPr lang="en-GB" altLang="zh-CN" dirty="0"/>
              <a:t>picture</a:t>
            </a:r>
            <a:endParaRPr lang="en-GB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29001" y="4795838"/>
            <a:ext cx="2627313" cy="1483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450">
                <a:solidFill>
                  <a:schemeClr val="tx2"/>
                </a:solidFill>
              </a:defRPr>
            </a:lvl1pPr>
          </a:lstStyle>
          <a:p>
            <a:r>
              <a:rPr lang="en-US">
                <a:solidFill>
                  <a:srgbClr val="7F7F7F"/>
                </a:solidFill>
              </a:rPr>
              <a:t>Click to add footer text</a:t>
            </a:r>
            <a:r>
              <a:rPr lang="zh-CN" altLang="en-US">
                <a:solidFill>
                  <a:srgbClr val="7F7F7F"/>
                </a:solidFill>
              </a:rPr>
              <a:t>备注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285331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x Column Layou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>
                <a:solidFill>
                  <a:srgbClr val="7F7F7F"/>
                </a:solidFill>
              </a:rPr>
              <a:pPr/>
              <a:t>‹#›</a:t>
            </a:fld>
            <a:endParaRPr lang="en-GB" dirty="0">
              <a:solidFill>
                <a:srgbClr val="7F7F7F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0026" y="195265"/>
            <a:ext cx="6450117" cy="303089"/>
          </a:xfrm>
          <a:prstGeom prst="rect">
            <a:avLst/>
          </a:prstGeom>
        </p:spPr>
        <p:txBody>
          <a:bodyPr vert="horz" lIns="67500" tIns="35100" rIns="67500" bIns="35100" rtlCol="0" anchor="t">
            <a:no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r>
              <a:rPr lang="zh-CN" altLang="en-US" dirty="0"/>
              <a:t>标题 </a:t>
            </a:r>
            <a:r>
              <a:rPr lang="en-GB" altLang="zh-CN" dirty="0"/>
              <a:t>20pt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00025" y="552451"/>
            <a:ext cx="6447234" cy="297656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1050">
                <a:latin typeface="+mn-lt"/>
                <a:ea typeface="+mn-ea"/>
              </a:defRPr>
            </a:lvl1pPr>
          </a:lstStyle>
          <a:p>
            <a:pPr lvl="0"/>
            <a:r>
              <a:rPr lang="zh-CN" altLang="en-US" dirty="0"/>
              <a:t>文字 </a:t>
            </a:r>
            <a:r>
              <a:rPr lang="en-GB" altLang="zh-CN" dirty="0"/>
              <a:t>18pt</a:t>
            </a:r>
            <a:endParaRPr lang="zh-CN" alt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482762" y="982269"/>
            <a:ext cx="3166881" cy="297656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900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文字 </a:t>
            </a:r>
            <a:r>
              <a:rPr lang="en-GB" altLang="zh-CN" dirty="0"/>
              <a:t>16pt</a:t>
            </a:r>
            <a:endParaRPr lang="en-GB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200026" y="1281112"/>
            <a:ext cx="3164681" cy="3005138"/>
          </a:xfrm>
          <a:prstGeom prst="rect">
            <a:avLst/>
          </a:prstGeom>
        </p:spPr>
        <p:txBody>
          <a:bodyPr lIns="68580" tIns="34290" rIns="68580" bIns="34290"/>
          <a:lstStyle>
            <a:lvl1pPr marL="0" marR="0" indent="0" algn="l" defTabSz="51435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zh-CN" altLang="en-US" dirty="0"/>
              <a:t>单击图标添加图片</a:t>
            </a:r>
            <a:r>
              <a:rPr lang="en-GB" altLang="zh-CN" dirty="0"/>
              <a:t>picture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3482579" y="1281112"/>
            <a:ext cx="3164681" cy="300513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▪</a:t>
            </a:r>
            <a:r>
              <a:rPr lang="zh-CN" altLang="en-US" dirty="0"/>
              <a:t>  第二级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▪  </a:t>
            </a:r>
            <a:r>
              <a:rPr lang="zh-CN" altLang="en-US" dirty="0"/>
              <a:t>第三级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▪  </a:t>
            </a:r>
            <a:r>
              <a:rPr lang="zh-CN" altLang="en-US" dirty="0"/>
              <a:t>第四级</a:t>
            </a:r>
            <a:r>
              <a:rPr lang="en-GB" altLang="zh-CN" dirty="0"/>
              <a:t/>
            </a:r>
            <a:br>
              <a:rPr lang="en-GB" altLang="zh-CN" dirty="0"/>
            </a:br>
            <a:r>
              <a:rPr lang="en-GB" altLang="zh-CN" dirty="0"/>
              <a:t>               ▪  </a:t>
            </a:r>
            <a:r>
              <a:rPr lang="zh-CN" altLang="en-US" dirty="0"/>
              <a:t>第五级</a:t>
            </a:r>
            <a:endParaRPr lang="en-GB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29001" y="4795838"/>
            <a:ext cx="2627313" cy="1483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450">
                <a:solidFill>
                  <a:schemeClr val="tx2"/>
                </a:solidFill>
              </a:defRPr>
            </a:lvl1pPr>
          </a:lstStyle>
          <a:p>
            <a:r>
              <a:rPr lang="en-US">
                <a:solidFill>
                  <a:srgbClr val="7F7F7F"/>
                </a:solidFill>
              </a:rPr>
              <a:t>Click to add footer text</a:t>
            </a:r>
            <a:r>
              <a:rPr lang="zh-CN" altLang="en-US">
                <a:solidFill>
                  <a:srgbClr val="7F7F7F"/>
                </a:solidFill>
              </a:rPr>
              <a:t>备注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97926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>
                <a:solidFill>
                  <a:srgbClr val="7F7F7F"/>
                </a:solidFill>
              </a:rPr>
              <a:pPr/>
              <a:t>‹#›</a:t>
            </a:fld>
            <a:endParaRPr lang="en-GB" dirty="0">
              <a:solidFill>
                <a:srgbClr val="7F7F7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</a:rPr>
              <a:t>Click to add footer text</a:t>
            </a:r>
            <a:r>
              <a:rPr lang="zh-CN" altLang="en-US">
                <a:solidFill>
                  <a:srgbClr val="7F7F7F"/>
                </a:solidFill>
              </a:rPr>
              <a:t>备注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200026" y="195265"/>
            <a:ext cx="6450117" cy="303089"/>
          </a:xfrm>
          <a:prstGeom prst="rect">
            <a:avLst/>
          </a:prstGeom>
        </p:spPr>
        <p:txBody>
          <a:bodyPr vert="horz" lIns="67500" tIns="35100" rIns="67500" bIns="35100" rtlCol="0" anchor="t">
            <a:noAutofit/>
          </a:bodyPr>
          <a:lstStyle>
            <a:lvl1pPr>
              <a:defRPr>
                <a:latin typeface="+mn-lt"/>
                <a:ea typeface="+mn-ea"/>
              </a:defRPr>
            </a:lvl1pPr>
          </a:lstStyle>
          <a:p>
            <a:r>
              <a:rPr lang="zh-CN" altLang="en-US" dirty="0"/>
              <a:t>标题 </a:t>
            </a:r>
            <a:r>
              <a:rPr lang="en-GB" altLang="zh-CN" dirty="0"/>
              <a:t>20pt</a:t>
            </a:r>
            <a:endParaRPr lang="en-GB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00026" y="552451"/>
            <a:ext cx="6450117" cy="297656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1050">
                <a:latin typeface="+mn-lt"/>
                <a:ea typeface="+mn-ea"/>
              </a:defRPr>
            </a:lvl1pPr>
          </a:lstStyle>
          <a:p>
            <a:pPr lvl="0"/>
            <a:r>
              <a:rPr lang="zh-CN" altLang="en-US" dirty="0"/>
              <a:t>文字 </a:t>
            </a:r>
            <a:r>
              <a:rPr lang="en-GB" altLang="zh-CN" dirty="0"/>
              <a:t>18pt</a:t>
            </a:r>
            <a:endParaRPr lang="zh-CN" alt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200026" y="1013223"/>
            <a:ext cx="6452592" cy="3459956"/>
          </a:xfrm>
          <a:prstGeom prst="rect">
            <a:avLst/>
          </a:prstGeom>
        </p:spPr>
        <p:txBody>
          <a:bodyPr lIns="68580" tIns="34290" rIns="68580" bIns="34290" anchor="ctr" anchorCtr="1"/>
          <a:lstStyle>
            <a:lvl1pPr marL="0" marR="0" indent="0" algn="l" defTabSz="51435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zh-CN" altLang="en-US" dirty="0"/>
              <a:t>单击图标添加图片</a:t>
            </a:r>
            <a:r>
              <a:rPr lang="en-GB" altLang="zh-CN" dirty="0"/>
              <a:t>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417244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42901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4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2901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483772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4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3483772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560A4-1BD1-48A4-A7DC-06DE1CE065D5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F5178-2A3F-422A-96F5-F5F39DB45B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5514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07014" y="4795706"/>
            <a:ext cx="545604" cy="14763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2"/>
                </a:solidFill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F7F7F"/>
                </a:solidFill>
              </a:rPr>
              <a:pPr/>
              <a:t>‹#›</a:t>
            </a:fld>
            <a:endParaRPr lang="en-GB" dirty="0">
              <a:solidFill>
                <a:srgbClr val="7F7F7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29001" y="4795838"/>
            <a:ext cx="2627313" cy="1483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450">
                <a:solidFill>
                  <a:schemeClr val="tx2"/>
                </a:solidFill>
              </a:defRPr>
            </a:lvl1pPr>
          </a:lstStyle>
          <a:p>
            <a:r>
              <a:rPr lang="en-US">
                <a:solidFill>
                  <a:srgbClr val="7F7F7F"/>
                </a:solidFill>
              </a:rPr>
              <a:t>Click to add footer text</a:t>
            </a:r>
            <a:r>
              <a:rPr lang="zh-CN" altLang="en-US">
                <a:solidFill>
                  <a:srgbClr val="7F7F7F"/>
                </a:solidFill>
              </a:rPr>
              <a:t>备注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675528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asur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4BEE3-566C-4068-A777-C3A4762E861B}" type="slidenum">
              <a:rPr lang="en-GB" smtClean="0">
                <a:solidFill>
                  <a:srgbClr val="7F7F7F"/>
                </a:solidFill>
              </a:rPr>
              <a:pPr/>
              <a:t>‹#›</a:t>
            </a:fld>
            <a:endParaRPr lang="en-GB" dirty="0">
              <a:solidFill>
                <a:srgbClr val="7F7F7F"/>
              </a:solidFill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-642938" y="-328747"/>
            <a:ext cx="7715250" cy="5035541"/>
            <a:chOff x="-1143000" y="-438330"/>
            <a:chExt cx="13716000" cy="6714054"/>
          </a:xfrm>
        </p:grpSpPr>
        <p:cxnSp>
          <p:nvCxnSpPr>
            <p:cNvPr id="5" name="Straight Connector 4"/>
            <p:cNvCxnSpPr/>
            <p:nvPr userDrawn="1"/>
          </p:nvCxnSpPr>
          <p:spPr>
            <a:xfrm>
              <a:off x="11826875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>
              <a:off x="-256200" y="1138238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 userDrawn="1"/>
          </p:nvCxnSpPr>
          <p:spPr>
            <a:xfrm>
              <a:off x="-256200" y="1710267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-256200" y="612000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 userDrawn="1"/>
          </p:nvSpPr>
          <p:spPr>
            <a:xfrm>
              <a:off x="-747711" y="1075581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50"/>
              <a:r>
                <a:rPr lang="en-GB" sz="450" dirty="0">
                  <a:solidFill>
                    <a:srgbClr val="7F7F7F"/>
                  </a:solidFill>
                </a:rPr>
                <a:t>3.16cm</a:t>
              </a:r>
            </a:p>
          </p:txBody>
        </p:sp>
        <p:cxnSp>
          <p:nvCxnSpPr>
            <p:cNvPr id="10" name="Straight Connector 9"/>
            <p:cNvCxnSpPr/>
            <p:nvPr userDrawn="1"/>
          </p:nvCxnSpPr>
          <p:spPr>
            <a:xfrm>
              <a:off x="-256200" y="2282296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 userDrawn="1"/>
          </p:nvCxnSpPr>
          <p:spPr>
            <a:xfrm>
              <a:off x="-256200" y="2854325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-256200" y="3426354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-256200" y="3998383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>
              <a:off x="-256200" y="4570412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-256200" y="5142441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-256200" y="5714470"/>
              <a:ext cx="180000" cy="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>
              <a:off x="114935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2120034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309071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406140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>
              <a:off x="5032086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600277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>
              <a:off x="6973454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794413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891482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9885506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1085619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1104900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1007727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9105543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8133816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7162089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>
              <a:off x="6190362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>
            <a:xfrm>
              <a:off x="5218635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>
            <a:xfrm>
              <a:off x="4246908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>
            <a:xfrm>
              <a:off x="3275181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>
            <a:xfrm>
              <a:off x="2303454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>
            <a:xfrm>
              <a:off x="1331727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 userDrawn="1"/>
          </p:nvSpPr>
          <p:spPr>
            <a:xfrm>
              <a:off x="-747711" y="164615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50"/>
              <a:r>
                <a:rPr lang="en-GB" sz="450" dirty="0">
                  <a:solidFill>
                    <a:srgbClr val="7F7F7F"/>
                  </a:solidFill>
                </a:rPr>
                <a:t>4.75cm</a:t>
              </a:r>
            </a:p>
          </p:txBody>
        </p:sp>
        <p:sp>
          <p:nvSpPr>
            <p:cNvPr id="40" name="TextBox 39"/>
            <p:cNvSpPr txBox="1"/>
            <p:nvPr userDrawn="1"/>
          </p:nvSpPr>
          <p:spPr>
            <a:xfrm>
              <a:off x="-747711" y="2216733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50"/>
              <a:r>
                <a:rPr lang="en-GB" sz="450" dirty="0">
                  <a:solidFill>
                    <a:srgbClr val="7F7F7F"/>
                  </a:solidFill>
                </a:rPr>
                <a:t>6.34cm</a:t>
              </a:r>
            </a:p>
          </p:txBody>
        </p:sp>
        <p:sp>
          <p:nvSpPr>
            <p:cNvPr id="41" name="TextBox 40"/>
            <p:cNvSpPr txBox="1"/>
            <p:nvPr userDrawn="1"/>
          </p:nvSpPr>
          <p:spPr>
            <a:xfrm>
              <a:off x="-747711" y="2787309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50"/>
              <a:r>
                <a:rPr lang="en-GB" sz="450" dirty="0">
                  <a:solidFill>
                    <a:srgbClr val="7F7F7F"/>
                  </a:solidFill>
                </a:rPr>
                <a:t>7.93cm</a:t>
              </a:r>
            </a:p>
          </p:txBody>
        </p:sp>
        <p:sp>
          <p:nvSpPr>
            <p:cNvPr id="42" name="TextBox 41"/>
            <p:cNvSpPr txBox="1"/>
            <p:nvPr userDrawn="1"/>
          </p:nvSpPr>
          <p:spPr>
            <a:xfrm>
              <a:off x="-747711" y="3357886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50"/>
              <a:r>
                <a:rPr lang="en-GB" sz="450" dirty="0">
                  <a:solidFill>
                    <a:srgbClr val="7F7F7F"/>
                  </a:solidFill>
                </a:rPr>
                <a:t>9.52cm</a:t>
              </a:r>
            </a:p>
          </p:txBody>
        </p:sp>
        <p:sp>
          <p:nvSpPr>
            <p:cNvPr id="43" name="TextBox 42"/>
            <p:cNvSpPr txBox="1"/>
            <p:nvPr userDrawn="1"/>
          </p:nvSpPr>
          <p:spPr>
            <a:xfrm>
              <a:off x="-747711" y="3928462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50"/>
              <a:r>
                <a:rPr lang="en-GB" sz="450" dirty="0">
                  <a:solidFill>
                    <a:srgbClr val="7F7F7F"/>
                  </a:solidFill>
                </a:rPr>
                <a:t>11.11cm</a:t>
              </a:r>
            </a:p>
          </p:txBody>
        </p:sp>
        <p:sp>
          <p:nvSpPr>
            <p:cNvPr id="44" name="TextBox 43"/>
            <p:cNvSpPr txBox="1"/>
            <p:nvPr userDrawn="1"/>
          </p:nvSpPr>
          <p:spPr>
            <a:xfrm>
              <a:off x="-747711" y="4499038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50"/>
              <a:r>
                <a:rPr lang="en-GB" sz="450" dirty="0">
                  <a:solidFill>
                    <a:srgbClr val="7F7F7F"/>
                  </a:solidFill>
                </a:rPr>
                <a:t>12.70cm</a:t>
              </a:r>
            </a:p>
          </p:txBody>
        </p:sp>
        <p:sp>
          <p:nvSpPr>
            <p:cNvPr id="45" name="TextBox 44"/>
            <p:cNvSpPr txBox="1"/>
            <p:nvPr userDrawn="1"/>
          </p:nvSpPr>
          <p:spPr>
            <a:xfrm>
              <a:off x="-747711" y="5069613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50"/>
              <a:r>
                <a:rPr lang="en-GB" sz="450" dirty="0">
                  <a:solidFill>
                    <a:srgbClr val="7F7F7F"/>
                  </a:solidFill>
                </a:rPr>
                <a:t>14.29cm</a:t>
              </a:r>
            </a:p>
          </p:txBody>
        </p:sp>
        <p:sp>
          <p:nvSpPr>
            <p:cNvPr id="46" name="TextBox 45"/>
            <p:cNvSpPr txBox="1"/>
            <p:nvPr userDrawn="1"/>
          </p:nvSpPr>
          <p:spPr>
            <a:xfrm>
              <a:off x="-747711" y="5640189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50"/>
              <a:r>
                <a:rPr lang="en-GB" sz="450" dirty="0">
                  <a:solidFill>
                    <a:srgbClr val="7F7F7F"/>
                  </a:solidFill>
                </a:rPr>
                <a:t>15.87cm</a:t>
              </a:r>
            </a:p>
          </p:txBody>
        </p:sp>
        <p:sp>
          <p:nvSpPr>
            <p:cNvPr id="47" name="TextBox 46"/>
            <p:cNvSpPr txBox="1"/>
            <p:nvPr userDrawn="1"/>
          </p:nvSpPr>
          <p:spPr>
            <a:xfrm>
              <a:off x="-747711" y="6060281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50"/>
              <a:r>
                <a:rPr lang="en-GB" sz="450" dirty="0">
                  <a:solidFill>
                    <a:srgbClr val="7F7F7F"/>
                  </a:solidFill>
                </a:rPr>
                <a:t>17.00cm</a:t>
              </a:r>
            </a:p>
          </p:txBody>
        </p:sp>
        <p:sp>
          <p:nvSpPr>
            <p:cNvPr id="48" name="TextBox 47"/>
            <p:cNvSpPr txBox="1"/>
            <p:nvPr userDrawn="1"/>
          </p:nvSpPr>
          <p:spPr>
            <a:xfrm>
              <a:off x="304801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514350"/>
              <a:r>
                <a:rPr lang="en-GB" sz="450" dirty="0">
                  <a:solidFill>
                    <a:srgbClr val="7F7F7F"/>
                  </a:solidFill>
                </a:rPr>
                <a:t>1.00cm</a:t>
              </a:r>
            </a:p>
          </p:txBody>
        </p:sp>
        <p:sp>
          <p:nvSpPr>
            <p:cNvPr id="49" name="TextBox 48"/>
            <p:cNvSpPr txBox="1"/>
            <p:nvPr userDrawn="1"/>
          </p:nvSpPr>
          <p:spPr>
            <a:xfrm>
              <a:off x="1276839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514350"/>
              <a:r>
                <a:rPr lang="en-GB" sz="450" dirty="0">
                  <a:solidFill>
                    <a:srgbClr val="7F7F7F"/>
                  </a:solidFill>
                </a:rPr>
                <a:t>3.70cm</a:t>
              </a:r>
            </a:p>
          </p:txBody>
        </p:sp>
        <p:sp>
          <p:nvSpPr>
            <p:cNvPr id="50" name="TextBox 49"/>
            <p:cNvSpPr txBox="1"/>
            <p:nvPr userDrawn="1"/>
          </p:nvSpPr>
          <p:spPr>
            <a:xfrm>
              <a:off x="2248876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514350"/>
              <a:r>
                <a:rPr lang="en-GB" sz="450" dirty="0">
                  <a:solidFill>
                    <a:srgbClr val="7F7F7F"/>
                  </a:solidFill>
                </a:rPr>
                <a:t>6.40cm</a:t>
              </a:r>
            </a:p>
          </p:txBody>
        </p:sp>
        <p:sp>
          <p:nvSpPr>
            <p:cNvPr id="51" name="TextBox 50"/>
            <p:cNvSpPr txBox="1"/>
            <p:nvPr userDrawn="1"/>
          </p:nvSpPr>
          <p:spPr>
            <a:xfrm>
              <a:off x="3220915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514350"/>
              <a:r>
                <a:rPr lang="en-GB" sz="450" dirty="0">
                  <a:solidFill>
                    <a:srgbClr val="7F7F7F"/>
                  </a:solidFill>
                </a:rPr>
                <a:t>9.10cm</a:t>
              </a:r>
            </a:p>
          </p:txBody>
        </p:sp>
        <p:sp>
          <p:nvSpPr>
            <p:cNvPr id="52" name="TextBox 51"/>
            <p:cNvSpPr txBox="1"/>
            <p:nvPr userDrawn="1"/>
          </p:nvSpPr>
          <p:spPr>
            <a:xfrm>
              <a:off x="4192952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514350"/>
              <a:r>
                <a:rPr lang="en-GB" sz="450" dirty="0">
                  <a:solidFill>
                    <a:srgbClr val="7F7F7F"/>
                  </a:solidFill>
                </a:rPr>
                <a:t>11.80cm</a:t>
              </a:r>
            </a:p>
          </p:txBody>
        </p:sp>
        <p:sp>
          <p:nvSpPr>
            <p:cNvPr id="53" name="TextBox 52"/>
            <p:cNvSpPr txBox="1"/>
            <p:nvPr userDrawn="1"/>
          </p:nvSpPr>
          <p:spPr>
            <a:xfrm>
              <a:off x="5164989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514350"/>
              <a:r>
                <a:rPr lang="en-GB" sz="450" dirty="0">
                  <a:solidFill>
                    <a:srgbClr val="7F7F7F"/>
                  </a:solidFill>
                </a:rPr>
                <a:t>14.50cm</a:t>
              </a:r>
            </a:p>
          </p:txBody>
        </p:sp>
        <p:sp>
          <p:nvSpPr>
            <p:cNvPr id="54" name="TextBox 53"/>
            <p:cNvSpPr txBox="1"/>
            <p:nvPr userDrawn="1"/>
          </p:nvSpPr>
          <p:spPr>
            <a:xfrm>
              <a:off x="6137028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514350"/>
              <a:r>
                <a:rPr lang="en-GB" sz="450" dirty="0">
                  <a:solidFill>
                    <a:srgbClr val="7F7F7F"/>
                  </a:solidFill>
                </a:rPr>
                <a:t>17.20cm</a:t>
              </a:r>
            </a:p>
          </p:txBody>
        </p:sp>
        <p:sp>
          <p:nvSpPr>
            <p:cNvPr id="55" name="TextBox 54"/>
            <p:cNvSpPr txBox="1"/>
            <p:nvPr userDrawn="1"/>
          </p:nvSpPr>
          <p:spPr>
            <a:xfrm>
              <a:off x="7109067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514350"/>
              <a:r>
                <a:rPr lang="en-GB" sz="450" dirty="0">
                  <a:solidFill>
                    <a:srgbClr val="7F7F7F"/>
                  </a:solidFill>
                </a:rPr>
                <a:t>9.90cm</a:t>
              </a:r>
            </a:p>
          </p:txBody>
        </p:sp>
        <p:sp>
          <p:nvSpPr>
            <p:cNvPr id="56" name="TextBox 55"/>
            <p:cNvSpPr txBox="1"/>
            <p:nvPr userDrawn="1"/>
          </p:nvSpPr>
          <p:spPr>
            <a:xfrm>
              <a:off x="8081105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514350"/>
              <a:r>
                <a:rPr lang="en-GB" sz="450" dirty="0">
                  <a:solidFill>
                    <a:srgbClr val="7F7F7F"/>
                  </a:solidFill>
                </a:rPr>
                <a:t>22.60cm</a:t>
              </a:r>
            </a:p>
          </p:txBody>
        </p:sp>
        <p:sp>
          <p:nvSpPr>
            <p:cNvPr id="57" name="TextBox 56"/>
            <p:cNvSpPr txBox="1"/>
            <p:nvPr userDrawn="1"/>
          </p:nvSpPr>
          <p:spPr>
            <a:xfrm>
              <a:off x="9053143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514350"/>
              <a:r>
                <a:rPr lang="en-GB" sz="450" dirty="0">
                  <a:solidFill>
                    <a:srgbClr val="7F7F7F"/>
                  </a:solidFill>
                </a:rPr>
                <a:t>25.30cm</a:t>
              </a:r>
            </a:p>
          </p:txBody>
        </p:sp>
        <p:sp>
          <p:nvSpPr>
            <p:cNvPr id="58" name="TextBox 57"/>
            <p:cNvSpPr txBox="1"/>
            <p:nvPr userDrawn="1"/>
          </p:nvSpPr>
          <p:spPr>
            <a:xfrm>
              <a:off x="10025180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514350"/>
              <a:r>
                <a:rPr lang="en-GB" sz="450" dirty="0">
                  <a:solidFill>
                    <a:srgbClr val="7F7F7F"/>
                  </a:solidFill>
                </a:rPr>
                <a:t>27.99cm</a:t>
              </a:r>
            </a:p>
          </p:txBody>
        </p:sp>
        <p:sp>
          <p:nvSpPr>
            <p:cNvPr id="59" name="TextBox 58"/>
            <p:cNvSpPr txBox="1"/>
            <p:nvPr userDrawn="1"/>
          </p:nvSpPr>
          <p:spPr>
            <a:xfrm>
              <a:off x="10997215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514350"/>
              <a:r>
                <a:rPr lang="en-GB" sz="450" dirty="0">
                  <a:solidFill>
                    <a:srgbClr val="7F7F7F"/>
                  </a:solidFill>
                </a:rPr>
                <a:t>30.69cm</a:t>
              </a:r>
            </a:p>
          </p:txBody>
        </p:sp>
        <p:sp>
          <p:nvSpPr>
            <p:cNvPr id="60" name="TextBox 59"/>
            <p:cNvSpPr txBox="1"/>
            <p:nvPr userDrawn="1"/>
          </p:nvSpPr>
          <p:spPr>
            <a:xfrm>
              <a:off x="11461751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50"/>
              <a:r>
                <a:rPr lang="en-GB" sz="450" dirty="0">
                  <a:solidFill>
                    <a:srgbClr val="7F7F7F"/>
                  </a:solidFill>
                </a:rPr>
                <a:t>32.85cm</a:t>
              </a:r>
            </a:p>
          </p:txBody>
        </p:sp>
        <p:sp>
          <p:nvSpPr>
            <p:cNvPr id="61" name="TextBox 60"/>
            <p:cNvSpPr txBox="1"/>
            <p:nvPr userDrawn="1"/>
          </p:nvSpPr>
          <p:spPr>
            <a:xfrm>
              <a:off x="10490780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50"/>
              <a:r>
                <a:rPr lang="en-GB" sz="450" dirty="0">
                  <a:solidFill>
                    <a:srgbClr val="7F7F7F"/>
                  </a:solidFill>
                </a:rPr>
                <a:t>30.16cm</a:t>
              </a:r>
            </a:p>
          </p:txBody>
        </p:sp>
        <p:sp>
          <p:nvSpPr>
            <p:cNvPr id="62" name="TextBox 61"/>
            <p:cNvSpPr txBox="1"/>
            <p:nvPr userDrawn="1"/>
          </p:nvSpPr>
          <p:spPr>
            <a:xfrm>
              <a:off x="9519807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50"/>
              <a:r>
                <a:rPr lang="en-GB" sz="450" dirty="0">
                  <a:solidFill>
                    <a:srgbClr val="7F7F7F"/>
                  </a:solidFill>
                </a:rPr>
                <a:t>27.46cm</a:t>
              </a:r>
            </a:p>
          </p:txBody>
        </p:sp>
        <p:sp>
          <p:nvSpPr>
            <p:cNvPr id="63" name="TextBox 62"/>
            <p:cNvSpPr txBox="1"/>
            <p:nvPr userDrawn="1"/>
          </p:nvSpPr>
          <p:spPr>
            <a:xfrm>
              <a:off x="8548835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50"/>
              <a:r>
                <a:rPr lang="en-GB" sz="450" dirty="0">
                  <a:solidFill>
                    <a:srgbClr val="7F7F7F"/>
                  </a:solidFill>
                </a:rPr>
                <a:t>24.76cm</a:t>
              </a:r>
            </a:p>
          </p:txBody>
        </p:sp>
        <p:sp>
          <p:nvSpPr>
            <p:cNvPr id="64" name="TextBox 63"/>
            <p:cNvSpPr txBox="1"/>
            <p:nvPr userDrawn="1"/>
          </p:nvSpPr>
          <p:spPr>
            <a:xfrm>
              <a:off x="7577860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50"/>
              <a:r>
                <a:rPr lang="en-GB" sz="450" dirty="0">
                  <a:solidFill>
                    <a:srgbClr val="7F7F7F"/>
                  </a:solidFill>
                </a:rPr>
                <a:t>22.07cm</a:t>
              </a:r>
            </a:p>
          </p:txBody>
        </p:sp>
        <p:sp>
          <p:nvSpPr>
            <p:cNvPr id="65" name="TextBox 64"/>
            <p:cNvSpPr txBox="1"/>
            <p:nvPr userDrawn="1"/>
          </p:nvSpPr>
          <p:spPr>
            <a:xfrm>
              <a:off x="6606888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50"/>
              <a:r>
                <a:rPr lang="en-GB" sz="450" dirty="0">
                  <a:solidFill>
                    <a:srgbClr val="7F7F7F"/>
                  </a:solidFill>
                </a:rPr>
                <a:t>19.37cm</a:t>
              </a:r>
            </a:p>
          </p:txBody>
        </p:sp>
        <p:sp>
          <p:nvSpPr>
            <p:cNvPr id="66" name="TextBox 65"/>
            <p:cNvSpPr txBox="1"/>
            <p:nvPr userDrawn="1"/>
          </p:nvSpPr>
          <p:spPr>
            <a:xfrm>
              <a:off x="5635916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50"/>
              <a:r>
                <a:rPr lang="en-GB" sz="450" dirty="0">
                  <a:solidFill>
                    <a:srgbClr val="7F7F7F"/>
                  </a:solidFill>
                </a:rPr>
                <a:t>16.67cm</a:t>
              </a:r>
            </a:p>
          </p:txBody>
        </p:sp>
        <p:sp>
          <p:nvSpPr>
            <p:cNvPr id="67" name="TextBox 66"/>
            <p:cNvSpPr txBox="1"/>
            <p:nvPr userDrawn="1"/>
          </p:nvSpPr>
          <p:spPr>
            <a:xfrm>
              <a:off x="4664941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50"/>
              <a:r>
                <a:rPr lang="en-GB" sz="450" dirty="0">
                  <a:solidFill>
                    <a:srgbClr val="7F7F7F"/>
                  </a:solidFill>
                </a:rPr>
                <a:t>13.98cm</a:t>
              </a:r>
            </a:p>
          </p:txBody>
        </p:sp>
        <p:sp>
          <p:nvSpPr>
            <p:cNvPr id="68" name="TextBox 67"/>
            <p:cNvSpPr txBox="1"/>
            <p:nvPr userDrawn="1"/>
          </p:nvSpPr>
          <p:spPr>
            <a:xfrm>
              <a:off x="3693969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50"/>
              <a:r>
                <a:rPr lang="en-GB" sz="450" dirty="0">
                  <a:solidFill>
                    <a:srgbClr val="7F7F7F"/>
                  </a:solidFill>
                </a:rPr>
                <a:t>11.28cm</a:t>
              </a:r>
            </a:p>
          </p:txBody>
        </p:sp>
        <p:sp>
          <p:nvSpPr>
            <p:cNvPr id="69" name="TextBox 68"/>
            <p:cNvSpPr txBox="1"/>
            <p:nvPr userDrawn="1"/>
          </p:nvSpPr>
          <p:spPr>
            <a:xfrm>
              <a:off x="2722996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50"/>
              <a:r>
                <a:rPr lang="en-GB" sz="450" dirty="0">
                  <a:solidFill>
                    <a:srgbClr val="7F7F7F"/>
                  </a:solidFill>
                </a:rPr>
                <a:t>8.59cm</a:t>
              </a:r>
            </a:p>
          </p:txBody>
        </p:sp>
        <p:sp>
          <p:nvSpPr>
            <p:cNvPr id="70" name="TextBox 69"/>
            <p:cNvSpPr txBox="1"/>
            <p:nvPr userDrawn="1"/>
          </p:nvSpPr>
          <p:spPr>
            <a:xfrm>
              <a:off x="1752023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50"/>
              <a:r>
                <a:rPr lang="en-GB" sz="450" dirty="0">
                  <a:solidFill>
                    <a:srgbClr val="7F7F7F"/>
                  </a:solidFill>
                </a:rPr>
                <a:t>5.89cm</a:t>
              </a:r>
            </a:p>
          </p:txBody>
        </p:sp>
        <p:sp>
          <p:nvSpPr>
            <p:cNvPr id="71" name="TextBox 70"/>
            <p:cNvSpPr txBox="1"/>
            <p:nvPr userDrawn="1"/>
          </p:nvSpPr>
          <p:spPr>
            <a:xfrm>
              <a:off x="781051" y="-437437"/>
              <a:ext cx="43867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50"/>
              <a:r>
                <a:rPr lang="en-GB" sz="450" dirty="0">
                  <a:solidFill>
                    <a:srgbClr val="7F7F7F"/>
                  </a:solidFill>
                </a:rPr>
                <a:t>3.19cm</a:t>
              </a:r>
            </a:p>
          </p:txBody>
        </p:sp>
        <p:cxnSp>
          <p:nvCxnSpPr>
            <p:cNvPr id="72" name="Straight Connector 71"/>
            <p:cNvCxnSpPr/>
            <p:nvPr userDrawn="1"/>
          </p:nvCxnSpPr>
          <p:spPr>
            <a:xfrm>
              <a:off x="360000" y="-265725"/>
              <a:ext cx="0" cy="180000"/>
            </a:xfrm>
            <a:prstGeom prst="line">
              <a:avLst/>
            </a:prstGeom>
            <a:ln w="6350">
              <a:gradFill>
                <a:gsLst>
                  <a:gs pos="0">
                    <a:srgbClr val="F2DA64"/>
                  </a:gs>
                  <a:gs pos="18000">
                    <a:srgbClr val="A27700"/>
                  </a:gs>
                  <a:gs pos="71000">
                    <a:srgbClr val="D7B446"/>
                  </a:gs>
                  <a:gs pos="51000">
                    <a:srgbClr val="F2DA64"/>
                  </a:gs>
                  <a:gs pos="100000">
                    <a:srgbClr val="987000"/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 userDrawn="1"/>
          </p:nvSpPr>
          <p:spPr>
            <a:xfrm>
              <a:off x="-1143000" y="6183391"/>
              <a:ext cx="83396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50"/>
              <a:r>
                <a:rPr lang="en-GB" sz="450" dirty="0">
                  <a:solidFill>
                    <a:srgbClr val="7F7F7F"/>
                  </a:solidFill>
                </a:rPr>
                <a:t>Content Bottom</a:t>
              </a:r>
            </a:p>
          </p:txBody>
        </p:sp>
        <p:sp>
          <p:nvSpPr>
            <p:cNvPr id="74" name="TextBox 73"/>
            <p:cNvSpPr txBox="1"/>
            <p:nvPr userDrawn="1"/>
          </p:nvSpPr>
          <p:spPr>
            <a:xfrm>
              <a:off x="-1143000" y="1769267"/>
              <a:ext cx="833960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50"/>
              <a:r>
                <a:rPr lang="en-GB" sz="450" dirty="0">
                  <a:solidFill>
                    <a:srgbClr val="7F7F7F"/>
                  </a:solidFill>
                </a:rPr>
                <a:t>Content Top</a:t>
              </a:r>
            </a:p>
          </p:txBody>
        </p:sp>
        <p:sp>
          <p:nvSpPr>
            <p:cNvPr id="75" name="TextBox 74"/>
            <p:cNvSpPr txBox="1"/>
            <p:nvPr userDrawn="1"/>
          </p:nvSpPr>
          <p:spPr>
            <a:xfrm>
              <a:off x="-1143000" y="1198691"/>
              <a:ext cx="833961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50"/>
              <a:r>
                <a:rPr lang="en-GB" sz="450" dirty="0">
                  <a:solidFill>
                    <a:srgbClr val="7F7F7F"/>
                  </a:solidFill>
                </a:rPr>
                <a:t>Heading Baseline</a:t>
              </a:r>
            </a:p>
          </p:txBody>
        </p:sp>
        <p:sp>
          <p:nvSpPr>
            <p:cNvPr id="76" name="TextBox 75"/>
            <p:cNvSpPr txBox="1"/>
            <p:nvPr userDrawn="1"/>
          </p:nvSpPr>
          <p:spPr>
            <a:xfrm>
              <a:off x="-590537" y="-438330"/>
              <a:ext cx="833960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514350"/>
              <a:r>
                <a:rPr lang="en-GB" sz="450" dirty="0">
                  <a:solidFill>
                    <a:srgbClr val="7F7F7F"/>
                  </a:solidFill>
                </a:rPr>
                <a:t>Left Margin</a:t>
              </a:r>
            </a:p>
          </p:txBody>
        </p:sp>
        <p:sp>
          <p:nvSpPr>
            <p:cNvPr id="77" name="TextBox 76"/>
            <p:cNvSpPr txBox="1"/>
            <p:nvPr userDrawn="1"/>
          </p:nvSpPr>
          <p:spPr>
            <a:xfrm>
              <a:off x="11933757" y="-438330"/>
              <a:ext cx="639243" cy="923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514350"/>
              <a:r>
                <a:rPr lang="en-GB" sz="450" dirty="0">
                  <a:solidFill>
                    <a:srgbClr val="7F7F7F"/>
                  </a:solidFill>
                </a:rPr>
                <a:t>Right Margin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1622922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07014" y="4799410"/>
            <a:ext cx="545604" cy="13692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2"/>
                </a:solidFill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F7F7F"/>
                </a:solidFill>
              </a:rPr>
              <a:pPr/>
              <a:t>‹#›</a:t>
            </a:fld>
            <a:endParaRPr lang="en-GB" dirty="0">
              <a:solidFill>
                <a:srgbClr val="7F7F7F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908649" y="4800604"/>
            <a:ext cx="2088629" cy="135731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7F7F7F"/>
                </a:solidFill>
              </a:rPr>
              <a:t>Click to add footer text</a:t>
            </a:r>
            <a:r>
              <a:rPr lang="zh-CN" altLang="en-US">
                <a:solidFill>
                  <a:srgbClr val="7F7F7F"/>
                </a:solidFill>
              </a:rPr>
              <a:t>备注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902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07014" y="4799412"/>
            <a:ext cx="545604" cy="13692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defRPr>
            </a:lvl1pPr>
          </a:lstStyle>
          <a:p>
            <a:fld id="{4034BEE3-566C-4068-A777-C3A4762E861B}" type="slidenum">
              <a:rPr lang="en-GB" smtClean="0">
                <a:solidFill>
                  <a:srgbClr val="7F7F7F"/>
                </a:solidFill>
              </a:rPr>
              <a:pPr/>
              <a:t>‹#›</a:t>
            </a:fld>
            <a:endParaRPr lang="en-GB" dirty="0">
              <a:solidFill>
                <a:srgbClr val="7F7F7F"/>
              </a:solidFill>
            </a:endParaRP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00029" y="1279922"/>
            <a:ext cx="6449912" cy="3005138"/>
          </a:xfrm>
          <a:prstGeom prst="rect">
            <a:avLst/>
          </a:prstGeom>
        </p:spPr>
        <p:txBody>
          <a:bodyPr lIns="68579" tIns="34289" rIns="68579" bIns="34289">
            <a:noAutofit/>
          </a:bodyPr>
          <a:lstStyle>
            <a:lvl1pPr marL="0" marR="0" indent="0" algn="l" defTabSz="514337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GB" altLang="zh-CN" sz="825" b="0" i="0" u="none" strike="noStrike" kern="1200" cap="none" spc="0" normalizeH="0" baseline="0" noProof="0"/>
            </a:lvl1pPr>
            <a:lvl2pPr marL="101796" marR="0" indent="-101796" algn="l" defTabSz="514337" rtl="0" eaLnBrk="1" fontAlgn="auto" latinLnBrk="0" hangingPunct="1">
              <a:lnSpc>
                <a:spcPct val="100000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825">
                <a:solidFill>
                  <a:schemeClr val="tx1">
                    <a:lumMod val="50000"/>
                  </a:schemeClr>
                </a:solidFill>
                <a:latin typeface="+mn-lt"/>
                <a:ea typeface="微软雅黑" panose="020B0503020204020204" pitchFamily="34" charset="-122"/>
              </a:defRPr>
            </a:lvl2pPr>
            <a:lvl3pPr marL="101796" marR="0" indent="0" algn="l" defTabSz="514337" rtl="0" eaLnBrk="1" fontAlgn="auto" latinLnBrk="0" hangingPunct="1">
              <a:lnSpc>
                <a:spcPct val="100000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825">
                <a:solidFill>
                  <a:schemeClr val="tx1">
                    <a:lumMod val="50000"/>
                  </a:schemeClr>
                </a:solidFill>
                <a:latin typeface="+mn-lt"/>
                <a:ea typeface="微软雅黑" panose="020B0503020204020204" pitchFamily="34" charset="-122"/>
              </a:defRPr>
            </a:lvl3pPr>
            <a:lvl4pPr marL="305388" marR="0" indent="-101796" algn="l" defTabSz="514337" rtl="0" eaLnBrk="1" fontAlgn="auto" latinLnBrk="0" hangingPunct="1">
              <a:lnSpc>
                <a:spcPct val="100000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825">
                <a:solidFill>
                  <a:schemeClr val="tx1">
                    <a:lumMod val="50000"/>
                  </a:schemeClr>
                </a:solidFill>
                <a:latin typeface="+mn-lt"/>
                <a:ea typeface="微软雅黑" panose="020B0503020204020204" pitchFamily="34" charset="-122"/>
              </a:defRPr>
            </a:lvl4pPr>
            <a:lvl5pPr marL="401826" marR="0" indent="-96439" algn="l" defTabSz="514337" rtl="0" eaLnBrk="1" fontAlgn="auto" latinLnBrk="0" hangingPunct="1">
              <a:lnSpc>
                <a:spcPct val="100000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825">
                <a:solidFill>
                  <a:schemeClr val="tx1">
                    <a:lumMod val="50000"/>
                  </a:schemeClr>
                </a:solidFill>
                <a:latin typeface="+mn-lt"/>
                <a:ea typeface="微软雅黑" panose="020B0503020204020204" pitchFamily="34" charset="-122"/>
              </a:defRPr>
            </a:lvl5pPr>
          </a:lstStyle>
          <a:p>
            <a:pPr marL="0" marR="0" lvl="0" indent="0" algn="l" defTabSz="514337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文字 </a:t>
            </a:r>
            <a:r>
              <a:rPr kumimoji="0" lang="en-GB" altLang="zh-CN" sz="825" b="0" i="0" u="none" strike="noStrike" kern="1200" cap="none" spc="0" normalizeH="0" baseline="0" noProof="0" dirty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GB" altLang="zh-CN" sz="825" b="0" i="0" u="none" strike="noStrike" kern="1200" cap="none" spc="0" normalizeH="0" baseline="0" noProof="0" dirty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altLang="zh-CN" sz="825" b="0" i="0" u="none" strike="noStrike" kern="1200" cap="none" spc="0" normalizeH="0" baseline="0" noProof="0" dirty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▪  </a:t>
            </a:r>
            <a:r>
              <a:rPr kumimoji="0" lang="zh-CN" alt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 </a:t>
            </a:r>
            <a:r>
              <a:rPr kumimoji="0" lang="en-GB" altLang="zh-CN" sz="825" b="0" i="0" u="none" strike="noStrike" kern="1200" cap="none" spc="0" normalizeH="0" baseline="0" noProof="0" dirty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GB" altLang="zh-CN" sz="825" b="0" i="0" u="none" strike="noStrike" kern="1200" cap="none" spc="0" normalizeH="0" baseline="0" noProof="0" dirty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altLang="zh-CN" sz="825" b="0" i="0" u="none" strike="noStrike" kern="1200" cap="none" spc="0" normalizeH="0" baseline="0" noProof="0" dirty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▪  </a:t>
            </a:r>
            <a:r>
              <a:rPr kumimoji="0" lang="zh-CN" alt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 </a:t>
            </a:r>
            <a:r>
              <a:rPr kumimoji="0" lang="en-GB" altLang="zh-CN" sz="825" b="0" i="0" u="none" strike="noStrike" kern="1200" cap="none" spc="0" normalizeH="0" baseline="0" noProof="0" dirty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GB" altLang="zh-CN" sz="825" b="0" i="0" u="none" strike="noStrike" kern="1200" cap="none" spc="0" normalizeH="0" baseline="0" noProof="0" dirty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altLang="zh-CN" sz="825" b="0" i="0" u="none" strike="noStrike" kern="1200" cap="none" spc="0" normalizeH="0" baseline="0" noProof="0" dirty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▪  </a:t>
            </a:r>
            <a:r>
              <a:rPr kumimoji="0" lang="zh-CN" alt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 </a:t>
            </a:r>
            <a:r>
              <a:rPr kumimoji="0" lang="en-GB" altLang="zh-CN" sz="825" b="0" i="0" u="none" strike="noStrike" kern="1200" cap="none" spc="0" normalizeH="0" baseline="0" noProof="0" dirty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GB" altLang="zh-CN" sz="825" b="0" i="0" u="none" strike="noStrike" kern="1200" cap="none" spc="0" normalizeH="0" baseline="0" noProof="0" dirty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GB" altLang="zh-CN" sz="825" b="0" i="0" u="none" strike="noStrike" kern="1200" cap="none" spc="0" normalizeH="0" baseline="0" noProof="0" dirty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▪  </a:t>
            </a:r>
            <a:r>
              <a:rPr kumimoji="0" lang="zh-CN" alt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71717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 </a:t>
            </a:r>
            <a:endParaRPr kumimoji="0" lang="en-GB" sz="825" b="0" i="0" u="none" strike="noStrike" kern="1200" cap="none" spc="0" normalizeH="0" baseline="0" noProof="0" dirty="0">
              <a:ln>
                <a:noFill/>
              </a:ln>
              <a:solidFill>
                <a:srgbClr val="71717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00029" y="216693"/>
            <a:ext cx="6451471" cy="312428"/>
          </a:xfrm>
          <a:prstGeom prst="rect">
            <a:avLst/>
          </a:prstGeom>
        </p:spPr>
        <p:txBody>
          <a:bodyPr lIns="68579" tIns="34289" rIns="68579" bIns="34289">
            <a:noAutofit/>
          </a:bodyPr>
          <a:lstStyle>
            <a:lvl1pPr algn="l">
              <a:defRPr sz="1125" b="1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标题 </a:t>
            </a:r>
            <a:r>
              <a:rPr lang="en-GB" altLang="zh-CN" dirty="0"/>
              <a:t>20pt</a:t>
            </a:r>
            <a:r>
              <a:rPr lang="zh-CN" altLang="en-US" dirty="0"/>
              <a:t> </a:t>
            </a:r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00027" y="554835"/>
            <a:ext cx="6448425" cy="297656"/>
          </a:xfrm>
          <a:prstGeom prst="rect">
            <a:avLst/>
          </a:prstGeom>
        </p:spPr>
        <p:txBody>
          <a:bodyPr lIns="68579" tIns="34289" rIns="68579" bIns="34289"/>
          <a:lstStyle>
            <a:lvl1pPr marL="0" indent="0">
              <a:buNone/>
              <a:defRPr sz="1050">
                <a:solidFill>
                  <a:schemeClr val="tx2"/>
                </a:solidFill>
                <a:latin typeface="+mn-lt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文字 </a:t>
            </a:r>
            <a:r>
              <a:rPr lang="en-GB" altLang="zh-CN" dirty="0"/>
              <a:t>18pt</a:t>
            </a:r>
            <a:endParaRPr lang="es-E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>
                <a:solidFill>
                  <a:srgbClr val="7F7F7F"/>
                </a:solidFill>
              </a:rPr>
              <a:t>Click to add footer text</a:t>
            </a:r>
            <a:r>
              <a:rPr lang="zh-CN" altLang="en-US">
                <a:solidFill>
                  <a:srgbClr val="7F7F7F"/>
                </a:solidFill>
              </a:rPr>
              <a:t>备注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571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560A4-1BD1-48A4-A7DC-06DE1CE065D5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F5178-2A3F-422A-96F5-F5F39DB45B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088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560A4-1BD1-48A4-A7DC-06DE1CE065D5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F5178-2A3F-422A-96F5-F5F39DB45B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361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3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81288" y="204792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42903" y="1076328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4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560A4-1BD1-48A4-A7DC-06DE1CE065D5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F5178-2A3F-422A-96F5-F5F39DB45B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544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44216" y="3600451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4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344216" y="4025507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4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9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560A4-1BD1-48A4-A7DC-06DE1CE065D5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F5178-2A3F-422A-96F5-F5F39DB45B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532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42900" y="205978"/>
            <a:ext cx="61722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342900" y="4767264"/>
            <a:ext cx="16002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560A4-1BD1-48A4-A7DC-06DE1CE065D5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2343150" y="4767264"/>
            <a:ext cx="21717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914900" y="4767264"/>
            <a:ext cx="16002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F5178-2A3F-422A-96F5-F5F39DB45B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34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784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9" indent="-257169" algn="l" defTabSz="6857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8" indent="-214307" algn="l" defTabSz="685784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4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1" indent="-171446" algn="l" defTabSz="685784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4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4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4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4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4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07014" y="4795837"/>
            <a:ext cx="545604" cy="14763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 defTabSz="514337"/>
            <a:fld id="{4034BEE3-566C-4068-A777-C3A4762E861B}" type="slidenum">
              <a:rPr lang="en-GB" smtClean="0">
                <a:solidFill>
                  <a:srgbClr val="7F7F7F"/>
                </a:solidFill>
              </a:rPr>
              <a:pPr defTabSz="514337"/>
              <a:t>‹#›</a:t>
            </a:fld>
            <a:endParaRPr lang="en-GB" dirty="0">
              <a:solidFill>
                <a:srgbClr val="7F7F7F"/>
              </a:solidFill>
            </a:endParaRPr>
          </a:p>
        </p:txBody>
      </p:sp>
      <p:cxnSp>
        <p:nvCxnSpPr>
          <p:cNvPr id="90" name="Straight Connector 92"/>
          <p:cNvCxnSpPr/>
          <p:nvPr/>
        </p:nvCxnSpPr>
        <p:spPr>
          <a:xfrm>
            <a:off x="0" y="4591362"/>
            <a:ext cx="6864750" cy="0"/>
          </a:xfrm>
          <a:prstGeom prst="line">
            <a:avLst/>
          </a:prstGeom>
          <a:noFill/>
          <a:ln w="19050" cap="flat" cmpd="sng" algn="ctr">
            <a:gradFill>
              <a:gsLst>
                <a:gs pos="0">
                  <a:srgbClr val="F2DA64"/>
                </a:gs>
                <a:gs pos="18000">
                  <a:srgbClr val="A27700"/>
                </a:gs>
                <a:gs pos="71000">
                  <a:srgbClr val="D7B446"/>
                </a:gs>
                <a:gs pos="51000">
                  <a:srgbClr val="F2DA64"/>
                </a:gs>
                <a:gs pos="100000">
                  <a:srgbClr val="987000"/>
                </a:gs>
              </a:gsLst>
              <a:lin ang="0" scaled="0"/>
            </a:gradFill>
            <a:prstDash val="solid"/>
            <a:miter lim="800000"/>
          </a:ln>
          <a:effectLst/>
        </p:spPr>
      </p:cxn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29002" y="4795838"/>
            <a:ext cx="2627313" cy="1483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450">
                <a:solidFill>
                  <a:schemeClr val="tx2"/>
                </a:solidFill>
              </a:defRPr>
            </a:lvl1pPr>
          </a:lstStyle>
          <a:p>
            <a:pPr defTabSz="514337"/>
            <a:r>
              <a:rPr lang="en-US">
                <a:solidFill>
                  <a:srgbClr val="7F7F7F"/>
                </a:solidFill>
              </a:rPr>
              <a:t>Click to add footer text</a:t>
            </a:r>
            <a:r>
              <a:rPr lang="zh-CN" altLang="en-US">
                <a:solidFill>
                  <a:srgbClr val="7F7F7F"/>
                </a:solidFill>
              </a:rPr>
              <a:t>备注</a:t>
            </a:r>
            <a:endParaRPr lang="en-US" dirty="0">
              <a:solidFill>
                <a:srgbClr val="7F7F7F"/>
              </a:solidFill>
            </a:endParaRPr>
          </a:p>
        </p:txBody>
      </p:sp>
      <p:pic>
        <p:nvPicPr>
          <p:cNvPr id="6" name="118 Imagen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94" y="4797279"/>
            <a:ext cx="2598312" cy="13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7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</p:sldLayoutIdLst>
  <p:transition spd="slow">
    <p:wipe/>
  </p:transition>
  <p:hf hdr="0" ftr="0" dt="0"/>
  <p:txStyles>
    <p:titleStyle>
      <a:lvl1pPr algn="l" defTabSz="514337" rtl="0" eaLnBrk="1" latinLnBrk="0" hangingPunct="1">
        <a:lnSpc>
          <a:spcPct val="100000"/>
        </a:lnSpc>
        <a:spcBef>
          <a:spcPts val="338"/>
        </a:spcBef>
        <a:buNone/>
        <a:defRPr sz="1125" b="1" kern="1200">
          <a:solidFill>
            <a:schemeClr val="tx2"/>
          </a:solidFill>
          <a:latin typeface="+mn-lt"/>
          <a:ea typeface="+mn-ea"/>
          <a:cs typeface="+mj-cs"/>
        </a:defRPr>
      </a:lvl1pPr>
    </p:titleStyle>
    <p:bodyStyle>
      <a:lvl1pPr marL="0" indent="0" algn="l" defTabSz="514337" rtl="0" eaLnBrk="1" latinLnBrk="0" hangingPunct="1">
        <a:lnSpc>
          <a:spcPct val="100000"/>
        </a:lnSpc>
        <a:spcBef>
          <a:spcPts val="675"/>
        </a:spcBef>
        <a:buFont typeface="Arial" panose="020B0604020202020204" pitchFamily="34" charset="0"/>
        <a:buNone/>
        <a:defRPr sz="825" kern="1200">
          <a:solidFill>
            <a:schemeClr val="tx2"/>
          </a:solidFill>
          <a:latin typeface="+mn-lt"/>
          <a:ea typeface="+mn-ea"/>
          <a:cs typeface="+mn-cs"/>
        </a:defRPr>
      </a:lvl1pPr>
      <a:lvl2pPr marL="101796" indent="-101796" algn="l" defTabSz="514337" rtl="0" eaLnBrk="1" latinLnBrk="0" hangingPunct="1">
        <a:lnSpc>
          <a:spcPct val="100000"/>
        </a:lnSpc>
        <a:spcBef>
          <a:spcPts val="338"/>
        </a:spcBef>
        <a:buFont typeface="Wingdings" panose="05000000000000000000" pitchFamily="2" charset="2"/>
        <a:buChar char="§"/>
        <a:defRPr sz="825" kern="1200">
          <a:solidFill>
            <a:schemeClr val="tx2"/>
          </a:solidFill>
          <a:latin typeface="+mn-lt"/>
          <a:ea typeface="+mn-ea"/>
          <a:cs typeface="+mn-cs"/>
        </a:defRPr>
      </a:lvl2pPr>
      <a:lvl3pPr marL="203593" indent="-101796" algn="l" defTabSz="514337" rtl="0" eaLnBrk="1" latinLnBrk="0" hangingPunct="1">
        <a:lnSpc>
          <a:spcPct val="100000"/>
        </a:lnSpc>
        <a:spcBef>
          <a:spcPts val="338"/>
        </a:spcBef>
        <a:buFont typeface="Wingdings" panose="05000000000000000000" pitchFamily="2" charset="2"/>
        <a:buChar char="§"/>
        <a:defRPr sz="825" kern="1200">
          <a:solidFill>
            <a:schemeClr val="tx2"/>
          </a:solidFill>
          <a:latin typeface="+mn-lt"/>
          <a:ea typeface="+mn-ea"/>
          <a:cs typeface="+mn-cs"/>
        </a:defRPr>
      </a:lvl3pPr>
      <a:lvl4pPr marL="305388" indent="-101796" algn="l" defTabSz="514337" rtl="0" eaLnBrk="1" latinLnBrk="0" hangingPunct="1">
        <a:lnSpc>
          <a:spcPct val="100000"/>
        </a:lnSpc>
        <a:spcBef>
          <a:spcPts val="338"/>
        </a:spcBef>
        <a:buFont typeface="Wingdings" panose="05000000000000000000" pitchFamily="2" charset="2"/>
        <a:buChar char="§"/>
        <a:defRPr sz="825" kern="1200">
          <a:solidFill>
            <a:schemeClr val="tx2"/>
          </a:solidFill>
          <a:latin typeface="+mn-lt"/>
          <a:ea typeface="+mn-ea"/>
          <a:cs typeface="+mn-cs"/>
        </a:defRPr>
      </a:lvl4pPr>
      <a:lvl5pPr marL="401826" indent="-96439" algn="l" defTabSz="514337" rtl="0" eaLnBrk="1" latinLnBrk="0" hangingPunct="1">
        <a:lnSpc>
          <a:spcPct val="100000"/>
        </a:lnSpc>
        <a:spcBef>
          <a:spcPts val="338"/>
        </a:spcBef>
        <a:buFont typeface="Wingdings" panose="05000000000000000000" pitchFamily="2" charset="2"/>
        <a:buChar char="§"/>
        <a:defRPr sz="825" kern="1200">
          <a:solidFill>
            <a:schemeClr val="tx2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37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70" userDrawn="1">
          <p15:clr>
            <a:srgbClr val="A4A3A4"/>
          </p15:clr>
        </p15:guide>
        <p15:guide id="2" orient="horz" pos="2159" userDrawn="1">
          <p15:clr>
            <a:srgbClr val="A4A3A4"/>
          </p15:clr>
        </p15:guide>
        <p15:guide id="3" pos="544" userDrawn="1">
          <p15:clr>
            <a:srgbClr val="A4A3A4"/>
          </p15:clr>
        </p15:guide>
        <p15:guide id="4" pos="632" userDrawn="1">
          <p15:clr>
            <a:srgbClr val="A4A3A4"/>
          </p15:clr>
        </p15:guide>
        <p15:guide id="5" pos="1001" userDrawn="1">
          <p15:clr>
            <a:srgbClr val="A4A3A4"/>
          </p15:clr>
        </p15:guide>
        <p15:guide id="6" pos="1091" userDrawn="1">
          <p15:clr>
            <a:srgbClr val="A4A3A4"/>
          </p15:clr>
        </p15:guide>
        <p15:guide id="7" pos="1460" userDrawn="1">
          <p15:clr>
            <a:srgbClr val="A4A3A4"/>
          </p15:clr>
        </p15:guide>
        <p15:guide id="8" pos="1548" userDrawn="1">
          <p15:clr>
            <a:srgbClr val="A4A3A4"/>
          </p15:clr>
        </p15:guide>
        <p15:guide id="9" pos="1919" userDrawn="1">
          <p15:clr>
            <a:srgbClr val="A4A3A4"/>
          </p15:clr>
        </p15:guide>
        <p15:guide id="10" pos="2009" userDrawn="1">
          <p15:clr>
            <a:srgbClr val="A4A3A4"/>
          </p15:clr>
        </p15:guide>
        <p15:guide id="11" pos="2378" userDrawn="1">
          <p15:clr>
            <a:srgbClr val="A4A3A4"/>
          </p15:clr>
        </p15:guide>
        <p15:guide id="12" pos="2466" userDrawn="1">
          <p15:clr>
            <a:srgbClr val="A4A3A4"/>
          </p15:clr>
        </p15:guide>
        <p15:guide id="13" pos="2835" userDrawn="1">
          <p15:clr>
            <a:srgbClr val="A4A3A4"/>
          </p15:clr>
        </p15:guide>
        <p15:guide id="14" pos="2925" userDrawn="1">
          <p15:clr>
            <a:srgbClr val="A4A3A4"/>
          </p15:clr>
        </p15:guide>
        <p15:guide id="15" pos="3294" userDrawn="1">
          <p15:clr>
            <a:srgbClr val="A4A3A4"/>
          </p15:clr>
        </p15:guide>
        <p15:guide id="16" pos="3384" userDrawn="1">
          <p15:clr>
            <a:srgbClr val="A4A3A4"/>
          </p15:clr>
        </p15:guide>
        <p15:guide id="17" pos="3843" userDrawn="1">
          <p15:clr>
            <a:srgbClr val="A4A3A4"/>
          </p15:clr>
        </p15:guide>
        <p15:guide id="18" pos="3753" userDrawn="1">
          <p15:clr>
            <a:srgbClr val="A4A3A4"/>
          </p15:clr>
        </p15:guide>
        <p15:guide id="19" pos="4212" userDrawn="1">
          <p15:clr>
            <a:srgbClr val="A4A3A4"/>
          </p15:clr>
        </p15:guide>
        <p15:guide id="20" pos="4302" userDrawn="1">
          <p15:clr>
            <a:srgbClr val="A4A3A4"/>
          </p15:clr>
        </p15:guide>
        <p15:guide id="21" pos="4670" userDrawn="1">
          <p15:clr>
            <a:srgbClr val="A4A3A4"/>
          </p15:clr>
        </p15:guide>
        <p15:guide id="22" pos="4761" userDrawn="1">
          <p15:clr>
            <a:srgbClr val="A4A3A4"/>
          </p15:clr>
        </p15:guide>
        <p15:guide id="23" pos="5129" userDrawn="1">
          <p15:clr>
            <a:srgbClr val="A4A3A4"/>
          </p15:clr>
        </p15:guide>
        <p15:guide id="24" pos="5220" userDrawn="1">
          <p15:clr>
            <a:srgbClr val="A4A3A4"/>
          </p15:clr>
        </p15:guide>
        <p15:guide id="25" pos="5588" userDrawn="1">
          <p15:clr>
            <a:srgbClr val="A4A3A4"/>
          </p15:clr>
        </p15:guide>
        <p15:guide id="26" orient="horz" pos="1799" userDrawn="1">
          <p15:clr>
            <a:srgbClr val="A4A3A4"/>
          </p15:clr>
        </p15:guide>
        <p15:guide id="27" orient="horz" pos="1437" userDrawn="1">
          <p15:clr>
            <a:srgbClr val="A4A3A4"/>
          </p15:clr>
        </p15:guide>
        <p15:guide id="28" orient="horz" pos="1077" userDrawn="1">
          <p15:clr>
            <a:srgbClr val="A4A3A4"/>
          </p15:clr>
        </p15:guide>
        <p15:guide id="29" orient="horz" pos="717" userDrawn="1">
          <p15:clr>
            <a:srgbClr val="A4A3A4"/>
          </p15:clr>
        </p15:guide>
        <p15:guide id="30" orient="horz" pos="2519" userDrawn="1">
          <p15:clr>
            <a:srgbClr val="A4A3A4"/>
          </p15:clr>
        </p15:guide>
        <p15:guide id="31" orient="horz" pos="2879" userDrawn="1">
          <p15:clr>
            <a:srgbClr val="A4A3A4"/>
          </p15:clr>
        </p15:guide>
        <p15:guide id="32" orient="horz" pos="3240" userDrawn="1">
          <p15:clr>
            <a:srgbClr val="A4A3A4"/>
          </p15:clr>
        </p15:guide>
        <p15:guide id="33" orient="horz" pos="3600" userDrawn="1">
          <p15:clr>
            <a:srgbClr val="A4A3A4"/>
          </p15:clr>
        </p15:guide>
        <p15:guide id="34" orient="horz" pos="3855" userDrawn="1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07014" y="4795837"/>
            <a:ext cx="545604" cy="14763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2"/>
                </a:solidFill>
                <a:latin typeface="+mn-lt"/>
                <a:ea typeface="+mn-ea"/>
              </a:defRPr>
            </a:lvl1pPr>
          </a:lstStyle>
          <a:p>
            <a:pPr defTabSz="514350"/>
            <a:fld id="{4034BEE3-566C-4068-A777-C3A4762E861B}" type="slidenum">
              <a:rPr lang="en-GB" smtClean="0">
                <a:solidFill>
                  <a:srgbClr val="7F7F7F"/>
                </a:solidFill>
              </a:rPr>
              <a:pPr defTabSz="514350"/>
              <a:t>‹#›</a:t>
            </a:fld>
            <a:endParaRPr lang="en-GB" dirty="0">
              <a:solidFill>
                <a:srgbClr val="7F7F7F"/>
              </a:solidFill>
            </a:endParaRPr>
          </a:p>
        </p:txBody>
      </p:sp>
      <p:cxnSp>
        <p:nvCxnSpPr>
          <p:cNvPr id="90" name="Straight Connector 92"/>
          <p:cNvCxnSpPr/>
          <p:nvPr/>
        </p:nvCxnSpPr>
        <p:spPr>
          <a:xfrm>
            <a:off x="0" y="4591362"/>
            <a:ext cx="6864750" cy="0"/>
          </a:xfrm>
          <a:prstGeom prst="line">
            <a:avLst/>
          </a:prstGeom>
          <a:noFill/>
          <a:ln w="19050" cap="flat" cmpd="sng" algn="ctr">
            <a:gradFill>
              <a:gsLst>
                <a:gs pos="0">
                  <a:srgbClr val="F2DA64"/>
                </a:gs>
                <a:gs pos="18000">
                  <a:srgbClr val="A27700"/>
                </a:gs>
                <a:gs pos="71000">
                  <a:srgbClr val="D7B446"/>
                </a:gs>
                <a:gs pos="51000">
                  <a:srgbClr val="F2DA64"/>
                </a:gs>
                <a:gs pos="100000">
                  <a:srgbClr val="987000"/>
                </a:gs>
              </a:gsLst>
              <a:lin ang="0" scaled="0"/>
            </a:gradFill>
            <a:prstDash val="solid"/>
            <a:miter lim="800000"/>
          </a:ln>
          <a:effectLst/>
        </p:spPr>
      </p:cxn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429001" y="4795838"/>
            <a:ext cx="2627313" cy="1483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450">
                <a:solidFill>
                  <a:schemeClr val="tx2"/>
                </a:solidFill>
              </a:defRPr>
            </a:lvl1pPr>
          </a:lstStyle>
          <a:p>
            <a:pPr defTabSz="514350"/>
            <a:r>
              <a:rPr lang="en-US">
                <a:solidFill>
                  <a:srgbClr val="7F7F7F"/>
                </a:solidFill>
              </a:rPr>
              <a:t>Click to add footer text</a:t>
            </a:r>
            <a:r>
              <a:rPr lang="zh-CN" altLang="en-US">
                <a:solidFill>
                  <a:srgbClr val="7F7F7F"/>
                </a:solidFill>
              </a:rPr>
              <a:t>备注</a:t>
            </a:r>
            <a:endParaRPr lang="en-US" dirty="0">
              <a:solidFill>
                <a:srgbClr val="7F7F7F"/>
              </a:solidFill>
            </a:endParaRPr>
          </a:p>
        </p:txBody>
      </p:sp>
      <p:pic>
        <p:nvPicPr>
          <p:cNvPr id="6" name="118 Imagen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94" y="4797279"/>
            <a:ext cx="2598312" cy="13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81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</p:sldLayoutIdLst>
  <p:transition spd="slow">
    <p:wipe/>
  </p:transition>
  <p:hf hdr="0" ftr="0" dt="0"/>
  <p:txStyles>
    <p:titleStyle>
      <a:lvl1pPr algn="l" defTabSz="514350" rtl="0" eaLnBrk="1" latinLnBrk="0" hangingPunct="1">
        <a:lnSpc>
          <a:spcPct val="100000"/>
        </a:lnSpc>
        <a:spcBef>
          <a:spcPts val="338"/>
        </a:spcBef>
        <a:buNone/>
        <a:defRPr sz="1125" b="1" kern="1200">
          <a:solidFill>
            <a:schemeClr val="tx2"/>
          </a:solidFill>
          <a:latin typeface="+mn-lt"/>
          <a:ea typeface="+mn-ea"/>
          <a:cs typeface="+mj-cs"/>
        </a:defRPr>
      </a:lvl1pPr>
    </p:titleStyle>
    <p:bodyStyle>
      <a:lvl1pPr marL="0" indent="0" algn="l" defTabSz="514350" rtl="0" eaLnBrk="1" latinLnBrk="0" hangingPunct="1">
        <a:lnSpc>
          <a:spcPct val="100000"/>
        </a:lnSpc>
        <a:spcBef>
          <a:spcPts val="675"/>
        </a:spcBef>
        <a:buFont typeface="Arial" panose="020B0604020202020204" pitchFamily="34" charset="0"/>
        <a:buNone/>
        <a:defRPr sz="825" kern="1200">
          <a:solidFill>
            <a:schemeClr val="tx2"/>
          </a:solidFill>
          <a:latin typeface="+mn-lt"/>
          <a:ea typeface="+mn-ea"/>
          <a:cs typeface="+mn-cs"/>
        </a:defRPr>
      </a:lvl1pPr>
      <a:lvl2pPr marL="101798" indent="-101798" algn="l" defTabSz="514350" rtl="0" eaLnBrk="1" latinLnBrk="0" hangingPunct="1">
        <a:lnSpc>
          <a:spcPct val="100000"/>
        </a:lnSpc>
        <a:spcBef>
          <a:spcPts val="338"/>
        </a:spcBef>
        <a:buFont typeface="Wingdings" panose="05000000000000000000" pitchFamily="2" charset="2"/>
        <a:buChar char="§"/>
        <a:defRPr sz="825" kern="1200">
          <a:solidFill>
            <a:schemeClr val="tx2"/>
          </a:solidFill>
          <a:latin typeface="+mn-lt"/>
          <a:ea typeface="+mn-ea"/>
          <a:cs typeface="+mn-cs"/>
        </a:defRPr>
      </a:lvl2pPr>
      <a:lvl3pPr marL="203597" indent="-101798" algn="l" defTabSz="514350" rtl="0" eaLnBrk="1" latinLnBrk="0" hangingPunct="1">
        <a:lnSpc>
          <a:spcPct val="100000"/>
        </a:lnSpc>
        <a:spcBef>
          <a:spcPts val="338"/>
        </a:spcBef>
        <a:buFont typeface="Wingdings" panose="05000000000000000000" pitchFamily="2" charset="2"/>
        <a:buChar char="§"/>
        <a:defRPr sz="825" kern="1200">
          <a:solidFill>
            <a:schemeClr val="tx2"/>
          </a:solidFill>
          <a:latin typeface="+mn-lt"/>
          <a:ea typeface="+mn-ea"/>
          <a:cs typeface="+mn-cs"/>
        </a:defRPr>
      </a:lvl3pPr>
      <a:lvl4pPr marL="305396" indent="-101798" algn="l" defTabSz="514350" rtl="0" eaLnBrk="1" latinLnBrk="0" hangingPunct="1">
        <a:lnSpc>
          <a:spcPct val="100000"/>
        </a:lnSpc>
        <a:spcBef>
          <a:spcPts val="338"/>
        </a:spcBef>
        <a:buFont typeface="Wingdings" panose="05000000000000000000" pitchFamily="2" charset="2"/>
        <a:buChar char="§"/>
        <a:defRPr sz="825" kern="1200">
          <a:solidFill>
            <a:schemeClr val="tx2"/>
          </a:solidFill>
          <a:latin typeface="+mn-lt"/>
          <a:ea typeface="+mn-ea"/>
          <a:cs typeface="+mn-cs"/>
        </a:defRPr>
      </a:lvl4pPr>
      <a:lvl5pPr marL="401836" indent="-96441" algn="l" defTabSz="514350" rtl="0" eaLnBrk="1" latinLnBrk="0" hangingPunct="1">
        <a:lnSpc>
          <a:spcPct val="100000"/>
        </a:lnSpc>
        <a:spcBef>
          <a:spcPts val="338"/>
        </a:spcBef>
        <a:buFont typeface="Wingdings" panose="05000000000000000000" pitchFamily="2" charset="2"/>
        <a:buChar char="§"/>
        <a:defRPr sz="825" kern="1200">
          <a:solidFill>
            <a:schemeClr val="tx2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70" userDrawn="1">
          <p15:clr>
            <a:srgbClr val="A4A3A4"/>
          </p15:clr>
        </p15:guide>
        <p15:guide id="2" orient="horz" pos="2159" userDrawn="1">
          <p15:clr>
            <a:srgbClr val="A4A3A4"/>
          </p15:clr>
        </p15:guide>
        <p15:guide id="3" pos="544" userDrawn="1">
          <p15:clr>
            <a:srgbClr val="A4A3A4"/>
          </p15:clr>
        </p15:guide>
        <p15:guide id="4" pos="632" userDrawn="1">
          <p15:clr>
            <a:srgbClr val="A4A3A4"/>
          </p15:clr>
        </p15:guide>
        <p15:guide id="5" pos="1001" userDrawn="1">
          <p15:clr>
            <a:srgbClr val="A4A3A4"/>
          </p15:clr>
        </p15:guide>
        <p15:guide id="6" pos="1091" userDrawn="1">
          <p15:clr>
            <a:srgbClr val="A4A3A4"/>
          </p15:clr>
        </p15:guide>
        <p15:guide id="7" pos="1460" userDrawn="1">
          <p15:clr>
            <a:srgbClr val="A4A3A4"/>
          </p15:clr>
        </p15:guide>
        <p15:guide id="8" pos="1548" userDrawn="1">
          <p15:clr>
            <a:srgbClr val="A4A3A4"/>
          </p15:clr>
        </p15:guide>
        <p15:guide id="9" pos="1919" userDrawn="1">
          <p15:clr>
            <a:srgbClr val="A4A3A4"/>
          </p15:clr>
        </p15:guide>
        <p15:guide id="10" pos="2009" userDrawn="1">
          <p15:clr>
            <a:srgbClr val="A4A3A4"/>
          </p15:clr>
        </p15:guide>
        <p15:guide id="11" pos="2378" userDrawn="1">
          <p15:clr>
            <a:srgbClr val="A4A3A4"/>
          </p15:clr>
        </p15:guide>
        <p15:guide id="12" pos="2466" userDrawn="1">
          <p15:clr>
            <a:srgbClr val="A4A3A4"/>
          </p15:clr>
        </p15:guide>
        <p15:guide id="13" pos="2835" userDrawn="1">
          <p15:clr>
            <a:srgbClr val="A4A3A4"/>
          </p15:clr>
        </p15:guide>
        <p15:guide id="14" pos="2925" userDrawn="1">
          <p15:clr>
            <a:srgbClr val="A4A3A4"/>
          </p15:clr>
        </p15:guide>
        <p15:guide id="15" pos="3294" userDrawn="1">
          <p15:clr>
            <a:srgbClr val="A4A3A4"/>
          </p15:clr>
        </p15:guide>
        <p15:guide id="16" pos="3384" userDrawn="1">
          <p15:clr>
            <a:srgbClr val="A4A3A4"/>
          </p15:clr>
        </p15:guide>
        <p15:guide id="17" pos="3843" userDrawn="1">
          <p15:clr>
            <a:srgbClr val="A4A3A4"/>
          </p15:clr>
        </p15:guide>
        <p15:guide id="18" pos="3753" userDrawn="1">
          <p15:clr>
            <a:srgbClr val="A4A3A4"/>
          </p15:clr>
        </p15:guide>
        <p15:guide id="19" pos="4212" userDrawn="1">
          <p15:clr>
            <a:srgbClr val="A4A3A4"/>
          </p15:clr>
        </p15:guide>
        <p15:guide id="20" pos="4302" userDrawn="1">
          <p15:clr>
            <a:srgbClr val="A4A3A4"/>
          </p15:clr>
        </p15:guide>
        <p15:guide id="21" pos="4670" userDrawn="1">
          <p15:clr>
            <a:srgbClr val="A4A3A4"/>
          </p15:clr>
        </p15:guide>
        <p15:guide id="22" pos="4761" userDrawn="1">
          <p15:clr>
            <a:srgbClr val="A4A3A4"/>
          </p15:clr>
        </p15:guide>
        <p15:guide id="23" pos="5129" userDrawn="1">
          <p15:clr>
            <a:srgbClr val="A4A3A4"/>
          </p15:clr>
        </p15:guide>
        <p15:guide id="24" pos="5220" userDrawn="1">
          <p15:clr>
            <a:srgbClr val="A4A3A4"/>
          </p15:clr>
        </p15:guide>
        <p15:guide id="25" pos="5588" userDrawn="1">
          <p15:clr>
            <a:srgbClr val="A4A3A4"/>
          </p15:clr>
        </p15:guide>
        <p15:guide id="26" orient="horz" pos="1799" userDrawn="1">
          <p15:clr>
            <a:srgbClr val="A4A3A4"/>
          </p15:clr>
        </p15:guide>
        <p15:guide id="27" orient="horz" pos="1437" userDrawn="1">
          <p15:clr>
            <a:srgbClr val="A4A3A4"/>
          </p15:clr>
        </p15:guide>
        <p15:guide id="28" orient="horz" pos="1077" userDrawn="1">
          <p15:clr>
            <a:srgbClr val="A4A3A4"/>
          </p15:clr>
        </p15:guide>
        <p15:guide id="29" orient="horz" pos="717" userDrawn="1">
          <p15:clr>
            <a:srgbClr val="A4A3A4"/>
          </p15:clr>
        </p15:guide>
        <p15:guide id="30" orient="horz" pos="2519" userDrawn="1">
          <p15:clr>
            <a:srgbClr val="A4A3A4"/>
          </p15:clr>
        </p15:guide>
        <p15:guide id="31" orient="horz" pos="2879" userDrawn="1">
          <p15:clr>
            <a:srgbClr val="A4A3A4"/>
          </p15:clr>
        </p15:guide>
        <p15:guide id="32" orient="horz" pos="3240" userDrawn="1">
          <p15:clr>
            <a:srgbClr val="A4A3A4"/>
          </p15:clr>
        </p15:guide>
        <p15:guide id="33" orient="horz" pos="3600" userDrawn="1">
          <p15:clr>
            <a:srgbClr val="A4A3A4"/>
          </p15:clr>
        </p15:guide>
        <p15:guide id="34" orient="horz" pos="3855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7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1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png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emf"/><Relationship Id="rId4" Type="http://schemas.openxmlformats.org/officeDocument/2006/relationships/image" Target="../media/image10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3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9.png"/><Relationship Id="rId4" Type="http://schemas.openxmlformats.org/officeDocument/2006/relationships/image" Target="../media/image1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2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jpeg"/><Relationship Id="rId4" Type="http://schemas.openxmlformats.org/officeDocument/2006/relationships/image" Target="../media/image14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g"/><Relationship Id="rId5" Type="http://schemas.openxmlformats.org/officeDocument/2006/relationships/image" Target="../media/image150.png"/><Relationship Id="rId4" Type="http://schemas.openxmlformats.org/officeDocument/2006/relationships/image" Target="../media/image149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3" Type="http://schemas.openxmlformats.org/officeDocument/2006/relationships/image" Target="../media/image173.jpg"/><Relationship Id="rId7" Type="http://schemas.openxmlformats.org/officeDocument/2006/relationships/image" Target="../media/image177.jp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jpg"/><Relationship Id="rId5" Type="http://schemas.openxmlformats.org/officeDocument/2006/relationships/image" Target="../media/image175.jpg"/><Relationship Id="rId4" Type="http://schemas.openxmlformats.org/officeDocument/2006/relationships/image" Target="../media/image174.png"/><Relationship Id="rId9" Type="http://schemas.openxmlformats.org/officeDocument/2006/relationships/image" Target="../media/image179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1059582"/>
            <a:ext cx="6858000" cy="48742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千亿湘茶与衡阳茶产业发展战略思考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副标题 2"/>
          <p:cNvSpPr txBox="1">
            <a:spLocks/>
          </p:cNvSpPr>
          <p:nvPr/>
        </p:nvSpPr>
        <p:spPr>
          <a:xfrm>
            <a:off x="1178750" y="1851670"/>
            <a:ext cx="4500500" cy="1764196"/>
          </a:xfrm>
          <a:prstGeom prst="rect">
            <a:avLst/>
          </a:prstGeom>
        </p:spPr>
        <p:txBody>
          <a:bodyPr vert="horz" lIns="68579" tIns="34289" rIns="68579" bIns="34289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刘仲华</a:t>
            </a:r>
            <a:endParaRPr lang="en-US" altLang="zh-CN" sz="38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  <a:spcBef>
                <a:spcPts val="450"/>
              </a:spcBef>
            </a:pPr>
            <a:r>
              <a:rPr lang="zh-CN" altLang="en-US" sz="29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国家植物功能成分利用工程技术研究中心 主任</a:t>
            </a:r>
            <a:endParaRPr lang="en-US" altLang="zh-CN" sz="29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  <a:spcBef>
                <a:spcPts val="450"/>
              </a:spcBef>
            </a:pPr>
            <a:r>
              <a:rPr lang="zh-CN" altLang="en-US" sz="29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国家茶叶产业技术体系加工研究室             主任</a:t>
            </a:r>
            <a:endParaRPr lang="en-US" altLang="zh-CN" sz="29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  <a:spcBef>
                <a:spcPts val="450"/>
              </a:spcBef>
            </a:pPr>
            <a:r>
              <a:rPr lang="zh-CN" altLang="en-US" sz="29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湖南农业大学茶学教育部重点实验室         主任</a:t>
            </a:r>
            <a:endParaRPr lang="en-US" altLang="zh-CN" sz="29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  <a:spcBef>
                <a:spcPts val="450"/>
              </a:spcBef>
            </a:pPr>
            <a:r>
              <a:rPr lang="en-US" altLang="zh-CN" sz="29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 Tel</a:t>
            </a:r>
            <a:r>
              <a:rPr lang="zh-CN" altLang="en-US" sz="29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9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18670326789(</a:t>
            </a:r>
            <a:r>
              <a:rPr lang="zh-CN" altLang="en-US" sz="29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微信</a:t>
            </a:r>
            <a:r>
              <a:rPr lang="en-US" altLang="zh-CN" sz="29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endParaRPr lang="zh-CN" altLang="en-US" sz="2900" b="1" dirty="0">
              <a:solidFill>
                <a:srgbClr val="0000FF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92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95486"/>
            <a:ext cx="6858000" cy="50405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茶为国饮  茶是国家文化名片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43" y="1059582"/>
            <a:ext cx="6902904" cy="36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4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339502"/>
            <a:ext cx="6858000" cy="50405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茶叶是实施国家发展战略的特色产业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60748" y="1059582"/>
            <a:ext cx="4536504" cy="338437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zh-CN" altLang="en-US" sz="22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茶叶是二十一世纪最佳健康饮料；</a:t>
            </a:r>
            <a:endParaRPr lang="en-US" altLang="zh-CN" sz="225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2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茶叶是一带一路战略的重要载体；</a:t>
            </a:r>
            <a:endParaRPr lang="en-US" altLang="zh-CN" sz="225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2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茶叶产业是精准扶贫的重要抓手；</a:t>
            </a:r>
            <a:endParaRPr lang="en-US" altLang="zh-CN" sz="225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2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茶叶产业是乡村振兴的</a:t>
            </a:r>
            <a:r>
              <a:rPr lang="zh-CN" altLang="en-US" sz="225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重要抓手；</a:t>
            </a:r>
            <a:endParaRPr lang="en-US" altLang="zh-CN" sz="225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2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茶叶产业是生态高效的健康产业；</a:t>
            </a:r>
            <a:endParaRPr lang="en-US" altLang="zh-CN" sz="225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2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茶叶产业是三产融合的特色产业。</a:t>
            </a:r>
            <a:endParaRPr lang="en-US" altLang="zh-CN" sz="225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00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779662"/>
            <a:ext cx="6858000" cy="58956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我国茶叶</a:t>
            </a:r>
            <a:r>
              <a:rPr lang="zh-CN" altLang="en-US" sz="3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产业现状</a:t>
            </a:r>
            <a:endParaRPr lang="zh-CN" altLang="en-US" sz="3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768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67495"/>
            <a:ext cx="6858000" cy="50405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中国茶叶产业发展轨迹</a:t>
            </a:r>
            <a:r>
              <a:rPr lang="en-US" altLang="zh-CN" sz="27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(1950~2018)</a:t>
            </a:r>
            <a:endParaRPr lang="zh-CN" altLang="en-US" sz="27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/>
          </p:nvPr>
        </p:nvGraphicFramePr>
        <p:xfrm>
          <a:off x="188641" y="985081"/>
          <a:ext cx="6552728" cy="3818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535234" y="3165816"/>
            <a:ext cx="1080120" cy="6924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68579" tIns="34289" rIns="68579" bIns="34289" rtlCol="0">
            <a:spAutoFit/>
          </a:bodyPr>
          <a:lstStyle/>
          <a:p>
            <a:pPr marL="214302" indent="-214302">
              <a:buFont typeface="Arial" panose="020B0604020202020204" pitchFamily="34" charset="0"/>
              <a:buChar char="•"/>
            </a:pPr>
            <a:r>
              <a:rPr lang="zh-CN" altLang="en-US" sz="13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面积第一</a:t>
            </a:r>
            <a:endParaRPr lang="en-US" altLang="zh-CN" sz="13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14302" indent="-214302">
              <a:buFont typeface="Arial" panose="020B0604020202020204" pitchFamily="34" charset="0"/>
              <a:buChar char="•"/>
            </a:pPr>
            <a:r>
              <a:rPr lang="zh-CN" altLang="en-US" sz="13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产量第一</a:t>
            </a:r>
            <a:endParaRPr lang="en-US" altLang="zh-CN" sz="13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14302" indent="-214302">
              <a:buFont typeface="Arial" panose="020B0604020202020204" pitchFamily="34" charset="0"/>
              <a:buChar char="•"/>
            </a:pPr>
            <a:r>
              <a:rPr lang="zh-CN" altLang="en-US" sz="13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出口第二</a:t>
            </a:r>
          </a:p>
        </p:txBody>
      </p:sp>
    </p:spTree>
    <p:extLst>
      <p:ext uri="{BB962C8B-B14F-4D97-AF65-F5344CB8AC3E}">
        <p14:creationId xmlns:p14="http://schemas.microsoft.com/office/powerpoint/2010/main" val="234256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689166"/>
              </p:ext>
            </p:extLst>
          </p:nvPr>
        </p:nvGraphicFramePr>
        <p:xfrm>
          <a:off x="342900" y="125730"/>
          <a:ext cx="6172200" cy="4892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2988">
                  <a:extLst>
                    <a:ext uri="{9D8B030D-6E8A-4147-A177-3AD203B41FA5}">
                      <a16:colId xmlns:a16="http://schemas.microsoft.com/office/drawing/2014/main" val="1488860063"/>
                    </a:ext>
                  </a:extLst>
                </a:gridCol>
                <a:gridCol w="1352946">
                  <a:extLst>
                    <a:ext uri="{9D8B030D-6E8A-4147-A177-3AD203B41FA5}">
                      <a16:colId xmlns:a16="http://schemas.microsoft.com/office/drawing/2014/main" val="4182398610"/>
                    </a:ext>
                  </a:extLst>
                </a:gridCol>
                <a:gridCol w="1352946">
                  <a:extLst>
                    <a:ext uri="{9D8B030D-6E8A-4147-A177-3AD203B41FA5}">
                      <a16:colId xmlns:a16="http://schemas.microsoft.com/office/drawing/2014/main" val="665358273"/>
                    </a:ext>
                  </a:extLst>
                </a:gridCol>
                <a:gridCol w="1256660">
                  <a:extLst>
                    <a:ext uri="{9D8B030D-6E8A-4147-A177-3AD203B41FA5}">
                      <a16:colId xmlns:a16="http://schemas.microsoft.com/office/drawing/2014/main" val="2754866337"/>
                    </a:ext>
                  </a:extLst>
                </a:gridCol>
                <a:gridCol w="1256660">
                  <a:extLst>
                    <a:ext uri="{9D8B030D-6E8A-4147-A177-3AD203B41FA5}">
                      <a16:colId xmlns:a16="http://schemas.microsoft.com/office/drawing/2014/main" val="4272711141"/>
                    </a:ext>
                  </a:extLst>
                </a:gridCol>
              </a:tblGrid>
              <a:tr h="320040">
                <a:tc gridSpan="5"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altLang="zh-CN" sz="2100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2018</a:t>
                      </a:r>
                      <a:r>
                        <a:rPr lang="zh-CN" sz="2100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r>
                        <a:rPr lang="zh-CN" sz="21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中国主要产茶省茶园面积</a:t>
                      </a:r>
                      <a:r>
                        <a:rPr lang="en-US" sz="21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</a:t>
                      </a:r>
                      <a:r>
                        <a:rPr lang="en-US" sz="2100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单位：万亩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39411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省份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2018</a:t>
                      </a:r>
                      <a:r>
                        <a:rPr lang="zh-CN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2017</a:t>
                      </a:r>
                      <a:r>
                        <a:rPr lang="zh-CN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增减数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增减</a:t>
                      </a: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%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44820089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江苏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50.6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50.6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0.0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0.0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66051978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altLang="zh-CN" sz="14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CN" sz="1400" b="1" kern="1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浙江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298.8</a:t>
                      </a:r>
                      <a:endParaRPr lang="zh-CN" sz="15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297.8</a:t>
                      </a:r>
                      <a:endParaRPr lang="zh-CN" sz="15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1.0</a:t>
                      </a:r>
                      <a:endParaRPr lang="zh-CN" sz="15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0.3</a:t>
                      </a:r>
                      <a:endParaRPr lang="zh-CN" sz="15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72419394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altLang="zh-CN" sz="1400" b="1" kern="10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zh-CN" sz="1400" b="1" kern="1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安徽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254.6</a:t>
                      </a:r>
                      <a:endParaRPr lang="zh-CN" sz="15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248.2</a:t>
                      </a:r>
                      <a:endParaRPr lang="zh-CN" sz="15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6.4</a:t>
                      </a:r>
                      <a:endParaRPr lang="zh-CN" sz="15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2.6</a:t>
                      </a:r>
                      <a:endParaRPr lang="zh-CN" sz="15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13601225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altLang="zh-CN" sz="1400" b="1" kern="1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altLang="zh-CN" sz="1400" b="1" kern="1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sz="1400" b="1" kern="1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福建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310.8</a:t>
                      </a:r>
                      <a:endParaRPr lang="zh-CN" sz="15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310.7</a:t>
                      </a:r>
                      <a:endParaRPr lang="zh-CN" sz="15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0.1</a:t>
                      </a:r>
                      <a:endParaRPr lang="zh-CN" sz="15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0.0</a:t>
                      </a:r>
                      <a:endParaRPr lang="zh-CN" sz="15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08856849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江西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171.3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156.6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14.7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9.4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18295968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山东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33.0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31.0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2.0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6.5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21717125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河南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174.5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173.7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0.8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0.5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81965286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湖北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449.0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425.0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24.0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5.6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99605261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8  </a:t>
                      </a:r>
                      <a:r>
                        <a:rPr lang="zh-CN" sz="14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湖南</a:t>
                      </a:r>
                      <a:endParaRPr lang="zh-CN" sz="14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253.3</a:t>
                      </a:r>
                      <a:endParaRPr lang="zh-CN" sz="15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233.7</a:t>
                      </a:r>
                      <a:endParaRPr lang="zh-CN" sz="15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19.6</a:t>
                      </a:r>
                      <a:endParaRPr lang="zh-CN" sz="15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8.4</a:t>
                      </a:r>
                      <a:endParaRPr lang="zh-CN" sz="15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20910802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广东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93.0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87.6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5.3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6.1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48971558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广西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115.6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112.0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3.6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3.2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80282019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海南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3.6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3.1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0.5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16.1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59535217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重庆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67.3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59.9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7.4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12.3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37294734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四川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545.1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534.4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10.7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2.0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0903216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贵州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684.3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684.3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0.0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0.0 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63850798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云南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666.8</a:t>
                      </a:r>
                      <a:endParaRPr lang="zh-CN" sz="15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656.8</a:t>
                      </a:r>
                      <a:endParaRPr lang="zh-CN" sz="15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10.0</a:t>
                      </a:r>
                      <a:endParaRPr lang="zh-CN" sz="15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1.5</a:t>
                      </a:r>
                      <a:endParaRPr lang="zh-CN" sz="15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47794996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陕西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207.0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189.9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17.1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9.0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14296264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甘肃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17.2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17.6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(0.4)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(2.3)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66709532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总计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4395.6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4272.8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122.8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2.9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6278095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8591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249492"/>
            <a:ext cx="6172200" cy="529568"/>
          </a:xfrm>
        </p:spPr>
        <p:txBody>
          <a:bodyPr/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中国主要产茶省市面积排位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(2018)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7B70C0A-1D39-4AB2-B6C3-F4CC51A53654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A577E9E5-A93F-4AE2-8906-FE8461750A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0561614"/>
              </p:ext>
            </p:extLst>
          </p:nvPr>
        </p:nvGraphicFramePr>
        <p:xfrm>
          <a:off x="369144" y="1059582"/>
          <a:ext cx="6326460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61367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7B70C0A-1D39-4AB2-B6C3-F4CC51A53654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10771"/>
              </p:ext>
            </p:extLst>
          </p:nvPr>
        </p:nvGraphicFramePr>
        <p:xfrm>
          <a:off x="342901" y="114556"/>
          <a:ext cx="6172200" cy="4892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6587">
                  <a:extLst>
                    <a:ext uri="{9D8B030D-6E8A-4147-A177-3AD203B41FA5}">
                      <a16:colId xmlns:a16="http://schemas.microsoft.com/office/drawing/2014/main" val="3732332411"/>
                    </a:ext>
                  </a:extLst>
                </a:gridCol>
                <a:gridCol w="1489969">
                  <a:extLst>
                    <a:ext uri="{9D8B030D-6E8A-4147-A177-3AD203B41FA5}">
                      <a16:colId xmlns:a16="http://schemas.microsoft.com/office/drawing/2014/main" val="3324470040"/>
                    </a:ext>
                  </a:extLst>
                </a:gridCol>
                <a:gridCol w="1489969">
                  <a:extLst>
                    <a:ext uri="{9D8B030D-6E8A-4147-A177-3AD203B41FA5}">
                      <a16:colId xmlns:a16="http://schemas.microsoft.com/office/drawing/2014/main" val="4233464129"/>
                    </a:ext>
                  </a:extLst>
                </a:gridCol>
                <a:gridCol w="1339367">
                  <a:extLst>
                    <a:ext uri="{9D8B030D-6E8A-4147-A177-3AD203B41FA5}">
                      <a16:colId xmlns:a16="http://schemas.microsoft.com/office/drawing/2014/main" val="264851848"/>
                    </a:ext>
                  </a:extLst>
                </a:gridCol>
                <a:gridCol w="1086308">
                  <a:extLst>
                    <a:ext uri="{9D8B030D-6E8A-4147-A177-3AD203B41FA5}">
                      <a16:colId xmlns:a16="http://schemas.microsoft.com/office/drawing/2014/main" val="292599267"/>
                    </a:ext>
                  </a:extLst>
                </a:gridCol>
              </a:tblGrid>
              <a:tr h="320040">
                <a:tc gridSpan="5"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2100" b="1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              2018</a:t>
                      </a:r>
                      <a:r>
                        <a:rPr lang="zh-CN" sz="21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年中国各省干毛茶产量</a:t>
                      </a:r>
                      <a:r>
                        <a:rPr lang="en-US" sz="21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zh-CN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单位：吨</a:t>
                      </a:r>
                    </a:p>
                  </a:txBody>
                  <a:tcPr marL="51435" marR="51435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097968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省份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2018</a:t>
                      </a:r>
                      <a:r>
                        <a:rPr lang="zh-CN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2017</a:t>
                      </a:r>
                      <a:r>
                        <a:rPr lang="zh-CN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增减数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增减</a:t>
                      </a: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%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24569465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江苏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14558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14428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130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0.9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95748794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500" b="1" kern="10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zh-CN" sz="1500" b="1" kern="1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浙江</a:t>
                      </a:r>
                      <a:endParaRPr lang="zh-CN" sz="15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186000</a:t>
                      </a:r>
                      <a:endParaRPr lang="zh-CN" sz="15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184231</a:t>
                      </a:r>
                      <a:endParaRPr lang="zh-CN" sz="15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1769</a:t>
                      </a:r>
                      <a:endParaRPr lang="zh-CN" sz="15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1.0</a:t>
                      </a:r>
                      <a:endParaRPr lang="zh-CN" sz="15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51143347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安徽</a:t>
                      </a:r>
                      <a:endParaRPr lang="zh-CN" sz="15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134922</a:t>
                      </a:r>
                      <a:endParaRPr lang="zh-CN" sz="15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132203</a:t>
                      </a:r>
                      <a:endParaRPr lang="zh-CN" sz="15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2719</a:t>
                      </a:r>
                      <a:endParaRPr lang="zh-CN" sz="15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2.1</a:t>
                      </a:r>
                      <a:endParaRPr lang="zh-CN" sz="15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8608622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福建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401620</a:t>
                      </a:r>
                      <a:endParaRPr lang="zh-CN" sz="15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398628</a:t>
                      </a:r>
                      <a:endParaRPr lang="zh-CN" sz="15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2992</a:t>
                      </a:r>
                      <a:endParaRPr lang="zh-CN" sz="15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0.8</a:t>
                      </a:r>
                      <a:endParaRPr lang="zh-CN" sz="15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773123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江西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70900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63367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7533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11.9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90462597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山东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28848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25665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3183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12.4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90569167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河南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74029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67878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6151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9.1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62986821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湖北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314453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298878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15575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5.2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07766807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5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zh-CN" sz="15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湖南</a:t>
                      </a:r>
                      <a:endParaRPr lang="zh-CN" sz="15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213626</a:t>
                      </a:r>
                      <a:endParaRPr lang="zh-CN" sz="15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197476</a:t>
                      </a:r>
                      <a:endParaRPr lang="zh-CN" sz="15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16150</a:t>
                      </a:r>
                      <a:endParaRPr lang="zh-CN" sz="15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8.2</a:t>
                      </a:r>
                      <a:endParaRPr lang="zh-CN" sz="15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68643989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广东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96459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91458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5001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5.5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04410904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广西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73000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70000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2999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4.3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8761006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海南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632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569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63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11.1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46044167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重庆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39593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36948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2645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7.2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54953136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四川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295000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280000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14998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5.4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69416236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贵州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199327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176498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22829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12.9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34226385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500" b="1" kern="10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altLang="zh-CN" sz="1500" b="1" kern="1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sz="1500" b="1" kern="1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云南</a:t>
                      </a:r>
                      <a:endParaRPr lang="zh-CN" sz="15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398100</a:t>
                      </a:r>
                      <a:endParaRPr lang="zh-CN" sz="15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390265</a:t>
                      </a:r>
                      <a:endParaRPr lang="zh-CN" sz="15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7835</a:t>
                      </a:r>
                      <a:endParaRPr lang="zh-CN" sz="15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2.0</a:t>
                      </a:r>
                      <a:endParaRPr lang="zh-CN" sz="15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70758683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陕西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73547</a:t>
                      </a:r>
                      <a:endParaRPr lang="zh-CN" sz="15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66571</a:t>
                      </a:r>
                      <a:endParaRPr lang="zh-CN" sz="1500" b="1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6976</a:t>
                      </a:r>
                      <a:endParaRPr lang="zh-CN" sz="15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10.5</a:t>
                      </a:r>
                      <a:endParaRPr lang="zh-CN" sz="15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81855555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甘肃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1388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1348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40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3.0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93134631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合计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2616002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2496411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119588</a:t>
                      </a:r>
                      <a:endParaRPr lang="zh-CN" sz="15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4.8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098131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8350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4201" y="489850"/>
            <a:ext cx="6172200" cy="607907"/>
          </a:xfrm>
        </p:spPr>
        <p:txBody>
          <a:bodyPr/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2018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年度中国各省干毛茶产量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吨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7B70C0A-1D39-4AB2-B6C3-F4CC51A53654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2000356D-5A18-49C6-A478-1CE0EFFF5D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6450104"/>
              </p:ext>
            </p:extLst>
          </p:nvPr>
        </p:nvGraphicFramePr>
        <p:xfrm>
          <a:off x="134634" y="1437624"/>
          <a:ext cx="6588732" cy="2862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77017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8474" y="324185"/>
            <a:ext cx="6172200" cy="489701"/>
          </a:xfrm>
        </p:spPr>
        <p:txBody>
          <a:bodyPr/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2018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年度中国各省干毛茶产值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亿元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5249707" y="4545639"/>
            <a:ext cx="1600200" cy="273844"/>
          </a:xfrm>
        </p:spPr>
        <p:txBody>
          <a:bodyPr/>
          <a:lstStyle/>
          <a:p>
            <a:pPr>
              <a:defRPr/>
            </a:pPr>
            <a:fld id="{07B70C0A-1D39-4AB2-B6C3-F4CC51A53654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E310C326-7E62-432B-BDC4-F68A144F20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8817895"/>
              </p:ext>
            </p:extLst>
          </p:nvPr>
        </p:nvGraphicFramePr>
        <p:xfrm>
          <a:off x="126517" y="1005576"/>
          <a:ext cx="6560300" cy="297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37561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357504"/>
            <a:ext cx="6172200" cy="475562"/>
          </a:xfrm>
        </p:spPr>
        <p:txBody>
          <a:bodyPr/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2018vs2017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中国六大茶类结构比重变化情况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7B70C0A-1D39-4AB2-B6C3-F4CC51A53654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  <p:graphicFrame>
        <p:nvGraphicFramePr>
          <p:cNvPr id="5" name="图表 4">
            <a:extLst>
              <a:ext uri="{FF2B5EF4-FFF2-40B4-BE49-F238E27FC236}">
                <a16:creationId xmlns:a16="http://schemas.microsoft.com/office/drawing/2014/main" id="{E2782B7D-E636-448B-9807-486E4BF168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9348568"/>
              </p:ext>
            </p:extLst>
          </p:nvPr>
        </p:nvGraphicFramePr>
        <p:xfrm>
          <a:off x="342901" y="1221601"/>
          <a:ext cx="2942205" cy="2542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E2E70722-0507-41A9-B8AB-20C06D0ADC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3458375"/>
              </p:ext>
            </p:extLst>
          </p:nvPr>
        </p:nvGraphicFramePr>
        <p:xfrm>
          <a:off x="3285106" y="1221601"/>
          <a:ext cx="3229994" cy="2542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矩形 6"/>
          <p:cNvSpPr/>
          <p:nvPr/>
        </p:nvSpPr>
        <p:spPr>
          <a:xfrm>
            <a:off x="4455115" y="3885087"/>
            <a:ext cx="802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2018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1412649" y="3885087"/>
            <a:ext cx="802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1904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2088192"/>
            <a:ext cx="6843105" cy="5616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世界茶叶产销概况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2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95486"/>
            <a:ext cx="6858000" cy="4320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2018</a:t>
            </a:r>
            <a:r>
              <a:rPr lang="zh-CN" alt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年我国六大茶类的结构比重</a:t>
            </a:r>
          </a:p>
        </p:txBody>
      </p:sp>
      <p:sp>
        <p:nvSpPr>
          <p:cNvPr id="4" name="文本框 14"/>
          <p:cNvSpPr txBox="1">
            <a:spLocks noGrp="1"/>
          </p:cNvSpPr>
          <p:nvPr>
            <p:ph idx="1"/>
          </p:nvPr>
        </p:nvSpPr>
        <p:spPr>
          <a:xfrm>
            <a:off x="1590966" y="964739"/>
            <a:ext cx="3833044" cy="316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2" indent="-214302" algn="just">
              <a:lnSpc>
                <a:spcPct val="150000"/>
              </a:lnSpc>
              <a:spcBef>
                <a:spcPts val="900"/>
              </a:spcBef>
            </a:pPr>
            <a:r>
              <a:rPr lang="zh-CN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绿茶：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172.34</a:t>
            </a:r>
            <a:r>
              <a:rPr lang="zh-CN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万吨，</a:t>
            </a:r>
            <a:r>
              <a:rPr lang="zh-CN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占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65.8%</a:t>
            </a:r>
          </a:p>
          <a:p>
            <a:pPr marL="214302" indent="-214302" algn="just">
              <a:lnSpc>
                <a:spcPct val="150000"/>
              </a:lnSpc>
              <a:spcBef>
                <a:spcPts val="900"/>
              </a:spcBef>
            </a:pPr>
            <a:r>
              <a:rPr lang="zh-CN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黑茶：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31.89</a:t>
            </a:r>
            <a:r>
              <a:rPr lang="zh-CN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万吨，占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12.2%</a:t>
            </a:r>
          </a:p>
          <a:p>
            <a:pPr marL="214302" indent="-214302" algn="just">
              <a:lnSpc>
                <a:spcPct val="150000"/>
              </a:lnSpc>
              <a:spcBef>
                <a:spcPts val="900"/>
              </a:spcBef>
            </a:pPr>
            <a:r>
              <a:rPr lang="zh-CN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乌龙茶：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27.12</a:t>
            </a:r>
            <a:r>
              <a:rPr lang="zh-CN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万吨，占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10.4%       </a:t>
            </a:r>
          </a:p>
          <a:p>
            <a:pPr marL="214302" indent="-214302" algn="just">
              <a:lnSpc>
                <a:spcPct val="150000"/>
              </a:lnSpc>
              <a:spcBef>
                <a:spcPts val="900"/>
              </a:spcBef>
            </a:pPr>
            <a:r>
              <a:rPr lang="zh-CN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红茶：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26.19</a:t>
            </a:r>
            <a:r>
              <a:rPr lang="zh-CN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万吨，占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10.0%</a:t>
            </a:r>
          </a:p>
          <a:p>
            <a:pPr marL="214302" indent="-214302" algn="just">
              <a:lnSpc>
                <a:spcPct val="150000"/>
              </a:lnSpc>
              <a:spcBef>
                <a:spcPts val="900"/>
              </a:spcBef>
            </a:pPr>
            <a:r>
              <a:rPr lang="zh-CN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白茶：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3.37</a:t>
            </a:r>
            <a:r>
              <a:rPr lang="zh-CN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万吨， 占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1.3%</a:t>
            </a:r>
          </a:p>
          <a:p>
            <a:pPr marL="214302" indent="-214302" algn="just">
              <a:lnSpc>
                <a:spcPct val="150000"/>
              </a:lnSpc>
              <a:spcBef>
                <a:spcPts val="900"/>
              </a:spcBef>
            </a:pPr>
            <a:r>
              <a:rPr lang="zh-CN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黄茶：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0.80</a:t>
            </a:r>
            <a:r>
              <a:rPr lang="zh-CN" altLang="en-US" sz="1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万吨，占</a:t>
            </a:r>
            <a:r>
              <a:rPr lang="en-US" altLang="zh-CN" sz="1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0.3%     </a:t>
            </a:r>
          </a:p>
        </p:txBody>
      </p:sp>
      <p:sp>
        <p:nvSpPr>
          <p:cNvPr id="3" name="上箭头 2"/>
          <p:cNvSpPr/>
          <p:nvPr/>
        </p:nvSpPr>
        <p:spPr>
          <a:xfrm>
            <a:off x="5234757" y="1663165"/>
            <a:ext cx="136261" cy="19866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下箭头 4"/>
          <p:cNvSpPr/>
          <p:nvPr/>
        </p:nvSpPr>
        <p:spPr>
          <a:xfrm>
            <a:off x="5236956" y="1139137"/>
            <a:ext cx="136261" cy="1986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上箭头 7"/>
          <p:cNvSpPr/>
          <p:nvPr/>
        </p:nvSpPr>
        <p:spPr>
          <a:xfrm>
            <a:off x="5235180" y="3220320"/>
            <a:ext cx="136261" cy="19866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上箭头 8"/>
          <p:cNvSpPr/>
          <p:nvPr/>
        </p:nvSpPr>
        <p:spPr>
          <a:xfrm>
            <a:off x="1374454" y="1394086"/>
            <a:ext cx="136261" cy="232814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7013C27-5E05-41DA-9D62-82628760F743}"/>
              </a:ext>
            </a:extLst>
          </p:cNvPr>
          <p:cNvSpPr txBox="1"/>
          <p:nvPr/>
        </p:nvSpPr>
        <p:spPr>
          <a:xfrm>
            <a:off x="856235" y="1865759"/>
            <a:ext cx="492443" cy="12125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绝对数量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CC5D9F7-395D-421F-A5C8-6DA8275EFFAB}"/>
              </a:ext>
            </a:extLst>
          </p:cNvPr>
          <p:cNvSpPr txBox="1"/>
          <p:nvPr/>
        </p:nvSpPr>
        <p:spPr>
          <a:xfrm>
            <a:off x="5589241" y="1861829"/>
            <a:ext cx="492443" cy="136266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相对比例</a:t>
            </a:r>
          </a:p>
        </p:txBody>
      </p:sp>
      <p:sp>
        <p:nvSpPr>
          <p:cNvPr id="12" name="上箭头 7">
            <a:extLst>
              <a:ext uri="{FF2B5EF4-FFF2-40B4-BE49-F238E27FC236}">
                <a16:creationId xmlns:a16="http://schemas.microsoft.com/office/drawing/2014/main" id="{B29977D9-C81E-4A56-A4D6-06DB5F532595}"/>
              </a:ext>
            </a:extLst>
          </p:cNvPr>
          <p:cNvSpPr/>
          <p:nvPr/>
        </p:nvSpPr>
        <p:spPr>
          <a:xfrm>
            <a:off x="5234756" y="3756539"/>
            <a:ext cx="136261" cy="19866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3" name="减号 12"/>
          <p:cNvSpPr/>
          <p:nvPr/>
        </p:nvSpPr>
        <p:spPr>
          <a:xfrm>
            <a:off x="5076941" y="2199036"/>
            <a:ext cx="347069" cy="185927"/>
          </a:xfrm>
          <a:prstGeom prst="mathMinus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上箭头 13"/>
          <p:cNvSpPr/>
          <p:nvPr/>
        </p:nvSpPr>
        <p:spPr>
          <a:xfrm>
            <a:off x="5211199" y="2679763"/>
            <a:ext cx="108011" cy="20300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123341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5257824" y="4707657"/>
            <a:ext cx="1600200" cy="273844"/>
          </a:xfrm>
        </p:spPr>
        <p:txBody>
          <a:bodyPr/>
          <a:lstStyle/>
          <a:p>
            <a:pPr>
              <a:defRPr/>
            </a:pPr>
            <a:fld id="{07B70C0A-1D39-4AB2-B6C3-F4CC51A53654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  <p:graphicFrame>
        <p:nvGraphicFramePr>
          <p:cNvPr id="9" name="图表 8">
            <a:extLst>
              <a:ext uri="{FF2B5EF4-FFF2-40B4-BE49-F238E27FC236}">
                <a16:creationId xmlns:a16="http://schemas.microsoft.com/office/drawing/2014/main" id="{937C1CDE-2425-489C-BBDE-AEE45A41EC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2415543"/>
              </p:ext>
            </p:extLst>
          </p:nvPr>
        </p:nvGraphicFramePr>
        <p:xfrm>
          <a:off x="318142" y="1383618"/>
          <a:ext cx="3110858" cy="3402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id="{F0FFF887-095E-4DEA-9E0D-7F6943830C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2899651"/>
              </p:ext>
            </p:extLst>
          </p:nvPr>
        </p:nvGraphicFramePr>
        <p:xfrm>
          <a:off x="3483006" y="1383618"/>
          <a:ext cx="3032094" cy="3402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342900" y="465516"/>
            <a:ext cx="6172200" cy="583574"/>
          </a:xfrm>
        </p:spPr>
        <p:txBody>
          <a:bodyPr/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2018vs2017 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中国六大茶类内销比例变化情况</a:t>
            </a:r>
          </a:p>
        </p:txBody>
      </p:sp>
      <p:sp>
        <p:nvSpPr>
          <p:cNvPr id="12" name="矩形 11"/>
          <p:cNvSpPr/>
          <p:nvPr/>
        </p:nvSpPr>
        <p:spPr>
          <a:xfrm>
            <a:off x="4597699" y="962220"/>
            <a:ext cx="802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2018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472217" y="1043126"/>
            <a:ext cx="8027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2017</a:t>
            </a:r>
            <a:endParaRPr lang="zh-CN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022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357504"/>
            <a:ext cx="6172200" cy="421556"/>
          </a:xfrm>
        </p:spPr>
        <p:txBody>
          <a:bodyPr>
            <a:normAutofit fontScale="90000"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2018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年中国各茶类出口数量价格金额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7B70C0A-1D39-4AB2-B6C3-F4CC51A53654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864176"/>
              </p:ext>
            </p:extLst>
          </p:nvPr>
        </p:nvGraphicFramePr>
        <p:xfrm>
          <a:off x="271485" y="951570"/>
          <a:ext cx="6315033" cy="36548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1995">
                  <a:extLst>
                    <a:ext uri="{9D8B030D-6E8A-4147-A177-3AD203B41FA5}">
                      <a16:colId xmlns:a16="http://schemas.microsoft.com/office/drawing/2014/main" val="2660063346"/>
                    </a:ext>
                  </a:extLst>
                </a:gridCol>
                <a:gridCol w="931934">
                  <a:extLst>
                    <a:ext uri="{9D8B030D-6E8A-4147-A177-3AD203B41FA5}">
                      <a16:colId xmlns:a16="http://schemas.microsoft.com/office/drawing/2014/main" val="1035495367"/>
                    </a:ext>
                  </a:extLst>
                </a:gridCol>
                <a:gridCol w="927522">
                  <a:extLst>
                    <a:ext uri="{9D8B030D-6E8A-4147-A177-3AD203B41FA5}">
                      <a16:colId xmlns:a16="http://schemas.microsoft.com/office/drawing/2014/main" val="2459879852"/>
                    </a:ext>
                  </a:extLst>
                </a:gridCol>
                <a:gridCol w="937063">
                  <a:extLst>
                    <a:ext uri="{9D8B030D-6E8A-4147-A177-3AD203B41FA5}">
                      <a16:colId xmlns:a16="http://schemas.microsoft.com/office/drawing/2014/main" val="3146420032"/>
                    </a:ext>
                  </a:extLst>
                </a:gridCol>
                <a:gridCol w="931934">
                  <a:extLst>
                    <a:ext uri="{9D8B030D-6E8A-4147-A177-3AD203B41FA5}">
                      <a16:colId xmlns:a16="http://schemas.microsoft.com/office/drawing/2014/main" val="3032106008"/>
                    </a:ext>
                  </a:extLst>
                </a:gridCol>
                <a:gridCol w="931934">
                  <a:extLst>
                    <a:ext uri="{9D8B030D-6E8A-4147-A177-3AD203B41FA5}">
                      <a16:colId xmlns:a16="http://schemas.microsoft.com/office/drawing/2014/main" val="2371905133"/>
                    </a:ext>
                  </a:extLst>
                </a:gridCol>
                <a:gridCol w="932651">
                  <a:extLst>
                    <a:ext uri="{9D8B030D-6E8A-4147-A177-3AD203B41FA5}">
                      <a16:colId xmlns:a16="http://schemas.microsoft.com/office/drawing/2014/main" val="1306932995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茶类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2018</a:t>
                      </a:r>
                      <a:r>
                        <a:rPr lang="zh-CN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年出口</a:t>
                      </a:r>
                      <a:r>
                        <a:rPr lang="zh-CN" sz="1500" b="1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量</a:t>
                      </a:r>
                      <a:r>
                        <a:rPr lang="en-US" altLang="zh-CN" sz="1500" b="1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sz="1500" b="1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万吨</a:t>
                      </a:r>
                      <a:r>
                        <a:rPr lang="en-US" altLang="zh-CN" sz="1500" b="1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2018</a:t>
                      </a:r>
                      <a:r>
                        <a:rPr lang="zh-CN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年</a:t>
                      </a:r>
                      <a:r>
                        <a:rPr lang="zh-CN" sz="1500" b="1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出口额</a:t>
                      </a:r>
                      <a:r>
                        <a:rPr lang="en-US" altLang="zh-CN" sz="1500" b="1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sz="1500" b="1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亿美元</a:t>
                      </a:r>
                      <a:r>
                        <a:rPr lang="en-US" altLang="zh-CN" sz="1500" b="1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2018</a:t>
                      </a:r>
                      <a:r>
                        <a:rPr lang="zh-CN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年出口</a:t>
                      </a:r>
                      <a:r>
                        <a:rPr lang="zh-CN" sz="1500" b="1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均价</a:t>
                      </a:r>
                      <a:r>
                        <a:rPr lang="en-US" altLang="zh-CN" sz="1500" b="1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sz="1500" b="1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美元</a:t>
                      </a:r>
                      <a:r>
                        <a:rPr lang="en-US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sz="1500" b="1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千克</a:t>
                      </a:r>
                      <a:r>
                        <a:rPr lang="en-US" altLang="zh-CN" sz="1500" b="1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5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出口量同比增长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出口额同比增长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出口均价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同比增长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619182312"/>
                  </a:ext>
                </a:extLst>
              </a:tr>
              <a:tr h="4948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花茶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0.69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0.66</a:t>
                      </a:r>
                      <a:endParaRPr lang="zh-CN" sz="18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9.57</a:t>
                      </a:r>
                      <a:endParaRPr lang="zh-CN" sz="18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12.31%</a:t>
                      </a:r>
                      <a:endParaRPr lang="zh-CN" sz="18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30.09%</a:t>
                      </a:r>
                      <a:endParaRPr lang="zh-CN" sz="18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15.83%</a:t>
                      </a:r>
                      <a:endParaRPr lang="zh-CN" sz="18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520191414"/>
                  </a:ext>
                </a:extLst>
              </a:tr>
              <a:tr h="4948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绿茶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30.29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12.23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4.04</a:t>
                      </a:r>
                      <a:endParaRPr lang="zh-CN" sz="18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2.80%</a:t>
                      </a:r>
                      <a:endParaRPr lang="zh-CN" sz="18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7.47%</a:t>
                      </a:r>
                      <a:endParaRPr lang="zh-CN" sz="18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4.55%</a:t>
                      </a:r>
                      <a:endParaRPr lang="zh-CN" sz="18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471226380"/>
                  </a:ext>
                </a:extLst>
              </a:tr>
              <a:tr h="4948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乌龙茶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1.90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1.80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9.52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17.19%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53.22%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30.74%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153094369"/>
                  </a:ext>
                </a:extLst>
              </a:tr>
              <a:tr h="4948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普洱茶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0.30</a:t>
                      </a:r>
                      <a:endParaRPr lang="zh-CN" sz="18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0.28</a:t>
                      </a:r>
                      <a:endParaRPr lang="zh-CN" sz="18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9.44</a:t>
                      </a:r>
                      <a:endParaRPr lang="zh-CN" sz="18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9.10%</a:t>
                      </a:r>
                      <a:endParaRPr lang="zh-CN" sz="18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-5.03%</a:t>
                      </a:r>
                      <a:endParaRPr lang="zh-CN" sz="18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-12.95%</a:t>
                      </a:r>
                      <a:endParaRPr lang="zh-CN" sz="18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756359996"/>
                  </a:ext>
                </a:extLst>
              </a:tr>
              <a:tr h="4948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红茶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3.30</a:t>
                      </a:r>
                      <a:endParaRPr lang="zh-CN" sz="18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2.81</a:t>
                      </a:r>
                      <a:endParaRPr lang="zh-CN" sz="18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8.50</a:t>
                      </a:r>
                      <a:endParaRPr lang="zh-CN" sz="18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-7.21%</a:t>
                      </a:r>
                      <a:endParaRPr lang="zh-CN" sz="18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0.72%</a:t>
                      </a:r>
                      <a:endParaRPr lang="zh-CN" sz="18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8.54%</a:t>
                      </a:r>
                      <a:endParaRPr lang="zh-CN" sz="18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214992216"/>
                  </a:ext>
                </a:extLst>
              </a:tr>
              <a:tr h="4948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总量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36.47</a:t>
                      </a:r>
                      <a:endParaRPr lang="zh-CN" sz="18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17.78</a:t>
                      </a:r>
                      <a:endParaRPr lang="zh-CN" sz="18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4.87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2.66%</a:t>
                      </a:r>
                      <a:endParaRPr lang="zh-CN" sz="18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10.13%</a:t>
                      </a:r>
                      <a:endParaRPr lang="zh-CN" sz="18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7.27%</a:t>
                      </a:r>
                      <a:endParaRPr lang="zh-CN" sz="18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223360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6878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122803"/>
            <a:ext cx="6172200" cy="475562"/>
          </a:xfrm>
        </p:spPr>
        <p:txBody>
          <a:bodyPr/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2018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年中国各省市茶叶出口情况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7B70C0A-1D39-4AB2-B6C3-F4CC51A53654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407859"/>
              </p:ext>
            </p:extLst>
          </p:nvPr>
        </p:nvGraphicFramePr>
        <p:xfrm>
          <a:off x="134634" y="598361"/>
          <a:ext cx="6480718" cy="4541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8614">
                  <a:extLst>
                    <a:ext uri="{9D8B030D-6E8A-4147-A177-3AD203B41FA5}">
                      <a16:colId xmlns:a16="http://schemas.microsoft.com/office/drawing/2014/main" val="2442705689"/>
                    </a:ext>
                  </a:extLst>
                </a:gridCol>
                <a:gridCol w="1428350">
                  <a:extLst>
                    <a:ext uri="{9D8B030D-6E8A-4147-A177-3AD203B41FA5}">
                      <a16:colId xmlns:a16="http://schemas.microsoft.com/office/drawing/2014/main" val="3546465039"/>
                    </a:ext>
                  </a:extLst>
                </a:gridCol>
                <a:gridCol w="1428350">
                  <a:extLst>
                    <a:ext uri="{9D8B030D-6E8A-4147-A177-3AD203B41FA5}">
                      <a16:colId xmlns:a16="http://schemas.microsoft.com/office/drawing/2014/main" val="2306752219"/>
                    </a:ext>
                  </a:extLst>
                </a:gridCol>
                <a:gridCol w="1428350">
                  <a:extLst>
                    <a:ext uri="{9D8B030D-6E8A-4147-A177-3AD203B41FA5}">
                      <a16:colId xmlns:a16="http://schemas.microsoft.com/office/drawing/2014/main" val="1559625860"/>
                    </a:ext>
                  </a:extLst>
                </a:gridCol>
                <a:gridCol w="1427054">
                  <a:extLst>
                    <a:ext uri="{9D8B030D-6E8A-4147-A177-3AD203B41FA5}">
                      <a16:colId xmlns:a16="http://schemas.microsoft.com/office/drawing/2014/main" val="4268655035"/>
                    </a:ext>
                  </a:extLst>
                </a:gridCol>
              </a:tblGrid>
              <a:tr h="2065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省市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2018</a:t>
                      </a: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年出口量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2017</a:t>
                      </a: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年出口量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增加量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增长率</a:t>
                      </a: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%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927878298"/>
                  </a:ext>
                </a:extLst>
              </a:tr>
              <a:tr h="2065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浙江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168469098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162943150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5525948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3.39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937005423"/>
                  </a:ext>
                </a:extLst>
              </a:tr>
              <a:tr h="2065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安徽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59172003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59702010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-530007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-0.89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722902113"/>
                  </a:ext>
                </a:extLst>
              </a:tr>
              <a:tr h="2065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湖南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36350653</a:t>
                      </a:r>
                      <a:endParaRPr lang="zh-CN" sz="14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37527568</a:t>
                      </a:r>
                      <a:endParaRPr lang="zh-CN" sz="14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-1176915</a:t>
                      </a:r>
                      <a:endParaRPr lang="zh-CN" sz="14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-3.14</a:t>
                      </a:r>
                      <a:endParaRPr lang="zh-CN" sz="14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993318175"/>
                  </a:ext>
                </a:extLst>
              </a:tr>
              <a:tr h="2065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福建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24098107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19509915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4588192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23.52</a:t>
                      </a:r>
                      <a:endParaRPr lang="zh-CN" sz="1400" b="1" kern="100" dirty="0"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020644627"/>
                  </a:ext>
                </a:extLst>
              </a:tr>
              <a:tr h="2065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江西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13431861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8919306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4512555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FF33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50.59</a:t>
                      </a:r>
                      <a:endParaRPr lang="zh-CN" sz="1400" b="1" kern="100" dirty="0"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410727915"/>
                  </a:ext>
                </a:extLst>
              </a:tr>
              <a:tr h="2065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湖北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12167674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13116436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-948762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-7.23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522826523"/>
                  </a:ext>
                </a:extLst>
              </a:tr>
              <a:tr h="2065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上海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10507725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11867890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-1360165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-11.46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008454669"/>
                  </a:ext>
                </a:extLst>
              </a:tr>
              <a:tr h="2065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四川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9366522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10158337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-791815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-7.79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236993600"/>
                  </a:ext>
                </a:extLst>
              </a:tr>
              <a:tr h="2065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河南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7547549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7073341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474208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6.70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762850824"/>
                  </a:ext>
                </a:extLst>
              </a:tr>
              <a:tr h="2065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400" b="1" kern="100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zh-CN" sz="1400" b="1" kern="1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云南</a:t>
                      </a:r>
                      <a:endParaRPr lang="zh-CN" sz="14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7108184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7757913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-649729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-8.38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443363938"/>
                  </a:ext>
                </a:extLst>
              </a:tr>
              <a:tr h="2065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广东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6664514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6353417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311097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4.90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197170744"/>
                  </a:ext>
                </a:extLst>
              </a:tr>
              <a:tr h="2065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重庆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4466359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4000034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466325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11.66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231839025"/>
                  </a:ext>
                </a:extLst>
              </a:tr>
              <a:tr h="2065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贵州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1597016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2300448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-703432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-30.58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800976873"/>
                  </a:ext>
                </a:extLst>
              </a:tr>
              <a:tr h="2065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广西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1151380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1329364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-177984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-13.39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801811986"/>
                  </a:ext>
                </a:extLst>
              </a:tr>
              <a:tr h="2065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江苏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959127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1500223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-541096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-36.07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824865018"/>
                  </a:ext>
                </a:extLst>
              </a:tr>
              <a:tr h="2065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山东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488226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329686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158540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48.09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806934895"/>
                  </a:ext>
                </a:extLst>
              </a:tr>
              <a:tr h="2065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海南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440350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308975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131375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42.52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499090195"/>
                  </a:ext>
                </a:extLst>
              </a:tr>
              <a:tr h="2065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天津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310097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140646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169451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120.48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39869956"/>
                  </a:ext>
                </a:extLst>
              </a:tr>
              <a:tr h="2065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陕西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233450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207463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25987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12.53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47293511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合计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364741807</a:t>
                      </a:r>
                      <a:endParaRPr lang="zh-CN" sz="1800" b="1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355251869</a:t>
                      </a:r>
                      <a:endParaRPr lang="zh-CN" sz="1800" b="1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9489938</a:t>
                      </a:r>
                      <a:endParaRPr lang="zh-CN" sz="1800" b="1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2.66%</a:t>
                      </a:r>
                      <a:endParaRPr lang="zh-CN" sz="1800" b="1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521898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6802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7B70C0A-1D39-4AB2-B6C3-F4CC51A53654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/>
          </p:nvPr>
        </p:nvGraphicFramePr>
        <p:xfrm>
          <a:off x="342900" y="951570"/>
          <a:ext cx="6172200" cy="640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3050">
                  <a:extLst>
                    <a:ext uri="{9D8B030D-6E8A-4147-A177-3AD203B41FA5}">
                      <a16:colId xmlns:a16="http://schemas.microsoft.com/office/drawing/2014/main" val="3436757606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314619159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404030670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1299004566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2017</a:t>
                      </a: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2018</a:t>
                      </a: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年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增长率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857796532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进口量（千克）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29830738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35450102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18.84%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539634451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进口额（美元）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149773011</a:t>
                      </a:r>
                      <a:endParaRPr lang="zh-CN" sz="1400" b="1" kern="10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 smtClean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178435023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19.14%</a:t>
                      </a:r>
                      <a:endParaRPr lang="zh-CN" sz="1400" b="1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75014474"/>
                  </a:ext>
                </a:extLst>
              </a:tr>
            </a:tbl>
          </a:graphicData>
        </a:graphic>
      </p:graphicFrame>
      <p:graphicFrame>
        <p:nvGraphicFramePr>
          <p:cNvPr id="10" name="图表 9">
            <a:extLst>
              <a:ext uri="{FF2B5EF4-FFF2-40B4-BE49-F238E27FC236}">
                <a16:creationId xmlns:a16="http://schemas.microsoft.com/office/drawing/2014/main" id="{03D6D704-38D5-4E3F-BF93-788FF0292FF4}"/>
              </a:ext>
            </a:extLst>
          </p:cNvPr>
          <p:cNvGraphicFramePr/>
          <p:nvPr>
            <p:extLst/>
          </p:nvPr>
        </p:nvGraphicFramePr>
        <p:xfrm>
          <a:off x="360097" y="1761660"/>
          <a:ext cx="3068903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图表 10">
            <a:extLst>
              <a:ext uri="{FF2B5EF4-FFF2-40B4-BE49-F238E27FC236}">
                <a16:creationId xmlns:a16="http://schemas.microsoft.com/office/drawing/2014/main" id="{145847DB-F77F-4757-BF01-C3DD33B18E80}"/>
              </a:ext>
            </a:extLst>
          </p:cNvPr>
          <p:cNvGraphicFramePr/>
          <p:nvPr>
            <p:extLst/>
          </p:nvPr>
        </p:nvGraphicFramePr>
        <p:xfrm>
          <a:off x="3429000" y="1761660"/>
          <a:ext cx="3086100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342900" y="357504"/>
            <a:ext cx="6172200" cy="421556"/>
          </a:xfrm>
        </p:spPr>
        <p:txBody>
          <a:bodyPr>
            <a:normAutofit fontScale="90000"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2018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年中国茶叶进口情况</a:t>
            </a:r>
          </a:p>
        </p:txBody>
      </p:sp>
    </p:spTree>
    <p:extLst>
      <p:ext uri="{BB962C8B-B14F-4D97-AF65-F5344CB8AC3E}">
        <p14:creationId xmlns:p14="http://schemas.microsoft.com/office/powerpoint/2010/main" val="338497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6712" y="1221600"/>
            <a:ext cx="5184576" cy="2106234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第一产业：茶叶农业产值</a:t>
            </a:r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2157</a:t>
            </a:r>
            <a:r>
              <a:rPr lang="zh-CN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亿元；</a:t>
            </a:r>
            <a:endParaRPr lang="en-US" altLang="zh-CN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第二产业：茶叶深加工产值</a:t>
            </a:r>
            <a:r>
              <a:rPr lang="en-US" altLang="zh-CN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1500</a:t>
            </a:r>
            <a:r>
              <a:rPr lang="zh-CN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多亿元；</a:t>
            </a:r>
            <a:endParaRPr lang="en-US" altLang="zh-CN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第三产业：茶叶流通、消费、服务、旅游等</a:t>
            </a:r>
            <a:r>
              <a:rPr lang="en-US" altLang="zh-CN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1500</a:t>
            </a:r>
            <a:r>
              <a:rPr lang="zh-CN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多亿元。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39503"/>
            <a:ext cx="6858001" cy="48474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altLang="zh-CN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2018</a:t>
            </a:r>
            <a:r>
              <a:rPr lang="zh-CN" alt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年中国茶业综合规模达</a:t>
            </a:r>
            <a:r>
              <a:rPr lang="en-US" altLang="zh-CN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5000</a:t>
            </a:r>
            <a:r>
              <a:rPr lang="zh-CN" alt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多亿元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38211" y="3691505"/>
            <a:ext cx="3931202" cy="392413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zh-CN" alt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一、二、三产结构比重需要优化</a:t>
            </a:r>
          </a:p>
        </p:txBody>
      </p:sp>
    </p:spTree>
    <p:extLst>
      <p:ext uri="{BB962C8B-B14F-4D97-AF65-F5344CB8AC3E}">
        <p14:creationId xmlns:p14="http://schemas.microsoft.com/office/powerpoint/2010/main" val="85695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95487"/>
            <a:ext cx="6858000" cy="43768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我国茶产业发展面临的问题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68760" y="915567"/>
            <a:ext cx="4680520" cy="327636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茶叶</a:t>
            </a:r>
            <a:r>
              <a:rPr lang="zh-CN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产销失衡不断凸显；</a:t>
            </a:r>
            <a:endParaRPr lang="en-US" altLang="zh-CN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茶叶生产的劳动力成本过高；</a:t>
            </a:r>
            <a:endParaRPr lang="en-US" altLang="zh-CN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茶叶质量安全隐患依然存在；</a:t>
            </a:r>
            <a:endParaRPr lang="en-US" altLang="zh-CN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茶叶出口增长动力不足；</a:t>
            </a:r>
            <a:endParaRPr lang="en-US" altLang="zh-CN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夏秋茶资源的利用率低；</a:t>
            </a:r>
            <a:endParaRPr lang="en-US" altLang="zh-CN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茶业效益还有较大提升空间。</a:t>
            </a:r>
          </a:p>
        </p:txBody>
      </p:sp>
    </p:spTree>
    <p:extLst>
      <p:ext uri="{BB962C8B-B14F-4D97-AF65-F5344CB8AC3E}">
        <p14:creationId xmlns:p14="http://schemas.microsoft.com/office/powerpoint/2010/main" val="59579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0" y="405858"/>
            <a:ext cx="6858000" cy="50405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提高综合效益是茶产业发展的核心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68760" y="2289832"/>
            <a:ext cx="927737" cy="48474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68579" tIns="34289" rIns="68579" bIns="34289" rtlCol="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产量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01824" y="1320704"/>
            <a:ext cx="927737" cy="48474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68579" tIns="34289" rIns="68579" bIns="34289" rtlCol="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质量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56090" y="2321833"/>
            <a:ext cx="927737" cy="48474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68579" tIns="34289" rIns="68579" bIns="34289" rtlCol="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安全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513088" y="3185368"/>
            <a:ext cx="3831824" cy="48474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zh-CN" alt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提质增效 </a:t>
            </a:r>
            <a:r>
              <a:rPr lang="en-US" altLang="zh-CN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+</a:t>
            </a:r>
            <a:r>
              <a:rPr lang="zh-CN" alt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转型升级</a:t>
            </a:r>
          </a:p>
        </p:txBody>
      </p:sp>
      <p:sp>
        <p:nvSpPr>
          <p:cNvPr id="5" name="椭圆 4"/>
          <p:cNvSpPr/>
          <p:nvPr/>
        </p:nvSpPr>
        <p:spPr>
          <a:xfrm>
            <a:off x="2325217" y="1962597"/>
            <a:ext cx="2102153" cy="12032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效益</a:t>
            </a:r>
          </a:p>
        </p:txBody>
      </p:sp>
    </p:spTree>
    <p:extLst>
      <p:ext uri="{BB962C8B-B14F-4D97-AF65-F5344CB8AC3E}">
        <p14:creationId xmlns:p14="http://schemas.microsoft.com/office/powerpoint/2010/main" val="370631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1"/>
          <p:cNvSpPr txBox="1"/>
          <p:nvPr/>
        </p:nvSpPr>
        <p:spPr>
          <a:xfrm>
            <a:off x="15542" y="308147"/>
            <a:ext cx="6858000" cy="5001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科技创新提升茶叶产量品质与价值</a:t>
            </a:r>
          </a:p>
        </p:txBody>
      </p:sp>
      <p:sp>
        <p:nvSpPr>
          <p:cNvPr id="40" name="TextBox 1">
            <a:extLst>
              <a:ext uri="{FF2B5EF4-FFF2-40B4-BE49-F238E27FC236}">
                <a16:creationId xmlns:a16="http://schemas.microsoft.com/office/drawing/2014/main" id="{E1C0460E-CC16-46A9-832A-2FC70C0B8BB9}"/>
              </a:ext>
            </a:extLst>
          </p:cNvPr>
          <p:cNvSpPr txBox="1"/>
          <p:nvPr/>
        </p:nvSpPr>
        <p:spPr>
          <a:xfrm>
            <a:off x="478941" y="2020149"/>
            <a:ext cx="553998" cy="13042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eaVert" wrap="non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科技创新</a:t>
            </a:r>
          </a:p>
        </p:txBody>
      </p:sp>
      <p:sp>
        <p:nvSpPr>
          <p:cNvPr id="41" name="TextBox 2">
            <a:extLst>
              <a:ext uri="{FF2B5EF4-FFF2-40B4-BE49-F238E27FC236}">
                <a16:creationId xmlns:a16="http://schemas.microsoft.com/office/drawing/2014/main" id="{2DFB210D-9DDE-4779-9EFA-1C8C008BBDEA}"/>
              </a:ext>
            </a:extLst>
          </p:cNvPr>
          <p:cNvSpPr txBox="1"/>
          <p:nvPr/>
        </p:nvSpPr>
        <p:spPr>
          <a:xfrm>
            <a:off x="1563179" y="1447205"/>
            <a:ext cx="237554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高产优质的品种资源</a:t>
            </a:r>
            <a:endParaRPr lang="zh-CN" altLang="en-US" sz="135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2" name="TextBox 4">
            <a:extLst>
              <a:ext uri="{FF2B5EF4-FFF2-40B4-BE49-F238E27FC236}">
                <a16:creationId xmlns:a16="http://schemas.microsoft.com/office/drawing/2014/main" id="{AE29A1DC-7CD7-4CB9-9F22-FAA784E94B99}"/>
              </a:ext>
            </a:extLst>
          </p:cNvPr>
          <p:cNvSpPr txBox="1"/>
          <p:nvPr/>
        </p:nvSpPr>
        <p:spPr>
          <a:xfrm>
            <a:off x="1538791" y="3013379"/>
            <a:ext cx="239835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先进独特的加工技术</a:t>
            </a:r>
            <a:endParaRPr lang="zh-CN" altLang="en-US" sz="135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041420BD-2D6F-45D6-9E96-267EE7D39AD3}"/>
              </a:ext>
            </a:extLst>
          </p:cNvPr>
          <p:cNvCxnSpPr/>
          <p:nvPr/>
        </p:nvCxnSpPr>
        <p:spPr>
          <a:xfrm>
            <a:off x="1329366" y="1653649"/>
            <a:ext cx="6599" cy="21062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A974448B-38E1-4BCB-A588-9A80049635E1}"/>
              </a:ext>
            </a:extLst>
          </p:cNvPr>
          <p:cNvCxnSpPr/>
          <p:nvPr/>
        </p:nvCxnSpPr>
        <p:spPr>
          <a:xfrm>
            <a:off x="1335965" y="2679760"/>
            <a:ext cx="196200" cy="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1A6AD44E-89D5-4B9C-A08D-1E9759850BC1}"/>
              </a:ext>
            </a:extLst>
          </p:cNvPr>
          <p:cNvCxnSpPr/>
          <p:nvPr/>
        </p:nvCxnSpPr>
        <p:spPr>
          <a:xfrm>
            <a:off x="1335965" y="3219820"/>
            <a:ext cx="196200" cy="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7194CD05-AA49-4651-A23F-33E465DCE498}"/>
              </a:ext>
            </a:extLst>
          </p:cNvPr>
          <p:cNvCxnSpPr/>
          <p:nvPr/>
        </p:nvCxnSpPr>
        <p:spPr>
          <a:xfrm>
            <a:off x="1335965" y="3759883"/>
            <a:ext cx="196200" cy="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17">
            <a:extLst>
              <a:ext uri="{FF2B5EF4-FFF2-40B4-BE49-F238E27FC236}">
                <a16:creationId xmlns:a16="http://schemas.microsoft.com/office/drawing/2014/main" id="{58C5DC7E-15EA-4E3D-8FD7-7D49F6FCDBE6}"/>
              </a:ext>
            </a:extLst>
          </p:cNvPr>
          <p:cNvSpPr txBox="1"/>
          <p:nvPr/>
        </p:nvSpPr>
        <p:spPr>
          <a:xfrm>
            <a:off x="4482091" y="1532611"/>
            <a:ext cx="76057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高产</a:t>
            </a:r>
            <a:endParaRPr lang="en-US" altLang="zh-CN" sz="1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196FED20-8181-4669-81B5-D343160B6142}"/>
              </a:ext>
            </a:extLst>
          </p:cNvPr>
          <p:cNvSpPr/>
          <p:nvPr/>
        </p:nvSpPr>
        <p:spPr>
          <a:xfrm>
            <a:off x="4470192" y="2536802"/>
            <a:ext cx="76798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zh-CN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安全</a:t>
            </a:r>
            <a:endParaRPr lang="en-US" altLang="zh-CN" sz="1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3F1B0C28-4D3C-423B-8B84-7BF7B8F7EAFA}"/>
              </a:ext>
            </a:extLst>
          </p:cNvPr>
          <p:cNvSpPr/>
          <p:nvPr/>
        </p:nvSpPr>
        <p:spPr>
          <a:xfrm>
            <a:off x="4470848" y="2018665"/>
            <a:ext cx="76798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zh-CN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优质</a:t>
            </a:r>
            <a:endParaRPr lang="zh-CN" altLang="en-US" sz="1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0" name="Picture 28" descr="06_02">
            <a:extLst>
              <a:ext uri="{FF2B5EF4-FFF2-40B4-BE49-F238E27FC236}">
                <a16:creationId xmlns:a16="http://schemas.microsoft.com/office/drawing/2014/main" id="{1AFE0DBC-70DB-4F65-A678-07B7B3DFD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34259"/>
          <a:stretch>
            <a:fillRect/>
          </a:stretch>
        </p:blipFill>
        <p:spPr bwMode="auto">
          <a:xfrm rot="5400000">
            <a:off x="2892409" y="2332221"/>
            <a:ext cx="2474698" cy="70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Box 22">
            <a:extLst>
              <a:ext uri="{FF2B5EF4-FFF2-40B4-BE49-F238E27FC236}">
                <a16:creationId xmlns:a16="http://schemas.microsoft.com/office/drawing/2014/main" id="{D5BC0D7D-8C8C-4C09-BC7F-EEA496FEE3EF}"/>
              </a:ext>
            </a:extLst>
          </p:cNvPr>
          <p:cNvSpPr txBox="1"/>
          <p:nvPr/>
        </p:nvSpPr>
        <p:spPr>
          <a:xfrm>
            <a:off x="1538790" y="1987265"/>
            <a:ext cx="239307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高效低耗的栽培技术</a:t>
            </a:r>
            <a:endParaRPr lang="zh-CN" altLang="en-US" sz="135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52" name="直接箭头连接符 51">
            <a:extLst>
              <a:ext uri="{FF2B5EF4-FFF2-40B4-BE49-F238E27FC236}">
                <a16:creationId xmlns:a16="http://schemas.microsoft.com/office/drawing/2014/main" id="{FFDC3ADF-2684-499F-96C2-9BCB1F963489}"/>
              </a:ext>
            </a:extLst>
          </p:cNvPr>
          <p:cNvCxnSpPr/>
          <p:nvPr/>
        </p:nvCxnSpPr>
        <p:spPr>
          <a:xfrm>
            <a:off x="1322766" y="1653646"/>
            <a:ext cx="196200" cy="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D2862F2A-9DEB-40F3-B64C-414E226EE7EB}"/>
              </a:ext>
            </a:extLst>
          </p:cNvPr>
          <p:cNvCxnSpPr/>
          <p:nvPr/>
        </p:nvCxnSpPr>
        <p:spPr>
          <a:xfrm>
            <a:off x="1032939" y="2679763"/>
            <a:ext cx="313083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 53">
            <a:extLst>
              <a:ext uri="{FF2B5EF4-FFF2-40B4-BE49-F238E27FC236}">
                <a16:creationId xmlns:a16="http://schemas.microsoft.com/office/drawing/2014/main" id="{479EF8DE-1865-41C0-95A3-EAB7EF5F409B}"/>
              </a:ext>
            </a:extLst>
          </p:cNvPr>
          <p:cNvSpPr/>
          <p:nvPr/>
        </p:nvSpPr>
        <p:spPr>
          <a:xfrm>
            <a:off x="4455698" y="3022856"/>
            <a:ext cx="76798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zh-CN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低耗</a:t>
            </a:r>
            <a:endParaRPr lang="en-US" altLang="zh-CN" sz="1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5" name="TextBox 30">
            <a:extLst>
              <a:ext uri="{FF2B5EF4-FFF2-40B4-BE49-F238E27FC236}">
                <a16:creationId xmlns:a16="http://schemas.microsoft.com/office/drawing/2014/main" id="{63F78C4B-66F9-465F-A156-3F124F8EF64D}"/>
              </a:ext>
            </a:extLst>
          </p:cNvPr>
          <p:cNvSpPr txBox="1"/>
          <p:nvPr/>
        </p:nvSpPr>
        <p:spPr>
          <a:xfrm>
            <a:off x="5777163" y="2223840"/>
            <a:ext cx="507831" cy="11503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eaVert" wrap="none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高效茶业</a:t>
            </a:r>
          </a:p>
        </p:txBody>
      </p:sp>
      <p:pic>
        <p:nvPicPr>
          <p:cNvPr id="56" name="Picture 28" descr="06_02">
            <a:extLst>
              <a:ext uri="{FF2B5EF4-FFF2-40B4-BE49-F238E27FC236}">
                <a16:creationId xmlns:a16="http://schemas.microsoft.com/office/drawing/2014/main" id="{D6FC9831-7545-494B-A3F7-6456ED193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34259"/>
          <a:stretch>
            <a:fillRect/>
          </a:stretch>
        </p:blipFill>
        <p:spPr bwMode="auto">
          <a:xfrm rot="5400000">
            <a:off x="4322810" y="2435445"/>
            <a:ext cx="2268251" cy="70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矩形 56">
            <a:extLst>
              <a:ext uri="{FF2B5EF4-FFF2-40B4-BE49-F238E27FC236}">
                <a16:creationId xmlns:a16="http://schemas.microsoft.com/office/drawing/2014/main" id="{B1322C48-BA8A-4A79-8E52-75A3A12AEC66}"/>
              </a:ext>
            </a:extLst>
          </p:cNvPr>
          <p:cNvSpPr/>
          <p:nvPr/>
        </p:nvSpPr>
        <p:spPr>
          <a:xfrm>
            <a:off x="4462193" y="3540703"/>
            <a:ext cx="76798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zh-CN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增值</a:t>
            </a:r>
            <a:endParaRPr lang="en-US" altLang="zh-CN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8" name="TextBox 34">
            <a:extLst>
              <a:ext uri="{FF2B5EF4-FFF2-40B4-BE49-F238E27FC236}">
                <a16:creationId xmlns:a16="http://schemas.microsoft.com/office/drawing/2014/main" id="{01FF2BF8-2E28-49FF-8C10-D2CD36307275}"/>
              </a:ext>
            </a:extLst>
          </p:cNvPr>
          <p:cNvSpPr txBox="1"/>
          <p:nvPr/>
        </p:nvSpPr>
        <p:spPr>
          <a:xfrm>
            <a:off x="1538790" y="2527325"/>
            <a:ext cx="237554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绿色安全的病虫防控</a:t>
            </a:r>
            <a:endParaRPr lang="zh-CN" altLang="en-US" sz="135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9" name="TextBox 35">
            <a:extLst>
              <a:ext uri="{FF2B5EF4-FFF2-40B4-BE49-F238E27FC236}">
                <a16:creationId xmlns:a16="http://schemas.microsoft.com/office/drawing/2014/main" id="{DFFEA1F3-6493-4330-82AB-652AEB9B46E1}"/>
              </a:ext>
            </a:extLst>
          </p:cNvPr>
          <p:cNvSpPr txBox="1"/>
          <p:nvPr/>
        </p:nvSpPr>
        <p:spPr>
          <a:xfrm>
            <a:off x="1538790" y="3575651"/>
            <a:ext cx="237554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跨界增值的综合利用</a:t>
            </a:r>
            <a:endParaRPr lang="zh-CN" altLang="en-US" sz="135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30663A21-9F14-48D7-A819-C907830B7755}"/>
              </a:ext>
            </a:extLst>
          </p:cNvPr>
          <p:cNvCxnSpPr/>
          <p:nvPr/>
        </p:nvCxnSpPr>
        <p:spPr>
          <a:xfrm>
            <a:off x="1322766" y="2139700"/>
            <a:ext cx="196200" cy="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7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4854" y="2137779"/>
            <a:ext cx="553996" cy="14350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eaVert" wrap="none" lIns="68579" tIns="34289" rIns="68579" bIns="34289" rtlCol="0">
            <a:spAutoFit/>
          </a:bodyPr>
          <a:lstStyle/>
          <a:p>
            <a:r>
              <a:rPr lang="zh-CN" alt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营销创新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4644" y="1802165"/>
            <a:ext cx="2615733" cy="4154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68579" tIns="34289" rIns="68579" bIns="34289" rtlCol="0">
            <a:spAutoFit/>
          </a:bodyPr>
          <a:lstStyle/>
          <a:p>
            <a:r>
              <a:rPr lang="zh-CN" altLang="en-US" sz="22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打造区域公共品牌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4644" y="2890886"/>
            <a:ext cx="2615733" cy="4154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68579" tIns="34289" rIns="68579" bIns="34289" rtlCol="0">
            <a:spAutoFit/>
          </a:bodyPr>
          <a:lstStyle/>
          <a:p>
            <a:r>
              <a:rPr lang="zh-CN" altLang="en-US" sz="22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建立先进营销模式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4644" y="3457949"/>
            <a:ext cx="2610330" cy="4154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68579" tIns="34289" rIns="68579" bIns="34289" rtlCol="0">
            <a:spAutoFit/>
          </a:bodyPr>
          <a:lstStyle/>
          <a:p>
            <a:r>
              <a:rPr lang="zh-CN" altLang="en-US" sz="22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拓展产品营销渠道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1527599" y="1966632"/>
            <a:ext cx="0" cy="1660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1527600" y="2531248"/>
            <a:ext cx="26704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1527600" y="3617042"/>
            <a:ext cx="26704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97763" y="2474409"/>
            <a:ext cx="1299072" cy="7617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68579" tIns="34289" rIns="68579" bIns="34289" rtlCol="0">
            <a:spAutoFit/>
          </a:bodyPr>
          <a:lstStyle/>
          <a:p>
            <a:r>
              <a:rPr lang="zh-CN" altLang="en-US" sz="22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提升产品</a:t>
            </a:r>
            <a:endParaRPr lang="en-US" altLang="zh-CN" sz="22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2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品牌价值</a:t>
            </a:r>
            <a:endParaRPr lang="en-US" altLang="zh-CN" sz="22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6" name="Picture 28" descr="06_02"/>
          <p:cNvPicPr>
            <a:picLocks noChangeAspect="1" noChangeArrowheads="1"/>
          </p:cNvPicPr>
          <p:nvPr/>
        </p:nvPicPr>
        <p:blipFill>
          <a:blip r:embed="rId2"/>
          <a:srcRect t="34259"/>
          <a:stretch>
            <a:fillRect/>
          </a:stretch>
        </p:blipFill>
        <p:spPr bwMode="auto">
          <a:xfrm rot="5400000">
            <a:off x="3650283" y="2479912"/>
            <a:ext cx="1990292" cy="70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32" y="339502"/>
            <a:ext cx="6858000" cy="5001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营销创新提升产品与品牌价值</a:t>
            </a:r>
          </a:p>
        </p:txBody>
      </p:sp>
      <p:cxnSp>
        <p:nvCxnSpPr>
          <p:cNvPr id="18" name="直接连接符 17"/>
          <p:cNvCxnSpPr/>
          <p:nvPr/>
        </p:nvCxnSpPr>
        <p:spPr>
          <a:xfrm>
            <a:off x="1228696" y="2855282"/>
            <a:ext cx="2989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789241" y="2323823"/>
            <a:ext cx="2615733" cy="4154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68579" tIns="34289" rIns="68579" bIns="34289" rtlCol="0">
            <a:spAutoFit/>
          </a:bodyPr>
          <a:lstStyle/>
          <a:p>
            <a:r>
              <a:rPr lang="zh-CN" altLang="en-US" sz="22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培育龙头企业品牌</a:t>
            </a:r>
          </a:p>
        </p:txBody>
      </p:sp>
      <p:cxnSp>
        <p:nvCxnSpPr>
          <p:cNvPr id="21" name="直接箭头连接符 20"/>
          <p:cNvCxnSpPr/>
          <p:nvPr/>
        </p:nvCxnSpPr>
        <p:spPr>
          <a:xfrm>
            <a:off x="1527600" y="3069404"/>
            <a:ext cx="26704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1538791" y="1977687"/>
            <a:ext cx="26704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00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67494"/>
            <a:ext cx="6858000" cy="40504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茶是世界上仅次于水的第二大饮料</a:t>
            </a:r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83" y="906675"/>
            <a:ext cx="3173606" cy="1875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1671" y="2854155"/>
            <a:ext cx="3180842" cy="162736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marL="214307" indent="-214307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全球现有 </a:t>
            </a:r>
            <a:r>
              <a:rPr lang="en-US" altLang="zh-CN" sz="13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50</a:t>
            </a:r>
            <a:r>
              <a:rPr lang="zh-CN" altLang="en-US" sz="13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多个国家和地区种茶，茶园面积</a:t>
            </a:r>
            <a:r>
              <a:rPr lang="zh-CN" altLang="en-US" sz="135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约</a:t>
            </a:r>
            <a:r>
              <a:rPr lang="en-US" altLang="zh-CN" sz="135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500</a:t>
            </a:r>
            <a:r>
              <a:rPr lang="zh-CN" altLang="en-US" sz="135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万</a:t>
            </a:r>
            <a:r>
              <a:rPr lang="zh-CN" altLang="en-US" sz="13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公顷，年产茶叶总量</a:t>
            </a:r>
            <a:r>
              <a:rPr lang="en-US" altLang="zh-CN" sz="13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500</a:t>
            </a:r>
            <a:r>
              <a:rPr lang="zh-CN" altLang="en-US" sz="13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多万吨；</a:t>
            </a:r>
            <a:endParaRPr lang="en-US" altLang="zh-CN" sz="135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14307" indent="-214307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全球有</a:t>
            </a:r>
            <a:r>
              <a:rPr lang="en-US" altLang="zh-CN" sz="13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160</a:t>
            </a:r>
            <a:r>
              <a:rPr lang="zh-CN" altLang="en-US" sz="13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多个国家和地区的人们具有饮茶习惯。</a:t>
            </a:r>
          </a:p>
        </p:txBody>
      </p:sp>
      <p:sp>
        <p:nvSpPr>
          <p:cNvPr id="3" name="矩形 2"/>
          <p:cNvSpPr/>
          <p:nvPr/>
        </p:nvSpPr>
        <p:spPr>
          <a:xfrm>
            <a:off x="3864050" y="2859673"/>
            <a:ext cx="2538282" cy="1315743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marL="214307" indent="-214307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中国是世界茶树原产地；</a:t>
            </a:r>
            <a:endParaRPr lang="en-US" altLang="zh-CN" sz="135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14307" indent="-214307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中国是世界第一大产茶国，茶园面积占全球</a:t>
            </a:r>
            <a:r>
              <a:rPr lang="en-US" altLang="zh-CN" sz="135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60%</a:t>
            </a:r>
            <a:r>
              <a:rPr lang="zh-CN" altLang="en-US" sz="135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以上；</a:t>
            </a:r>
            <a:endParaRPr lang="en-US" altLang="zh-CN" sz="135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14307" indent="-214307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茶叶产量占全球</a:t>
            </a:r>
            <a:r>
              <a:rPr lang="en-US" altLang="zh-CN" sz="13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50%</a:t>
            </a:r>
            <a:r>
              <a:rPr lang="zh-CN" altLang="en-US" sz="13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135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41314" name="Picture 2" descr="https://timgsa.baidu.com/timg?image&amp;quality=80&amp;size=b9999_10000&amp;sec=1505958492056&amp;di=fe78b1507ce718ed9a227e2c1466b620&amp;imgtype=0&amp;src=http%3A%2F%2Fpic.92to.com%2F360%2F201604%2F05%2F50092377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37" y="906674"/>
            <a:ext cx="2563806" cy="187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直接连接符 5"/>
          <p:cNvCxnSpPr/>
          <p:nvPr/>
        </p:nvCxnSpPr>
        <p:spPr>
          <a:xfrm>
            <a:off x="3756037" y="2859672"/>
            <a:ext cx="0" cy="1377153"/>
          </a:xfrm>
          <a:prstGeom prst="line">
            <a:avLst/>
          </a:prstGeom>
          <a:ln w="28575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63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0591" y="2137779"/>
            <a:ext cx="553996" cy="14350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eaVert" wrap="none" lIns="68579" tIns="34289" rIns="68579" bIns="34289" rtlCol="0">
            <a:spAutoFit/>
          </a:bodyPr>
          <a:lstStyle/>
          <a:p>
            <a:r>
              <a:rPr lang="zh-CN" altLang="en-US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业态创新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4644" y="1802165"/>
            <a:ext cx="2615733" cy="4385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68579" tIns="34289" rIns="68579" bIns="34289" rtlCol="0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茶业与旅游融合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4644" y="2890886"/>
            <a:ext cx="2615733" cy="4385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68579" tIns="34289" rIns="68579" bIns="34289" rtlCol="0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茶业与大健康融合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4644" y="3457949"/>
            <a:ext cx="2610330" cy="4385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68579" tIns="34289" rIns="68579" bIns="34289" rtlCol="0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茶业与金融结合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1527599" y="1966632"/>
            <a:ext cx="0" cy="16606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1527600" y="2531248"/>
            <a:ext cx="26704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1527600" y="3617042"/>
            <a:ext cx="26704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49180" y="2474409"/>
            <a:ext cx="1008929" cy="7617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68579" tIns="34289" rIns="68579" bIns="34289" rtlCol="0">
            <a:spAutoFit/>
          </a:bodyPr>
          <a:lstStyle/>
          <a:p>
            <a:r>
              <a:rPr lang="zh-CN" altLang="en-US" sz="22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大茶业</a:t>
            </a:r>
            <a:endParaRPr lang="en-US" altLang="zh-CN" sz="22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2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高效益</a:t>
            </a:r>
            <a:endParaRPr lang="en-US" altLang="zh-CN" sz="225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6" name="Picture 28" descr="06_02"/>
          <p:cNvPicPr>
            <a:picLocks noChangeAspect="1" noChangeArrowheads="1"/>
          </p:cNvPicPr>
          <p:nvPr/>
        </p:nvPicPr>
        <p:blipFill>
          <a:blip r:embed="rId2"/>
          <a:srcRect t="34259"/>
          <a:stretch>
            <a:fillRect/>
          </a:stretch>
        </p:blipFill>
        <p:spPr bwMode="auto">
          <a:xfrm rot="5400000">
            <a:off x="3650283" y="2479912"/>
            <a:ext cx="1990292" cy="70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0" y="339502"/>
            <a:ext cx="6858000" cy="5001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业态创新提升产业规模与效益</a:t>
            </a:r>
          </a:p>
        </p:txBody>
      </p:sp>
      <p:cxnSp>
        <p:nvCxnSpPr>
          <p:cNvPr id="18" name="直接连接符 17"/>
          <p:cNvCxnSpPr/>
          <p:nvPr/>
        </p:nvCxnSpPr>
        <p:spPr>
          <a:xfrm>
            <a:off x="1228696" y="2855282"/>
            <a:ext cx="2989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789241" y="2323823"/>
            <a:ext cx="2615733" cy="43858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68579" tIns="34289" rIns="68579" bIns="34289" rtlCol="0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茶业与文化融合</a:t>
            </a:r>
          </a:p>
        </p:txBody>
      </p:sp>
      <p:cxnSp>
        <p:nvCxnSpPr>
          <p:cNvPr id="21" name="直接箭头连接符 20"/>
          <p:cNvCxnSpPr/>
          <p:nvPr/>
        </p:nvCxnSpPr>
        <p:spPr>
          <a:xfrm>
            <a:off x="1527600" y="3069404"/>
            <a:ext cx="26704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>
            <a:off x="1538791" y="1964596"/>
            <a:ext cx="26704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2226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0" y="2126200"/>
            <a:ext cx="6830616" cy="5895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>
            <a:lvl1pPr algn="ctr" defTabSz="91437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中国茶业已进入品牌化发展时代</a:t>
            </a:r>
          </a:p>
        </p:txBody>
      </p:sp>
    </p:spTree>
    <p:extLst>
      <p:ext uri="{BB962C8B-B14F-4D97-AF65-F5344CB8AC3E}">
        <p14:creationId xmlns:p14="http://schemas.microsoft.com/office/powerpoint/2010/main" val="250201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 txBox="1">
            <a:spLocks/>
          </p:cNvSpPr>
          <p:nvPr/>
        </p:nvSpPr>
        <p:spPr bwMode="auto">
          <a:xfrm>
            <a:off x="163538" y="282250"/>
            <a:ext cx="6694459" cy="46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政府行业主导 区域公共品牌正在崛起</a:t>
            </a:r>
          </a:p>
        </p:txBody>
      </p:sp>
      <p:grpSp>
        <p:nvGrpSpPr>
          <p:cNvPr id="7171" name="组合 4"/>
          <p:cNvGrpSpPr>
            <a:grpSpLocks/>
          </p:cNvGrpSpPr>
          <p:nvPr/>
        </p:nvGrpSpPr>
        <p:grpSpPr bwMode="auto">
          <a:xfrm>
            <a:off x="-666863" y="1597819"/>
            <a:ext cx="6148091" cy="5294411"/>
            <a:chOff x="-3780929" y="1566292"/>
            <a:chExt cx="12924928" cy="9630397"/>
          </a:xfrm>
        </p:grpSpPr>
        <p:sp>
          <p:nvSpPr>
            <p:cNvPr id="7178" name="PubPieSlice"/>
            <p:cNvSpPr>
              <a:spLocks noEditPoints="1" noChangeArrowheads="1"/>
            </p:cNvSpPr>
            <p:nvPr/>
          </p:nvSpPr>
          <p:spPr bwMode="auto">
            <a:xfrm flipH="1">
              <a:off x="-1742805" y="3191387"/>
              <a:ext cx="6561389" cy="655065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3163 w 21600"/>
                <a:gd name="T10" fmla="*/ 3163 h 21600"/>
                <a:gd name="T11" fmla="*/ 18437 w 21600"/>
                <a:gd name="T12" fmla="*/ 18437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10799" y="0"/>
                  </a:moveTo>
                  <a:cubicBezTo>
                    <a:pt x="4834" y="0"/>
                    <a:pt x="0" y="4835"/>
                    <a:pt x="0" y="10799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 sz="1013">
                <a:solidFill>
                  <a:srgbClr val="000000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7179" name="PubPieSlice"/>
            <p:cNvSpPr>
              <a:spLocks noEditPoints="1" noChangeArrowheads="1"/>
            </p:cNvSpPr>
            <p:nvPr/>
          </p:nvSpPr>
          <p:spPr bwMode="auto">
            <a:xfrm flipH="1">
              <a:off x="-3780929" y="1732069"/>
              <a:ext cx="10657185" cy="946462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3163 w 21600"/>
                <a:gd name="T10" fmla="*/ 3163 h 21600"/>
                <a:gd name="T11" fmla="*/ 18437 w 21600"/>
                <a:gd name="T12" fmla="*/ 18437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10799" y="0"/>
                  </a:moveTo>
                  <a:cubicBezTo>
                    <a:pt x="4834" y="0"/>
                    <a:pt x="0" y="4835"/>
                    <a:pt x="0" y="10799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 sz="1013">
                <a:solidFill>
                  <a:srgbClr val="000000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grpSp>
          <p:nvGrpSpPr>
            <p:cNvPr id="7180" name="组合 7"/>
            <p:cNvGrpSpPr>
              <a:grpSpLocks/>
            </p:cNvGrpSpPr>
            <p:nvPr/>
          </p:nvGrpSpPr>
          <p:grpSpPr bwMode="auto">
            <a:xfrm>
              <a:off x="1034240" y="1566292"/>
              <a:ext cx="8109759" cy="5073714"/>
              <a:chOff x="5722421" y="320239"/>
              <a:chExt cx="7148589" cy="4778693"/>
            </a:xfrm>
          </p:grpSpPr>
          <p:sp>
            <p:nvSpPr>
              <p:cNvPr id="9" name="Line 5"/>
              <p:cNvSpPr>
                <a:spLocks noChangeShapeType="1"/>
              </p:cNvSpPr>
              <p:nvPr/>
            </p:nvSpPr>
            <p:spPr bwMode="auto">
              <a:xfrm>
                <a:off x="6177482" y="4932706"/>
                <a:ext cx="5836359" cy="0"/>
              </a:xfrm>
              <a:prstGeom prst="line">
                <a:avLst/>
              </a:prstGeom>
              <a:ln w="38100">
                <a:headEnd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defTabSz="513587">
                  <a:defRPr/>
                </a:pPr>
                <a:endParaRPr lang="zh-CN" altLang="en-US" sz="1013">
                  <a:solidFill>
                    <a:prstClr val="black"/>
                  </a:solidFill>
                  <a:latin typeface="黑体" pitchFamily="2" charset="-122"/>
                  <a:ea typeface="黑体" pitchFamily="2" charset="-122"/>
                </a:endParaRPr>
              </a:p>
            </p:txBody>
          </p:sp>
          <p:sp>
            <p:nvSpPr>
              <p:cNvPr id="10" name="Line 6"/>
              <p:cNvSpPr>
                <a:spLocks noChangeShapeType="1"/>
              </p:cNvSpPr>
              <p:nvPr/>
            </p:nvSpPr>
            <p:spPr bwMode="auto">
              <a:xfrm rot="16200000">
                <a:off x="3863475" y="2632592"/>
                <a:ext cx="4624706" cy="0"/>
              </a:xfrm>
              <a:prstGeom prst="line">
                <a:avLst/>
              </a:prstGeom>
              <a:ln w="38100">
                <a:headEnd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defTabSz="513587">
                  <a:defRPr/>
                </a:pPr>
                <a:endParaRPr lang="zh-CN" altLang="en-US" sz="1013">
                  <a:solidFill>
                    <a:prstClr val="black"/>
                  </a:solidFill>
                  <a:latin typeface="黑体" pitchFamily="2" charset="-122"/>
                  <a:ea typeface="黑体" pitchFamily="2" charset="-122"/>
                </a:endParaRPr>
              </a:p>
            </p:txBody>
          </p:sp>
          <p:sp>
            <p:nvSpPr>
              <p:cNvPr id="7183" name="Text Box 8"/>
              <p:cNvSpPr txBox="1">
                <a:spLocks noChangeArrowheads="1"/>
              </p:cNvSpPr>
              <p:nvPr/>
            </p:nvSpPr>
            <p:spPr bwMode="auto">
              <a:xfrm>
                <a:off x="5733191" y="320988"/>
                <a:ext cx="529351" cy="365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788" b="1">
                    <a:solidFill>
                      <a:srgbClr val="000000"/>
                    </a:solidFill>
                    <a:latin typeface="黑体" pitchFamily="49" charset="-122"/>
                    <a:ea typeface="黑体" pitchFamily="49" charset="-122"/>
                  </a:rPr>
                  <a:t>高</a:t>
                </a:r>
              </a:p>
            </p:txBody>
          </p:sp>
          <p:sp>
            <p:nvSpPr>
              <p:cNvPr id="7184" name="Text Box 9"/>
              <p:cNvSpPr txBox="1">
                <a:spLocks noChangeArrowheads="1"/>
              </p:cNvSpPr>
              <p:nvPr/>
            </p:nvSpPr>
            <p:spPr bwMode="auto">
              <a:xfrm>
                <a:off x="12079825" y="4733017"/>
                <a:ext cx="529351" cy="365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788" b="1">
                    <a:solidFill>
                      <a:srgbClr val="000000"/>
                    </a:solidFill>
                    <a:latin typeface="黑体" pitchFamily="49" charset="-122"/>
                    <a:ea typeface="黑体" pitchFamily="49" charset="-122"/>
                  </a:rPr>
                  <a:t>高</a:t>
                </a:r>
              </a:p>
            </p:txBody>
          </p:sp>
          <p:sp>
            <p:nvSpPr>
              <p:cNvPr id="7185" name="Text Box 10"/>
              <p:cNvSpPr txBox="1">
                <a:spLocks noChangeArrowheads="1"/>
              </p:cNvSpPr>
              <p:nvPr/>
            </p:nvSpPr>
            <p:spPr bwMode="auto">
              <a:xfrm>
                <a:off x="5750345" y="4711077"/>
                <a:ext cx="529351" cy="365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788" b="1">
                    <a:solidFill>
                      <a:srgbClr val="000000"/>
                    </a:solidFill>
                    <a:latin typeface="黑体" pitchFamily="49" charset="-122"/>
                    <a:ea typeface="黑体" pitchFamily="49" charset="-122"/>
                  </a:rPr>
                  <a:t>低</a:t>
                </a:r>
              </a:p>
            </p:txBody>
          </p:sp>
          <p:sp>
            <p:nvSpPr>
              <p:cNvPr id="7186" name="Oval 11" descr="浅色下对角线"/>
              <p:cNvSpPr>
                <a:spLocks noChangeArrowheads="1"/>
              </p:cNvSpPr>
              <p:nvPr/>
            </p:nvSpPr>
            <p:spPr bwMode="auto">
              <a:xfrm>
                <a:off x="9147789" y="438583"/>
                <a:ext cx="1078027" cy="99193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en-US" altLang="zh-CN" sz="675" b="1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</a:endParaRPr>
              </a:p>
              <a:p>
                <a:pPr algn="ctr" eaLnBrk="1" hangingPunct="1"/>
                <a:r>
                  <a:rPr lang="zh-CN" altLang="en-US" sz="675" b="1">
                    <a:solidFill>
                      <a:srgbClr val="000000"/>
                    </a:solidFill>
                    <a:latin typeface="黑体" pitchFamily="49" charset="-122"/>
                    <a:ea typeface="黑体" pitchFamily="49" charset="-122"/>
                  </a:rPr>
                  <a:t>普洱茶</a:t>
                </a:r>
              </a:p>
            </p:txBody>
          </p:sp>
          <p:sp>
            <p:nvSpPr>
              <p:cNvPr id="7188" name="Line 19"/>
              <p:cNvSpPr>
                <a:spLocks noChangeShapeType="1"/>
              </p:cNvSpPr>
              <p:nvPr/>
            </p:nvSpPr>
            <p:spPr bwMode="auto">
              <a:xfrm flipV="1">
                <a:off x="6228744" y="1066498"/>
                <a:ext cx="4516350" cy="382344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7189" name="Oval 20" descr="浅色下对角线"/>
              <p:cNvSpPr>
                <a:spLocks noChangeArrowheads="1"/>
              </p:cNvSpPr>
              <p:nvPr/>
            </p:nvSpPr>
            <p:spPr bwMode="auto">
              <a:xfrm>
                <a:off x="8215328" y="3722539"/>
                <a:ext cx="497562" cy="508608"/>
              </a:xfrm>
              <a:prstGeom prst="ellipse">
                <a:avLst/>
              </a:prstGeom>
              <a:solidFill>
                <a:srgbClr val="00B0F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r>
                  <a:rPr lang="zh-CN" altLang="en-US" sz="675" b="1" dirty="0">
                    <a:solidFill>
                      <a:srgbClr val="000000"/>
                    </a:solidFill>
                    <a:latin typeface="黑体" pitchFamily="49" charset="-122"/>
                    <a:ea typeface="黑体" pitchFamily="49" charset="-122"/>
                  </a:rPr>
                  <a:t>黄金茶</a:t>
                </a:r>
              </a:p>
            </p:txBody>
          </p:sp>
          <p:sp>
            <p:nvSpPr>
              <p:cNvPr id="7190" name="Oval 26"/>
              <p:cNvSpPr>
                <a:spLocks noChangeArrowheads="1"/>
              </p:cNvSpPr>
              <p:nvPr/>
            </p:nvSpPr>
            <p:spPr bwMode="auto">
              <a:xfrm>
                <a:off x="6932872" y="2563883"/>
                <a:ext cx="950121" cy="62770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zh-CN" altLang="en-US" sz="956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sp>
            <p:nvSpPr>
              <p:cNvPr id="7191" name="Text Box 40"/>
              <p:cNvSpPr txBox="1">
                <a:spLocks noChangeArrowheads="1"/>
              </p:cNvSpPr>
              <p:nvPr/>
            </p:nvSpPr>
            <p:spPr bwMode="auto">
              <a:xfrm>
                <a:off x="6228741" y="3626361"/>
                <a:ext cx="1090781" cy="365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788" b="1">
                    <a:solidFill>
                      <a:srgbClr val="000000"/>
                    </a:solidFill>
                    <a:latin typeface="黑体" pitchFamily="49" charset="-122"/>
                    <a:ea typeface="黑体" pitchFamily="49" charset="-122"/>
                  </a:rPr>
                  <a:t>地方层面</a:t>
                </a:r>
              </a:p>
            </p:txBody>
          </p:sp>
          <p:sp>
            <p:nvSpPr>
              <p:cNvPr id="7192" name="Text Box 41"/>
              <p:cNvSpPr txBox="1">
                <a:spLocks noChangeArrowheads="1"/>
              </p:cNvSpPr>
              <p:nvPr/>
            </p:nvSpPr>
            <p:spPr bwMode="auto">
              <a:xfrm>
                <a:off x="7458822" y="394279"/>
                <a:ext cx="1090781" cy="365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788" b="1">
                    <a:solidFill>
                      <a:srgbClr val="000000"/>
                    </a:solidFill>
                    <a:latin typeface="黑体" pitchFamily="49" charset="-122"/>
                    <a:ea typeface="黑体" pitchFamily="49" charset="-122"/>
                  </a:rPr>
                  <a:t>全国层面</a:t>
                </a:r>
              </a:p>
            </p:txBody>
          </p:sp>
          <p:sp>
            <p:nvSpPr>
              <p:cNvPr id="7193" name="TextBox 58"/>
              <p:cNvSpPr txBox="1">
                <a:spLocks noChangeArrowheads="1"/>
              </p:cNvSpPr>
              <p:nvPr/>
            </p:nvSpPr>
            <p:spPr bwMode="auto">
              <a:xfrm>
                <a:off x="5722421" y="724333"/>
                <a:ext cx="372320" cy="9890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788" b="1">
                    <a:solidFill>
                      <a:srgbClr val="000000"/>
                    </a:solidFill>
                    <a:latin typeface="黑体" pitchFamily="49" charset="-122"/>
                    <a:ea typeface="黑体" pitchFamily="49" charset="-122"/>
                  </a:rPr>
                  <a:t>市场运作</a:t>
                </a:r>
              </a:p>
            </p:txBody>
          </p:sp>
          <p:sp>
            <p:nvSpPr>
              <p:cNvPr id="7194" name="TextBox 59"/>
              <p:cNvSpPr txBox="1">
                <a:spLocks noChangeArrowheads="1"/>
              </p:cNvSpPr>
              <p:nvPr/>
            </p:nvSpPr>
            <p:spPr bwMode="auto">
              <a:xfrm>
                <a:off x="10961772" y="4592673"/>
                <a:ext cx="1909238" cy="365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788" b="1">
                    <a:solidFill>
                      <a:srgbClr val="000000"/>
                    </a:solidFill>
                    <a:latin typeface="黑体" pitchFamily="49" charset="-122"/>
                    <a:ea typeface="黑体" pitchFamily="49" charset="-122"/>
                  </a:rPr>
                  <a:t>政府驱动</a:t>
                </a:r>
              </a:p>
            </p:txBody>
          </p:sp>
          <p:sp>
            <p:nvSpPr>
              <p:cNvPr id="7195" name="Oval 13" descr="浅色下对角线"/>
              <p:cNvSpPr>
                <a:spLocks noChangeArrowheads="1"/>
              </p:cNvSpPr>
              <p:nvPr/>
            </p:nvSpPr>
            <p:spPr bwMode="auto">
              <a:xfrm>
                <a:off x="10349373" y="508409"/>
                <a:ext cx="1094001" cy="99183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r>
                  <a:rPr lang="zh-CN" altLang="en-US" sz="675" b="1" dirty="0">
                    <a:solidFill>
                      <a:srgbClr val="000000"/>
                    </a:solidFill>
                    <a:latin typeface="黑体" pitchFamily="49" charset="-122"/>
                    <a:ea typeface="黑体" pitchFamily="49" charset="-122"/>
                  </a:rPr>
                  <a:t>  </a:t>
                </a:r>
                <a:r>
                  <a:rPr lang="zh-CN" altLang="en-US" sz="788" b="1" dirty="0">
                    <a:solidFill>
                      <a:srgbClr val="000000"/>
                    </a:solidFill>
                    <a:latin typeface="黑体" pitchFamily="49" charset="-122"/>
                    <a:ea typeface="黑体" pitchFamily="49" charset="-122"/>
                  </a:rPr>
                  <a:t>安溪铁观音</a:t>
                </a:r>
              </a:p>
            </p:txBody>
          </p:sp>
          <p:sp>
            <p:nvSpPr>
              <p:cNvPr id="7196" name="Oval 13" descr="浅色下对角线"/>
              <p:cNvSpPr>
                <a:spLocks noChangeArrowheads="1"/>
              </p:cNvSpPr>
              <p:nvPr/>
            </p:nvSpPr>
            <p:spPr bwMode="auto">
              <a:xfrm>
                <a:off x="8640119" y="2264237"/>
                <a:ext cx="635129" cy="61462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675" b="1" dirty="0">
                    <a:solidFill>
                      <a:srgbClr val="000000"/>
                    </a:solidFill>
                    <a:latin typeface="黑体" pitchFamily="49" charset="-122"/>
                    <a:ea typeface="黑体" pitchFamily="49" charset="-122"/>
                  </a:rPr>
                  <a:t>福鼎</a:t>
                </a:r>
                <a:endParaRPr lang="en-US" altLang="zh-CN" sz="675" b="1" dirty="0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</a:endParaRPr>
              </a:p>
              <a:p>
                <a:pPr eaLnBrk="1" hangingPunct="1"/>
                <a:r>
                  <a:rPr lang="zh-CN" altLang="en-US" sz="675" b="1" dirty="0">
                    <a:solidFill>
                      <a:srgbClr val="000000"/>
                    </a:solidFill>
                    <a:latin typeface="黑体" pitchFamily="49" charset="-122"/>
                    <a:ea typeface="黑体" pitchFamily="49" charset="-122"/>
                  </a:rPr>
                  <a:t>白茶</a:t>
                </a:r>
              </a:p>
            </p:txBody>
          </p:sp>
          <p:sp>
            <p:nvSpPr>
              <p:cNvPr id="7197" name="Oval 13" descr="浅色下对角线"/>
              <p:cNvSpPr>
                <a:spLocks noChangeArrowheads="1"/>
              </p:cNvSpPr>
              <p:nvPr/>
            </p:nvSpPr>
            <p:spPr bwMode="auto">
              <a:xfrm>
                <a:off x="8789018" y="1161784"/>
                <a:ext cx="995304" cy="91680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r>
                  <a:rPr lang="zh-CN" altLang="en-US" sz="788" b="1">
                    <a:solidFill>
                      <a:srgbClr val="000000"/>
                    </a:solidFill>
                    <a:latin typeface="黑体" pitchFamily="49" charset="-122"/>
                    <a:ea typeface="黑体" pitchFamily="49" charset="-122"/>
                  </a:rPr>
                  <a:t>安化黑茶</a:t>
                </a:r>
              </a:p>
            </p:txBody>
          </p:sp>
          <p:sp>
            <p:nvSpPr>
              <p:cNvPr id="7198" name="Text Box 40"/>
              <p:cNvSpPr txBox="1">
                <a:spLocks noChangeArrowheads="1"/>
              </p:cNvSpPr>
              <p:nvPr/>
            </p:nvSpPr>
            <p:spPr bwMode="auto">
              <a:xfrm>
                <a:off x="6325928" y="1369352"/>
                <a:ext cx="1090781" cy="365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788" b="1">
                    <a:solidFill>
                      <a:srgbClr val="000000"/>
                    </a:solidFill>
                    <a:latin typeface="黑体" pitchFamily="49" charset="-122"/>
                    <a:ea typeface="黑体" pitchFamily="49" charset="-122"/>
                  </a:rPr>
                  <a:t>区域扩张</a:t>
                </a:r>
              </a:p>
            </p:txBody>
          </p:sp>
          <p:sp>
            <p:nvSpPr>
              <p:cNvPr id="7199" name="Oval 38"/>
              <p:cNvSpPr>
                <a:spLocks noChangeArrowheads="1"/>
              </p:cNvSpPr>
              <p:nvPr/>
            </p:nvSpPr>
            <p:spPr bwMode="auto">
              <a:xfrm>
                <a:off x="9742530" y="3308036"/>
                <a:ext cx="782297" cy="70856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endParaRPr lang="en-US" altLang="zh-CN" sz="675" b="1" dirty="0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</a:endParaRPr>
              </a:p>
              <a:p>
                <a:pPr eaLnBrk="1" hangingPunct="1"/>
                <a:r>
                  <a:rPr lang="zh-CN" altLang="en-US" sz="675" b="1" dirty="0">
                    <a:solidFill>
                      <a:srgbClr val="000000"/>
                    </a:solidFill>
                    <a:latin typeface="黑体" pitchFamily="49" charset="-122"/>
                    <a:ea typeface="黑体" pitchFamily="49" charset="-122"/>
                  </a:rPr>
                  <a:t>信阳</a:t>
                </a:r>
                <a:endParaRPr lang="en-US" altLang="zh-CN" sz="675" b="1" dirty="0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</a:endParaRPr>
              </a:p>
              <a:p>
                <a:pPr eaLnBrk="1" hangingPunct="1"/>
                <a:r>
                  <a:rPr lang="zh-CN" altLang="en-US" sz="675" b="1" dirty="0">
                    <a:solidFill>
                      <a:srgbClr val="000000"/>
                    </a:solidFill>
                    <a:latin typeface="黑体" pitchFamily="49" charset="-122"/>
                    <a:ea typeface="黑体" pitchFamily="49" charset="-122"/>
                  </a:rPr>
                  <a:t>毛尖</a:t>
                </a:r>
                <a:endParaRPr lang="en-US" altLang="zh-CN" sz="675" b="1" dirty="0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</a:endParaRPr>
              </a:p>
              <a:p>
                <a:pPr eaLnBrk="1" hangingPunct="1"/>
                <a:endParaRPr lang="zh-CN" altLang="en-US" sz="675" b="1" dirty="0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sp>
            <p:nvSpPr>
              <p:cNvPr id="7200" name="Oval 20" descr="浅色下对角线"/>
              <p:cNvSpPr>
                <a:spLocks noChangeArrowheads="1"/>
              </p:cNvSpPr>
              <p:nvPr/>
            </p:nvSpPr>
            <p:spPr bwMode="auto">
              <a:xfrm>
                <a:off x="9184018" y="2963115"/>
                <a:ext cx="646002" cy="598568"/>
              </a:xfrm>
              <a:prstGeom prst="ellipse">
                <a:avLst/>
              </a:prstGeom>
              <a:solidFill>
                <a:srgbClr val="00B0F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r>
                  <a:rPr lang="zh-CN" altLang="en-US" sz="675" b="1">
                    <a:solidFill>
                      <a:srgbClr val="000000"/>
                    </a:solidFill>
                    <a:latin typeface="黑体" pitchFamily="49" charset="-122"/>
                    <a:ea typeface="黑体" pitchFamily="49" charset="-122"/>
                  </a:rPr>
                  <a:t>安吉</a:t>
                </a:r>
                <a:endParaRPr lang="en-US" altLang="zh-CN" sz="675" b="1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</a:endParaRPr>
              </a:p>
              <a:p>
                <a:pPr algn="ctr" eaLnBrk="1" hangingPunct="1"/>
                <a:r>
                  <a:rPr lang="zh-CN" altLang="en-US" sz="675" b="1">
                    <a:solidFill>
                      <a:srgbClr val="000000"/>
                    </a:solidFill>
                    <a:latin typeface="黑体" pitchFamily="49" charset="-122"/>
                    <a:ea typeface="黑体" pitchFamily="49" charset="-122"/>
                  </a:rPr>
                  <a:t>白茶</a:t>
                </a:r>
                <a:endParaRPr lang="en-US" altLang="zh-CN" sz="675" b="1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sp>
            <p:nvSpPr>
              <p:cNvPr id="7201" name="Oval 38"/>
              <p:cNvSpPr>
                <a:spLocks noChangeArrowheads="1"/>
              </p:cNvSpPr>
              <p:nvPr/>
            </p:nvSpPr>
            <p:spPr bwMode="auto">
              <a:xfrm>
                <a:off x="7383200" y="2105231"/>
                <a:ext cx="539578" cy="540891"/>
              </a:xfrm>
              <a:prstGeom prst="ellipse">
                <a:avLst/>
              </a:prstGeom>
              <a:solidFill>
                <a:srgbClr val="00B0F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en-US" altLang="zh-CN" sz="675" b="1" dirty="0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</a:endParaRPr>
              </a:p>
              <a:p>
                <a:pPr algn="ctr" eaLnBrk="1" hangingPunct="1"/>
                <a:endParaRPr lang="en-US" altLang="zh-CN" sz="675" b="1" dirty="0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</a:endParaRPr>
              </a:p>
              <a:p>
                <a:pPr algn="ctr" eaLnBrk="1" hangingPunct="1"/>
                <a:r>
                  <a:rPr lang="zh-CN" altLang="en-US" sz="675" b="1" dirty="0">
                    <a:solidFill>
                      <a:srgbClr val="000000"/>
                    </a:solidFill>
                    <a:latin typeface="黑体" pitchFamily="49" charset="-122"/>
                    <a:ea typeface="黑体" pitchFamily="49" charset="-122"/>
                  </a:rPr>
                  <a:t>峨眉</a:t>
                </a:r>
                <a:endParaRPr lang="en-US" altLang="zh-CN" sz="675" b="1" dirty="0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</a:endParaRPr>
              </a:p>
              <a:p>
                <a:pPr algn="ctr" eaLnBrk="1" hangingPunct="1"/>
                <a:r>
                  <a:rPr lang="zh-CN" altLang="en-US" sz="675" b="1" dirty="0">
                    <a:solidFill>
                      <a:srgbClr val="000000"/>
                    </a:solidFill>
                    <a:latin typeface="黑体" pitchFamily="49" charset="-122"/>
                    <a:ea typeface="黑体" pitchFamily="49" charset="-122"/>
                  </a:rPr>
                  <a:t>雪芽</a:t>
                </a:r>
                <a:endParaRPr lang="en-US" altLang="zh-CN" sz="675" b="1" dirty="0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</a:endParaRPr>
              </a:p>
              <a:p>
                <a:pPr algn="ctr" eaLnBrk="1" hangingPunct="1"/>
                <a:endParaRPr lang="en-US" altLang="zh-CN" sz="675" b="1" dirty="0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</a:endParaRPr>
              </a:p>
              <a:p>
                <a:pPr algn="ctr" eaLnBrk="1" hangingPunct="1"/>
                <a:endParaRPr lang="zh-CN" altLang="en-US" sz="675" b="1" dirty="0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sp>
            <p:nvSpPr>
              <p:cNvPr id="7202" name="Oval 20" descr="浅色下对角线"/>
              <p:cNvSpPr>
                <a:spLocks noChangeArrowheads="1"/>
              </p:cNvSpPr>
              <p:nvPr/>
            </p:nvSpPr>
            <p:spPr bwMode="auto">
              <a:xfrm>
                <a:off x="7882993" y="2460714"/>
                <a:ext cx="613619" cy="542704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r>
                  <a:rPr lang="zh-CN" altLang="en-US" sz="675" b="1" dirty="0">
                    <a:solidFill>
                      <a:srgbClr val="000000"/>
                    </a:solidFill>
                    <a:latin typeface="黑体" pitchFamily="49" charset="-122"/>
                    <a:ea typeface="黑体" pitchFamily="49" charset="-122"/>
                  </a:rPr>
                  <a:t>蒙顶山</a:t>
                </a:r>
                <a:endParaRPr lang="en-US" altLang="zh-CN" sz="675" b="1" dirty="0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</a:endParaRPr>
              </a:p>
              <a:p>
                <a:pPr algn="ctr" eaLnBrk="1" hangingPunct="1"/>
                <a:r>
                  <a:rPr lang="zh-CN" altLang="en-US" sz="675" b="1" dirty="0">
                    <a:solidFill>
                      <a:srgbClr val="000000"/>
                    </a:solidFill>
                    <a:latin typeface="黑体" pitchFamily="49" charset="-122"/>
                    <a:ea typeface="黑体" pitchFamily="49" charset="-122"/>
                  </a:rPr>
                  <a:t>绿茶</a:t>
                </a:r>
              </a:p>
            </p:txBody>
          </p:sp>
          <p:sp>
            <p:nvSpPr>
              <p:cNvPr id="7203" name="Oval 38"/>
              <p:cNvSpPr>
                <a:spLocks noChangeArrowheads="1"/>
              </p:cNvSpPr>
              <p:nvPr/>
            </p:nvSpPr>
            <p:spPr bwMode="auto">
              <a:xfrm>
                <a:off x="8283308" y="3006542"/>
                <a:ext cx="739582" cy="670407"/>
              </a:xfrm>
              <a:prstGeom prst="ellipse">
                <a:avLst/>
              </a:prstGeom>
              <a:solidFill>
                <a:srgbClr val="00B0F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endParaRPr lang="en-US" altLang="zh-CN" sz="675" b="1" dirty="0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</a:endParaRPr>
              </a:p>
              <a:p>
                <a:pPr algn="ctr" eaLnBrk="1" hangingPunct="1"/>
                <a:r>
                  <a:rPr lang="zh-CN" altLang="en-US" sz="675" b="1" dirty="0">
                    <a:solidFill>
                      <a:srgbClr val="000000"/>
                    </a:solidFill>
                    <a:latin typeface="黑体" pitchFamily="49" charset="-122"/>
                    <a:ea typeface="黑体" pitchFamily="49" charset="-122"/>
                  </a:rPr>
                  <a:t>贵州绿茶</a:t>
                </a:r>
                <a:endParaRPr lang="en-US" altLang="zh-CN" sz="675" b="1" dirty="0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</a:endParaRPr>
              </a:p>
              <a:p>
                <a:pPr algn="ctr" eaLnBrk="1" hangingPunct="1"/>
                <a:endParaRPr lang="zh-CN" altLang="en-US" sz="675" b="1" dirty="0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sp>
            <p:nvSpPr>
              <p:cNvPr id="7204" name="Oval 13" descr="浅色下对角线"/>
              <p:cNvSpPr>
                <a:spLocks noChangeArrowheads="1"/>
              </p:cNvSpPr>
              <p:nvPr/>
            </p:nvSpPr>
            <p:spPr bwMode="auto">
              <a:xfrm>
                <a:off x="8292747" y="1735138"/>
                <a:ext cx="630820" cy="616430"/>
              </a:xfrm>
              <a:prstGeom prst="ellipse">
                <a:avLst/>
              </a:prstGeom>
              <a:solidFill>
                <a:srgbClr val="00B0F0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 eaLnBrk="1" hangingPunct="1"/>
                <a:r>
                  <a:rPr lang="zh-CN" altLang="en-US" sz="675" b="1" dirty="0">
                    <a:solidFill>
                      <a:srgbClr val="000000"/>
                    </a:solidFill>
                    <a:latin typeface="黑体" pitchFamily="49" charset="-122"/>
                    <a:ea typeface="黑体" pitchFamily="49" charset="-122"/>
                  </a:rPr>
                  <a:t>黄山</a:t>
                </a:r>
                <a:endParaRPr lang="en-US" altLang="zh-CN" sz="675" b="1" dirty="0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</a:endParaRPr>
              </a:p>
              <a:p>
                <a:pPr algn="ctr" eaLnBrk="1" hangingPunct="1"/>
                <a:r>
                  <a:rPr lang="zh-CN" altLang="en-US" sz="675" b="1" dirty="0">
                    <a:solidFill>
                      <a:srgbClr val="000000"/>
                    </a:solidFill>
                    <a:latin typeface="黑体" pitchFamily="49" charset="-122"/>
                    <a:ea typeface="黑体" pitchFamily="49" charset="-122"/>
                  </a:rPr>
                  <a:t>毛峰</a:t>
                </a:r>
                <a:endParaRPr lang="en-US" altLang="zh-CN" sz="675" b="1" dirty="0">
                  <a:solidFill>
                    <a:srgbClr val="000000"/>
                  </a:solidFill>
                  <a:latin typeface="黑体" pitchFamily="49" charset="-122"/>
                  <a:ea typeface="黑体" pitchFamily="49" charset="-122"/>
                </a:endParaRPr>
              </a:p>
            </p:txBody>
          </p:sp>
          <p:sp>
            <p:nvSpPr>
              <p:cNvPr id="7205" name="TextBox 32"/>
              <p:cNvSpPr txBox="1">
                <a:spLocks noChangeArrowheads="1"/>
              </p:cNvSpPr>
              <p:nvPr/>
            </p:nvSpPr>
            <p:spPr bwMode="auto">
              <a:xfrm>
                <a:off x="6893171" y="2621385"/>
                <a:ext cx="989822" cy="514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/>
                <a:r>
                  <a:rPr lang="zh-CN" altLang="en-US" sz="675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黑体" pitchFamily="49" charset="-122"/>
                    <a:ea typeface="黑体" pitchFamily="49" charset="-122"/>
                  </a:rPr>
                  <a:t>石门银峰、碣滩茶</a:t>
                </a:r>
                <a:r>
                  <a:rPr lang="en-US" altLang="zh-CN" sz="675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黑体" pitchFamily="49" charset="-122"/>
                    <a:ea typeface="黑体" pitchFamily="49" charset="-122"/>
                  </a:rPr>
                  <a:t>…</a:t>
                </a:r>
                <a:endParaRPr lang="zh-CN" altLang="en-US" sz="675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endParaRPr>
              </a:p>
            </p:txBody>
          </p:sp>
        </p:grpSp>
      </p:grpSp>
      <p:sp>
        <p:nvSpPr>
          <p:cNvPr id="7172" name="Oval 13" descr="浅色下对角线"/>
          <p:cNvSpPr>
            <a:spLocks noChangeArrowheads="1"/>
          </p:cNvSpPr>
          <p:nvPr/>
        </p:nvSpPr>
        <p:spPr bwMode="auto">
          <a:xfrm>
            <a:off x="2618912" y="1869674"/>
            <a:ext cx="394313" cy="366311"/>
          </a:xfrm>
          <a:prstGeom prst="ellipse">
            <a:avLst/>
          </a:prstGeom>
          <a:solidFill>
            <a:srgbClr val="00B0F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51430" tIns="25715" rIns="51430" bIns="25715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675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大佛龙井</a:t>
            </a:r>
            <a:endParaRPr lang="en-US" altLang="zh-CN" sz="675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0145" name="TextBox 34"/>
          <p:cNvSpPr txBox="1">
            <a:spLocks noChangeArrowheads="1"/>
          </p:cNvSpPr>
          <p:nvPr/>
        </p:nvSpPr>
        <p:spPr bwMode="auto">
          <a:xfrm>
            <a:off x="5054277" y="2964927"/>
            <a:ext cx="559892" cy="294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1430" tIns="25715" rIns="51430" bIns="25715">
            <a:spAutoFit/>
          </a:bodyPr>
          <a:lstStyle/>
          <a:p>
            <a:pPr defTabSz="513458">
              <a:defRPr/>
            </a:pPr>
            <a:r>
              <a:rPr lang="zh-CN" altLang="en-US" sz="788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圆圈大小代表规模</a:t>
            </a:r>
          </a:p>
        </p:txBody>
      </p:sp>
      <p:sp>
        <p:nvSpPr>
          <p:cNvPr id="7175" name="TextBox 36"/>
          <p:cNvSpPr txBox="1">
            <a:spLocks noChangeArrowheads="1"/>
          </p:cNvSpPr>
          <p:nvPr/>
        </p:nvSpPr>
        <p:spPr bwMode="auto">
          <a:xfrm>
            <a:off x="4717706" y="2210187"/>
            <a:ext cx="1090389" cy="51956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51430" tIns="25715" rIns="51430" bIns="25715">
            <a:spAutoFit/>
          </a:bodyPr>
          <a:lstStyle>
            <a:lvl1pPr marL="341313" indent="-341313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zh-CN" altLang="en-US" sz="1013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品类竞争</a:t>
            </a:r>
            <a:endParaRPr lang="en-US" altLang="zh-CN" sz="1013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zh-CN" altLang="en-US" sz="1013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品内竞争</a:t>
            </a:r>
            <a:endParaRPr lang="en-US" altLang="zh-CN" sz="1013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zh-CN" altLang="en-US" sz="1013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省内竞争</a:t>
            </a:r>
          </a:p>
        </p:txBody>
      </p:sp>
      <p:sp>
        <p:nvSpPr>
          <p:cNvPr id="7176" name="Oval 20" descr="浅色下对角线"/>
          <p:cNvSpPr>
            <a:spLocks noChangeArrowheads="1"/>
          </p:cNvSpPr>
          <p:nvPr/>
        </p:nvSpPr>
        <p:spPr bwMode="auto">
          <a:xfrm>
            <a:off x="3239655" y="3653593"/>
            <a:ext cx="309518" cy="308567"/>
          </a:xfrm>
          <a:prstGeom prst="ellipse">
            <a:avLst/>
          </a:prstGeom>
          <a:solidFill>
            <a:srgbClr val="00B0F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51430" tIns="25715" rIns="51430" bIns="25715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675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古丈</a:t>
            </a:r>
            <a:endParaRPr lang="en-US" altLang="zh-CN" sz="675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/>
            <a:r>
              <a:rPr lang="zh-CN" altLang="en-US" sz="675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毛尖</a:t>
            </a:r>
          </a:p>
        </p:txBody>
      </p:sp>
      <p:sp>
        <p:nvSpPr>
          <p:cNvPr id="7177" name="Oval 38"/>
          <p:cNvSpPr>
            <a:spLocks noChangeArrowheads="1"/>
          </p:cNvSpPr>
          <p:nvPr/>
        </p:nvSpPr>
        <p:spPr bwMode="auto">
          <a:xfrm>
            <a:off x="2670692" y="2234887"/>
            <a:ext cx="360760" cy="33576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51430" tIns="25715" rIns="51430" bIns="25715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endParaRPr lang="en-US" altLang="zh-CN" sz="675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/>
            <a:r>
              <a:rPr lang="zh-CN" altLang="en-US" sz="675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君山</a:t>
            </a:r>
            <a:endParaRPr lang="en-US" altLang="zh-CN" sz="675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/>
            <a:r>
              <a:rPr lang="zh-CN" altLang="en-US" sz="675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银针</a:t>
            </a:r>
            <a:endParaRPr lang="en-US" altLang="zh-CN" sz="675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/>
            <a:endParaRPr lang="zh-CN" altLang="en-US" sz="675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Oval 20" descr="浅色下对角线">
            <a:extLst>
              <a:ext uri="{FF2B5EF4-FFF2-40B4-BE49-F238E27FC236}">
                <a16:creationId xmlns:a16="http://schemas.microsoft.com/office/drawing/2014/main" id="{602FBEE0-71A9-46D4-9F02-9D4B90362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6331" y="3273828"/>
            <a:ext cx="348605" cy="349385"/>
          </a:xfrm>
          <a:prstGeom prst="ellipse">
            <a:avLst/>
          </a:prstGeom>
          <a:solidFill>
            <a:srgbClr val="00B0F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675" b="1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恩施玉露</a:t>
            </a:r>
            <a:endParaRPr lang="en-US" altLang="zh-CN" sz="675" b="1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8" name="Oval 13" descr="浅色下对角线">
            <a:extLst>
              <a:ext uri="{FF2B5EF4-FFF2-40B4-BE49-F238E27FC236}">
                <a16:creationId xmlns:a16="http://schemas.microsoft.com/office/drawing/2014/main" id="{6D1B5230-0BA5-4E24-86BC-744EBDADC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9060" y="2158027"/>
            <a:ext cx="357996" cy="359717"/>
          </a:xfrm>
          <a:prstGeom prst="ellipse">
            <a:avLst/>
          </a:prstGeom>
          <a:solidFill>
            <a:srgbClr val="00B0F0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lIns="51430" tIns="25715" rIns="51430" bIns="25715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675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西湖龙井</a:t>
            </a:r>
            <a:endParaRPr lang="en-US" altLang="zh-CN" sz="675" b="1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1C7746E-48E3-4D5C-BBAC-5A148192A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7982" y="2646513"/>
            <a:ext cx="422155" cy="41359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675" b="1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碧螺春</a:t>
            </a:r>
            <a:endParaRPr lang="en-US" altLang="zh-CN" sz="675" b="1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  <a:p>
            <a:pPr eaLnBrk="1" hangingPunct="1"/>
            <a:endParaRPr lang="zh-CN" altLang="en-US" sz="675" b="1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8459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24744" y="339502"/>
            <a:ext cx="4779531" cy="57606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中国茶叶十大区域公共品牌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00808" y="1131590"/>
            <a:ext cx="1590308" cy="23042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zh-CN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西湖龙井</a:t>
            </a:r>
          </a:p>
          <a:p>
            <a:r>
              <a:rPr lang="zh-CN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安化黑茶</a:t>
            </a:r>
          </a:p>
          <a:p>
            <a:r>
              <a:rPr lang="zh-CN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黄山毛峰</a:t>
            </a:r>
          </a:p>
          <a:p>
            <a:r>
              <a:rPr lang="zh-CN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六安瓜片</a:t>
            </a:r>
            <a:endParaRPr lang="en-US" altLang="zh-CN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普洱茶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537012" y="1110688"/>
            <a:ext cx="2161524" cy="23042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192881" indent="-192881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安溪铁观音</a:t>
            </a:r>
          </a:p>
          <a:p>
            <a:pPr marL="192881" indent="-192881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信阳毛尖</a:t>
            </a:r>
          </a:p>
          <a:p>
            <a:pPr marL="192881" indent="-192881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武夷岩茶</a:t>
            </a:r>
          </a:p>
          <a:p>
            <a:pPr marL="192881" indent="-192881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都匀毛尖</a:t>
            </a:r>
          </a:p>
          <a:p>
            <a:pPr marL="192881" indent="-192881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蒙顶山茶 </a:t>
            </a:r>
          </a:p>
        </p:txBody>
      </p:sp>
    </p:spTree>
    <p:extLst>
      <p:ext uri="{BB962C8B-B14F-4D97-AF65-F5344CB8AC3E}">
        <p14:creationId xmlns:p14="http://schemas.microsoft.com/office/powerpoint/2010/main" val="19846166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5DCEBC1-4374-4EAA-8B68-34D977C69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793" y="1074021"/>
            <a:ext cx="916307" cy="9163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BB16BD4-5864-4B46-844E-F5167B93B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512" y="903312"/>
            <a:ext cx="1909508" cy="1273005"/>
          </a:xfrm>
          <a:prstGeom prst="rect">
            <a:avLst/>
          </a:prstGeom>
        </p:spPr>
      </p:pic>
      <p:pic>
        <p:nvPicPr>
          <p:cNvPr id="70658" name="Picture 2" descr="134508744817758569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80" y="2813924"/>
            <a:ext cx="1385145" cy="629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 descr="13450874672926211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320" y="1286545"/>
            <a:ext cx="1303021" cy="557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4" descr="13450874957326159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50" y="2062100"/>
            <a:ext cx="1385144" cy="629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5" descr="134508752220899387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49" y="2114879"/>
            <a:ext cx="1238458" cy="67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6" descr="13450876619880009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50" y="2917514"/>
            <a:ext cx="1238458" cy="59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7" descr="134508769216384527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659" y="2003953"/>
            <a:ext cx="1178719" cy="56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8" descr="134508771546723766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767" y="2119234"/>
            <a:ext cx="1386906" cy="629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5" name="Picture 9" descr="134508784743802072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856" y="3644578"/>
            <a:ext cx="1408659" cy="64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10" descr="134508792907720816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386" y="3680479"/>
            <a:ext cx="1310468" cy="59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7" name="Picture 11" descr="134508798407954914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80" y="3687961"/>
            <a:ext cx="1376555" cy="62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8" name="Picture 12" descr="13450881675161490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830" y="3706683"/>
            <a:ext cx="1416882" cy="64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9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965" y="2651344"/>
            <a:ext cx="958856" cy="92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4" name="Rectangle 14"/>
          <p:cNvSpPr>
            <a:spLocks noChangeArrowheads="1"/>
          </p:cNvSpPr>
          <p:nvPr/>
        </p:nvSpPr>
        <p:spPr bwMode="auto">
          <a:xfrm>
            <a:off x="18206" y="277551"/>
            <a:ext cx="6839793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安溪铁观音品牌下的龙头企业集群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D79510B-679C-410D-B532-EE919A2C6BE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00609" y="2118519"/>
            <a:ext cx="1114187" cy="67074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C714CDD-8347-408A-BEDD-D81135AC60C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72772" y="2936761"/>
            <a:ext cx="1818497" cy="53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44797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299270" y="357504"/>
            <a:ext cx="4259461" cy="40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zh-CN" altLang="en-US" sz="1969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安溪铁观音市场占有率第一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079739" y="951570"/>
            <a:ext cx="4698522" cy="2916324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marL="205383" indent="-143768">
              <a:buNone/>
              <a:defRPr/>
            </a:pPr>
            <a:r>
              <a:rPr lang="en-US" altLang="zh-CN" sz="1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1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、铁观音</a:t>
            </a:r>
            <a:r>
              <a:rPr lang="en-US" altLang="zh-CN" sz="1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17.29% </a:t>
            </a:r>
            <a:r>
              <a:rPr lang="zh-CN" altLang="en-US" sz="1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（电子商务市场占有率</a:t>
            </a:r>
            <a:r>
              <a:rPr lang="en-US" altLang="zh-CN" sz="1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21.3%</a:t>
            </a:r>
            <a:r>
              <a:rPr lang="zh-CN" altLang="en-US" sz="1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，排名第一）</a:t>
            </a:r>
          </a:p>
          <a:p>
            <a:pPr marL="205383" indent="-143768">
              <a:buNone/>
              <a:defRPr/>
            </a:pP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、龙井</a:t>
            </a: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15.9%</a:t>
            </a:r>
          </a:p>
          <a:p>
            <a:pPr marL="205383" indent="-143768">
              <a:buNone/>
              <a:defRPr/>
            </a:pP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、普通绿茶</a:t>
            </a: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12.79%</a:t>
            </a:r>
          </a:p>
          <a:p>
            <a:pPr marL="205383" indent="-143768">
              <a:buNone/>
              <a:defRPr/>
            </a:pP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、碧螺春</a:t>
            </a: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11.4%</a:t>
            </a:r>
          </a:p>
          <a:p>
            <a:pPr marL="205383" indent="-143768">
              <a:buNone/>
              <a:defRPr/>
            </a:pP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、茉莉花茶</a:t>
            </a: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9.06%</a:t>
            </a:r>
          </a:p>
          <a:p>
            <a:pPr marL="205383" indent="-143768">
              <a:buNone/>
              <a:defRPr/>
            </a:pP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6</a:t>
            </a:r>
            <a:r>
              <a:rPr lang="zh-CN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普洱茶</a:t>
            </a:r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7.6%</a:t>
            </a:r>
          </a:p>
          <a:p>
            <a:pPr marL="205383" indent="-143768">
              <a:buNone/>
              <a:defRPr/>
            </a:pP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7</a:t>
            </a:r>
            <a:r>
              <a:rPr lang="zh-CN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、信阳毛尖</a:t>
            </a: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7.49%</a:t>
            </a:r>
          </a:p>
          <a:p>
            <a:pPr marL="205383" indent="-143768">
              <a:buNone/>
              <a:defRPr/>
            </a:pP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8</a:t>
            </a:r>
            <a:r>
              <a:rPr lang="zh-CN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、红茶</a:t>
            </a: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5.41%</a:t>
            </a:r>
          </a:p>
          <a:p>
            <a:pPr marL="205383" indent="-143768">
              <a:buNone/>
              <a:defRPr/>
            </a:pP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9</a:t>
            </a:r>
            <a:r>
              <a:rPr lang="zh-CN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、黄山毛峰</a:t>
            </a: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4.3%</a:t>
            </a:r>
          </a:p>
          <a:p>
            <a:pPr marL="205383" indent="-143768">
              <a:buNone/>
              <a:defRPr/>
            </a:pP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zh-CN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、袋泡茶</a:t>
            </a: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2.34%</a:t>
            </a:r>
          </a:p>
          <a:p>
            <a:pPr marL="205383" indent="-143768">
              <a:buNone/>
              <a:defRPr/>
            </a:pP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11</a:t>
            </a:r>
            <a:r>
              <a:rPr lang="zh-CN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、大红袍</a:t>
            </a: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1.97%</a:t>
            </a:r>
          </a:p>
          <a:p>
            <a:pPr marL="205383" indent="-143768">
              <a:buNone/>
              <a:defRPr/>
            </a:pP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12</a:t>
            </a:r>
            <a:r>
              <a:rPr lang="zh-CN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、竹叶青</a:t>
            </a: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1.86%</a:t>
            </a:r>
          </a:p>
          <a:p>
            <a:pPr marL="205383" indent="-143768">
              <a:buNone/>
              <a:defRPr/>
            </a:pPr>
            <a:endParaRPr lang="en-US" altLang="zh-CN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05383" indent="-143768">
              <a:buNone/>
              <a:defRPr/>
            </a:pP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——</a:t>
            </a:r>
            <a:r>
              <a:rPr lang="zh-CN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数据来自国家茶叶产业技术体系产业经济研究室对北京、上海、南京、广州、武汉、郑州、兰州、成都、重庆、济南、沈阳、杭州</a:t>
            </a: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12</a:t>
            </a:r>
            <a:r>
              <a:rPr lang="zh-CN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座城市，</a:t>
            </a:r>
            <a:r>
              <a:rPr lang="en-US" altLang="zh-CN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25600</a:t>
            </a:r>
            <a:r>
              <a:rPr lang="zh-CN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份问卷</a:t>
            </a:r>
          </a:p>
        </p:txBody>
      </p:sp>
    </p:spTree>
    <p:extLst>
      <p:ext uri="{BB962C8B-B14F-4D97-AF65-F5344CB8AC3E}">
        <p14:creationId xmlns:p14="http://schemas.microsoft.com/office/powerpoint/2010/main" val="325455514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411510"/>
            <a:ext cx="6858000" cy="47992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云南普洱茶公共品牌下的龙头企业集群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E9DBE9F9-1AB2-4A04-8265-24B978601C05}"/>
              </a:ext>
            </a:extLst>
          </p:cNvPr>
          <p:cNvGrpSpPr/>
          <p:nvPr/>
        </p:nvGrpSpPr>
        <p:grpSpPr>
          <a:xfrm>
            <a:off x="44625" y="1347614"/>
            <a:ext cx="6618850" cy="2160240"/>
            <a:chOff x="170221" y="4000078"/>
            <a:chExt cx="8825133" cy="2538167"/>
          </a:xfrm>
        </p:grpSpPr>
        <p:pic>
          <p:nvPicPr>
            <p:cNvPr id="8" name="Picture 13">
              <a:extLst>
                <a:ext uri="{FF2B5EF4-FFF2-40B4-BE49-F238E27FC236}">
                  <a16:creationId xmlns:a16="http://schemas.microsoft.com/office/drawing/2014/main" id="{17DA7204-9A0E-489D-8AE5-C7F6F98F27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21" y="5337531"/>
              <a:ext cx="1797571" cy="1200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479C909B-4440-49D6-A2AE-AEF9316525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21" y="4096801"/>
              <a:ext cx="1672756" cy="1185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C00A5B2F-9109-439A-88DC-BC3700F89D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2789" y="4206314"/>
              <a:ext cx="1140017" cy="1076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D17FB40B-2AD9-46EB-896A-AB1230C1BD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7212" y="4142057"/>
              <a:ext cx="1243560" cy="117424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792289AA-6DE5-4B86-A7C7-3BDB19BEC3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6823" y="4084564"/>
              <a:ext cx="1378531" cy="1093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73D4D5CF-AF1B-4C60-8C56-11821803B2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5032" y="4000078"/>
              <a:ext cx="1670616" cy="1261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DFFBE22C-CE47-40C7-B58E-5541809225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353" y="5365656"/>
              <a:ext cx="1085117" cy="1002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13FAA929-5E45-4E93-8725-9A724C89B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8080" y="5380555"/>
              <a:ext cx="1183194" cy="1002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id="{DCD4778E-3576-4C03-8D44-B15AE53110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855" y="5326158"/>
              <a:ext cx="1177029" cy="1111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EADB9A98-1673-49C3-8FCC-F52C955ED1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6102" y="5371076"/>
              <a:ext cx="1491101" cy="102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4">
              <a:extLst>
                <a:ext uri="{FF2B5EF4-FFF2-40B4-BE49-F238E27FC236}">
                  <a16:creationId xmlns:a16="http://schemas.microsoft.com/office/drawing/2014/main" id="{C6BD2F44-9878-4655-88B1-873B89277F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1913" y="4124767"/>
              <a:ext cx="1353119" cy="1106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5">
              <a:extLst>
                <a:ext uri="{FF2B5EF4-FFF2-40B4-BE49-F238E27FC236}">
                  <a16:creationId xmlns:a16="http://schemas.microsoft.com/office/drawing/2014/main" id="{945B45B3-54F2-406C-83B2-67573E5DB6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5434" y="5252679"/>
              <a:ext cx="1285566" cy="1285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37193" y="3552198"/>
            <a:ext cx="743735" cy="10566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39358" y="3543858"/>
            <a:ext cx="915226" cy="9152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56119" y="3552197"/>
            <a:ext cx="931043" cy="93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3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合地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078" y="1437624"/>
            <a:ext cx="2285247" cy="28433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9332" name="Text Box 4"/>
          <p:cNvSpPr txBox="1">
            <a:spLocks noChangeArrowheads="1"/>
          </p:cNvSpPr>
          <p:nvPr/>
        </p:nvSpPr>
        <p:spPr bwMode="auto">
          <a:xfrm>
            <a:off x="1543050" y="1885950"/>
            <a:ext cx="7429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zh-CN" altLang="en-US" sz="135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739334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0" y="357504"/>
            <a:ext cx="6858000" cy="55466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中国黑茶之乡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----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安化</a:t>
            </a:r>
          </a:p>
        </p:txBody>
      </p:sp>
      <p:pic>
        <p:nvPicPr>
          <p:cNvPr id="1843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940" y="1934039"/>
            <a:ext cx="958454" cy="147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62930" y="1419562"/>
            <a:ext cx="2155980" cy="2861416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just"/>
            <a:r>
              <a:rPr lang="en-US" altLang="zh-CN" sz="165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2018</a:t>
            </a:r>
            <a:r>
              <a:rPr lang="zh-CN" altLang="en-US" sz="165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</a:t>
            </a:r>
            <a:r>
              <a:rPr lang="zh-CN" altLang="en-US" sz="1650" b="1" dirty="0">
                <a:solidFill>
                  <a:srgbClr val="3333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全省黑茶总产量近</a:t>
            </a:r>
            <a:r>
              <a:rPr lang="en-US" altLang="zh-CN" sz="165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11</a:t>
            </a:r>
            <a:r>
              <a:rPr lang="zh-CN" altLang="en-US" sz="1650" b="1" dirty="0">
                <a:solidFill>
                  <a:srgbClr val="3333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万吨，综合规模规</a:t>
            </a:r>
            <a:r>
              <a:rPr lang="en-US" altLang="zh-CN" sz="16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230</a:t>
            </a:r>
            <a:r>
              <a:rPr lang="zh-CN" altLang="en-US" sz="1650" b="1" dirty="0">
                <a:solidFill>
                  <a:srgbClr val="3333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亿元；</a:t>
            </a:r>
            <a:endParaRPr lang="en-US" altLang="zh-CN" sz="1650" b="1" dirty="0">
              <a:solidFill>
                <a:srgbClr val="3333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sz="165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安</a:t>
            </a:r>
            <a:r>
              <a:rPr lang="zh-CN" altLang="en-US" sz="16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化黑茶</a:t>
            </a:r>
            <a:r>
              <a:rPr lang="en-US" altLang="zh-CN" sz="16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8.2</a:t>
            </a:r>
            <a:r>
              <a:rPr lang="zh-CN" altLang="en-US" sz="16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万</a:t>
            </a:r>
            <a:r>
              <a:rPr lang="zh-CN" altLang="en-US" sz="165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吨</a:t>
            </a:r>
            <a:r>
              <a:rPr lang="zh-CN" altLang="en-US" sz="16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zh-CN" altLang="en-US" sz="165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安化县</a:t>
            </a:r>
            <a:r>
              <a:rPr lang="zh-CN" altLang="en-US" sz="16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茶叶</a:t>
            </a:r>
            <a:r>
              <a:rPr lang="zh-CN" altLang="en-US" sz="16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税收</a:t>
            </a:r>
            <a:r>
              <a:rPr lang="en-US" altLang="zh-CN" sz="16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3.2</a:t>
            </a:r>
            <a:r>
              <a:rPr lang="zh-CN" altLang="en-US" sz="16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亿</a:t>
            </a:r>
            <a:r>
              <a:rPr lang="zh-CN" altLang="en-US" sz="165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元，综合规模近</a:t>
            </a:r>
            <a:r>
              <a:rPr lang="en-US" altLang="zh-CN" sz="16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182</a:t>
            </a:r>
            <a:r>
              <a:rPr lang="zh-CN" altLang="en-US" sz="165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亿元。</a:t>
            </a:r>
            <a:endParaRPr lang="en-US" altLang="zh-CN" sz="165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sz="1650" b="1" dirty="0">
                <a:solidFill>
                  <a:srgbClr val="3333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边销、内销、外形同步推进；龙头企业集群基本形成。</a:t>
            </a:r>
          </a:p>
          <a:p>
            <a:pPr marL="0" indent="0" algn="just">
              <a:buNone/>
            </a:pPr>
            <a:endParaRPr lang="zh-CN" altLang="en-US" sz="1650" b="1" dirty="0">
              <a:solidFill>
                <a:srgbClr val="3333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37088" y="4433476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全国茶叶税收第一县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6626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/>
          <p:cNvPicPr>
            <a:picLocks noChangeAspect="1" noChangeArrowheads="1"/>
          </p:cNvPicPr>
          <p:nvPr/>
        </p:nvPicPr>
        <p:blipFill>
          <a:blip r:embed="rId2">
            <a:lum contrast="-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719" y="-7523"/>
            <a:ext cx="3445173" cy="514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1"/>
          <p:cNvPicPr>
            <a:picLocks noChangeAspect="1" noChangeArrowheads="1"/>
          </p:cNvPicPr>
          <p:nvPr/>
        </p:nvPicPr>
        <p:blipFill>
          <a:blip r:embed="rId2">
            <a:lum contrast="-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88" y="-4082"/>
            <a:ext cx="3449541" cy="514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6188" y="195487"/>
            <a:ext cx="6864188" cy="54339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湖南安化黑茶龙头企业集群初步形成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7251" y="1356166"/>
            <a:ext cx="3204029" cy="337405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>
              <a:defRPr/>
            </a:pPr>
            <a:r>
              <a:rPr lang="zh-CN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湖南白沙溪茶厂有限公司</a:t>
            </a:r>
          </a:p>
          <a:p>
            <a:pPr>
              <a:defRPr/>
            </a:pPr>
            <a:r>
              <a:rPr lang="zh-CN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湖南省益阳茶厂有限公司 </a:t>
            </a:r>
          </a:p>
          <a:p>
            <a:pPr>
              <a:defRPr/>
            </a:pPr>
            <a:r>
              <a:rPr lang="zh-CN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湖南中茶安化茶厂有限公司</a:t>
            </a:r>
          </a:p>
          <a:p>
            <a:pPr>
              <a:defRPr/>
            </a:pPr>
            <a:r>
              <a:rPr lang="zh-CN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湖南华莱生物科技有限公司</a:t>
            </a:r>
          </a:p>
          <a:p>
            <a:pPr>
              <a:defRPr/>
            </a:pPr>
            <a:r>
              <a:rPr lang="zh-CN" altLang="en-US" sz="1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湖南梅山黑茶有限公司</a:t>
            </a:r>
            <a:endParaRPr lang="en-US" altLang="zh-CN" sz="1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CN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湖南润和茶业集团有限公司</a:t>
            </a:r>
            <a:endParaRPr lang="en-US" altLang="zh-CN" sz="14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CN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安化怡清源茶业有限公司</a:t>
            </a:r>
          </a:p>
          <a:p>
            <a:pPr>
              <a:defRPr/>
            </a:pPr>
            <a:r>
              <a:rPr lang="zh-CN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安化道然茶业有限公司</a:t>
            </a:r>
          </a:p>
          <a:p>
            <a:pPr>
              <a:defRPr/>
            </a:pPr>
            <a:r>
              <a:rPr lang="zh-CN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湖南安化久扬茶业有限公司</a:t>
            </a:r>
            <a:endParaRPr lang="en-US" altLang="zh-CN" sz="14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CN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湖南黑美人茶业有限公司</a:t>
            </a:r>
          </a:p>
          <a:p>
            <a:pPr>
              <a:defRPr/>
            </a:pPr>
            <a:r>
              <a:rPr lang="zh-CN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湖南阿香茶果食品有限公司</a:t>
            </a:r>
            <a:endParaRPr lang="en-US" altLang="zh-CN" sz="14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CN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湖南省高马二溪茶业有限公司</a:t>
            </a:r>
            <a:endParaRPr lang="en-US" altLang="zh-CN" sz="14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CN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湖南湘茶高科技有限公司</a:t>
            </a:r>
            <a:endParaRPr lang="en-US" altLang="zh-CN" sz="14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3356992" y="1345844"/>
            <a:ext cx="3312368" cy="338437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1353" tIns="25677" rIns="51353" bIns="25677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湖南建玲实业有限公司</a:t>
            </a:r>
            <a:endParaRPr lang="en-US" altLang="zh-CN" sz="1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CN" altLang="zh-CN" sz="1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/>
              </a:rPr>
              <a:t>湖南高家山茶业有限公</a:t>
            </a:r>
            <a:endParaRPr lang="en-US" altLang="zh-CN" sz="1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/>
            </a:endParaRPr>
          </a:p>
          <a:p>
            <a:pPr>
              <a:defRPr/>
            </a:pPr>
            <a:r>
              <a:rPr lang="zh-CN" altLang="en-US" sz="1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盛唐黑金黑茶发展有限公司</a:t>
            </a:r>
            <a:endParaRPr lang="en-US" altLang="zh-CN" sz="1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CN" altLang="en-US" sz="1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湖南浩茗茶业食品有限公司</a:t>
            </a:r>
          </a:p>
          <a:p>
            <a:pPr>
              <a:defRPr/>
            </a:pPr>
            <a:r>
              <a:rPr lang="zh-CN" altLang="zh-CN" sz="1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/>
              </a:rPr>
              <a:t>安化县云天阁茶业有限公司</a:t>
            </a:r>
            <a:endParaRPr lang="en-US" altLang="zh-CN" sz="1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/>
            </a:endParaRPr>
          </a:p>
          <a:p>
            <a:pPr>
              <a:defRPr/>
            </a:pPr>
            <a:r>
              <a:rPr lang="zh-CN" altLang="en-US" sz="1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湖南益阳香炉山茶业有限公司</a:t>
            </a:r>
          </a:p>
          <a:p>
            <a:pPr>
              <a:defRPr/>
            </a:pPr>
            <a:r>
              <a:rPr lang="zh-CN" altLang="en-US" sz="1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湖南桃江天问茶业有限公司</a:t>
            </a:r>
            <a:endParaRPr lang="en-US" altLang="zh-CN" sz="1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CN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安化晋丰厚茶业有限公司</a:t>
            </a:r>
            <a:endParaRPr lang="en-US" altLang="zh-CN" sz="14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CN" altLang="en-US" sz="1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湖南安化马路茶厂</a:t>
            </a:r>
            <a:endParaRPr lang="en-US" altLang="zh-CN" sz="1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CN" altLang="en-US" sz="1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湖南安化国津茶业有限公司</a:t>
            </a:r>
            <a:endParaRPr lang="en-US" altLang="zh-CN" sz="1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CN" altLang="en-US" sz="1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安化县永泰福茶厂</a:t>
            </a:r>
            <a:endParaRPr lang="en-US" altLang="zh-CN" sz="1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CN" altLang="en-US" sz="1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湖南冠隆誉茶业有限公司</a:t>
            </a:r>
            <a:endParaRPr lang="en-US" altLang="zh-CN" sz="1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CN" altLang="en-US" sz="1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湖南紫艺茶业有限公司</a:t>
            </a:r>
            <a:endParaRPr lang="en-US" altLang="zh-CN" sz="1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altLang="zh-CN" sz="1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03899" y="857695"/>
            <a:ext cx="2741456" cy="36933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b="1" kern="0" dirty="0">
                <a:solidFill>
                  <a:srgbClr val="66FF33"/>
                </a:solidFill>
                <a:latin typeface="黑体" pitchFamily="49" charset="-122"/>
                <a:ea typeface="黑体" pitchFamily="49" charset="-122"/>
              </a:rPr>
              <a:t>规模化、品牌化、差异化</a:t>
            </a:r>
          </a:p>
        </p:txBody>
      </p:sp>
    </p:spTree>
    <p:extLst>
      <p:ext uri="{BB962C8B-B14F-4D97-AF65-F5344CB8AC3E}">
        <p14:creationId xmlns:p14="http://schemas.microsoft.com/office/powerpoint/2010/main" val="365757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037" y="267494"/>
            <a:ext cx="6858000" cy="432031"/>
          </a:xfr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/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安吉白茶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很有特色的区域公共品牌</a:t>
            </a:r>
            <a:endParaRPr lang="en-US" altLang="zh-CN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486" name="Picture 2" descr="C:\Users\liu\Pictures\安吉白茶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659" y="971274"/>
            <a:ext cx="2842309" cy="1547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3" descr="C:\Users\liu\Pictures\安吉白茶-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659" y="2683640"/>
            <a:ext cx="2842309" cy="1700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内容占位符 2">
            <a:extLst>
              <a:ext uri="{FF2B5EF4-FFF2-40B4-BE49-F238E27FC236}">
                <a16:creationId xmlns:a16="http://schemas.microsoft.com/office/drawing/2014/main" id="{B3FC9EBC-1BEC-4415-90FD-90D2ABF844B1}"/>
              </a:ext>
            </a:extLst>
          </p:cNvPr>
          <p:cNvSpPr txBox="1">
            <a:spLocks/>
          </p:cNvSpPr>
          <p:nvPr/>
        </p:nvSpPr>
        <p:spPr>
          <a:xfrm>
            <a:off x="3192968" y="1059582"/>
            <a:ext cx="3456384" cy="3384376"/>
          </a:xfrm>
          <a:prstGeom prst="rect">
            <a:avLst/>
          </a:prstGeom>
        </p:spPr>
        <p:txBody>
          <a:bodyPr>
            <a:no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安吉龙王山茶叶开发有限公司</a:t>
            </a:r>
          </a:p>
          <a:p>
            <a:r>
              <a:rPr lang="zh-CN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安吉千道湾白茶有限公司</a:t>
            </a:r>
            <a:endParaRPr lang="en-US" altLang="zh-CN" sz="16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浙江安吉宋茗白茶有限公司</a:t>
            </a:r>
          </a:p>
          <a:p>
            <a:r>
              <a:rPr lang="zh-CN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浙江安吉极白茶业股份有限公司</a:t>
            </a:r>
            <a:endParaRPr lang="en-US" altLang="zh-CN" sz="16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安吉大山坞茶场</a:t>
            </a:r>
          </a:p>
          <a:p>
            <a:r>
              <a:rPr lang="zh-CN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安吉千里缘白茶有限公司</a:t>
            </a:r>
          </a:p>
          <a:p>
            <a:r>
              <a:rPr lang="zh-CN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安吉县茶业集团</a:t>
            </a: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安吉尚丰茶业</a:t>
            </a:r>
            <a:r>
              <a:rPr lang="en-US" altLang="zh-CN" sz="1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endParaRPr lang="zh-CN" altLang="en-US" sz="16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安吉恒盛白茶有限公司</a:t>
            </a:r>
          </a:p>
          <a:p>
            <a:r>
              <a:rPr lang="zh-CN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安吉廖氏农业发展有限公司</a:t>
            </a:r>
          </a:p>
          <a:p>
            <a:r>
              <a:rPr lang="zh-CN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安吉香叶茶场</a:t>
            </a:r>
          </a:p>
          <a:p>
            <a:r>
              <a:rPr lang="zh-CN" altLang="en-US" sz="16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安吉县女子茶叶专业合作社</a:t>
            </a:r>
          </a:p>
          <a:p>
            <a:endParaRPr lang="zh-CN" altLang="en-US" sz="16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sz="16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61101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966395202"/>
              </p:ext>
            </p:extLst>
          </p:nvPr>
        </p:nvGraphicFramePr>
        <p:xfrm>
          <a:off x="260648" y="1205195"/>
          <a:ext cx="6408712" cy="3454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458075"/>
            <a:ext cx="6858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全球茶叶生产与贸易发展态势</a:t>
            </a:r>
            <a:r>
              <a:rPr lang="en-GB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GB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GB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1998 – 2018 (</a:t>
            </a:r>
            <a:r>
              <a:rPr lang="en-GB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mkgs</a:t>
            </a:r>
            <a:r>
              <a:rPr lang="en-GB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9517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8104" y="195486"/>
            <a:ext cx="6876104" cy="53556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福鼎白茶旗下的龙头企业集群正在形成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20888" y="843196"/>
            <a:ext cx="4176464" cy="4111207"/>
          </a:xfrm>
        </p:spPr>
        <p:txBody>
          <a:bodyPr>
            <a:noAutofit/>
          </a:bodyPr>
          <a:lstStyle/>
          <a:p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福建品品香茶业有限公司</a:t>
            </a:r>
          </a:p>
          <a:p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福鼎市天毫茶业有限公司</a:t>
            </a:r>
          </a:p>
          <a:p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福建省广福茶业有限责任公司</a:t>
            </a:r>
          </a:p>
          <a:p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福建省天丰源茶产业有限公司</a:t>
            </a:r>
          </a:p>
          <a:p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福建省天湖茶业有限公司</a:t>
            </a:r>
            <a:endParaRPr lang="en-US" altLang="zh-CN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福鼎白茶股份有限公司</a:t>
            </a:r>
            <a:endParaRPr lang="en-US" altLang="zh-CN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福建誉达茶业有限公司</a:t>
            </a:r>
            <a:endParaRPr lang="en-US" altLang="zh-CN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福建绿叶茶业发展有限公司</a:t>
            </a:r>
          </a:p>
          <a:p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福鼎市莲峰茶业有限公司</a:t>
            </a:r>
          </a:p>
          <a:p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福建省银龙茶叶科技有限公司</a:t>
            </a:r>
            <a:endParaRPr lang="en-US" altLang="zh-CN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福鼎白茶股份有限公司</a:t>
            </a:r>
            <a:endParaRPr lang="en-US" altLang="zh-CN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福建鼎白茶业有限公司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EBE95DB-0D4C-45A9-9D3E-9134465FB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820" y="1761660"/>
            <a:ext cx="1050117" cy="135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4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02" y="411510"/>
            <a:ext cx="6852297" cy="50405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公共品牌打造必须是关联各方高度协同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4664" y="1275606"/>
            <a:ext cx="6192688" cy="2880320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市、州、县为依托打造公共品牌比较可行；</a:t>
            </a:r>
            <a:endParaRPr lang="en-US" altLang="zh-CN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品牌建设必须是一把手工程；</a:t>
            </a:r>
            <a:endParaRPr lang="en-US" altLang="zh-CN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打造公共品牌必须重视培育龙头企业集群；</a:t>
            </a:r>
            <a:endParaRPr lang="en-US" altLang="zh-CN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龙头企业之间的必须实施差异化发展；</a:t>
            </a:r>
            <a:endParaRPr lang="en-US" altLang="zh-CN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品牌建设是一个时间沉积的过程。</a:t>
            </a:r>
          </a:p>
        </p:txBody>
      </p:sp>
    </p:spTree>
    <p:extLst>
      <p:ext uri="{BB962C8B-B14F-4D97-AF65-F5344CB8AC3E}">
        <p14:creationId xmlns:p14="http://schemas.microsoft.com/office/powerpoint/2010/main" val="379021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0" y="1923679"/>
            <a:ext cx="6830616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normAutofit fontScale="97500"/>
          </a:bodyPr>
          <a:lstStyle>
            <a:lvl1pPr algn="ctr" defTabSz="91437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3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中国茶业呼唤多茶类跨区域的企业品牌</a:t>
            </a:r>
          </a:p>
        </p:txBody>
      </p:sp>
    </p:spTree>
    <p:extLst>
      <p:ext uri="{BB962C8B-B14F-4D97-AF65-F5344CB8AC3E}">
        <p14:creationId xmlns:p14="http://schemas.microsoft.com/office/powerpoint/2010/main" val="4455657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BED37F02-C6DF-4BB4-83BD-5761EF3CB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024" y="2744743"/>
            <a:ext cx="1386858" cy="9501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A39AA72-767B-4471-9954-CA57F4D7E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305" y="2690639"/>
            <a:ext cx="1470722" cy="110304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8AD0B54-F54E-4D59-92D2-50C82FFB5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3849"/>
            <a:ext cx="6858000" cy="42417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多茶类跨区域的企业品牌正在快速发展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B384550-B001-4AC1-8215-C7BC14100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0328" y="1024327"/>
            <a:ext cx="1468309" cy="1691439"/>
          </a:xfrm>
        </p:spPr>
        <p:txBody>
          <a:bodyPr>
            <a:normAutofit lnSpcReduction="10000"/>
          </a:bodyPr>
          <a:lstStyle/>
          <a:p>
            <a:r>
              <a:rPr lang="zh-CN" altLang="en-US" sz="15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中国茶叶</a:t>
            </a:r>
            <a:endParaRPr lang="en-US" altLang="zh-CN" sz="15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5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天福茗茶</a:t>
            </a:r>
            <a:endParaRPr lang="en-US" altLang="zh-CN" sz="15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5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小罐茶</a:t>
            </a:r>
            <a:endParaRPr lang="en-US" altLang="zh-CN" sz="15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5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八马茶业</a:t>
            </a:r>
            <a:endParaRPr lang="en-US" altLang="zh-CN" sz="15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5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张一元茶业</a:t>
            </a:r>
            <a:endParaRPr lang="en-US" altLang="zh-CN" sz="15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5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吴裕泰茶业</a:t>
            </a:r>
          </a:p>
          <a:p>
            <a:endParaRPr lang="en-US" altLang="zh-CN" sz="15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90AFA4E-FFBD-4783-A4DA-263B3CA9F8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30" y="876133"/>
            <a:ext cx="745244" cy="703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9B1D98F-099F-4041-A188-C755684B4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469" y="2602371"/>
            <a:ext cx="1234856" cy="12348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5F2E43-6399-4754-B2F3-655DC1132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0605" y="933568"/>
            <a:ext cx="1836204" cy="2810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E2D746C-ABB0-40FF-8DAA-088D0954E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329" y="1715011"/>
            <a:ext cx="762496" cy="8719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F05D51-DFBD-4420-BE4C-0EDA84B675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2114" y="1228696"/>
            <a:ext cx="1343688" cy="8599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BD12C9B-07D0-4CBD-92BC-64A39F2D7F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241" y="1941394"/>
            <a:ext cx="1341795" cy="81078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02C3405-2D97-4BB7-BD64-2EE1A7EB4C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3179" y="3939099"/>
            <a:ext cx="1029426" cy="479732"/>
          </a:xfrm>
          <a:prstGeom prst="rect">
            <a:avLst/>
          </a:prstGeom>
        </p:spPr>
      </p:pic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FD98E4A6-6CDC-4649-BDC0-4019E1BE4387}"/>
              </a:ext>
            </a:extLst>
          </p:cNvPr>
          <p:cNvSpPr txBox="1">
            <a:spLocks/>
          </p:cNvSpPr>
          <p:nvPr/>
        </p:nvSpPr>
        <p:spPr>
          <a:xfrm>
            <a:off x="3140968" y="987574"/>
            <a:ext cx="1468309" cy="1728192"/>
          </a:xfrm>
          <a:prstGeom prst="rect">
            <a:avLst/>
          </a:prstGeom>
        </p:spPr>
        <p:txBody>
          <a:bodyPr vert="horz" lIns="68579" tIns="34289" rIns="68579" bIns="34289" rtlCol="0">
            <a:normAutofit fontScale="92500" lnSpcReduction="10000"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5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日春茶业</a:t>
            </a:r>
            <a:endParaRPr lang="en-US" altLang="zh-CN" sz="15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5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浙茶集团</a:t>
            </a:r>
            <a:endParaRPr lang="en-US" altLang="zh-CN" sz="15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5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祥源茶业</a:t>
            </a:r>
            <a:endParaRPr lang="en-US" altLang="zh-CN" sz="15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5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日川茶业</a:t>
            </a:r>
            <a:endParaRPr lang="en-US" altLang="zh-CN" sz="15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5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艺福堂</a:t>
            </a:r>
            <a:endParaRPr lang="en-US" altLang="zh-CN" sz="15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5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醉品茶业</a:t>
            </a:r>
            <a:endParaRPr lang="en-US" altLang="zh-CN" sz="15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5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。。。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9A9E30A-576F-4A3B-953E-1140F6E7AC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90470" y="2690639"/>
            <a:ext cx="893825" cy="8938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648" y="3562430"/>
            <a:ext cx="1075181" cy="99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356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8347EE-7FD0-44CC-9309-90DA7DBFD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658" y="447946"/>
            <a:ext cx="6156684" cy="478185"/>
          </a:xfrm>
        </p:spPr>
        <p:txBody>
          <a:bodyPr>
            <a:no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中粮茶业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中国茶叶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8F7DF55-E0A0-4409-A85D-86C7E4EB62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380" y="1274173"/>
            <a:ext cx="745244" cy="703511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B280002A-D4ED-4533-BABD-746740EC037B}"/>
              </a:ext>
            </a:extLst>
          </p:cNvPr>
          <p:cNvCxnSpPr>
            <a:cxnSpLocks/>
          </p:cNvCxnSpPr>
          <p:nvPr/>
        </p:nvCxnSpPr>
        <p:spPr>
          <a:xfrm>
            <a:off x="1214756" y="2070391"/>
            <a:ext cx="4444867" cy="414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1A873364-317C-4661-A7CF-1BC499553779}"/>
              </a:ext>
            </a:extLst>
          </p:cNvPr>
          <p:cNvCxnSpPr>
            <a:cxnSpLocks/>
          </p:cNvCxnSpPr>
          <p:nvPr/>
        </p:nvCxnSpPr>
        <p:spPr>
          <a:xfrm>
            <a:off x="1214754" y="2076566"/>
            <a:ext cx="0" cy="3240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62E1DFE6-EFEF-4F8D-87FE-C6674C5DF66D}"/>
              </a:ext>
            </a:extLst>
          </p:cNvPr>
          <p:cNvCxnSpPr>
            <a:cxnSpLocks/>
          </p:cNvCxnSpPr>
          <p:nvPr/>
        </p:nvCxnSpPr>
        <p:spPr>
          <a:xfrm>
            <a:off x="1970963" y="2076566"/>
            <a:ext cx="0" cy="3240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2634382C-7CE5-40A0-A26A-54012735F24D}"/>
              </a:ext>
            </a:extLst>
          </p:cNvPr>
          <p:cNvCxnSpPr>
            <a:cxnSpLocks/>
          </p:cNvCxnSpPr>
          <p:nvPr/>
        </p:nvCxnSpPr>
        <p:spPr>
          <a:xfrm>
            <a:off x="2784497" y="2070389"/>
            <a:ext cx="0" cy="3240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76C6517C-FB69-436E-BB64-F1C2E06F87C2}"/>
              </a:ext>
            </a:extLst>
          </p:cNvPr>
          <p:cNvCxnSpPr>
            <a:cxnSpLocks/>
          </p:cNvCxnSpPr>
          <p:nvPr/>
        </p:nvCxnSpPr>
        <p:spPr>
          <a:xfrm flipH="1">
            <a:off x="3429001" y="1923678"/>
            <a:ext cx="1" cy="4860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8DDF2AF8-236D-4FE9-BAB7-9CE51EEE3DF4}"/>
              </a:ext>
            </a:extLst>
          </p:cNvPr>
          <p:cNvCxnSpPr>
            <a:cxnSpLocks/>
          </p:cNvCxnSpPr>
          <p:nvPr/>
        </p:nvCxnSpPr>
        <p:spPr>
          <a:xfrm>
            <a:off x="4185084" y="2058693"/>
            <a:ext cx="0" cy="3240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67BD434D-7D87-4C21-BD79-2228C4660017}"/>
              </a:ext>
            </a:extLst>
          </p:cNvPr>
          <p:cNvCxnSpPr>
            <a:cxnSpLocks/>
          </p:cNvCxnSpPr>
          <p:nvPr/>
        </p:nvCxnSpPr>
        <p:spPr>
          <a:xfrm>
            <a:off x="4888154" y="2067743"/>
            <a:ext cx="0" cy="3240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457531A1-D296-43EE-8C60-4839278D6CB5}"/>
              </a:ext>
            </a:extLst>
          </p:cNvPr>
          <p:cNvCxnSpPr>
            <a:cxnSpLocks/>
          </p:cNvCxnSpPr>
          <p:nvPr/>
        </p:nvCxnSpPr>
        <p:spPr>
          <a:xfrm>
            <a:off x="5643246" y="2073047"/>
            <a:ext cx="0" cy="3240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45F14174-4C3D-49B2-9C48-47A362267A86}"/>
              </a:ext>
            </a:extLst>
          </p:cNvPr>
          <p:cNvSpPr txBox="1"/>
          <p:nvPr/>
        </p:nvSpPr>
        <p:spPr>
          <a:xfrm>
            <a:off x="3220818" y="2409732"/>
            <a:ext cx="392415" cy="121512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35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普洱茶、红茶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AC48148-92CC-4FFD-A912-2F97CC68850A}"/>
              </a:ext>
            </a:extLst>
          </p:cNvPr>
          <p:cNvSpPr txBox="1"/>
          <p:nvPr/>
        </p:nvSpPr>
        <p:spPr>
          <a:xfrm>
            <a:off x="884620" y="2421030"/>
            <a:ext cx="600164" cy="120383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35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白茶、花茶、乌龙茶、花茶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B23592C-BE18-4E1D-B6D7-1F23412DA24A}"/>
              </a:ext>
            </a:extLst>
          </p:cNvPr>
          <p:cNvSpPr txBox="1"/>
          <p:nvPr/>
        </p:nvSpPr>
        <p:spPr>
          <a:xfrm>
            <a:off x="1640704" y="2421032"/>
            <a:ext cx="600164" cy="12038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35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红茶、黑茶、乌龙茶、白茶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B22F90FA-55C4-452F-87D1-099CF631C45E}"/>
              </a:ext>
            </a:extLst>
          </p:cNvPr>
          <p:cNvSpPr txBox="1"/>
          <p:nvPr/>
        </p:nvSpPr>
        <p:spPr>
          <a:xfrm>
            <a:off x="2450794" y="2400859"/>
            <a:ext cx="600164" cy="122777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35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黑茶、花茶、绿茶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1E2880D0-2203-400D-8156-B6D18CC93A9D}"/>
              </a:ext>
            </a:extLst>
          </p:cNvPr>
          <p:cNvSpPr txBox="1"/>
          <p:nvPr/>
        </p:nvSpPr>
        <p:spPr>
          <a:xfrm>
            <a:off x="3954689" y="2409742"/>
            <a:ext cx="392415" cy="124212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35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六堡茶、红茶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2DBFCE3D-967E-424E-B44C-22BC894AA40D}"/>
              </a:ext>
            </a:extLst>
          </p:cNvPr>
          <p:cNvSpPr txBox="1"/>
          <p:nvPr/>
        </p:nvSpPr>
        <p:spPr>
          <a:xfrm>
            <a:off x="4678980" y="2400604"/>
            <a:ext cx="392415" cy="125126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35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铁观音、红茶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9543DF7-B44B-4044-96E9-1F14FA4970F7}"/>
              </a:ext>
            </a:extLst>
          </p:cNvPr>
          <p:cNvSpPr txBox="1"/>
          <p:nvPr/>
        </p:nvSpPr>
        <p:spPr>
          <a:xfrm>
            <a:off x="5435062" y="2414439"/>
            <a:ext cx="392415" cy="12374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35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绿茶、红茶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149943D4-6144-4FBD-9A04-F96206737196}"/>
              </a:ext>
            </a:extLst>
          </p:cNvPr>
          <p:cNvSpPr txBox="1"/>
          <p:nvPr/>
        </p:nvSpPr>
        <p:spPr>
          <a:xfrm>
            <a:off x="978769" y="3661982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福建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CE5AA9FD-28AF-40FE-8D3A-8FFF87121F38}"/>
              </a:ext>
            </a:extLst>
          </p:cNvPr>
          <p:cNvSpPr txBox="1"/>
          <p:nvPr/>
        </p:nvSpPr>
        <p:spPr>
          <a:xfrm>
            <a:off x="1721497" y="3661982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厦门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C2FA0AD0-D9AE-4804-AFA6-F730A34D4A4A}"/>
              </a:ext>
            </a:extLst>
          </p:cNvPr>
          <p:cNvSpPr txBox="1"/>
          <p:nvPr/>
        </p:nvSpPr>
        <p:spPr>
          <a:xfrm>
            <a:off x="2531587" y="3661982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湖南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86CDCF9D-7B18-4045-A21A-34BF8CCB20BC}"/>
              </a:ext>
            </a:extLst>
          </p:cNvPr>
          <p:cNvSpPr txBox="1"/>
          <p:nvPr/>
        </p:nvSpPr>
        <p:spPr>
          <a:xfrm>
            <a:off x="3186627" y="3661982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云南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F87CB35C-3952-4E0A-8763-DD18BECABD8B}"/>
              </a:ext>
            </a:extLst>
          </p:cNvPr>
          <p:cNvSpPr txBox="1"/>
          <p:nvPr/>
        </p:nvSpPr>
        <p:spPr>
          <a:xfrm>
            <a:off x="3931605" y="3661982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广西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0BC96223-F952-43EF-BB31-7AD8E8F82D65}"/>
              </a:ext>
            </a:extLst>
          </p:cNvPr>
          <p:cNvSpPr txBox="1"/>
          <p:nvPr/>
        </p:nvSpPr>
        <p:spPr>
          <a:xfrm>
            <a:off x="4668921" y="3654875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泉州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BD79571F-F93A-4179-B6ED-60C5DAAAD377}"/>
              </a:ext>
            </a:extLst>
          </p:cNvPr>
          <p:cNvSpPr txBox="1"/>
          <p:nvPr/>
        </p:nvSpPr>
        <p:spPr>
          <a:xfrm>
            <a:off x="5406237" y="3651870"/>
            <a:ext cx="5309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安徽</a:t>
            </a:r>
          </a:p>
        </p:txBody>
      </p:sp>
    </p:spTree>
    <p:extLst>
      <p:ext uri="{BB962C8B-B14F-4D97-AF65-F5344CB8AC3E}">
        <p14:creationId xmlns:p14="http://schemas.microsoft.com/office/powerpoint/2010/main" val="18248848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1A72A8-E906-4E43-B752-2CCBB940A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1025" y="588858"/>
            <a:ext cx="1735950" cy="478185"/>
          </a:xfrm>
        </p:spPr>
        <p:txBody>
          <a:bodyPr>
            <a:no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张一元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8F825B9-801D-4A5E-816A-2C3F46337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860" y="1429755"/>
            <a:ext cx="1344284" cy="86418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4C2FDDA-EAA2-4868-8994-533A5D521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184" y="2409732"/>
            <a:ext cx="1562132" cy="1562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514A0BD-0D90-4756-9730-6C4600E1D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58" y="2571750"/>
            <a:ext cx="1377002" cy="13770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963707D-086E-4316-B464-DAF394027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994" y="2656650"/>
            <a:ext cx="1292102" cy="12921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A18A2C-FE59-4D8E-9E0E-DB136D0CF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4162" y="2698836"/>
            <a:ext cx="1207732" cy="12077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0015C8A-77E6-45F5-B9C6-EF833F4008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3507" y="2751057"/>
            <a:ext cx="1293466" cy="12934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51EE6A8-8948-4CC7-9D73-D4176F44A6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762" y="1284633"/>
            <a:ext cx="1125101" cy="11251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9357ECF-48B7-4832-8896-783F37F698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8564" y="1321305"/>
            <a:ext cx="1207732" cy="120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035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3485F4C-B5E6-48AB-A8B3-0B46DAB2C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597" y="2569352"/>
            <a:ext cx="1697225" cy="16208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829C3BB-3A3B-4C56-83F0-1F88412EE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2" y="2535320"/>
            <a:ext cx="1839944" cy="1225403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51AD3D38-CD3C-4084-9042-FD717183B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896" y="521626"/>
            <a:ext cx="1735950" cy="478185"/>
          </a:xfrm>
        </p:spPr>
        <p:txBody>
          <a:bodyPr>
            <a:no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吴裕泰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647D7B0-FEDC-4001-8828-4335D7BFA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0930" y="1491630"/>
            <a:ext cx="1339712" cy="8138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F4409A0-D41E-498B-9BC6-B04A7E8D8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2916" y="2488480"/>
            <a:ext cx="1272243" cy="12722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0C82441-67B2-416E-8FAE-7B4B1470F2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7754" y="2571750"/>
            <a:ext cx="1088475" cy="108847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3E5F35F-0FAB-4C43-8F82-E1C434283E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2407" y="2810971"/>
            <a:ext cx="1202726" cy="12027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98C9F00-B03E-48C4-BDF5-B2727BA531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732" y="1355746"/>
            <a:ext cx="1179575" cy="117957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9A27D-25A6-4238-9E46-206BDDF8D7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8801" y="1329614"/>
            <a:ext cx="1436558" cy="143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446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0132" y="411510"/>
            <a:ext cx="6172200" cy="432048"/>
          </a:xfrm>
        </p:spPr>
        <p:txBody>
          <a:bodyPr>
            <a:no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小罐茶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多茶类跨区域企业品牌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038" y="1491670"/>
            <a:ext cx="3043238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50" y="1486878"/>
            <a:ext cx="1571625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07" y="2941159"/>
            <a:ext cx="1921669" cy="117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232" y="2812120"/>
            <a:ext cx="2376264" cy="146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056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C3D704-5603-45BC-AA8D-C007AAAEC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473385"/>
            <a:ext cx="6172200" cy="424179"/>
          </a:xfrm>
        </p:spPr>
        <p:txBody>
          <a:bodyPr>
            <a:no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八马茶业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1DBA406-2C17-4A89-A67E-026EDBB39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937" y="1274793"/>
            <a:ext cx="1134126" cy="129695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37441C8-9D25-48CC-BAD9-5CBA3671C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892" y="2620309"/>
            <a:ext cx="1625627" cy="162562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686E83-131A-4CAB-84F0-F061236C1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188" y="3001418"/>
            <a:ext cx="1151323" cy="115132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F6D73A-DE96-4C0D-A75D-0F4A9767A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658" y="1694951"/>
            <a:ext cx="1353912" cy="9721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9E6C939-1578-46DB-8996-2CF7B74693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0510" y="3219778"/>
            <a:ext cx="862836" cy="86283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60D75DC-A8D3-471D-A07D-B57F3A5E10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3614" y="2922022"/>
            <a:ext cx="1230719" cy="12307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233D792-4372-4648-A3C2-5019DA487B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700" y="1784650"/>
            <a:ext cx="1566174" cy="104307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23FEEA4-1A7B-4FB6-AC9B-4B763E57C4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7838" y="3111031"/>
            <a:ext cx="957929" cy="95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323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D1A5B8-9F99-424F-A400-33F16AE2A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64" y="461172"/>
            <a:ext cx="6172200" cy="424179"/>
          </a:xfrm>
        </p:spPr>
        <p:txBody>
          <a:bodyPr>
            <a:no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浙茶集团</a:t>
            </a:r>
          </a:p>
        </p:txBody>
      </p:sp>
      <p:pic>
        <p:nvPicPr>
          <p:cNvPr id="4" name="图片 3" descr="图片包含 文字, 动物&#10;&#10;已生成高可信度的说明">
            <a:extLst>
              <a:ext uri="{FF2B5EF4-FFF2-40B4-BE49-F238E27FC236}">
                <a16:creationId xmlns:a16="http://schemas.microsoft.com/office/drawing/2014/main" id="{228911F0-4B4B-4726-AF5A-04A9B5732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778" y="1565567"/>
            <a:ext cx="679266" cy="73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D3CBAF3-69B8-40D9-8E42-484FA7A7B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894" y="1533684"/>
            <a:ext cx="627161" cy="77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46B7A9B-9883-418E-9ABA-36D989C96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243" y="1549859"/>
            <a:ext cx="700424" cy="69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FE7D105-7DEB-42B6-A987-687E017D4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020" y="1530513"/>
            <a:ext cx="720952" cy="765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72E03D6-CC19-455C-A115-02E3CBAA9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150" y="2742812"/>
            <a:ext cx="646109" cy="58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FB1C513-B98C-4F67-865D-BB514A9DF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252" y="2683397"/>
            <a:ext cx="624318" cy="788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15A9E615-A6F5-4CA4-9C26-9E9BB2C13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629" y="2714660"/>
            <a:ext cx="1121690" cy="7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24D56660-0334-4D76-B447-C5CCD6BE4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9FBF8"/>
              </a:clrFrom>
              <a:clrTo>
                <a:srgbClr val="F9FB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12"/>
          <a:stretch>
            <a:fillRect/>
          </a:stretch>
        </p:blipFill>
        <p:spPr bwMode="auto">
          <a:xfrm>
            <a:off x="3266982" y="2714660"/>
            <a:ext cx="1175691" cy="7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DCFFB90F-5B2B-4BB4-9C6E-F6B808778371}"/>
              </a:ext>
            </a:extLst>
          </p:cNvPr>
          <p:cNvSpPr txBox="1"/>
          <p:nvPr/>
        </p:nvSpPr>
        <p:spPr>
          <a:xfrm>
            <a:off x="1214755" y="3625006"/>
            <a:ext cx="46858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狮峰龙井、绿茶、红茶、铁观音、漳平水仙、抹茶、速溶茶</a:t>
            </a:r>
          </a:p>
        </p:txBody>
      </p:sp>
    </p:spTree>
    <p:extLst>
      <p:ext uri="{BB962C8B-B14F-4D97-AF65-F5344CB8AC3E}">
        <p14:creationId xmlns:p14="http://schemas.microsoft.com/office/powerpoint/2010/main" val="179494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9804552"/>
              </p:ext>
            </p:extLst>
          </p:nvPr>
        </p:nvGraphicFramePr>
        <p:xfrm>
          <a:off x="548680" y="1059582"/>
          <a:ext cx="6624736" cy="3548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6" r:id="rId4" imgW="8114479" imgH="4426080" progId="Excel.Chart.8">
                  <p:embed/>
                </p:oleObj>
              </mc:Choice>
              <mc:Fallback>
                <p:oleObj r:id="rId4" imgW="8114479" imgH="4426080" progId="Excel.Chart.8">
                  <p:embed/>
                  <p:pic>
                    <p:nvPicPr>
                      <p:cNvPr id="9218" name="Chart 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80" y="1059582"/>
                        <a:ext cx="6624736" cy="35485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0" y="390972"/>
            <a:ext cx="6858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全球茶叶生产前九个国家近</a:t>
            </a:r>
            <a:r>
              <a:rPr lang="en-US" altLang="zh-CN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年的产量变化</a:t>
            </a:r>
            <a:r>
              <a:rPr lang="en-GB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GB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Oval 1"/>
          <p:cNvSpPr/>
          <p:nvPr/>
        </p:nvSpPr>
        <p:spPr>
          <a:xfrm>
            <a:off x="962670" y="1294557"/>
            <a:ext cx="594122" cy="26908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/>
          </a:p>
        </p:txBody>
      </p:sp>
      <p:sp>
        <p:nvSpPr>
          <p:cNvPr id="3" name="文本框 2"/>
          <p:cNvSpPr txBox="1"/>
          <p:nvPr/>
        </p:nvSpPr>
        <p:spPr>
          <a:xfrm>
            <a:off x="5909" y="1250196"/>
            <a:ext cx="902811" cy="29777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中国</a:t>
            </a:r>
            <a:endParaRPr lang="en-US" altLang="zh-CN" sz="14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ts val="2500"/>
              </a:lnSpc>
            </a:pPr>
            <a:r>
              <a:rPr lang="zh-CN" altLang="en-US" sz="1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印度</a:t>
            </a:r>
            <a:endParaRPr lang="en-US" altLang="zh-CN" sz="14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ts val="2500"/>
              </a:lnSpc>
            </a:pPr>
            <a:r>
              <a:rPr lang="zh-CN" altLang="en-US" sz="1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肯尼亚</a:t>
            </a:r>
            <a:endParaRPr lang="en-US" altLang="zh-CN" sz="14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ts val="2500"/>
              </a:lnSpc>
            </a:pPr>
            <a:r>
              <a:rPr lang="zh-CN" altLang="en-US" sz="1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斯里兰卡</a:t>
            </a:r>
            <a:endParaRPr lang="en-US" altLang="zh-CN" sz="14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ts val="2500"/>
              </a:lnSpc>
            </a:pPr>
            <a:r>
              <a:rPr lang="zh-CN" altLang="en-US" sz="1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土耳其</a:t>
            </a:r>
            <a:endParaRPr lang="en-US" altLang="zh-CN" sz="14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ts val="2500"/>
              </a:lnSpc>
            </a:pPr>
            <a:r>
              <a:rPr lang="zh-CN" altLang="en-US" sz="1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越南</a:t>
            </a:r>
            <a:endParaRPr lang="en-US" altLang="zh-CN" sz="14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ts val="2500"/>
              </a:lnSpc>
            </a:pPr>
            <a:r>
              <a:rPr lang="zh-CN" altLang="en-US" sz="1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印尼</a:t>
            </a:r>
            <a:endParaRPr lang="en-US" altLang="zh-CN" sz="14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ts val="2500"/>
              </a:lnSpc>
            </a:pPr>
            <a:r>
              <a:rPr lang="zh-CN" altLang="en-US" sz="1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阿根廷</a:t>
            </a:r>
            <a:endParaRPr lang="en-US" altLang="zh-CN" sz="14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ts val="2500"/>
              </a:lnSpc>
            </a:pPr>
            <a:r>
              <a:rPr lang="zh-CN" altLang="en-US" sz="1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孟加拉</a:t>
            </a:r>
            <a:endParaRPr lang="en-US" altLang="zh-CN" sz="1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62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1F378BA-5637-4BCC-B393-AC73E0A33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269" y="2603269"/>
            <a:ext cx="958385" cy="121368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77CB5D9-F624-4967-8FC8-24FAADEF7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916" y="1860339"/>
            <a:ext cx="1741746" cy="130901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08A636C-5119-43BE-B1BD-016973E8C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41498"/>
            <a:ext cx="6172200" cy="469960"/>
          </a:xfrm>
        </p:spPr>
        <p:txBody>
          <a:bodyPr>
            <a:no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艺福堂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DF462C6-2D48-4AC3-8C40-9D1267761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472" y="1303179"/>
            <a:ext cx="1139476" cy="11394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9DE34CB-C43E-4707-BC27-9300F32154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721" y="1265062"/>
            <a:ext cx="1029082" cy="11469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77FD72B-65F8-4796-B99C-C55B629735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3470" y="2576704"/>
            <a:ext cx="1080120" cy="124326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8343005-1C92-48D0-8584-7205E9A5E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0588" y="1326551"/>
            <a:ext cx="876874" cy="10965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27B6FCB-2B2F-40F5-90D8-70CDB0C35A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2800" y="1303177"/>
            <a:ext cx="672590" cy="11361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EE6AE3E-559F-4871-B935-DECFFCBC53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4039" y="2678191"/>
            <a:ext cx="1101797" cy="104028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CFD7B9-7414-4ABC-868D-AF173237E7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9212" y="2571945"/>
            <a:ext cx="1066504" cy="121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514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F529A102-CA85-465D-992B-043068007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7494"/>
            <a:ext cx="6858000" cy="57606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打造多茶类跨区域的企业品牌的关键要素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777FE83-3B39-40D9-8CF8-D96D435DA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772" y="1275606"/>
            <a:ext cx="4104456" cy="2736304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zh-CN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茶品类中的标志性品牌；</a:t>
            </a:r>
            <a:endParaRPr lang="en-US" altLang="zh-CN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茶产区的龙头企业；</a:t>
            </a:r>
            <a:endParaRPr lang="en-US" altLang="zh-CN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特色鲜明的明星茶品；</a:t>
            </a:r>
            <a:endParaRPr lang="en-US" altLang="zh-CN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强大的市场营销网络；</a:t>
            </a:r>
            <a:endParaRPr lang="en-US" altLang="zh-CN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雄厚的资本实力；</a:t>
            </a:r>
            <a:endParaRPr lang="en-US" altLang="zh-CN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一流的人才团队</a:t>
            </a:r>
            <a:r>
              <a:rPr lang="zh-CN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4551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4"/>
          <p:cNvSpPr>
            <a:spLocks noChangeArrowheads="1"/>
          </p:cNvSpPr>
          <p:nvPr/>
        </p:nvSpPr>
        <p:spPr bwMode="auto">
          <a:xfrm>
            <a:off x="0" y="2183323"/>
            <a:ext cx="6858000" cy="578882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202500" anchor="ctr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流行全国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的三个产品</a:t>
            </a:r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品牌的思考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41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0132" y="249492"/>
            <a:ext cx="6172200" cy="475562"/>
          </a:xfrm>
        </p:spPr>
        <p:txBody>
          <a:bodyPr>
            <a:norm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小罐茶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---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高雅、时尚、方便的</a:t>
            </a:r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名茶集合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038" y="1131641"/>
            <a:ext cx="304323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50" y="1125252"/>
            <a:ext cx="15716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06" y="3064295"/>
            <a:ext cx="1921669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232" y="2892244"/>
            <a:ext cx="2376264" cy="194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64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0658" y="411510"/>
            <a:ext cx="6172200" cy="540060"/>
          </a:xfrm>
        </p:spPr>
        <p:txBody>
          <a:bodyPr>
            <a:norm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橘普茶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---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年轻人喜欢的味道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77" y="1118609"/>
            <a:ext cx="1735931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102" y="1113588"/>
            <a:ext cx="2093119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657" y="1219319"/>
            <a:ext cx="1753427" cy="1195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4" y="2718529"/>
            <a:ext cx="4992458" cy="223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488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656" y="411510"/>
            <a:ext cx="5925761" cy="504056"/>
          </a:xfrm>
        </p:spPr>
        <p:txBody>
          <a:bodyPr>
            <a:normAutofit fontScale="90000"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喜茶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：年轻人、新趋势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32480" y="4286262"/>
            <a:ext cx="150019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/>
                </a:solidFill>
                <a:latin typeface="思源黑体 CN Normal" pitchFamily="34" charset="-122"/>
                <a:ea typeface="思源黑体 CN Normal" pitchFamily="34" charset="-122"/>
              </a:rPr>
              <a:t>国茶实验室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6A17735-A965-401C-B41B-9A21B69ECD83}"/>
              </a:ext>
            </a:extLst>
          </p:cNvPr>
          <p:cNvSpPr txBox="1"/>
          <p:nvPr/>
        </p:nvSpPr>
        <p:spPr>
          <a:xfrm>
            <a:off x="620688" y="1069997"/>
            <a:ext cx="5603989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90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后创始人聂云宸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目标是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饮的年轻化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2012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年从广东江门小店起步，早期品牌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皇茶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现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50+30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多家店；</a:t>
            </a:r>
            <a:endParaRPr lang="en-US" altLang="zh-CN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核心产品也是芝士奶盖系列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海岩茶演变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创造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人气排队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“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百万单店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”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的现象级神话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2016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年初，改名为喜茶品牌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2016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年获得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IDG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和何伯权联合投资超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亿元。</a:t>
            </a:r>
            <a:endParaRPr lang="en-US" altLang="zh-CN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未来挑战是供应链和团队管理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效率模型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专注产品，低成本试错，从低端小店市场颠覆式创新突围成功。</a:t>
            </a:r>
          </a:p>
          <a:p>
            <a:pPr algn="just"/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A18713F6-680B-45D8-A629-EC667A384FF7}"/>
              </a:ext>
            </a:extLst>
          </p:cNvPr>
          <p:cNvGrpSpPr/>
          <p:nvPr/>
        </p:nvGrpSpPr>
        <p:grpSpPr>
          <a:xfrm>
            <a:off x="832247" y="952500"/>
            <a:ext cx="5193506" cy="3238500"/>
            <a:chOff x="885826" y="1157764"/>
            <a:chExt cx="5193506" cy="3238500"/>
          </a:xfrm>
        </p:grpSpPr>
        <p:sp>
          <p:nvSpPr>
            <p:cNvPr id="3" name="矩形 2"/>
            <p:cNvSpPr/>
            <p:nvPr/>
          </p:nvSpPr>
          <p:spPr>
            <a:xfrm>
              <a:off x="885826" y="1157764"/>
              <a:ext cx="5193506" cy="3238500"/>
            </a:xfrm>
            <a:prstGeom prst="rect">
              <a:avLst/>
            </a:prstGeom>
            <a:ln>
              <a:solidFill>
                <a:srgbClr val="78482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13" noProof="1">
                <a:solidFill>
                  <a:srgbClr val="784821"/>
                </a:solidFill>
                <a:latin typeface="+mn-ea"/>
              </a:endParaRPr>
            </a:p>
          </p:txBody>
        </p:sp>
        <p:pic>
          <p:nvPicPr>
            <p:cNvPr id="4" name="内容占位符 3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3418121" y="2724022"/>
              <a:ext cx="2630345" cy="163716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418121" y="1178893"/>
              <a:ext cx="2630345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图片 12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916692" y="1175142"/>
              <a:ext cx="2446735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图片 7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916692" y="2739152"/>
              <a:ext cx="2446735" cy="1622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文本占位符 1"/>
          <p:cNvSpPr>
            <a:spLocks noGrp="1"/>
          </p:cNvSpPr>
          <p:nvPr>
            <p:ph type="body" idx="1"/>
          </p:nvPr>
        </p:nvSpPr>
        <p:spPr>
          <a:xfrm>
            <a:off x="498606" y="424688"/>
            <a:ext cx="5860788" cy="371265"/>
          </a:xfrm>
        </p:spPr>
        <p:txBody>
          <a:bodyPr anchor="b">
            <a:noAutofit/>
          </a:bodyPr>
          <a:lstStyle/>
          <a:p>
            <a:pPr marL="0" indent="0" algn="ctr">
              <a:buNone/>
            </a:pPr>
            <a:r>
              <a:rPr lang="zh-CN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喜茶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---</a:t>
            </a:r>
            <a:r>
              <a:rPr lang="zh-CN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专注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价值模型：由低端市场颠覆式创新升级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FF00634-F6A8-48CA-904C-E05D442E634A}"/>
              </a:ext>
            </a:extLst>
          </p:cNvPr>
          <p:cNvSpPr txBox="1"/>
          <p:nvPr/>
        </p:nvSpPr>
        <p:spPr>
          <a:xfrm>
            <a:off x="2204864" y="4231010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不排队就喝不到喜茶！！！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7320" y="845344"/>
            <a:ext cx="1650206" cy="325041"/>
          </a:xfrm>
          <a:prstGeom prst="rect">
            <a:avLst/>
          </a:prstGeom>
          <a:solidFill>
            <a:srgbClr val="7C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 sz="2700" b="1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704035" y="871538"/>
            <a:ext cx="2880122" cy="3419475"/>
          </a:xfrm>
          <a:prstGeom prst="rect">
            <a:avLst/>
          </a:prstGeom>
          <a:ln>
            <a:solidFill>
              <a:srgbClr val="78482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 noProof="1">
              <a:solidFill>
                <a:srgbClr val="784821"/>
              </a:solidFill>
            </a:endParaRPr>
          </a:p>
        </p:txBody>
      </p:sp>
      <p:pic>
        <p:nvPicPr>
          <p:cNvPr id="6" name="图片 6" descr="26280494862037661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7644" y="1363266"/>
            <a:ext cx="1510904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1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87548" y="3227785"/>
            <a:ext cx="1768079" cy="100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1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749279" y="927497"/>
            <a:ext cx="1387078" cy="1737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21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181600" y="927497"/>
            <a:ext cx="1328738" cy="1737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本框 22"/>
          <p:cNvSpPr txBox="1">
            <a:spLocks noChangeArrowheads="1"/>
          </p:cNvSpPr>
          <p:nvPr/>
        </p:nvSpPr>
        <p:spPr bwMode="auto">
          <a:xfrm>
            <a:off x="104775" y="3465910"/>
            <a:ext cx="1682377" cy="5811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25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细黑一_GBK" panose="03000509000000000000" pitchFamily="65" charset="-122"/>
                <a:cs typeface="Times New Roman" panose="02020603050405020304" pitchFamily="18" charset="0"/>
              </a:rPr>
              <a:t>喜茶创始人：</a:t>
            </a:r>
            <a:r>
              <a:rPr lang="zh-CN" altLang="en-US" sz="1125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细黑一_GBK" panose="03000509000000000000" pitchFamily="65" charset="-122"/>
                <a:cs typeface="Times New Roman" panose="02020603050405020304" pitchFamily="18" charset="0"/>
                <a:sym typeface="宋体" panose="02010600030101010101" pitchFamily="2" charset="-122"/>
              </a:rPr>
              <a:t>聂云宸</a:t>
            </a:r>
            <a:endParaRPr lang="zh-CN" altLang="en-US" sz="1125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细黑一_GBK" panose="03000509000000000000" pitchFamily="65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125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细黑一_GBK" panose="03000509000000000000" pitchFamily="65" charset="-122"/>
                <a:cs typeface="Times New Roman" panose="02020603050405020304" pitchFamily="18" charset="0"/>
              </a:rPr>
              <a:t>      </a:t>
            </a:r>
            <a:r>
              <a:rPr lang="en-US" altLang="zh-CN" sz="1125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细黑一_GBK" panose="03000509000000000000" pitchFamily="65" charset="-122"/>
                <a:cs typeface="Times New Roman" panose="02020603050405020304" pitchFamily="18" charset="0"/>
              </a:rPr>
              <a:t>——</a:t>
            </a:r>
            <a:r>
              <a:rPr lang="zh-CN" altLang="en-US" sz="1125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细黑一_GBK" panose="03000509000000000000" pitchFamily="65" charset="-122"/>
                <a:cs typeface="Times New Roman" panose="02020603050405020304" pitchFamily="18" charset="0"/>
              </a:rPr>
              <a:t>有想法的</a:t>
            </a:r>
            <a:r>
              <a:rPr lang="en-US" altLang="zh-CN" sz="1125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细黑一_GBK" panose="03000509000000000000" pitchFamily="65" charset="-122"/>
                <a:cs typeface="Times New Roman" panose="02020603050405020304" pitchFamily="18" charset="0"/>
              </a:rPr>
              <a:t>90</a:t>
            </a:r>
            <a:r>
              <a:rPr lang="zh-CN" altLang="en-US" sz="1125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细黑一_GBK" panose="03000509000000000000" pitchFamily="65" charset="-122"/>
                <a:cs typeface="Times New Roman" panose="02020603050405020304" pitchFamily="18" charset="0"/>
              </a:rPr>
              <a:t>后</a:t>
            </a:r>
          </a:p>
        </p:txBody>
      </p:sp>
      <p:sp>
        <p:nvSpPr>
          <p:cNvPr id="11" name="文本框 23"/>
          <p:cNvSpPr txBox="1">
            <a:spLocks noChangeArrowheads="1"/>
          </p:cNvSpPr>
          <p:nvPr/>
        </p:nvSpPr>
        <p:spPr bwMode="auto">
          <a:xfrm>
            <a:off x="1787153" y="1320240"/>
            <a:ext cx="1842171" cy="26545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125" b="1" dirty="0">
                <a:solidFill>
                  <a:srgbClr val="0000FF"/>
                </a:solidFill>
                <a:latin typeface="Times New Roman" panose="02020603050405020304" pitchFamily="18" charset="0"/>
                <a:ea typeface="方正细黑一_GBK" panose="03000509000000000000" pitchFamily="65" charset="-122"/>
                <a:cs typeface="Times New Roman" panose="02020603050405020304" pitchFamily="18" charset="0"/>
              </a:rPr>
              <a:t>前世：</a:t>
            </a:r>
            <a:r>
              <a:rPr lang="en-US" altLang="zh-CN" sz="1125" b="1" dirty="0">
                <a:solidFill>
                  <a:srgbClr val="0000FF"/>
                </a:solidFill>
                <a:latin typeface="Times New Roman" panose="02020603050405020304" pitchFamily="18" charset="0"/>
                <a:ea typeface="方正细黑一_GBK" panose="03000509000000000000" pitchFamily="65" charset="-122"/>
                <a:cs typeface="Times New Roman" panose="02020603050405020304" pitchFamily="18" charset="0"/>
              </a:rPr>
              <a:t>2012</a:t>
            </a:r>
            <a:r>
              <a:rPr lang="zh-CN" altLang="en-US" sz="1125" b="1" dirty="0">
                <a:solidFill>
                  <a:srgbClr val="0000FF"/>
                </a:solidFill>
                <a:latin typeface="Times New Roman" panose="02020603050405020304" pitchFamily="18" charset="0"/>
                <a:ea typeface="方正细黑一_GBK" panose="03000509000000000000" pitchFamily="65" charset="-122"/>
                <a:cs typeface="Times New Roman" panose="02020603050405020304" pitchFamily="18" charset="0"/>
              </a:rPr>
              <a:t>年诞生于江门</a:t>
            </a:r>
          </a:p>
        </p:txBody>
      </p:sp>
      <p:sp>
        <p:nvSpPr>
          <p:cNvPr id="12" name="文本框 24"/>
          <p:cNvSpPr txBox="1">
            <a:spLocks noChangeArrowheads="1"/>
          </p:cNvSpPr>
          <p:nvPr/>
        </p:nvSpPr>
        <p:spPr bwMode="auto">
          <a:xfrm>
            <a:off x="1753792" y="2930129"/>
            <a:ext cx="1797287" cy="26545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125" b="1" dirty="0">
                <a:solidFill>
                  <a:srgbClr val="0000FF"/>
                </a:solidFill>
                <a:latin typeface="Times New Roman" panose="02020603050405020304" pitchFamily="18" charset="0"/>
                <a:ea typeface="方正细黑一_GBK" panose="03000509000000000000" pitchFamily="65" charset="-122"/>
                <a:cs typeface="Times New Roman" panose="02020603050405020304" pitchFamily="18" charset="0"/>
              </a:rPr>
              <a:t>今生：覆盖广深地区</a:t>
            </a:r>
            <a:r>
              <a:rPr lang="en-US" altLang="zh-CN" sz="1125" b="1" dirty="0">
                <a:solidFill>
                  <a:srgbClr val="0000FF"/>
                </a:solidFill>
                <a:latin typeface="Times New Roman" panose="02020603050405020304" pitchFamily="18" charset="0"/>
                <a:ea typeface="方正细黑一_GBK" panose="03000509000000000000" pitchFamily="65" charset="-122"/>
                <a:cs typeface="Times New Roman" panose="02020603050405020304" pitchFamily="18" charset="0"/>
              </a:rPr>
              <a:t>58</a:t>
            </a:r>
            <a:r>
              <a:rPr lang="zh-CN" altLang="en-US" sz="1125" b="1" dirty="0">
                <a:solidFill>
                  <a:srgbClr val="0000FF"/>
                </a:solidFill>
                <a:latin typeface="Times New Roman" panose="02020603050405020304" pitchFamily="18" charset="0"/>
                <a:ea typeface="方正细黑一_GBK" panose="03000509000000000000" pitchFamily="65" charset="-122"/>
                <a:cs typeface="Times New Roman" panose="02020603050405020304" pitchFamily="18" charset="0"/>
              </a:rPr>
              <a:t>家</a:t>
            </a:r>
          </a:p>
        </p:txBody>
      </p:sp>
      <p:pic>
        <p:nvPicPr>
          <p:cNvPr id="13" name="图片 2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789510" y="1708548"/>
            <a:ext cx="1700213" cy="111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图片 26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749279" y="2686050"/>
            <a:ext cx="2761059" cy="1544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文本框 29"/>
          <p:cNvSpPr txBox="1">
            <a:spLocks noChangeArrowheads="1"/>
          </p:cNvSpPr>
          <p:nvPr/>
        </p:nvSpPr>
        <p:spPr bwMode="auto">
          <a:xfrm>
            <a:off x="657871" y="792280"/>
            <a:ext cx="2191842" cy="400110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喜茶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HEEKCAA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78639" y="632418"/>
            <a:ext cx="1466983" cy="246361"/>
          </a:xfrm>
          <a:prstGeom prst="rect">
            <a:avLst/>
          </a:prstGeom>
          <a:solidFill>
            <a:srgbClr val="7C0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Tx/>
              <a:buNone/>
              <a:defRPr/>
            </a:pP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9099" y="1060782"/>
            <a:ext cx="1935521" cy="1290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7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385095" y="2936832"/>
            <a:ext cx="1955034" cy="127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8"/>
          <p:cNvPicPr>
            <a:picLocks noChangeAspect="1" noChangeArrowheads="1"/>
          </p:cNvPicPr>
          <p:nvPr/>
        </p:nvPicPr>
        <p:blipFill rotWithShape="1">
          <a:blip r:embed="rId4" cstate="screen"/>
          <a:srcRect b="1773"/>
          <a:stretch>
            <a:fillRect/>
          </a:stretch>
        </p:blipFill>
        <p:spPr bwMode="auto">
          <a:xfrm>
            <a:off x="469099" y="2938003"/>
            <a:ext cx="1935521" cy="12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9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411009" y="2938003"/>
            <a:ext cx="1967229" cy="12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内容占位符 5" descr="IMG_2458.JPG"/>
          <p:cNvPicPr>
            <a:picLocks noGrp="1"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385095" y="1059582"/>
            <a:ext cx="1955034" cy="129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本框 10"/>
          <p:cNvSpPr txBox="1">
            <a:spLocks noChangeArrowheads="1"/>
          </p:cNvSpPr>
          <p:nvPr/>
        </p:nvSpPr>
        <p:spPr bwMode="auto">
          <a:xfrm>
            <a:off x="2678811" y="604570"/>
            <a:ext cx="1706283" cy="400110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喜茶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mini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店</a:t>
            </a:r>
          </a:p>
        </p:txBody>
      </p:sp>
      <p:sp>
        <p:nvSpPr>
          <p:cNvPr id="11" name="文本框 11"/>
          <p:cNvSpPr txBox="1">
            <a:spLocks noChangeArrowheads="1"/>
          </p:cNvSpPr>
          <p:nvPr/>
        </p:nvSpPr>
        <p:spPr bwMode="auto">
          <a:xfrm>
            <a:off x="2642473" y="2499742"/>
            <a:ext cx="1735765" cy="400110"/>
          </a:xfrm>
          <a:prstGeom prst="rect">
            <a:avLst/>
          </a:prstGeom>
          <a:solidFill>
            <a:srgbClr val="4D4D4D"/>
          </a:solidFill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00">
                <a:solidFill>
                  <a:schemeClr val="bg1"/>
                </a:solidFill>
                <a:latin typeface="方正黑体_GBK" panose="03000509000000000000" pitchFamily="65" charset="-122"/>
                <a:ea typeface="方正黑体_GBK" panose="03000509000000000000" pitchFamily="65" charset="-122"/>
              </a:defRPr>
            </a:lvl1pPr>
          </a:lstStyle>
          <a:p>
            <a:pPr algn="ctr"/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喜茶标准店</a:t>
            </a:r>
          </a:p>
        </p:txBody>
      </p:sp>
      <p:pic>
        <p:nvPicPr>
          <p:cNvPr id="12" name="图片 5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411009" y="1059582"/>
            <a:ext cx="1967229" cy="129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5124" y="627661"/>
            <a:ext cx="4607751" cy="642938"/>
          </a:xfrm>
        </p:spPr>
        <p:txBody>
          <a:bodyPr>
            <a:normAutofit/>
          </a:bodyPr>
          <a:lstStyle/>
          <a:p>
            <a:r>
              <a:rPr altLang="en-US" sz="3000" b="1" dirty="0" err="1">
                <a:solidFill>
                  <a:srgbClr val="FF0000"/>
                </a:solidFill>
              </a:rPr>
              <a:t>喜茶</a:t>
            </a:r>
            <a:r>
              <a:rPr lang="en-US" altLang="zh-CN" sz="3000" b="1" dirty="0" err="1">
                <a:solidFill>
                  <a:srgbClr val="FF0000"/>
                </a:solidFill>
              </a:rPr>
              <a:t>•</a:t>
            </a:r>
            <a:r>
              <a:rPr altLang="en-US" sz="3000" b="1" dirty="0" err="1">
                <a:solidFill>
                  <a:srgbClr val="FF0000"/>
                </a:solidFill>
              </a:rPr>
              <a:t>星巴克</a:t>
            </a:r>
            <a:r>
              <a:rPr lang="en-US" altLang="zh-CN" sz="3000" b="1" dirty="0" err="1">
                <a:solidFill>
                  <a:srgbClr val="FF0000"/>
                </a:solidFill>
              </a:rPr>
              <a:t>•</a:t>
            </a:r>
            <a:r>
              <a:rPr altLang="en-US" sz="3000" b="1" dirty="0" err="1">
                <a:solidFill>
                  <a:srgbClr val="FF0000"/>
                </a:solidFill>
              </a:rPr>
              <a:t>天福</a:t>
            </a:r>
            <a:endParaRPr lang="zh-CN" altLang="en-US" sz="3000" b="1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18283" y="1701194"/>
            <a:ext cx="5328592" cy="1446620"/>
          </a:xfrm>
        </p:spPr>
        <p:txBody>
          <a:bodyPr vert="horz" lIns="68580" tIns="34290" rIns="68580" bIns="34290" rtlCol="0">
            <a:normAutofit fontScale="92500" lnSpcReduction="10000"/>
          </a:bodyPr>
          <a:lstStyle/>
          <a:p>
            <a:pPr marL="0">
              <a:lnSpc>
                <a:spcPct val="150000"/>
              </a:lnSpc>
            </a:pP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单店业绩：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100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万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月，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50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万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月，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100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万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</a:t>
            </a:r>
          </a:p>
          <a:p>
            <a:pPr marL="0">
              <a:lnSpc>
                <a:spcPct val="150000"/>
              </a:lnSpc>
            </a:pP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单店人次：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1000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人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日，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500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人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日，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100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人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日</a:t>
            </a:r>
            <a:endParaRPr lang="en-US" altLang="zh-CN" sz="20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>
              <a:lnSpc>
                <a:spcPct val="150000"/>
              </a:lnSpc>
            </a:pP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喜茶热卖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13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万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日，创造餐饮业的神话</a:t>
            </a:r>
            <a:endParaRPr lang="en-US" altLang="zh-CN" sz="20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32480" y="4286262"/>
            <a:ext cx="150019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50" dirty="0">
                <a:solidFill>
                  <a:schemeClr val="bg1"/>
                </a:solidFill>
                <a:latin typeface="思源黑体 CN Normal" pitchFamily="34" charset="-122"/>
                <a:ea typeface="思源黑体 CN Normal" pitchFamily="34" charset="-122"/>
              </a:rPr>
              <a:t>国茶实验室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30C99C27-6092-4BBE-971E-3AA1647CA8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651848"/>
              </p:ext>
            </p:extLst>
          </p:nvPr>
        </p:nvGraphicFramePr>
        <p:xfrm>
          <a:off x="490954" y="771550"/>
          <a:ext cx="5876092" cy="42662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7997">
                  <a:extLst>
                    <a:ext uri="{9D8B030D-6E8A-4147-A177-3AD203B41FA5}">
                      <a16:colId xmlns:a16="http://schemas.microsoft.com/office/drawing/2014/main" val="3584238315"/>
                    </a:ext>
                  </a:extLst>
                </a:gridCol>
                <a:gridCol w="1513939">
                  <a:extLst>
                    <a:ext uri="{9D8B030D-6E8A-4147-A177-3AD203B41FA5}">
                      <a16:colId xmlns:a16="http://schemas.microsoft.com/office/drawing/2014/main" val="1702960782"/>
                    </a:ext>
                  </a:extLst>
                </a:gridCol>
                <a:gridCol w="1314655">
                  <a:extLst>
                    <a:ext uri="{9D8B030D-6E8A-4147-A177-3AD203B41FA5}">
                      <a16:colId xmlns:a16="http://schemas.microsoft.com/office/drawing/2014/main" val="3152794338"/>
                    </a:ext>
                  </a:extLst>
                </a:gridCol>
                <a:gridCol w="1819501">
                  <a:extLst>
                    <a:ext uri="{9D8B030D-6E8A-4147-A177-3AD203B41FA5}">
                      <a16:colId xmlns:a16="http://schemas.microsoft.com/office/drawing/2014/main" val="1204533041"/>
                    </a:ext>
                  </a:extLst>
                </a:gridCol>
              </a:tblGrid>
              <a:tr h="417914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国 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家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总面积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万公顷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总产量</a:t>
                      </a:r>
                      <a:r>
                        <a:rPr lang="en-US" altLang="zh-CN" sz="16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万吨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平均单产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(kg/</a:t>
                      </a: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公顷</a:t>
                      </a: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sz="1600" kern="100" dirty="0"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8163443"/>
                  </a:ext>
                </a:extLst>
              </a:tr>
              <a:tr h="357567"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中国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291.77</a:t>
                      </a:r>
                      <a:endParaRPr lang="zh-CN" sz="1600" b="1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242.10</a:t>
                      </a:r>
                      <a:endParaRPr lang="zh-CN" sz="1600" b="1" kern="1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830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82986449"/>
                  </a:ext>
                </a:extLst>
              </a:tr>
              <a:tr h="330766"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印度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57.80</a:t>
                      </a:r>
                      <a:endParaRPr lang="zh-CN" sz="1600" b="1" kern="1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120.6</a:t>
                      </a:r>
                      <a:endParaRPr lang="zh-CN" sz="1600" b="1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2190</a:t>
                      </a:r>
                      <a:endParaRPr lang="zh-CN" sz="1600" b="1" kern="1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13460008"/>
                  </a:ext>
                </a:extLst>
              </a:tr>
              <a:tr h="378465"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斯里兰卡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19.78</a:t>
                      </a:r>
                      <a:endParaRPr lang="zh-CN" sz="1600" b="1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30.95</a:t>
                      </a:r>
                      <a:endParaRPr lang="zh-CN" sz="1600" b="1" kern="1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1565</a:t>
                      </a:r>
                      <a:endParaRPr lang="zh-CN" sz="1600" b="1" kern="1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04225401"/>
                  </a:ext>
                </a:extLst>
              </a:tr>
              <a:tr h="341732"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肯尼亚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22.02</a:t>
                      </a:r>
                      <a:endParaRPr lang="zh-CN" sz="1600" b="1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43.74</a:t>
                      </a:r>
                      <a:endParaRPr lang="zh-CN" sz="1600" b="1" kern="1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1986</a:t>
                      </a:r>
                      <a:endParaRPr lang="zh-CN" sz="1600" b="1" kern="1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1757069"/>
                  </a:ext>
                </a:extLst>
              </a:tr>
              <a:tr h="314930"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土耳其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7.72</a:t>
                      </a:r>
                      <a:endParaRPr lang="zh-CN" sz="1600" b="1" kern="1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25.57</a:t>
                      </a:r>
                      <a:endParaRPr lang="zh-CN" sz="1600" b="1" kern="1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3314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33217280"/>
                  </a:ext>
                </a:extLst>
              </a:tr>
              <a:tr h="277050"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越南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13.4</a:t>
                      </a:r>
                      <a:endParaRPr lang="zh-CN" sz="1600" b="1" kern="1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17.50</a:t>
                      </a:r>
                      <a:endParaRPr lang="zh-CN" sz="1600" b="1" kern="1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1306</a:t>
                      </a:r>
                      <a:endParaRPr lang="zh-CN" sz="1600" b="1" kern="1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24666808"/>
                  </a:ext>
                </a:extLst>
              </a:tr>
              <a:tr h="335829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印度尼西亚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11.62</a:t>
                      </a:r>
                      <a:endParaRPr lang="zh-CN" sz="1600" b="1" kern="1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13.45</a:t>
                      </a:r>
                      <a:endParaRPr lang="zh-CN" sz="1600" b="1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1158</a:t>
                      </a:r>
                      <a:endParaRPr lang="zh-CN" sz="1600" b="1" kern="1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18233176"/>
                  </a:ext>
                </a:extLst>
              </a:tr>
              <a:tr h="298938"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阿根廷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4.09</a:t>
                      </a:r>
                      <a:endParaRPr lang="zh-CN" sz="1600" b="1" kern="1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8.27</a:t>
                      </a:r>
                      <a:endParaRPr lang="zh-CN" sz="1600" b="1" kern="1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2020</a:t>
                      </a:r>
                      <a:endParaRPr lang="zh-CN" sz="1600" b="1" kern="1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6519227"/>
                  </a:ext>
                </a:extLst>
              </a:tr>
              <a:tr h="333466"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日本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4.16</a:t>
                      </a:r>
                      <a:endParaRPr lang="zh-CN" sz="1600" b="1" kern="1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7.74</a:t>
                      </a:r>
                      <a:endParaRPr lang="zh-CN" sz="1600" b="1" kern="1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1861</a:t>
                      </a:r>
                      <a:endParaRPr lang="zh-CN" sz="1600" b="1" kern="1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5865456"/>
                  </a:ext>
                </a:extLst>
              </a:tr>
              <a:tr h="367993"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孟加拉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5.83</a:t>
                      </a:r>
                      <a:endParaRPr lang="zh-CN" sz="1600" b="1" kern="1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7.71</a:t>
                      </a:r>
                      <a:endParaRPr lang="zh-CN" sz="1600" b="1" kern="1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1323</a:t>
                      </a:r>
                      <a:endParaRPr lang="zh-CN" sz="1600" b="1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2942797"/>
                  </a:ext>
                </a:extLst>
              </a:tr>
              <a:tr h="267785"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乌干达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3.91</a:t>
                      </a:r>
                      <a:endParaRPr lang="zh-CN" sz="1600" b="1" kern="1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5.60</a:t>
                      </a:r>
                      <a:endParaRPr lang="zh-CN" sz="1600" b="1" kern="1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1432</a:t>
                      </a:r>
                      <a:endParaRPr lang="zh-CN" sz="1600" b="1" kern="1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4236137"/>
                  </a:ext>
                </a:extLst>
              </a:tr>
              <a:tr h="235863"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马拉维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1.86</a:t>
                      </a:r>
                      <a:endParaRPr lang="zh-CN" sz="1600" b="1" kern="1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4.27</a:t>
                      </a:r>
                      <a:endParaRPr lang="zh-CN" sz="1600" b="1" kern="1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2297</a:t>
                      </a:r>
                      <a:endParaRPr lang="zh-CN" sz="1600" b="1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59780578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15584B2F-DB1E-42AC-8BB0-ACC5F2D2905D}"/>
              </a:ext>
            </a:extLst>
          </p:cNvPr>
          <p:cNvSpPr/>
          <p:nvPr/>
        </p:nvSpPr>
        <p:spPr>
          <a:xfrm>
            <a:off x="0" y="339502"/>
            <a:ext cx="6741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ctr">
              <a:spcBef>
                <a:spcPts val="600"/>
              </a:spcBef>
              <a:spcAft>
                <a:spcPts val="600"/>
              </a:spcAft>
            </a:pPr>
            <a:r>
              <a:rPr lang="zh-CN" altLang="zh-CN" sz="2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世界茶叶生产前</a:t>
            </a:r>
            <a:r>
              <a:rPr lang="en-US" altLang="zh-CN" sz="2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12</a:t>
            </a:r>
            <a:r>
              <a:rPr lang="zh-CN" altLang="zh-CN" sz="2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位产茶国近三年基本情况</a:t>
            </a:r>
            <a:r>
              <a:rPr lang="en-US" altLang="zh-CN" sz="2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(2015~2017)</a:t>
            </a:r>
            <a:endParaRPr lang="zh-CN" altLang="zh-CN" sz="2000" kern="1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13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0" y="1977684"/>
            <a:ext cx="6858000" cy="64807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湖南茶叶产业现状与千亿目标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053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282960" y="1275606"/>
            <a:ext cx="6372708" cy="3240360"/>
            <a:chOff x="126999" y="749554"/>
            <a:chExt cx="9984158" cy="5234429"/>
          </a:xfrm>
        </p:grpSpPr>
        <p:sp>
          <p:nvSpPr>
            <p:cNvPr id="30" name="AutoShape 115"/>
            <p:cNvSpPr>
              <a:spLocks noChangeArrowheads="1"/>
            </p:cNvSpPr>
            <p:nvPr/>
          </p:nvSpPr>
          <p:spPr bwMode="auto">
            <a:xfrm>
              <a:off x="126999" y="749554"/>
              <a:ext cx="9984158" cy="5234429"/>
            </a:xfrm>
            <a:prstGeom prst="roundRect">
              <a:avLst>
                <a:gd name="adj" fmla="val 11824"/>
              </a:avLst>
            </a:prstGeom>
            <a:solidFill>
              <a:srgbClr val="00B000">
                <a:lumMod val="20000"/>
                <a:lumOff val="80000"/>
                <a:alpha val="34000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>
                <a:defRPr/>
              </a:pPr>
              <a:endParaRPr lang="zh-CN" altLang="en-US" sz="1350" kern="0">
                <a:solidFill>
                  <a:sysClr val="windowText" lastClr="000000"/>
                </a:solidFill>
                <a:latin typeface="Arial" charset="0"/>
                <a:ea typeface="宋体" charset="-122"/>
              </a:endParaRPr>
            </a:p>
          </p:txBody>
        </p:sp>
        <p:pic>
          <p:nvPicPr>
            <p:cNvPr id="32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4663" y="1185756"/>
              <a:ext cx="2643117" cy="2617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pic>
        <p:nvPicPr>
          <p:cNvPr id="35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664" y="951571"/>
            <a:ext cx="1512168" cy="163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48880" y="1329612"/>
            <a:ext cx="3780420" cy="3132348"/>
          </a:xfrm>
          <a:noFill/>
        </p:spPr>
        <p:txBody>
          <a:bodyPr>
            <a:normAutofit fontScale="92500"/>
          </a:bodyPr>
          <a:lstStyle/>
          <a:p>
            <a:pPr algn="just">
              <a:lnSpc>
                <a:spcPct val="130000"/>
              </a:lnSpc>
              <a:spcBef>
                <a:spcPts val="0"/>
              </a:spcBef>
              <a:buClr>
                <a:srgbClr val="FF00FF"/>
              </a:buClr>
              <a:buFont typeface="Wingdings" panose="05000000000000000000" pitchFamily="2" charset="2"/>
              <a:buChar char="l"/>
            </a:pP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茶园面积</a:t>
            </a:r>
            <a:r>
              <a:rPr lang="en-US" altLang="zh-CN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253.3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万亩</a:t>
            </a:r>
            <a:r>
              <a:rPr lang="en-US" altLang="zh-CN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(</a:t>
            </a:r>
            <a:r>
              <a:rPr lang="en-US" altLang="zh-CN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8</a:t>
            </a:r>
            <a:r>
              <a:rPr lang="en-US" altLang="zh-CN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)</a:t>
            </a:r>
            <a:endParaRPr lang="en-US" altLang="zh-CN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  <a:p>
            <a:pPr algn="just">
              <a:lnSpc>
                <a:spcPct val="130000"/>
              </a:lnSpc>
              <a:spcBef>
                <a:spcPts val="0"/>
              </a:spcBef>
              <a:buClr>
                <a:srgbClr val="FF00FF"/>
              </a:buClr>
              <a:buFont typeface="Wingdings" panose="05000000000000000000" pitchFamily="2" charset="2"/>
              <a:buChar char="l"/>
            </a:pP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总产量</a:t>
            </a:r>
            <a:r>
              <a:rPr lang="zh-CN" altLang="en-US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达</a:t>
            </a:r>
            <a:r>
              <a:rPr lang="en-US" altLang="zh-CN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21.3</a:t>
            </a:r>
            <a:r>
              <a:rPr lang="zh-CN" altLang="en-US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万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吨</a:t>
            </a: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(</a:t>
            </a:r>
            <a:r>
              <a:rPr lang="en-US" altLang="zh-CN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5</a:t>
            </a: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)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buClr>
                <a:srgbClr val="FF00FF"/>
              </a:buClr>
              <a:buFont typeface="Wingdings" panose="05000000000000000000" pitchFamily="2" charset="2"/>
              <a:buChar char="l"/>
            </a:pP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综合</a:t>
            </a:r>
            <a:r>
              <a:rPr lang="zh-CN" altLang="en-US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产值近</a:t>
            </a:r>
            <a:r>
              <a:rPr lang="en-US" altLang="zh-CN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700</a:t>
            </a:r>
            <a:r>
              <a:rPr lang="zh-CN" altLang="en-US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亿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元</a:t>
            </a:r>
            <a:r>
              <a:rPr lang="en-US" altLang="zh-CN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(</a:t>
            </a:r>
            <a:r>
              <a:rPr lang="en-US" altLang="zh-CN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4</a:t>
            </a:r>
            <a:r>
              <a:rPr lang="en-US" altLang="zh-CN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)</a:t>
            </a:r>
            <a:endParaRPr lang="en-US" altLang="zh-CN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  <a:p>
            <a:pPr algn="just">
              <a:lnSpc>
                <a:spcPct val="130000"/>
              </a:lnSpc>
              <a:spcBef>
                <a:spcPts val="0"/>
              </a:spcBef>
              <a:buClr>
                <a:srgbClr val="FF00FF"/>
              </a:buClr>
              <a:buFont typeface="Wingdings" panose="05000000000000000000" pitchFamily="2" charset="2"/>
              <a:buChar char="l"/>
            </a:pP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出口茶叶</a:t>
            </a:r>
            <a:r>
              <a:rPr lang="en-US" altLang="zh-CN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3.63</a:t>
            </a:r>
            <a:r>
              <a:rPr lang="zh-CN" altLang="en-US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万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吨，居全国三</a:t>
            </a: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(</a:t>
            </a:r>
            <a:r>
              <a:rPr lang="en-US" altLang="zh-CN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3</a:t>
            </a: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)</a:t>
            </a:r>
          </a:p>
          <a:p>
            <a:pPr algn="just">
              <a:lnSpc>
                <a:spcPct val="130000"/>
              </a:lnSpc>
              <a:spcBef>
                <a:spcPts val="0"/>
              </a:spcBef>
              <a:buClr>
                <a:srgbClr val="FF00FF"/>
              </a:buClr>
              <a:buFont typeface="Wingdings" panose="05000000000000000000" pitchFamily="2" charset="2"/>
              <a:buChar char="l"/>
            </a:pP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创汇</a:t>
            </a:r>
            <a:r>
              <a:rPr lang="en-US" altLang="zh-CN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1</a:t>
            </a:r>
            <a:r>
              <a:rPr lang="zh-CN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亿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美元</a:t>
            </a:r>
            <a:endParaRPr lang="en-US" altLang="zh-CN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  <a:p>
            <a:pPr algn="just">
              <a:lnSpc>
                <a:spcPct val="130000"/>
              </a:lnSpc>
              <a:spcBef>
                <a:spcPts val="0"/>
              </a:spcBef>
              <a:buClr>
                <a:srgbClr val="FF00FF"/>
              </a:buClr>
              <a:buFont typeface="Wingdings" panose="05000000000000000000" pitchFamily="2" charset="2"/>
              <a:buChar char="l"/>
            </a:pP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茶产业发展速度居全国前列</a:t>
            </a:r>
            <a:endParaRPr lang="en-US" altLang="zh-CN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  <a:p>
            <a:pPr algn="just">
              <a:lnSpc>
                <a:spcPct val="130000"/>
              </a:lnSpc>
              <a:spcBef>
                <a:spcPts val="0"/>
              </a:spcBef>
              <a:buClr>
                <a:srgbClr val="FF00FF"/>
              </a:buClr>
              <a:buFont typeface="Wingdings" panose="05000000000000000000" pitchFamily="2" charset="2"/>
              <a:buChar char="l"/>
            </a:pP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湖南省农业支柱产业之一</a:t>
            </a:r>
            <a:endParaRPr lang="en-US" altLang="zh-CN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  <a:p>
            <a:pPr algn="just">
              <a:lnSpc>
                <a:spcPct val="130000"/>
              </a:lnSpc>
              <a:spcBef>
                <a:spcPts val="0"/>
              </a:spcBef>
              <a:buClr>
                <a:srgbClr val="FF00FF"/>
              </a:buClr>
              <a:buFont typeface="Wingdings" panose="05000000000000000000" pitchFamily="2" charset="2"/>
              <a:buChar char="l"/>
            </a:pP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黑茶、黄茶是湖南的特色优势茶类</a:t>
            </a:r>
            <a:endParaRPr lang="zh-CN" alt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  <a:p>
            <a:pPr algn="just">
              <a:lnSpc>
                <a:spcPct val="130000"/>
              </a:lnSpc>
              <a:spcBef>
                <a:spcPts val="0"/>
              </a:spcBef>
              <a:buClr>
                <a:srgbClr val="FF00FF"/>
              </a:buClr>
              <a:buFont typeface="Wingdings" panose="05000000000000000000" pitchFamily="2" charset="2"/>
              <a:buChar char="l"/>
            </a:pP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绿茶、红茶是湖南茶业的</a:t>
            </a:r>
            <a:r>
              <a:rPr lang="zh-CN" altLang="en-US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基本面</a:t>
            </a:r>
            <a:endParaRPr lang="en-US" altLang="zh-CN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</p:txBody>
      </p:sp>
      <p:sp>
        <p:nvSpPr>
          <p:cNvPr id="37" name="Rectangle 3"/>
          <p:cNvSpPr txBox="1">
            <a:spLocks noChangeArrowheads="1"/>
          </p:cNvSpPr>
          <p:nvPr/>
        </p:nvSpPr>
        <p:spPr bwMode="auto">
          <a:xfrm>
            <a:off x="1923132" y="468177"/>
            <a:ext cx="3514504" cy="48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2018</a:t>
            </a:r>
            <a:r>
              <a:rPr lang="zh-CN" altLang="en-US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</a:t>
            </a:r>
            <a:r>
              <a:rPr lang="zh-CN" alt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湖南茶产业概况</a:t>
            </a:r>
            <a:endParaRPr lang="en-US" altLang="zh-CN" sz="2400" b="1" kern="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9" name="Picture 7"/>
          <p:cNvPicPr>
            <a:picLocks noChangeAspect="1" noChangeArrowheads="1"/>
          </p:cNvPicPr>
          <p:nvPr/>
        </p:nvPicPr>
        <p:blipFill>
          <a:blip r:embed="rId5" cstate="print"/>
          <a:srcRect r="31389"/>
          <a:stretch>
            <a:fillRect/>
          </a:stretch>
        </p:blipFill>
        <p:spPr bwMode="auto">
          <a:xfrm>
            <a:off x="404664" y="3326990"/>
            <a:ext cx="1728192" cy="977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75684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合地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078" y="1437624"/>
            <a:ext cx="2285247" cy="28433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9332" name="Text Box 4"/>
          <p:cNvSpPr txBox="1">
            <a:spLocks noChangeArrowheads="1"/>
          </p:cNvSpPr>
          <p:nvPr/>
        </p:nvSpPr>
        <p:spPr bwMode="auto">
          <a:xfrm>
            <a:off x="1543050" y="1885950"/>
            <a:ext cx="7429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zh-CN" altLang="en-US" sz="1350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739334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0" y="357504"/>
            <a:ext cx="6858000" cy="55466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中国黑茶之乡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----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安化</a:t>
            </a:r>
          </a:p>
        </p:txBody>
      </p:sp>
      <p:pic>
        <p:nvPicPr>
          <p:cNvPr id="1843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940" y="1934039"/>
            <a:ext cx="958454" cy="147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62930" y="1419562"/>
            <a:ext cx="2155980" cy="2861416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just"/>
            <a:r>
              <a:rPr lang="en-US" altLang="zh-CN" sz="165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2018</a:t>
            </a:r>
            <a:r>
              <a:rPr lang="zh-CN" altLang="en-US" sz="165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</a:t>
            </a:r>
            <a:r>
              <a:rPr lang="zh-CN" altLang="en-US" sz="1650" b="1" dirty="0">
                <a:solidFill>
                  <a:srgbClr val="3333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全省黑茶总产量近</a:t>
            </a:r>
            <a:r>
              <a:rPr lang="en-US" altLang="zh-CN" sz="165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11</a:t>
            </a:r>
            <a:r>
              <a:rPr lang="zh-CN" altLang="en-US" sz="1650" b="1" dirty="0">
                <a:solidFill>
                  <a:srgbClr val="3333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万吨，综合规模规</a:t>
            </a:r>
            <a:r>
              <a:rPr lang="en-US" altLang="zh-CN" sz="16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230</a:t>
            </a:r>
            <a:r>
              <a:rPr lang="zh-CN" altLang="en-US" sz="1650" b="1" dirty="0">
                <a:solidFill>
                  <a:srgbClr val="3333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亿元；</a:t>
            </a:r>
            <a:endParaRPr lang="en-US" altLang="zh-CN" sz="1650" b="1" dirty="0">
              <a:solidFill>
                <a:srgbClr val="3333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sz="165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安</a:t>
            </a:r>
            <a:r>
              <a:rPr lang="zh-CN" altLang="en-US" sz="16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化黑茶</a:t>
            </a:r>
            <a:r>
              <a:rPr lang="en-US" altLang="zh-CN" sz="16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8.2</a:t>
            </a:r>
            <a:r>
              <a:rPr lang="zh-CN" altLang="en-US" sz="16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万</a:t>
            </a:r>
            <a:r>
              <a:rPr lang="zh-CN" altLang="en-US" sz="165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吨</a:t>
            </a:r>
            <a:r>
              <a:rPr lang="zh-CN" altLang="en-US" sz="16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zh-CN" altLang="en-US" sz="165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安化县</a:t>
            </a:r>
            <a:r>
              <a:rPr lang="zh-CN" altLang="en-US" sz="16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茶叶</a:t>
            </a:r>
            <a:r>
              <a:rPr lang="zh-CN" altLang="en-US" sz="16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税收</a:t>
            </a:r>
            <a:r>
              <a:rPr lang="en-US" altLang="zh-CN" sz="16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3.2</a:t>
            </a:r>
            <a:r>
              <a:rPr lang="zh-CN" altLang="en-US" sz="16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亿</a:t>
            </a:r>
            <a:r>
              <a:rPr lang="zh-CN" altLang="en-US" sz="165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元，综合规模近</a:t>
            </a:r>
            <a:r>
              <a:rPr lang="en-US" altLang="zh-CN" sz="16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182</a:t>
            </a:r>
            <a:r>
              <a:rPr lang="zh-CN" altLang="en-US" sz="165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亿元。</a:t>
            </a:r>
            <a:endParaRPr lang="en-US" altLang="zh-CN" sz="165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/>
            <a:r>
              <a:rPr lang="zh-CN" altLang="en-US" sz="1650" b="1" dirty="0">
                <a:solidFill>
                  <a:srgbClr val="3333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边销、内销、外形同步推进；龙头企业集群基本形成。</a:t>
            </a:r>
          </a:p>
          <a:p>
            <a:pPr marL="0" indent="0" algn="just">
              <a:buNone/>
            </a:pPr>
            <a:endParaRPr lang="zh-CN" altLang="en-US" sz="1650" b="1" dirty="0">
              <a:solidFill>
                <a:srgbClr val="3333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37088" y="4433476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全国茶叶税收第一县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432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9" y="789553"/>
            <a:ext cx="6669360" cy="407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533288" y="299158"/>
            <a:ext cx="37914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大湘西潇湘茶公共品牌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730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67494"/>
            <a:ext cx="6858000" cy="47566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湖南大湘西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武陵山脉片区腹地 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 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罗霄山脉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38674" y="1655144"/>
            <a:ext cx="1277273" cy="23544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192881" indent="-1928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湘西自治州</a:t>
            </a:r>
            <a:endParaRPr lang="en-US" altLang="zh-CN" sz="14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192881" indent="-1928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张家界市</a:t>
            </a:r>
            <a:endParaRPr lang="en-US" altLang="zh-CN" sz="14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192881" indent="-1928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怀化市</a:t>
            </a:r>
            <a:endParaRPr lang="en-US" altLang="zh-CN" sz="14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192881" indent="-1928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常德市</a:t>
            </a:r>
            <a:endParaRPr lang="en-US" altLang="zh-CN" sz="14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192881" indent="-1928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邵阳市</a:t>
            </a:r>
            <a:endParaRPr lang="en-US" altLang="zh-CN" sz="14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192881" indent="-1928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娄底市</a:t>
            </a:r>
            <a:endParaRPr lang="en-US" altLang="zh-CN" sz="14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192881" indent="-1928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益阳市</a:t>
            </a:r>
            <a:endParaRPr lang="en-US" altLang="zh-CN" sz="14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A8A299C-B69F-4AD8-92C6-6E272FDB6EEC}"/>
              </a:ext>
            </a:extLst>
          </p:cNvPr>
          <p:cNvSpPr/>
          <p:nvPr/>
        </p:nvSpPr>
        <p:spPr>
          <a:xfrm>
            <a:off x="588737" y="1655144"/>
            <a:ext cx="954770" cy="170816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192881" indent="-1928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永州市</a:t>
            </a:r>
            <a:endParaRPr lang="en-US" altLang="zh-CN" sz="14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192881" indent="-1928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郴州市</a:t>
            </a:r>
            <a:endParaRPr lang="en-US" altLang="zh-CN" sz="14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192881" indent="-1928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株洲市</a:t>
            </a:r>
            <a:endParaRPr lang="en-US" altLang="zh-CN" sz="14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192881" indent="-1928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长沙市</a:t>
            </a:r>
            <a:endParaRPr lang="en-US" altLang="zh-CN" sz="14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192881" indent="-19288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岳阳市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62E15A2-D9A4-4BF0-9315-E82FB1A0C1F8}"/>
              </a:ext>
            </a:extLst>
          </p:cNvPr>
          <p:cNvSpPr txBox="1"/>
          <p:nvPr/>
        </p:nvSpPr>
        <p:spPr>
          <a:xfrm>
            <a:off x="603295" y="1293562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罗霄山脉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5420985-9E27-468A-83AA-9CB9319F37CC}"/>
              </a:ext>
            </a:extLst>
          </p:cNvPr>
          <p:cNvSpPr txBox="1"/>
          <p:nvPr/>
        </p:nvSpPr>
        <p:spPr>
          <a:xfrm>
            <a:off x="4807934" y="1184213"/>
            <a:ext cx="1757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武陵山脉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雪峰山脉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B324AD3-1C6C-49AD-B4AE-37FE857A609A}"/>
              </a:ext>
            </a:extLst>
          </p:cNvPr>
          <p:cNvSpPr txBox="1"/>
          <p:nvPr/>
        </p:nvSpPr>
        <p:spPr>
          <a:xfrm>
            <a:off x="520570" y="3531279"/>
            <a:ext cx="1172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个市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</a:t>
            </a:r>
            <a:r>
              <a:rPr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个县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E1C9E96-D302-4B3B-8342-A84F7E777234}"/>
              </a:ext>
            </a:extLst>
          </p:cNvPr>
          <p:cNvSpPr txBox="1"/>
          <p:nvPr/>
        </p:nvSpPr>
        <p:spPr>
          <a:xfrm>
            <a:off x="5010714" y="4078906"/>
            <a:ext cx="1351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7</a:t>
            </a:r>
            <a:r>
              <a:rPr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个市州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45</a:t>
            </a:r>
            <a:r>
              <a:rPr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个县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B1CFC2F-4F15-4A38-874A-2D9B9267EABE}"/>
              </a:ext>
            </a:extLst>
          </p:cNvPr>
          <p:cNvSpPr txBox="1"/>
          <p:nvPr/>
        </p:nvSpPr>
        <p:spPr>
          <a:xfrm>
            <a:off x="2740609" y="4232794"/>
            <a:ext cx="1338828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25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共</a:t>
            </a:r>
            <a:r>
              <a:rPr lang="en-US" altLang="zh-CN" sz="225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55</a:t>
            </a:r>
            <a:r>
              <a:rPr lang="zh-CN" altLang="en-US" sz="225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个县</a:t>
            </a:r>
          </a:p>
        </p:txBody>
      </p:sp>
      <p:pic>
        <p:nvPicPr>
          <p:cNvPr id="13" name="图片 5">
            <a:extLst>
              <a:ext uri="{FF2B5EF4-FFF2-40B4-BE49-F238E27FC236}">
                <a16:creationId xmlns:a16="http://schemas.microsoft.com/office/drawing/2014/main" id="{275BE20F-17CE-4AB4-801B-135855629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631" y="941449"/>
            <a:ext cx="2938919" cy="310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52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4824" y="407048"/>
            <a:ext cx="3402378" cy="478185"/>
          </a:xfrm>
        </p:spPr>
        <p:txBody>
          <a:bodyPr>
            <a:norm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古丈毛尖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山水精神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82906" y="1169986"/>
            <a:ext cx="2664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紧细圆直，翠绿多毫；</a:t>
            </a:r>
            <a:endParaRPr lang="en-US" altLang="zh-CN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嫩香高锐，醇厚回甘。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83" y="2587406"/>
            <a:ext cx="2488144" cy="171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FF91A79-2A3A-481B-8113-92A382BA59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899" y="2587407"/>
            <a:ext cx="2899014" cy="171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EB01851-337D-4F5C-BD27-A4DBA8C70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28" y="1124553"/>
            <a:ext cx="1368152" cy="112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7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37810" y="339502"/>
            <a:ext cx="3402378" cy="478185"/>
          </a:xfrm>
        </p:spPr>
        <p:txBody>
          <a:bodyPr>
            <a:norm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石门银峰</a:t>
            </a:r>
            <a:r>
              <a:rPr lang="en-US" altLang="zh-CN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茶</a:t>
            </a: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禅一味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2936" y="1105721"/>
            <a:ext cx="3096344" cy="943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头泡高香，二泡味浓</a:t>
            </a:r>
            <a:r>
              <a:rPr lang="zh-CN" alt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；</a:t>
            </a:r>
            <a:endParaRPr lang="en-US" altLang="zh-CN" sz="20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三</a:t>
            </a:r>
            <a:r>
              <a:rPr lang="zh-CN" alt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泡四泡，香幽味醇。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97" y="2588203"/>
            <a:ext cx="2165963" cy="179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5C92226-5260-4ABC-9852-7EE0788A5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018" y="2588204"/>
            <a:ext cx="2543408" cy="179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877BCA7-4E74-4F45-B705-3BB890C82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761" y="1105722"/>
            <a:ext cx="1368152" cy="117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80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5337" y="411757"/>
            <a:ext cx="4617513" cy="478185"/>
          </a:xfrm>
        </p:spPr>
        <p:txBody>
          <a:bodyPr>
            <a:norm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黄金茶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45024" y="1003296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一两黄金一两茶</a:t>
            </a:r>
            <a:endParaRPr lang="en-US" altLang="zh-CN" sz="2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四高四绝甲天下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23582" y="1971200"/>
            <a:ext cx="4124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四高：茶氨酸、茶多酚、水浸出物、叶绿素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四绝：香、绿、爽、醇。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261" y="2771234"/>
            <a:ext cx="2161833" cy="162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513" y="2531246"/>
            <a:ext cx="1741694" cy="159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0CDEDB6-D13C-4237-ABF3-DF433D557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733" y="2757015"/>
            <a:ext cx="2538262" cy="163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5220C58-89C9-446F-9A8D-01CF3E289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16" y="879666"/>
            <a:ext cx="1237638" cy="104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65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56750" y="627534"/>
            <a:ext cx="3402378" cy="478185"/>
          </a:xfrm>
        </p:spPr>
        <p:txBody>
          <a:bodyPr>
            <a:norm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碣滩茶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千年贡茶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57938" y="1395695"/>
            <a:ext cx="2779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紧细圆曲，色泽绿润，嫩香持久，醇爽甘津。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70" y="2657007"/>
            <a:ext cx="2378869" cy="160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45D090-1D0E-40C4-84DD-3F385446C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533" y="2693264"/>
            <a:ext cx="2895508" cy="178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2599EBB-9E3B-4131-8A0D-DE287D0A5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824" y="1405902"/>
            <a:ext cx="1093622" cy="950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44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>
            <a:extLst>
              <a:ext uri="{FF2B5EF4-FFF2-40B4-BE49-F238E27FC236}">
                <a16:creationId xmlns:a16="http://schemas.microsoft.com/office/drawing/2014/main" id="{A7EE4FBF-8CBB-4F0E-911F-706236C4F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1" y="439942"/>
            <a:ext cx="6802058" cy="393883"/>
          </a:xfrm>
          <a:solidFill>
            <a:srgbClr val="FFFFFF"/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潇湘 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• </a:t>
            </a: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茉莉花茶</a:t>
            </a:r>
          </a:p>
        </p:txBody>
      </p:sp>
      <p:sp>
        <p:nvSpPr>
          <p:cNvPr id="99330" name="Text Box 5">
            <a:extLst>
              <a:ext uri="{FF2B5EF4-FFF2-40B4-BE49-F238E27FC236}">
                <a16:creationId xmlns:a16="http://schemas.microsoft.com/office/drawing/2014/main" id="{00522CDA-D76A-409A-A327-A4B767CC6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1740" y="1198538"/>
            <a:ext cx="3024336" cy="86177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51435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梦里潇湘，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醉美花茶；</a:t>
            </a:r>
          </a:p>
          <a:p>
            <a:pPr algn="ctr" defTabSz="51435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馥郁芬芳，  鲜爽甘醇。 </a:t>
            </a:r>
          </a:p>
        </p:txBody>
      </p:sp>
      <p:pic>
        <p:nvPicPr>
          <p:cNvPr id="98307" name="图片 1">
            <a:extLst>
              <a:ext uri="{FF2B5EF4-FFF2-40B4-BE49-F238E27FC236}">
                <a16:creationId xmlns:a16="http://schemas.microsoft.com/office/drawing/2014/main" id="{643F8D0E-1ECC-4AF5-B74D-DA65D646F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910" y="2752762"/>
            <a:ext cx="1620180" cy="139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8" descr="1505741034">
            <a:extLst>
              <a:ext uri="{FF2B5EF4-FFF2-40B4-BE49-F238E27FC236}">
                <a16:creationId xmlns:a16="http://schemas.microsoft.com/office/drawing/2014/main" id="{AB3C1896-92C5-4B43-9AA1-9B5AE5151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77" y="2735770"/>
            <a:ext cx="2000105" cy="150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2AE4741-07C4-446C-924C-61FDAF9D8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112" y="2650337"/>
            <a:ext cx="1942647" cy="160376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052F535-516A-4BC9-91DF-11C5FCC41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790" y="1059582"/>
            <a:ext cx="1308185" cy="113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40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Chart 1"/>
          <p:cNvGraphicFramePr>
            <a:graphicFrameLocks/>
          </p:cNvGraphicFramePr>
          <p:nvPr/>
        </p:nvGraphicFramePr>
        <p:xfrm>
          <a:off x="-38100" y="994173"/>
          <a:ext cx="6934200" cy="3463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0" r:id="rId4" imgW="9242337" imgH="4615072" progId="Excel.Chart.8">
                  <p:embed/>
                </p:oleObj>
              </mc:Choice>
              <mc:Fallback>
                <p:oleObj r:id="rId4" imgW="9242337" imgH="4615072" progId="Excel.Chart.8">
                  <p:embed/>
                  <p:pic>
                    <p:nvPicPr>
                      <p:cNvPr id="18434" name="Chart 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100" y="994173"/>
                        <a:ext cx="6934200" cy="34635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0" y="462408"/>
            <a:ext cx="6858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全球茶叶进口前十位国家近十年的数量变化</a:t>
            </a:r>
            <a:endParaRPr lang="en-GB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Oval 2"/>
          <p:cNvSpPr/>
          <p:nvPr/>
        </p:nvSpPr>
        <p:spPr>
          <a:xfrm rot="18640404">
            <a:off x="3169445" y="3704035"/>
            <a:ext cx="561975" cy="354806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/>
          </a:p>
        </p:txBody>
      </p:sp>
      <p:sp>
        <p:nvSpPr>
          <p:cNvPr id="7" name="Oval 6"/>
          <p:cNvSpPr/>
          <p:nvPr/>
        </p:nvSpPr>
        <p:spPr>
          <a:xfrm rot="18985033">
            <a:off x="3561160" y="3761185"/>
            <a:ext cx="806053" cy="315515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50"/>
          </a:p>
        </p:txBody>
      </p:sp>
      <p:sp>
        <p:nvSpPr>
          <p:cNvPr id="2" name="文本框 1"/>
          <p:cNvSpPr txBox="1"/>
          <p:nvPr/>
        </p:nvSpPr>
        <p:spPr>
          <a:xfrm>
            <a:off x="194543" y="4304875"/>
            <a:ext cx="65325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巴基斯坦  俄罗斯     美国          英国     埃及  阿尔及利亚 摩洛哥 阿富汗   波兰        智利    加拿大</a:t>
            </a:r>
            <a:endParaRPr lang="zh-CN" altLang="en-US" sz="1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06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9" name="Picture 9" descr="http://t2.baidu.com/it/u=998419077,2858150701&amp;fm=21&amp;gp=0.jpg"/>
          <p:cNvPicPr>
            <a:picLocks noChangeAspect="1" noChangeArrowheads="1"/>
          </p:cNvPicPr>
          <p:nvPr/>
        </p:nvPicPr>
        <p:blipFill>
          <a:blip r:embed="rId2" cstate="print"/>
          <a:srcRect t="6250" b="6250"/>
          <a:stretch>
            <a:fillRect/>
          </a:stretch>
        </p:blipFill>
        <p:spPr bwMode="auto">
          <a:xfrm>
            <a:off x="4692892" y="1322654"/>
            <a:ext cx="864096" cy="756084"/>
          </a:xfrm>
          <a:prstGeom prst="rect">
            <a:avLst/>
          </a:prstGeom>
          <a:noFill/>
        </p:spPr>
      </p:pic>
      <p:sp>
        <p:nvSpPr>
          <p:cNvPr id="17" name="矩形 16"/>
          <p:cNvSpPr/>
          <p:nvPr/>
        </p:nvSpPr>
        <p:spPr>
          <a:xfrm>
            <a:off x="5448977" y="126864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4846408" y="1512513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kern="0" dirty="0">
                <a:solidFill>
                  <a:srgbClr val="FFFF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黄茶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80728" y="1216372"/>
            <a:ext cx="35643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b="1" kern="0" dirty="0">
                <a:solidFill>
                  <a:srgbClr val="0000FF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最具湖南特色的茶类</a:t>
            </a:r>
            <a:endParaRPr lang="en-US" altLang="zh-CN" b="1" kern="0" dirty="0">
              <a:solidFill>
                <a:srgbClr val="0000FF"/>
              </a:solidFill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  <a:p>
            <a:pPr algn="r">
              <a:lnSpc>
                <a:spcPct val="150000"/>
              </a:lnSpc>
            </a:pPr>
            <a:r>
              <a:rPr lang="zh-CN" altLang="en-US" b="1" kern="0" dirty="0">
                <a:solidFill>
                  <a:srgbClr val="0000FF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最具竞争优势和增长潜力的茶类</a:t>
            </a:r>
            <a:endParaRPr lang="zh-CN" altLang="en-US" dirty="0"/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550063" y="3835995"/>
            <a:ext cx="4320480" cy="83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57175" indent="-257175">
              <a:lnSpc>
                <a:spcPct val="130000"/>
              </a:lnSpc>
              <a:buClr>
                <a:srgbClr val="FF00FF"/>
              </a:buClr>
              <a:buFont typeface="Arial" panose="020B0604020202020204" pitchFamily="34" charset="0"/>
              <a:buChar char="•"/>
            </a:pPr>
            <a:r>
              <a:rPr lang="zh-CN" altLang="en-US" b="1" kern="0" dirty="0">
                <a:solidFill>
                  <a:srgbClr val="0000FF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岳阳黄茶</a:t>
            </a:r>
            <a:r>
              <a:rPr lang="en-US" altLang="zh-CN" b="1" kern="0" dirty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0.8</a:t>
            </a:r>
            <a:r>
              <a:rPr lang="zh-CN" altLang="en-US" b="1" kern="0" dirty="0">
                <a:solidFill>
                  <a:srgbClr val="0000FF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万吨，产业规模</a:t>
            </a:r>
            <a:r>
              <a:rPr lang="en-US" altLang="zh-CN" b="1" kern="0" dirty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30</a:t>
            </a:r>
            <a:r>
              <a:rPr lang="zh-CN" altLang="en-US" b="1" kern="0" dirty="0">
                <a:solidFill>
                  <a:srgbClr val="0000FF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亿元；</a:t>
            </a:r>
            <a:endParaRPr lang="en-US" altLang="zh-CN" b="1" kern="0" dirty="0">
              <a:solidFill>
                <a:srgbClr val="0000FF"/>
              </a:solidFill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  <a:p>
            <a:pPr marL="257175" indent="-257175">
              <a:lnSpc>
                <a:spcPct val="130000"/>
              </a:lnSpc>
              <a:buClr>
                <a:srgbClr val="FF00FF"/>
              </a:buClr>
              <a:buFont typeface="Arial" panose="020B0604020202020204" pitchFamily="34" charset="0"/>
              <a:buChar char="•"/>
            </a:pPr>
            <a:r>
              <a:rPr lang="zh-CN" altLang="en-US" b="1" kern="0" dirty="0">
                <a:solidFill>
                  <a:srgbClr val="0000FF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产业目标：</a:t>
            </a:r>
            <a:r>
              <a:rPr lang="en-US" altLang="zh-CN" b="1" kern="0" dirty="0">
                <a:solidFill>
                  <a:srgbClr val="FF0000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100</a:t>
            </a:r>
            <a:r>
              <a:rPr lang="zh-CN" altLang="en-US" b="1" kern="0" dirty="0">
                <a:solidFill>
                  <a:srgbClr val="0000FF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rPr>
              <a:t>亿元</a:t>
            </a:r>
            <a:endParaRPr lang="en-US" altLang="zh-CN" b="1" kern="0" dirty="0">
              <a:solidFill>
                <a:srgbClr val="0000FF"/>
              </a:solidFill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  <a:p>
            <a:pPr algn="r">
              <a:lnSpc>
                <a:spcPct val="130000"/>
              </a:lnSpc>
              <a:buClr>
                <a:srgbClr val="FF00FF"/>
              </a:buClr>
            </a:pPr>
            <a:endParaRPr lang="zh-CN" altLang="en-US" sz="2400" kern="0" dirty="0">
              <a:solidFill>
                <a:srgbClr val="0000FF"/>
              </a:solidFill>
              <a:latin typeface="Times New Roman" pitchFamily="18" charset="0"/>
              <a:ea typeface="黑体" pitchFamily="2" charset="-122"/>
              <a:cs typeface="Times New Roman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566682" y="2191172"/>
            <a:ext cx="5724636" cy="1532706"/>
            <a:chOff x="971600" y="2564904"/>
            <a:chExt cx="7632848" cy="2043608"/>
          </a:xfrm>
        </p:grpSpPr>
        <p:sp>
          <p:nvSpPr>
            <p:cNvPr id="4" name="Rectangle 2"/>
            <p:cNvSpPr txBox="1">
              <a:spLocks noChangeArrowheads="1"/>
            </p:cNvSpPr>
            <p:nvPr/>
          </p:nvSpPr>
          <p:spPr bwMode="auto">
            <a:xfrm>
              <a:off x="3851920" y="2564904"/>
              <a:ext cx="4752528" cy="2043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30000"/>
                </a:lnSpc>
                <a:buClr>
                  <a:srgbClr val="FF00FF"/>
                </a:buClr>
              </a:pPr>
              <a:r>
                <a:rPr lang="zh-CN" altLang="en-US" b="1" kern="0" dirty="0">
                  <a:solidFill>
                    <a:srgbClr val="0000FF"/>
                  </a:solidFill>
                  <a:latin typeface="Times New Roman" pitchFamily="18" charset="0"/>
                  <a:ea typeface="黑体" pitchFamily="2" charset="-122"/>
                  <a:cs typeface="Times New Roman" pitchFamily="18" charset="0"/>
                </a:rPr>
                <a:t>黄茶之冠</a:t>
              </a:r>
              <a:endParaRPr lang="en-US" altLang="zh-CN" b="1" kern="0" dirty="0">
                <a:solidFill>
                  <a:srgbClr val="0000FF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endParaRPr>
            </a:p>
            <a:p>
              <a:pPr algn="just">
                <a:lnSpc>
                  <a:spcPct val="130000"/>
                </a:lnSpc>
                <a:buClr>
                  <a:srgbClr val="FF00FF"/>
                </a:buClr>
              </a:pPr>
              <a:r>
                <a:rPr lang="zh-CN" altLang="en-US" b="1" kern="0" dirty="0">
                  <a:solidFill>
                    <a:srgbClr val="0000FF"/>
                  </a:solidFill>
                  <a:latin typeface="Times New Roman" pitchFamily="18" charset="0"/>
                  <a:ea typeface="黑体" pitchFamily="2" charset="-122"/>
                  <a:cs typeface="Times New Roman" pitchFamily="18" charset="0"/>
                </a:rPr>
                <a:t>中国传统十大名茶之一</a:t>
              </a:r>
              <a:endParaRPr lang="en-US" altLang="zh-CN" b="1" kern="0" dirty="0">
                <a:solidFill>
                  <a:srgbClr val="0000FF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endParaRPr>
            </a:p>
            <a:p>
              <a:pPr algn="just">
                <a:lnSpc>
                  <a:spcPct val="130000"/>
                </a:lnSpc>
                <a:buClr>
                  <a:srgbClr val="FF00FF"/>
                </a:buClr>
              </a:pPr>
              <a:r>
                <a:rPr lang="zh-CN" altLang="en-US" b="1" kern="0" dirty="0">
                  <a:solidFill>
                    <a:srgbClr val="0000FF"/>
                  </a:solidFill>
                  <a:latin typeface="Times New Roman" pitchFamily="18" charset="0"/>
                  <a:ea typeface="黑体" pitchFamily="2" charset="-122"/>
                  <a:cs typeface="Times New Roman" pitchFamily="18" charset="0"/>
                </a:rPr>
                <a:t>中国黄茶的标志性品牌</a:t>
              </a:r>
              <a:endParaRPr lang="en-US" altLang="zh-CN" b="1" kern="0" dirty="0">
                <a:solidFill>
                  <a:srgbClr val="0000FF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endParaRPr>
            </a:p>
            <a:p>
              <a:pPr algn="just">
                <a:lnSpc>
                  <a:spcPct val="130000"/>
                </a:lnSpc>
                <a:buClr>
                  <a:srgbClr val="FF00FF"/>
                </a:buClr>
              </a:pPr>
              <a:r>
                <a:rPr lang="zh-CN" altLang="en-US" b="1" kern="0" dirty="0">
                  <a:solidFill>
                    <a:srgbClr val="0000FF"/>
                  </a:solidFill>
                  <a:latin typeface="Times New Roman" pitchFamily="18" charset="0"/>
                  <a:ea typeface="黑体" pitchFamily="2" charset="-122"/>
                  <a:cs typeface="Times New Roman" pitchFamily="18" charset="0"/>
                </a:rPr>
                <a:t>具有极高的知名度和市场影响力</a:t>
              </a:r>
              <a:endParaRPr lang="zh-CN" altLang="en-US" sz="2400" kern="0" dirty="0">
                <a:solidFill>
                  <a:srgbClr val="0000FF"/>
                </a:solidFill>
                <a:latin typeface="Times New Roman" pitchFamily="18" charset="0"/>
                <a:ea typeface="黑体" pitchFamily="2" charset="-122"/>
                <a:cs typeface="Times New Roman" pitchFamily="18" charset="0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971600" y="2817299"/>
              <a:ext cx="2872005" cy="1658844"/>
              <a:chOff x="-36512" y="2941449"/>
              <a:chExt cx="2872005" cy="1658844"/>
            </a:xfrm>
          </p:grpSpPr>
          <p:pic>
            <p:nvPicPr>
              <p:cNvPr id="76803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36512" y="2941449"/>
                <a:ext cx="2304256" cy="14633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2" name="矩形 21"/>
              <p:cNvSpPr/>
              <p:nvPr/>
            </p:nvSpPr>
            <p:spPr>
              <a:xfrm>
                <a:off x="1247024" y="4077073"/>
                <a:ext cx="158846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950" b="1" kern="0" dirty="0">
                    <a:solidFill>
                      <a:srgbClr val="C00000"/>
                    </a:solidFill>
                    <a:latin typeface="Times New Roman" pitchFamily="18" charset="0"/>
                    <a:ea typeface="黑体" pitchFamily="2" charset="-122"/>
                    <a:cs typeface="Times New Roman" pitchFamily="18" charset="0"/>
                  </a:rPr>
                  <a:t>君山银针</a:t>
                </a:r>
                <a:endParaRPr lang="zh-CN" altLang="en-US" sz="1950" dirty="0">
                  <a:solidFill>
                    <a:srgbClr val="C00000"/>
                  </a:solidFill>
                </a:endParaRPr>
              </a:p>
            </p:txBody>
          </p:sp>
        </p:grpSp>
      </p:grpSp>
      <p:grpSp>
        <p:nvGrpSpPr>
          <p:cNvPr id="30" name="组合 29"/>
          <p:cNvGrpSpPr/>
          <p:nvPr/>
        </p:nvGrpSpPr>
        <p:grpSpPr>
          <a:xfrm>
            <a:off x="4846408" y="3740036"/>
            <a:ext cx="1633215" cy="1278038"/>
            <a:chOff x="6516216" y="4824046"/>
            <a:chExt cx="2177620" cy="1704051"/>
          </a:xfrm>
        </p:grpSpPr>
        <p:pic>
          <p:nvPicPr>
            <p:cNvPr id="76814" name="Picture 1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16216" y="4869160"/>
              <a:ext cx="1530350" cy="1658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811" name="Picture 11" descr="http://t1.baidu.com/it/u=3175564172,1018074502&amp;fm=23&amp;gp=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64288" y="5445224"/>
              <a:ext cx="1529548" cy="1008112"/>
            </a:xfrm>
            <a:prstGeom prst="rect">
              <a:avLst/>
            </a:prstGeom>
            <a:noFill/>
          </p:spPr>
        </p:pic>
        <p:sp>
          <p:nvSpPr>
            <p:cNvPr id="29" name="矩形 28"/>
            <p:cNvSpPr/>
            <p:nvPr/>
          </p:nvSpPr>
          <p:spPr>
            <a:xfrm>
              <a:off x="7780693" y="4824046"/>
              <a:ext cx="864096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b="1" kern="0" dirty="0">
                  <a:solidFill>
                    <a:srgbClr val="FF0000"/>
                  </a:solidFill>
                  <a:latin typeface="Times New Roman" pitchFamily="18" charset="0"/>
                  <a:ea typeface="黑体" pitchFamily="2" charset="-122"/>
                  <a:cs typeface="Times New Roman" pitchFamily="18" charset="0"/>
                </a:rPr>
                <a:t>岳阳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31" name="直接连接符 30"/>
          <p:cNvCxnSpPr/>
          <p:nvPr/>
        </p:nvCxnSpPr>
        <p:spPr bwMode="auto">
          <a:xfrm>
            <a:off x="12587" y="2192672"/>
            <a:ext cx="6858000" cy="0"/>
          </a:xfrm>
          <a:prstGeom prst="line">
            <a:avLst/>
          </a:prstGeom>
          <a:noFill/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直接连接符 31"/>
          <p:cNvCxnSpPr/>
          <p:nvPr/>
        </p:nvCxnSpPr>
        <p:spPr bwMode="auto">
          <a:xfrm>
            <a:off x="0" y="3723878"/>
            <a:ext cx="6858000" cy="0"/>
          </a:xfrm>
          <a:prstGeom prst="line">
            <a:avLst/>
          </a:prstGeom>
          <a:noFill/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标题 1"/>
          <p:cNvSpPr>
            <a:spLocks noGrp="1"/>
          </p:cNvSpPr>
          <p:nvPr>
            <p:ph type="title"/>
          </p:nvPr>
        </p:nvSpPr>
        <p:spPr>
          <a:xfrm>
            <a:off x="12587" y="375200"/>
            <a:ext cx="6858000" cy="583574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君山银针  岳阳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黄茶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1128" y="2175014"/>
            <a:ext cx="1510221" cy="113009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318" y="94941"/>
            <a:ext cx="1184165" cy="109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0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1705" y="195486"/>
            <a:ext cx="5234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湖红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湖南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红茶品牌整合在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路上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56992" y="843558"/>
            <a:ext cx="1408673" cy="42934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zh-CN" alt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三湘红</a:t>
            </a:r>
            <a:endParaRPr lang="en-US" altLang="zh-CN" sz="21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zh-CN" alt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安化红</a:t>
            </a:r>
            <a:endParaRPr lang="en-US" altLang="zh-CN" sz="21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zh-CN" alt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武陵红</a:t>
            </a:r>
            <a:endParaRPr lang="en-US" altLang="zh-CN" sz="21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zh-CN" altLang="en-US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塔山红</a:t>
            </a:r>
            <a:endParaRPr lang="en-US" altLang="zh-CN" sz="21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zh-CN" altLang="en-US" sz="21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金</a:t>
            </a:r>
            <a:r>
              <a:rPr lang="zh-CN" alt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毛猴</a:t>
            </a:r>
            <a:endParaRPr lang="en-US" altLang="zh-CN" sz="21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zh-CN" alt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玲珑红</a:t>
            </a:r>
            <a:endParaRPr lang="en-US" altLang="zh-CN" sz="21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zh-CN" alt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桃花红</a:t>
            </a:r>
            <a:endParaRPr lang="en-US" altLang="zh-CN" sz="21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zh-CN" alt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新化红</a:t>
            </a:r>
            <a:endParaRPr lang="en-US" altLang="zh-CN" sz="21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zh-CN" alt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碣滩红</a:t>
            </a:r>
            <a:endParaRPr lang="en-US" altLang="zh-CN" sz="21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zh-CN" alt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古丈红</a:t>
            </a:r>
            <a:endParaRPr lang="en-US" altLang="zh-CN" sz="21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zh-CN" alt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石门红</a:t>
            </a:r>
            <a:endParaRPr lang="en-US" altLang="zh-CN" sz="21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zh-CN" alt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新化红</a:t>
            </a:r>
            <a:endParaRPr lang="en-US" altLang="zh-CN" sz="21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。。。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28" y="1519358"/>
            <a:ext cx="2263001" cy="210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528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244" y="909473"/>
            <a:ext cx="2409721" cy="2538239"/>
          </a:xfrm>
          <a:prstGeom prst="rect">
            <a:avLst/>
          </a:prstGeom>
        </p:spPr>
      </p:pic>
      <p:pic>
        <p:nvPicPr>
          <p:cNvPr id="3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05" y="1059582"/>
            <a:ext cx="1754378" cy="140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5" r="31987"/>
          <a:stretch>
            <a:fillRect/>
          </a:stretch>
        </p:blipFill>
        <p:spPr bwMode="auto">
          <a:xfrm>
            <a:off x="200926" y="3050743"/>
            <a:ext cx="1616558" cy="2092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244" y="3490478"/>
            <a:ext cx="2409721" cy="1653022"/>
          </a:xfrm>
          <a:prstGeom prst="rect">
            <a:avLst/>
          </a:prstGeom>
        </p:spPr>
      </p:pic>
      <p:sp>
        <p:nvSpPr>
          <p:cNvPr id="6" name="TextBox 1"/>
          <p:cNvSpPr txBox="1"/>
          <p:nvPr/>
        </p:nvSpPr>
        <p:spPr>
          <a:xfrm>
            <a:off x="988267" y="224403"/>
            <a:ext cx="4881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桑植白茶</a:t>
            </a:r>
            <a:r>
              <a:rPr lang="en-US" altLang="zh-CN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大湘西茶叶的新秀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394" y="2980847"/>
            <a:ext cx="2068850" cy="190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2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0" y="140755"/>
            <a:ext cx="6858000" cy="5400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建设茶业强省 打造千亿产业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1552949" y="962529"/>
            <a:ext cx="3726414" cy="26776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14313" indent="-21431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安化黑茶：            </a:t>
            </a:r>
            <a:r>
              <a:rPr lang="en-US" altLang="zh-CN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300</a:t>
            </a:r>
            <a:r>
              <a:rPr lang="zh-CN" alt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亿元</a:t>
            </a:r>
            <a:endParaRPr lang="en-US" altLang="zh-CN" sz="21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14313" indent="-21431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大湘西潇湘茶：    </a:t>
            </a:r>
            <a:r>
              <a:rPr lang="en-US" altLang="zh-CN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400</a:t>
            </a:r>
            <a:r>
              <a:rPr lang="zh-CN" alt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亿元</a:t>
            </a:r>
            <a:endParaRPr lang="en-US" altLang="zh-CN" sz="21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14313" indent="-21431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岳阳黄茶：            </a:t>
            </a:r>
            <a:r>
              <a:rPr lang="en-US" altLang="zh-CN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100</a:t>
            </a:r>
            <a:r>
              <a:rPr lang="zh-CN" alt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亿元</a:t>
            </a:r>
            <a:endParaRPr lang="en-US" altLang="zh-CN" sz="21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14313" indent="-214313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湖红红茶：            </a:t>
            </a:r>
            <a:r>
              <a:rPr lang="en-US" altLang="zh-CN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200</a:t>
            </a:r>
            <a:r>
              <a:rPr lang="zh-CN" alt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亿元</a:t>
            </a:r>
            <a:endParaRPr lang="en-US" altLang="zh-CN" sz="21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56390" y="3921900"/>
            <a:ext cx="3726414" cy="71558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35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大湘西潇湘茶</a:t>
            </a:r>
            <a:endParaRPr lang="en-US" altLang="zh-CN" sz="135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zh-CN" altLang="en-US" sz="135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古丈毛尖、黄金茶、碣滩茶、石门银峰</a:t>
            </a:r>
            <a:endParaRPr lang="en-US" altLang="zh-CN" sz="135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zh-CN" altLang="en-US" sz="135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潇湘花茶、潇湘绿茶、潇湘红茶</a:t>
            </a:r>
          </a:p>
        </p:txBody>
      </p:sp>
    </p:spTree>
    <p:extLst>
      <p:ext uri="{BB962C8B-B14F-4D97-AF65-F5344CB8AC3E}">
        <p14:creationId xmlns:p14="http://schemas.microsoft.com/office/powerpoint/2010/main" val="31715186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1851671"/>
            <a:ext cx="6858000" cy="72266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衡阳茶叶产业发展的战略思考</a:t>
            </a:r>
            <a:endParaRPr lang="zh-CN" altLang="en-US" sz="36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616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0648" y="858475"/>
            <a:ext cx="6480720" cy="2433356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历史悠久：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衡阳茶叶始于西汉、闻名于唐宋、鼎盛于上世纪七十年代</a:t>
            </a: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(21.84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万亩</a:t>
            </a: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衡阳第二大出口农产品</a:t>
            </a: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zh-CN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初具规模：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现有茶园</a:t>
            </a:r>
            <a:r>
              <a:rPr lang="en-US" altLang="zh-CN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12</a:t>
            </a:r>
            <a:r>
              <a:rPr lang="zh-CN" altLang="en-US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万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亩，主产常宁、南岳区、衡山，衡南、衡东、耒阳、衡阳等县均有产茶；常宁被列入</a:t>
            </a: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全国重点产茶县</a:t>
            </a: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中国生态有机茶之乡</a:t>
            </a: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zh-CN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初显品牌：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南岳云雾茶、塔山山岚</a:t>
            </a:r>
            <a:r>
              <a:rPr lang="zh-CN" altLang="en-US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茶、衡南宝盖茶的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品牌知名度在不断提高，南岳云雾茶获</a:t>
            </a: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湖南茶叶十大公共品牌</a:t>
            </a: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endParaRPr lang="en-US" altLang="zh-CN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endParaRPr lang="zh-CN" altLang="en-US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0" y="-20538"/>
            <a:ext cx="6858000" cy="5835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茶叶是衡阳市重点打造的特色农业</a:t>
            </a:r>
          </a:p>
        </p:txBody>
      </p:sp>
      <p:pic>
        <p:nvPicPr>
          <p:cNvPr id="6" name="Picture 8" descr="E:\产业开发\技术合作\衡阳茶业\南岳云雾\茶山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24" y="3440168"/>
            <a:ext cx="2132856" cy="124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782" y="3414433"/>
            <a:ext cx="1566174" cy="1243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838" y="3380794"/>
            <a:ext cx="1903916" cy="125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54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0658" y="843558"/>
            <a:ext cx="6156684" cy="3888432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22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茶园规模不大：</a:t>
            </a:r>
            <a:r>
              <a:rPr lang="zh-CN" altLang="en-US" sz="22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目前的</a:t>
            </a:r>
            <a:r>
              <a:rPr lang="en-US" altLang="zh-CN" sz="225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12</a:t>
            </a:r>
            <a:r>
              <a:rPr lang="zh-CN" altLang="en-US" sz="225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万</a:t>
            </a:r>
            <a:r>
              <a:rPr lang="zh-CN" altLang="en-US" sz="22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亩仅为七十年代</a:t>
            </a:r>
            <a:r>
              <a:rPr lang="en-US" altLang="zh-CN" sz="22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21.84</a:t>
            </a:r>
            <a:r>
              <a:rPr lang="zh-CN" altLang="en-US" sz="22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万亩的一半。</a:t>
            </a:r>
            <a:endParaRPr lang="en-US" altLang="zh-CN" sz="225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22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品牌多而不响：</a:t>
            </a:r>
            <a:r>
              <a:rPr lang="zh-CN" altLang="en-US" sz="22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全市茶叶品牌</a:t>
            </a:r>
            <a:r>
              <a:rPr lang="en-US" altLang="zh-CN" sz="22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zh-CN" altLang="en-US" sz="22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多个，仅有能南岳云雾茶、塔山山岚茶、绿彤有机茶、岳北大白茶等品牌小有名气。</a:t>
            </a:r>
            <a:endParaRPr lang="en-US" altLang="zh-CN" sz="225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22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企业多而不强：</a:t>
            </a:r>
            <a:r>
              <a:rPr lang="zh-CN" altLang="en-US" sz="22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全市有一定规模的茶叶企业</a:t>
            </a:r>
            <a:r>
              <a:rPr lang="en-US" altLang="zh-CN" sz="22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47</a:t>
            </a:r>
            <a:r>
              <a:rPr lang="zh-CN" altLang="en-US" sz="22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家，仅有省级龙头企业</a:t>
            </a:r>
            <a:r>
              <a:rPr lang="en-US" altLang="zh-CN" sz="22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2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家：常宁福塔茶业、南岳怡绿、耒阳江头，龙头企业少而不强。</a:t>
            </a:r>
            <a:endParaRPr lang="en-US" altLang="zh-CN" sz="225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22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市场影响力小：</a:t>
            </a:r>
            <a:r>
              <a:rPr lang="zh-CN" altLang="en-US" sz="22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尽管</a:t>
            </a:r>
            <a:r>
              <a:rPr lang="zh-CN" altLang="en-US" sz="22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南岳茶</a:t>
            </a:r>
            <a:r>
              <a:rPr lang="zh-CN" altLang="en-US" sz="22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zh-CN" altLang="en-US" sz="22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常宁茶</a:t>
            </a:r>
            <a:r>
              <a:rPr lang="zh-CN" altLang="en-US" sz="22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稍有名气，但是，在市场和消费者中的影响力主要在衡阳，还没有走出湖南。</a:t>
            </a: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0" y="4093"/>
            <a:ext cx="6858000" cy="58357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衡阳市茶叶产业存在的问题</a:t>
            </a:r>
          </a:p>
        </p:txBody>
      </p:sp>
    </p:spTree>
    <p:extLst>
      <p:ext uri="{BB962C8B-B14F-4D97-AF65-F5344CB8AC3E}">
        <p14:creationId xmlns:p14="http://schemas.microsoft.com/office/powerpoint/2010/main" val="209727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0658" y="843558"/>
            <a:ext cx="6156684" cy="3888432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22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茶园面积规模：</a:t>
            </a:r>
            <a:r>
              <a:rPr lang="en-US" altLang="zh-CN" sz="225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</a:t>
            </a:r>
            <a:r>
              <a:rPr lang="zh-CN" altLang="en-US" sz="225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万亩</a:t>
            </a:r>
            <a:r>
              <a:rPr lang="en-US" altLang="zh-CN" sz="225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225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接近历史最高水平</a:t>
            </a:r>
            <a:r>
              <a:rPr lang="en-US" altLang="zh-CN" sz="225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);</a:t>
            </a:r>
          </a:p>
          <a:p>
            <a:pPr algn="just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22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茶</a:t>
            </a:r>
            <a:r>
              <a:rPr lang="zh-CN" altLang="en-US" sz="22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业综合产值：</a:t>
            </a:r>
            <a:r>
              <a:rPr lang="en-US" altLang="zh-CN" sz="225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50</a:t>
            </a:r>
            <a:r>
              <a:rPr lang="zh-CN" altLang="en-US" sz="225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亿元；</a:t>
            </a:r>
            <a:endParaRPr lang="en-US" altLang="zh-CN" sz="225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22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品牌知名度高：</a:t>
            </a:r>
            <a:r>
              <a:rPr lang="zh-CN" altLang="en-US" sz="225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衡山茶成为全国知名区域公共品牌</a:t>
            </a:r>
            <a:r>
              <a:rPr lang="en-US" altLang="zh-CN" sz="225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225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旗下的南岳云雾茶、塔山山岚茶享誉全国</a:t>
            </a:r>
            <a:r>
              <a:rPr lang="en-US" altLang="zh-CN" sz="225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);</a:t>
            </a:r>
            <a:endParaRPr lang="en-US" altLang="zh-CN" sz="225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22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企业集群形成：</a:t>
            </a:r>
            <a:r>
              <a:rPr lang="zh-CN" altLang="en-US" sz="225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形成由国家级、省级、市级龙头企业组成的茶业龙头企业集群，企业全面盈利，形成较强的造血功能；</a:t>
            </a:r>
            <a:endParaRPr lang="en-US" altLang="zh-CN" sz="225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450"/>
              </a:spcBef>
              <a:spcAft>
                <a:spcPts val="450"/>
              </a:spcAft>
            </a:pPr>
            <a:r>
              <a:rPr lang="zh-CN" altLang="en-US" sz="22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市场</a:t>
            </a:r>
            <a:r>
              <a:rPr lang="zh-CN" altLang="en-US" sz="22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影响提升：</a:t>
            </a:r>
            <a:r>
              <a:rPr lang="zh-CN" altLang="en-US" sz="225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南岳茶、塔山茶等茶产品走出衡阳，走出湖南，影响全国。</a:t>
            </a:r>
            <a:endParaRPr lang="zh-CN" altLang="en-US" sz="225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0" y="4093"/>
            <a:ext cx="6858000" cy="58357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衡阳市茶叶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产业发展的中期目标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392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4664" y="843558"/>
            <a:ext cx="6210690" cy="1404156"/>
          </a:xfrm>
        </p:spPr>
        <p:txBody>
          <a:bodyPr>
            <a:noAutofit/>
          </a:bodyPr>
          <a:lstStyle/>
          <a:p>
            <a:pPr marL="0" indent="0" algn="just"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科学合理规划产业，适度扩大茶园面积</a:t>
            </a:r>
            <a:endParaRPr lang="en-US" altLang="zh-CN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在适宜种茶的优势区域</a:t>
            </a: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生态条件优越的高山或丘陵地带</a:t>
            </a: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，适当扩大茶叶种植规模，</a:t>
            </a: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3~5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年内全市茶园面积恢复到历史最高水平</a:t>
            </a:r>
            <a:r>
              <a:rPr lang="en-US" altLang="zh-CN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万亩，但要选择品质优异的茶树良种。</a:t>
            </a:r>
            <a:endParaRPr lang="en-US" altLang="zh-CN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7664" y="0"/>
            <a:ext cx="6840335" cy="58357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衡阳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茶叶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产业发展的技术路径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25" y="2193708"/>
            <a:ext cx="2875598" cy="2156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70" y="2194946"/>
            <a:ext cx="3024336" cy="215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52056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0658" y="1047676"/>
            <a:ext cx="6210690" cy="1404156"/>
          </a:xfrm>
        </p:spPr>
        <p:txBody>
          <a:bodyPr>
            <a:noAutofit/>
          </a:bodyPr>
          <a:lstStyle/>
          <a:p>
            <a:pPr marL="0" indent="0" algn="just">
              <a:spcBef>
                <a:spcPts val="900"/>
              </a:spcBef>
              <a:spcAft>
                <a:spcPts val="450"/>
              </a:spcAft>
              <a:buNone/>
            </a:pP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</a:t>
            </a:r>
            <a:r>
              <a:rPr lang="zh-CN" altLang="en-US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坚持绿色生态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有机栽培，确保茶叶质量安全</a:t>
            </a:r>
            <a:endParaRPr lang="en-US" altLang="zh-CN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大力推广绿色生态栽培，减少化肥、农药</a:t>
            </a: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尤其是水溶性农药</a:t>
            </a: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使用量；鼓励</a:t>
            </a:r>
            <a:r>
              <a:rPr lang="zh-CN" altLang="en-US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推进生态有机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栽培模式，扩大有机茶园论证面积，确保衡阳茶叶不出质量安全问题。</a:t>
            </a:r>
            <a:endParaRPr lang="en-US" altLang="zh-CN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91" y="2571750"/>
            <a:ext cx="3141926" cy="195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9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989" y="2571750"/>
            <a:ext cx="2928359" cy="195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7664" y="0"/>
            <a:ext cx="6840335" cy="58357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衡阳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茶叶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产业发展的技术路径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1041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06" y="195487"/>
            <a:ext cx="6846894" cy="504056"/>
          </a:xfr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全球茶叶出口国在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国际贸易中的比重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( 2017)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1942" y="4110922"/>
            <a:ext cx="2101920" cy="300080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zh-CN" altLang="en-US" sz="1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1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  <a:r>
              <a:rPr lang="zh-CN" altLang="en-US" sz="1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ITC, 2017</a:t>
            </a:r>
            <a:r>
              <a:rPr lang="zh-CN" altLang="en-US" sz="1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graphicFrame>
        <p:nvGraphicFramePr>
          <p:cNvPr id="5" name="Chart 2"/>
          <p:cNvGraphicFramePr>
            <a:graphicFrameLocks/>
          </p:cNvGraphicFramePr>
          <p:nvPr>
            <p:extLst/>
          </p:nvPr>
        </p:nvGraphicFramePr>
        <p:xfrm>
          <a:off x="1052737" y="915567"/>
          <a:ext cx="4824536" cy="3495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3" r:id="rId3" imgW="7596274" imgH="4871126" progId="Excel.Chart.8">
                  <p:embed/>
                </p:oleObj>
              </mc:Choice>
              <mc:Fallback>
                <p:oleObj r:id="rId3" imgW="7596274" imgH="4871126" progId="Excel.Chart.8">
                  <p:embed/>
                  <p:pic>
                    <p:nvPicPr>
                      <p:cNvPr id="5" name="Chart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2737" y="915567"/>
                        <a:ext cx="4824536" cy="34954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486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0658" y="1059582"/>
            <a:ext cx="6318702" cy="1566174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450"/>
              </a:spcBef>
              <a:buNone/>
            </a:pP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推广茶叶生产机械，降低产品生产成本</a:t>
            </a:r>
            <a:endParaRPr lang="en-US" altLang="zh-CN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450"/>
              </a:spcBef>
              <a:buNone/>
            </a:pP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茶园管理和茶叶采摘的劳动力成本居高不下，是制约茶叶产业经济效益的关键问题。必须大力推广茶园耕作、施肥、除草机械，提高机采茶叶比例，大幅度降低茶叶生产的人力成本。</a:t>
            </a:r>
            <a:endParaRPr lang="zh-CN" altLang="en-US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2733768"/>
            <a:ext cx="2646294" cy="19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76" y="2702179"/>
            <a:ext cx="3240360" cy="200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7664" y="0"/>
            <a:ext cx="6840335" cy="58357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衡阳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茶叶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产业发展的技术路径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81681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8463" y="1081743"/>
            <a:ext cx="6318702" cy="1512168"/>
          </a:xfrm>
        </p:spPr>
        <p:txBody>
          <a:bodyPr>
            <a:normAutofit lnSpcReduction="10000"/>
          </a:bodyPr>
          <a:lstStyle/>
          <a:p>
            <a:pPr marL="0" indent="0" algn="just">
              <a:spcBef>
                <a:spcPts val="900"/>
              </a:spcBef>
              <a:buNone/>
            </a:pP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4. 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优化茶叶品类结构，高效利用茶叶资源</a:t>
            </a:r>
            <a:endParaRPr lang="en-US" altLang="zh-CN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450"/>
              </a:spcBef>
              <a:buNone/>
            </a:pP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优化绿茶、红茶比例，适当提高大宗茶比例，满足大众消费需求；充分利用夏秋茶资源加工黑毛茶；全市可以发展</a:t>
            </a: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1~2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家茶叶深加工企业，提高夏秋茶和中低档茶的利用率和产业综合效益。</a:t>
            </a:r>
            <a:endParaRPr lang="zh-CN" altLang="en-US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46" y="3057804"/>
            <a:ext cx="1890210" cy="156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886" y="2925415"/>
            <a:ext cx="1890210" cy="184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E:\产业开发\技术合作\衡阳茶业\南岳云雾\品质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20" y="2925416"/>
            <a:ext cx="2132577" cy="165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7664" y="0"/>
            <a:ext cx="6840335" cy="58357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衡阳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茶叶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产业发展的技术路径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921369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51850" y="3308692"/>
            <a:ext cx="918000" cy="500135"/>
          </a:xfrm>
          <a:prstGeom prst="rect">
            <a:avLst/>
          </a:prstGeom>
          <a:solidFill>
            <a:srgbClr val="0080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68579" tIns="34289" rIns="68579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kumimoji="1"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传   统</a:t>
            </a:r>
          </a:p>
          <a:p>
            <a:pPr algn="ctr" eaLnBrk="1" hangingPunct="1"/>
            <a:r>
              <a:rPr kumimoji="1"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农   业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4351461" y="3308692"/>
            <a:ext cx="1257679" cy="500135"/>
          </a:xfrm>
          <a:prstGeom prst="rect">
            <a:avLst/>
          </a:prstGeom>
          <a:solidFill>
            <a:srgbClr val="0080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kumimoji="1"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现 代</a:t>
            </a:r>
            <a:endParaRPr kumimoji="1" lang="en-US" altLang="zh-CN" sz="14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algn="ctr" eaLnBrk="1" hangingPunct="1"/>
            <a:r>
              <a:rPr kumimoji="1"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健康 产业</a:t>
            </a:r>
          </a:p>
        </p:txBody>
      </p:sp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719" y="1180492"/>
            <a:ext cx="321471" cy="1727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1213576" y="1739158"/>
            <a:ext cx="1025897" cy="62324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kumimoji="1" lang="zh-CN" altLang="en-US" sz="1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提取浓缩</a:t>
            </a:r>
            <a:endParaRPr kumimoji="1" lang="en-US" altLang="zh-CN" sz="12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algn="ctr" eaLnBrk="1" hangingPunct="1"/>
            <a:endParaRPr kumimoji="1" lang="zh-CN" altLang="en-US" sz="12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algn="ctr" eaLnBrk="1" hangingPunct="1"/>
            <a:r>
              <a:rPr kumimoji="1" lang="zh-CN" altLang="en-US" sz="1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分离纯化</a:t>
            </a:r>
          </a:p>
        </p:txBody>
      </p:sp>
      <p:sp>
        <p:nvSpPr>
          <p:cNvPr id="21" name="Text Box 26"/>
          <p:cNvSpPr txBox="1">
            <a:spLocks noChangeArrowheads="1"/>
          </p:cNvSpPr>
          <p:nvPr/>
        </p:nvSpPr>
        <p:spPr bwMode="auto">
          <a:xfrm>
            <a:off x="3199347" y="1739158"/>
            <a:ext cx="994018" cy="62324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kumimoji="1" lang="zh-CN" altLang="en-US" sz="1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功能研究</a:t>
            </a:r>
            <a:endParaRPr kumimoji="1" lang="en-US" altLang="zh-CN" sz="12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algn="ctr" eaLnBrk="1" hangingPunct="1"/>
            <a:endParaRPr kumimoji="1" lang="zh-CN" altLang="en-US" sz="12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  <a:p>
            <a:pPr algn="ctr" eaLnBrk="1" hangingPunct="1"/>
            <a:r>
              <a:rPr kumimoji="1" lang="zh-CN" altLang="en-US" sz="12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应用开发</a:t>
            </a:r>
          </a:p>
        </p:txBody>
      </p:sp>
      <p:grpSp>
        <p:nvGrpSpPr>
          <p:cNvPr id="30" name="组合 17"/>
          <p:cNvGrpSpPr>
            <a:grpSpLocks noChangeAspect="1"/>
          </p:cNvGrpSpPr>
          <p:nvPr/>
        </p:nvGrpSpPr>
        <p:grpSpPr>
          <a:xfrm>
            <a:off x="375028" y="1678674"/>
            <a:ext cx="970352" cy="748809"/>
            <a:chOff x="2123728" y="3486843"/>
            <a:chExt cx="971671" cy="999770"/>
          </a:xfrm>
        </p:grpSpPr>
        <p:grpSp>
          <p:nvGrpSpPr>
            <p:cNvPr id="31" name="组合 49"/>
            <p:cNvGrpSpPr>
              <a:grpSpLocks/>
            </p:cNvGrpSpPr>
            <p:nvPr/>
          </p:nvGrpSpPr>
          <p:grpSpPr bwMode="auto">
            <a:xfrm>
              <a:off x="2123728" y="3486843"/>
              <a:ext cx="971671" cy="972133"/>
              <a:chOff x="1428728" y="2215182"/>
              <a:chExt cx="1713931" cy="1714747"/>
            </a:xfrm>
          </p:grpSpPr>
          <p:sp>
            <p:nvSpPr>
              <p:cNvPr id="33" name="椭圆 32"/>
              <p:cNvSpPr/>
              <p:nvPr/>
            </p:nvSpPr>
            <p:spPr>
              <a:xfrm>
                <a:off x="1428728" y="2215182"/>
                <a:ext cx="1713931" cy="1714747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b="1" dirty="0">
                  <a:solidFill>
                    <a:srgbClr val="FFFFFF"/>
                  </a:solidFill>
                  <a:latin typeface="黑体" pitchFamily="2" charset="-122"/>
                  <a:ea typeface="黑体" pitchFamily="2" charset="-122"/>
                </a:endParaRPr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1742420" y="2233366"/>
                <a:ext cx="1070010" cy="573111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75000">
                    <a:schemeClr val="bg1">
                      <a:lumMod val="95000"/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65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2" name="矩形 31"/>
            <p:cNvSpPr/>
            <p:nvPr/>
          </p:nvSpPr>
          <p:spPr>
            <a:xfrm>
              <a:off x="2249763" y="3685305"/>
              <a:ext cx="690374" cy="801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kumimoji="1" lang="zh-CN" altLang="en-US" sz="1650" b="1" dirty="0">
                  <a:solidFill>
                    <a:schemeClr val="bg1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茶叶</a:t>
              </a:r>
              <a:endParaRPr kumimoji="1" lang="en-US" altLang="zh-CN" sz="1650" b="1" dirty="0">
                <a:solidFill>
                  <a:schemeClr val="bg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  <a:p>
              <a:pPr algn="ctr" eaLnBrk="1" hangingPunct="1"/>
              <a:r>
                <a:rPr kumimoji="1" lang="zh-CN" altLang="en-US" sz="1650" b="1" dirty="0">
                  <a:solidFill>
                    <a:schemeClr val="bg1"/>
                  </a:solidFill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资源</a:t>
              </a:r>
              <a:endParaRPr kumimoji="1" lang="en-US" altLang="zh-CN" sz="1650" b="1" dirty="0">
                <a:solidFill>
                  <a:schemeClr val="bg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</p:grpSp>
      <p:cxnSp>
        <p:nvCxnSpPr>
          <p:cNvPr id="35" name="直接箭头连接符 34"/>
          <p:cNvCxnSpPr/>
          <p:nvPr/>
        </p:nvCxnSpPr>
        <p:spPr>
          <a:xfrm>
            <a:off x="1336144" y="2042726"/>
            <a:ext cx="8640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>
            <a:off x="3309047" y="2042726"/>
            <a:ext cx="8640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utoShape 62"/>
          <p:cNvSpPr>
            <a:spLocks noChangeArrowheads="1"/>
          </p:cNvSpPr>
          <p:nvPr/>
        </p:nvSpPr>
        <p:spPr bwMode="auto">
          <a:xfrm>
            <a:off x="2226659" y="1577140"/>
            <a:ext cx="1080000" cy="957725"/>
          </a:xfrm>
          <a:prstGeom prst="roundRect">
            <a:avLst>
              <a:gd name="adj" fmla="val 9444"/>
            </a:avLst>
          </a:prstGeom>
          <a:solidFill>
            <a:srgbClr val="4BACC6">
              <a:lumMod val="40000"/>
              <a:lumOff val="60000"/>
              <a:alpha val="50000"/>
            </a:srgbClr>
          </a:solidFill>
          <a:ln w="15875" cap="rnd" algn="ctr">
            <a:solidFill>
              <a:srgbClr val="336699"/>
            </a:solidFill>
            <a:prstDash val="sysDot"/>
            <a:round/>
            <a:headEnd/>
            <a:tailEnd/>
          </a:ln>
          <a:scene3d>
            <a:camera prst="orthographicFront"/>
            <a:lightRig rig="threePt" dir="t"/>
          </a:scene3d>
          <a:sp3d>
            <a:bevelT w="38100" h="19050"/>
          </a:sp3d>
        </p:spPr>
        <p:txBody>
          <a:bodyPr lIns="68579" tIns="34289" rIns="68579" bIns="34289" anchor="t"/>
          <a:lstStyle/>
          <a:p>
            <a:pPr algn="just" eaLnBrk="1" hangingPunct="1">
              <a:lnSpc>
                <a:spcPct val="120000"/>
              </a:lnSpc>
              <a:buFont typeface="Arial" pitchFamily="34" charset="0"/>
              <a:buChar char="•"/>
            </a:pPr>
            <a:r>
              <a:rPr kumimoji="1" lang="zh-CN" altLang="en-US" sz="1500" b="1" dirty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功能成分</a:t>
            </a:r>
            <a:endParaRPr kumimoji="1" lang="en-US" altLang="zh-CN" sz="1500" b="1" dirty="0">
              <a:solidFill>
                <a:srgbClr val="0000FF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algn="just" eaLnBrk="1" hangingPunct="1">
              <a:lnSpc>
                <a:spcPct val="120000"/>
              </a:lnSpc>
              <a:buFont typeface="Arial" pitchFamily="34" charset="0"/>
              <a:buChar char="•"/>
            </a:pPr>
            <a:r>
              <a:rPr kumimoji="1" lang="zh-CN" altLang="en-US" sz="1500" b="1" dirty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速溶茶</a:t>
            </a:r>
            <a:endParaRPr kumimoji="1" lang="en-US" altLang="zh-CN" sz="1500" b="1" dirty="0">
              <a:solidFill>
                <a:srgbClr val="0000FF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algn="just" eaLnBrk="1" hangingPunct="1">
              <a:lnSpc>
                <a:spcPct val="120000"/>
              </a:lnSpc>
              <a:buFont typeface="Arial" pitchFamily="34" charset="0"/>
              <a:buChar char="•"/>
            </a:pPr>
            <a:r>
              <a:rPr kumimoji="1" lang="zh-CN" altLang="en-US" sz="1500" b="1" dirty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浓缩汁</a:t>
            </a:r>
            <a:endParaRPr kumimoji="1" lang="en-US" altLang="zh-CN" sz="1500" b="1" dirty="0">
              <a:solidFill>
                <a:srgbClr val="0000FF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79815" y="2406852"/>
            <a:ext cx="1138771" cy="438580"/>
          </a:xfrm>
          <a:prstGeom prst="rect">
            <a:avLst/>
          </a:prstGeom>
        </p:spPr>
        <p:txBody>
          <a:bodyPr wrap="none" lIns="68579" tIns="34289" rIns="68579" bIns="34289">
            <a:spAutoFit/>
          </a:bodyPr>
          <a:lstStyle/>
          <a:p>
            <a:pPr algn="ctr" eaLnBrk="1" hangingPunct="1"/>
            <a:r>
              <a:rPr kumimoji="1" lang="en-US" altLang="zh-CN" sz="1200" b="1" dirty="0" smtClean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20</a:t>
            </a:r>
            <a:r>
              <a:rPr kumimoji="1" lang="zh-CN" altLang="en-US" sz="1200" b="1" dirty="0" smtClean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多万</a:t>
            </a:r>
            <a:r>
              <a:rPr kumimoji="1" lang="zh-CN" altLang="en-US" sz="1200" b="1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吨</a:t>
            </a:r>
            <a:endParaRPr kumimoji="1" lang="en-US" altLang="zh-CN" sz="1200" b="1" dirty="0">
              <a:solidFill>
                <a:srgbClr val="0000FF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algn="ctr" eaLnBrk="1" hangingPunct="1"/>
            <a:r>
              <a:rPr kumimoji="1" lang="zh-CN" altLang="en-US" sz="1200" b="1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占中国茶约</a:t>
            </a:r>
            <a:r>
              <a:rPr kumimoji="1" lang="en-US" altLang="zh-CN" sz="1200" b="1" dirty="0">
                <a:solidFill>
                  <a:srgbClr val="0000FF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8%</a:t>
            </a:r>
          </a:p>
        </p:txBody>
      </p:sp>
      <p:sp>
        <p:nvSpPr>
          <p:cNvPr id="39" name="矩形 38"/>
          <p:cNvSpPr/>
          <p:nvPr/>
        </p:nvSpPr>
        <p:spPr>
          <a:xfrm>
            <a:off x="2434015" y="2562663"/>
            <a:ext cx="638634" cy="253914"/>
          </a:xfrm>
          <a:prstGeom prst="rect">
            <a:avLst/>
          </a:prstGeom>
        </p:spPr>
        <p:txBody>
          <a:bodyPr wrap="none" lIns="68579" tIns="34289" rIns="68579" bIns="34289">
            <a:spAutoFit/>
          </a:bodyPr>
          <a:lstStyle/>
          <a:p>
            <a:pPr algn="ctr" eaLnBrk="1" hangingPunct="1"/>
            <a:r>
              <a:rPr kumimoji="1" lang="en-US" altLang="zh-CN" sz="1200" b="1" dirty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2.5</a:t>
            </a:r>
            <a:r>
              <a:rPr kumimoji="1" lang="zh-CN" altLang="en-US" sz="1200" b="1" dirty="0">
                <a:solidFill>
                  <a:srgbClr val="0000FF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万吨</a:t>
            </a:r>
          </a:p>
        </p:txBody>
      </p:sp>
      <p:cxnSp>
        <p:nvCxnSpPr>
          <p:cNvPr id="40" name="直接箭头连接符 39"/>
          <p:cNvCxnSpPr/>
          <p:nvPr/>
        </p:nvCxnSpPr>
        <p:spPr>
          <a:xfrm rot="5400000">
            <a:off x="3473221" y="2049644"/>
            <a:ext cx="1437750" cy="0"/>
          </a:xfrm>
          <a:prstGeom prst="straightConnector1">
            <a:avLst/>
          </a:prstGeom>
          <a:ln w="38100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 rot="10800000">
            <a:off x="4207472" y="1805998"/>
            <a:ext cx="162000" cy="0"/>
          </a:xfrm>
          <a:prstGeom prst="straightConnector1">
            <a:avLst/>
          </a:prstGeom>
          <a:ln w="38100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/>
          <p:nvPr/>
        </p:nvCxnSpPr>
        <p:spPr>
          <a:xfrm rot="10800000">
            <a:off x="4207473" y="2265456"/>
            <a:ext cx="162000" cy="0"/>
          </a:xfrm>
          <a:prstGeom prst="straightConnector1">
            <a:avLst/>
          </a:prstGeom>
          <a:ln w="38100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/>
          <p:nvPr/>
        </p:nvCxnSpPr>
        <p:spPr>
          <a:xfrm rot="10800000">
            <a:off x="4207473" y="2756379"/>
            <a:ext cx="162000" cy="0"/>
          </a:xfrm>
          <a:prstGeom prst="straightConnector1">
            <a:avLst/>
          </a:prstGeom>
          <a:ln w="38100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/>
        </p:nvCxnSpPr>
        <p:spPr>
          <a:xfrm rot="10800000">
            <a:off x="4207472" y="1341227"/>
            <a:ext cx="162000" cy="0"/>
          </a:xfrm>
          <a:prstGeom prst="straightConnector1">
            <a:avLst/>
          </a:prstGeom>
          <a:ln w="38100">
            <a:solidFill>
              <a:srgbClr val="0000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AutoShape 62"/>
          <p:cNvSpPr>
            <a:spLocks noChangeArrowheads="1"/>
          </p:cNvSpPr>
          <p:nvPr/>
        </p:nvSpPr>
        <p:spPr bwMode="auto">
          <a:xfrm>
            <a:off x="4358919" y="2534864"/>
            <a:ext cx="1242000" cy="405000"/>
          </a:xfrm>
          <a:prstGeom prst="roundRect">
            <a:avLst>
              <a:gd name="adj" fmla="val 9444"/>
            </a:avLst>
          </a:prstGeom>
          <a:solidFill>
            <a:schemeClr val="accent5">
              <a:lumMod val="20000"/>
              <a:lumOff val="80000"/>
            </a:schemeClr>
          </a:solidFill>
          <a:ln w="12700" cap="rnd" algn="ctr">
            <a:solidFill>
              <a:schemeClr val="accent5">
                <a:lumMod val="75000"/>
                <a:alpha val="95000"/>
              </a:schemeClr>
            </a:solidFill>
            <a:prstDash val="sysDot"/>
            <a:round/>
            <a:headEnd/>
            <a:tailEnd/>
          </a:ln>
          <a:scene3d>
            <a:camera prst="orthographicFront"/>
            <a:lightRig rig="threePt" dir="t"/>
          </a:scene3d>
          <a:sp3d>
            <a:bevelT w="25400" h="25400"/>
          </a:sp3d>
        </p:spPr>
        <p:txBody>
          <a:bodyPr lIns="68579" tIns="34289" rIns="68579" bIns="34289" anchor="ctr"/>
          <a:lstStyle/>
          <a:p>
            <a:pPr algn="ctr"/>
            <a:r>
              <a:rPr lang="zh-CN" alt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出口茶提取物</a:t>
            </a:r>
            <a:endParaRPr lang="en-US" altLang="zh-CN" sz="1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黑体" panose="02010609060101010101" pitchFamily="49" charset="-122"/>
              <a:cs typeface="Times New Roman" pitchFamily="18" charset="0"/>
            </a:endParaRPr>
          </a:p>
          <a:p>
            <a:pPr algn="ctr"/>
            <a:r>
              <a:rPr lang="en-US" altLang="zh-CN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10</a:t>
            </a:r>
            <a:r>
              <a:rPr lang="zh-CN" alt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多亿元</a:t>
            </a:r>
          </a:p>
        </p:txBody>
      </p:sp>
      <p:sp>
        <p:nvSpPr>
          <p:cNvPr id="47" name="AutoShape 62"/>
          <p:cNvSpPr>
            <a:spLocks noChangeArrowheads="1"/>
          </p:cNvSpPr>
          <p:nvPr/>
        </p:nvSpPr>
        <p:spPr bwMode="auto">
          <a:xfrm>
            <a:off x="4358919" y="2067106"/>
            <a:ext cx="1242000" cy="405000"/>
          </a:xfrm>
          <a:prstGeom prst="roundRect">
            <a:avLst>
              <a:gd name="adj" fmla="val 9444"/>
            </a:avLst>
          </a:prstGeom>
          <a:solidFill>
            <a:schemeClr val="accent5">
              <a:lumMod val="20000"/>
              <a:lumOff val="80000"/>
            </a:schemeClr>
          </a:solidFill>
          <a:ln w="12700" cap="rnd" algn="ctr">
            <a:solidFill>
              <a:schemeClr val="accent5">
                <a:lumMod val="75000"/>
                <a:alpha val="95000"/>
              </a:schemeClr>
            </a:solidFill>
            <a:prstDash val="sysDot"/>
            <a:round/>
            <a:headEnd/>
            <a:tailEnd/>
          </a:ln>
          <a:scene3d>
            <a:camera prst="orthographicFront"/>
            <a:lightRig rig="threePt" dir="t"/>
          </a:scene3d>
          <a:sp3d>
            <a:bevelT w="25400" h="25400"/>
          </a:sp3d>
        </p:spPr>
        <p:txBody>
          <a:bodyPr lIns="68579" tIns="34289" rIns="68579" bIns="34289" anchor="ctr"/>
          <a:lstStyle/>
          <a:p>
            <a:pPr algn="ctr"/>
            <a:r>
              <a:rPr lang="zh-CN" alt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茶健康产品</a:t>
            </a:r>
          </a:p>
          <a:p>
            <a:pPr algn="ctr"/>
            <a:r>
              <a:rPr lang="en-US" altLang="zh-CN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100</a:t>
            </a:r>
            <a:r>
              <a:rPr lang="zh-CN" alt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多亿元</a:t>
            </a:r>
          </a:p>
        </p:txBody>
      </p:sp>
      <p:sp>
        <p:nvSpPr>
          <p:cNvPr id="48" name="AutoShape 62"/>
          <p:cNvSpPr>
            <a:spLocks noChangeArrowheads="1"/>
          </p:cNvSpPr>
          <p:nvPr/>
        </p:nvSpPr>
        <p:spPr bwMode="auto">
          <a:xfrm>
            <a:off x="4358919" y="1599348"/>
            <a:ext cx="1242000" cy="405000"/>
          </a:xfrm>
          <a:prstGeom prst="roundRect">
            <a:avLst>
              <a:gd name="adj" fmla="val 9444"/>
            </a:avLst>
          </a:prstGeom>
          <a:solidFill>
            <a:schemeClr val="accent5">
              <a:lumMod val="20000"/>
              <a:lumOff val="80000"/>
            </a:schemeClr>
          </a:solidFill>
          <a:ln w="12700" cap="rnd" algn="ctr">
            <a:solidFill>
              <a:schemeClr val="accent5">
                <a:lumMod val="75000"/>
                <a:alpha val="95000"/>
              </a:schemeClr>
            </a:solidFill>
            <a:prstDash val="sysDot"/>
            <a:round/>
            <a:headEnd/>
            <a:tailEnd/>
          </a:ln>
          <a:scene3d>
            <a:camera prst="orthographicFront"/>
            <a:lightRig rig="threePt" dir="t"/>
          </a:scene3d>
          <a:sp3d>
            <a:bevelT w="25400" h="25400"/>
          </a:sp3d>
        </p:spPr>
        <p:txBody>
          <a:bodyPr lIns="68579" tIns="34289" rIns="68579" bIns="34289" anchor="ctr"/>
          <a:lstStyle/>
          <a:p>
            <a:pPr algn="ctr"/>
            <a:r>
              <a:rPr lang="zh-CN" alt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奶  茶</a:t>
            </a:r>
          </a:p>
          <a:p>
            <a:pPr algn="ctr"/>
            <a:r>
              <a:rPr lang="en-US" altLang="zh-CN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200</a:t>
            </a:r>
            <a:r>
              <a:rPr lang="zh-CN" alt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多亿元</a:t>
            </a:r>
          </a:p>
        </p:txBody>
      </p:sp>
      <p:sp>
        <p:nvSpPr>
          <p:cNvPr id="49" name="AutoShape 62"/>
          <p:cNvSpPr>
            <a:spLocks noChangeArrowheads="1"/>
          </p:cNvSpPr>
          <p:nvPr/>
        </p:nvSpPr>
        <p:spPr bwMode="auto">
          <a:xfrm>
            <a:off x="4358919" y="1131590"/>
            <a:ext cx="1242000" cy="405000"/>
          </a:xfrm>
          <a:prstGeom prst="roundRect">
            <a:avLst>
              <a:gd name="adj" fmla="val 9444"/>
            </a:avLst>
          </a:prstGeom>
          <a:solidFill>
            <a:schemeClr val="accent5">
              <a:lumMod val="20000"/>
              <a:lumOff val="80000"/>
            </a:schemeClr>
          </a:solidFill>
          <a:ln w="12700" cap="rnd" algn="ctr">
            <a:solidFill>
              <a:schemeClr val="accent5">
                <a:lumMod val="75000"/>
                <a:alpha val="95000"/>
              </a:schemeClr>
            </a:solidFill>
            <a:prstDash val="sysDot"/>
            <a:round/>
            <a:headEnd/>
            <a:tailEnd/>
          </a:ln>
          <a:scene3d>
            <a:camera prst="orthographicFront"/>
            <a:lightRig rig="threePt" dir="t"/>
          </a:scene3d>
          <a:sp3d>
            <a:bevelT w="25400" h="25400"/>
          </a:sp3d>
        </p:spPr>
        <p:txBody>
          <a:bodyPr lIns="68579" tIns="34289" rIns="68579" bIns="34289" anchor="ctr"/>
          <a:lstStyle/>
          <a:p>
            <a:pPr algn="ctr"/>
            <a:r>
              <a:rPr lang="zh-CN" alt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茶饮料</a:t>
            </a:r>
          </a:p>
          <a:p>
            <a:pPr algn="ctr"/>
            <a:r>
              <a:rPr lang="en-US" altLang="zh-CN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800</a:t>
            </a:r>
            <a:r>
              <a:rPr lang="zh-CN" alt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anose="02010609060101010101" pitchFamily="49" charset="-122"/>
                <a:cs typeface="Times New Roman" pitchFamily="18" charset="0"/>
              </a:rPr>
              <a:t>多亿元</a:t>
            </a:r>
          </a:p>
        </p:txBody>
      </p:sp>
      <p:sp>
        <p:nvSpPr>
          <p:cNvPr id="52" name="Rectangle 40"/>
          <p:cNvSpPr>
            <a:spLocks noChangeArrowheads="1"/>
          </p:cNvSpPr>
          <p:nvPr/>
        </p:nvSpPr>
        <p:spPr bwMode="auto">
          <a:xfrm>
            <a:off x="5987347" y="1020709"/>
            <a:ext cx="482207" cy="1919155"/>
          </a:xfrm>
          <a:prstGeom prst="roundRect">
            <a:avLst/>
          </a:prstGeom>
          <a:solidFill>
            <a:srgbClr val="FF6600"/>
          </a:solidFill>
          <a:ln w="19050" cmpd="sng">
            <a:solidFill>
              <a:srgbClr val="FFCC99"/>
            </a:solidFill>
            <a:miter lim="800000"/>
            <a:headEnd/>
            <a:tailEnd/>
          </a:ln>
          <a:effectLst>
            <a:outerShdw dist="38100" dir="2700000" algn="ctr" rotWithShape="0">
              <a:srgbClr val="000000">
                <a:alpha val="39000"/>
              </a:srgbClr>
            </a:outerShdw>
          </a:effectLst>
        </p:spPr>
        <p:txBody>
          <a:bodyPr vert="eaVert" lIns="68579" tIns="34289" rIns="68579" bIns="34289" anchor="ctr"/>
          <a:lstStyle/>
          <a:p>
            <a:pPr algn="ctr">
              <a:defRPr/>
            </a:pPr>
            <a:r>
              <a:rPr lang="zh-CN" altLang="en-US" sz="1650" b="1" spc="135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千亿级产业规模</a:t>
            </a:r>
          </a:p>
        </p:txBody>
      </p:sp>
      <p:sp>
        <p:nvSpPr>
          <p:cNvPr id="54" name="Text Box 10"/>
          <p:cNvSpPr txBox="1">
            <a:spLocks noChangeArrowheads="1"/>
          </p:cNvSpPr>
          <p:nvPr/>
        </p:nvSpPr>
        <p:spPr bwMode="auto">
          <a:xfrm>
            <a:off x="2226658" y="3308692"/>
            <a:ext cx="1080000" cy="500135"/>
          </a:xfrm>
          <a:prstGeom prst="rect">
            <a:avLst/>
          </a:prstGeom>
          <a:solidFill>
            <a:srgbClr val="0080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lIns="68579" tIns="34289" rIns="68579" bIns="3428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/>
            <a:r>
              <a:rPr kumimoji="1"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现代高新</a:t>
            </a:r>
          </a:p>
          <a:p>
            <a:pPr algn="ctr" eaLnBrk="1" hangingPunct="1"/>
            <a:r>
              <a:rPr kumimoji="1"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技术产业</a:t>
            </a:r>
          </a:p>
        </p:txBody>
      </p:sp>
      <p:sp>
        <p:nvSpPr>
          <p:cNvPr id="56" name="右箭头 55"/>
          <p:cNvSpPr/>
          <p:nvPr/>
        </p:nvSpPr>
        <p:spPr>
          <a:xfrm>
            <a:off x="1469843" y="3369919"/>
            <a:ext cx="642942" cy="241103"/>
          </a:xfrm>
          <a:prstGeom prst="rightArrow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 sz="1400"/>
          </a:p>
        </p:txBody>
      </p:sp>
      <p:sp>
        <p:nvSpPr>
          <p:cNvPr id="57" name="右箭头 56"/>
          <p:cNvSpPr/>
          <p:nvPr/>
        </p:nvSpPr>
        <p:spPr>
          <a:xfrm>
            <a:off x="3429001" y="3369919"/>
            <a:ext cx="857256" cy="241103"/>
          </a:xfrm>
          <a:prstGeom prst="rightArrow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endParaRPr lang="zh-CN" altLang="en-US" sz="1400"/>
          </a:p>
        </p:txBody>
      </p:sp>
      <p:sp>
        <p:nvSpPr>
          <p:cNvPr id="58" name="TextBox 57"/>
          <p:cNvSpPr txBox="1"/>
          <p:nvPr/>
        </p:nvSpPr>
        <p:spPr>
          <a:xfrm>
            <a:off x="649118" y="4250810"/>
            <a:ext cx="5559764" cy="407802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marL="128582" indent="-128582" algn="ctr">
              <a:buFont typeface="Arial" panose="020B0604020202020204" pitchFamily="34" charset="0"/>
              <a:buChar char="•"/>
            </a:pPr>
            <a:r>
              <a:rPr lang="zh-CN" altLang="en-US" sz="1100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数据来源：综合中国茶叶流通协会、中国饮料工业协会、中国食品土畜进出口商会、中国医保商会植物提取物分会统计资料</a:t>
            </a:r>
          </a:p>
        </p:txBody>
      </p:sp>
      <p:sp>
        <p:nvSpPr>
          <p:cNvPr id="53" name="标题 1">
            <a:extLst>
              <a:ext uri="{FF2B5EF4-FFF2-40B4-BE49-F238E27FC236}">
                <a16:creationId xmlns:a16="http://schemas.microsoft.com/office/drawing/2014/main" id="{1A6A8859-47AA-4B85-8A7E-DF36E82F70BF}"/>
              </a:ext>
            </a:extLst>
          </p:cNvPr>
          <p:cNvSpPr txBox="1">
            <a:spLocks/>
          </p:cNvSpPr>
          <p:nvPr/>
        </p:nvSpPr>
        <p:spPr>
          <a:xfrm>
            <a:off x="0" y="206499"/>
            <a:ext cx="6858000" cy="5083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 fontScale="97500"/>
          </a:bodyPr>
          <a:lstStyle>
            <a:lvl1pPr algn="ctr" defTabSz="914378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2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依托</a:t>
            </a:r>
            <a:r>
              <a:rPr lang="zh-CN" altLang="en-US" sz="225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茶叶深加工  </a:t>
            </a:r>
            <a:r>
              <a:rPr lang="zh-CN" altLang="en-US" sz="22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提高茶叶附加值  推进产业转型</a:t>
            </a:r>
            <a:r>
              <a:rPr lang="zh-CN" altLang="en-US" sz="225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升级</a:t>
            </a:r>
          </a:p>
        </p:txBody>
      </p:sp>
    </p:spTree>
    <p:extLst>
      <p:ext uri="{BB962C8B-B14F-4D97-AF65-F5344CB8AC3E}">
        <p14:creationId xmlns:p14="http://schemas.microsoft.com/office/powerpoint/2010/main" val="2760427229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0658" y="1005576"/>
            <a:ext cx="6210690" cy="2106234"/>
          </a:xfrm>
        </p:spPr>
        <p:txBody>
          <a:bodyPr>
            <a:normAutofit lnSpcReduction="10000"/>
          </a:bodyPr>
          <a:lstStyle/>
          <a:p>
            <a:pPr marL="0" indent="0" algn="just">
              <a:spcBef>
                <a:spcPts val="450"/>
              </a:spcBef>
              <a:buNone/>
            </a:pP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5. 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打造区域公共品牌，培育壮大龙头企业</a:t>
            </a:r>
            <a:endParaRPr lang="en-US" altLang="zh-CN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</a:pP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齐心协力打造</a:t>
            </a:r>
            <a:r>
              <a:rPr lang="zh-CN" alt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“衡山茶”</a:t>
            </a:r>
            <a:r>
              <a:rPr lang="zh-CN" altLang="en-US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区域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公共品牌</a:t>
            </a: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南</a:t>
            </a:r>
            <a:r>
              <a:rPr lang="zh-CN" altLang="en-US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岳衡山是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衡阳最有影响力和传播力的地域符号</a:t>
            </a: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，改变目前的品牌乱象，形成一个品牌、一个声音，提高市场知名度</a:t>
            </a: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;</a:t>
            </a:r>
          </a:p>
          <a:p>
            <a:pPr algn="just">
              <a:spcBef>
                <a:spcPts val="450"/>
              </a:spcBef>
            </a:pP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加大对龙头企业的支持力度，培育具有技术实力、生产规模、营销能力和区域带动力的龙头企业集群，早日实现由政府对行业输血向企业造血回馈国家和茶农的转型。</a:t>
            </a:r>
            <a:endParaRPr lang="zh-CN" altLang="en-US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70838" y="3647775"/>
            <a:ext cx="1343638" cy="5539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衡山茶</a:t>
            </a:r>
            <a:endParaRPr lang="zh-CN" altLang="en-US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682" y="3308234"/>
            <a:ext cx="1050288" cy="13388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sz="13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南岳云雾茶</a:t>
            </a:r>
            <a:endParaRPr lang="en-US" altLang="zh-CN" sz="135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3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塔山山岚茶</a:t>
            </a:r>
            <a:endParaRPr lang="en-US" altLang="zh-CN" sz="135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3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塔山红茶</a:t>
            </a:r>
            <a:endParaRPr lang="en-US" altLang="zh-CN" sz="135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3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岳北大白茶</a:t>
            </a:r>
            <a:endParaRPr lang="en-US" altLang="zh-CN" sz="135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3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高峰毛尖</a:t>
            </a:r>
            <a:endParaRPr lang="en-US" altLang="zh-CN" sz="135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en-US" altLang="zh-CN" sz="13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135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右箭头 5"/>
          <p:cNvSpPr/>
          <p:nvPr/>
        </p:nvSpPr>
        <p:spPr>
          <a:xfrm>
            <a:off x="1650135" y="3778217"/>
            <a:ext cx="270030" cy="270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3537012" y="3670858"/>
            <a:ext cx="1576072" cy="5078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龙头企业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27223" y="3354400"/>
            <a:ext cx="954107" cy="12464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sz="1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福塔茶业</a:t>
            </a:r>
            <a:endParaRPr lang="en-US" altLang="zh-CN" sz="15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南岳云雾</a:t>
            </a:r>
            <a:endParaRPr lang="en-US" altLang="zh-CN" sz="15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南岳怡绿</a:t>
            </a:r>
            <a:endParaRPr lang="en-US" altLang="zh-CN" sz="15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耒阳江头</a:t>
            </a:r>
            <a:endParaRPr lang="en-US" altLang="zh-CN" sz="15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en-US" altLang="zh-CN" sz="1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......</a:t>
            </a:r>
            <a:endParaRPr lang="zh-CN" altLang="en-US" sz="15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982" y="3786557"/>
            <a:ext cx="292894" cy="31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17664" y="0"/>
            <a:ext cx="6840335" cy="58357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衡阳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茶叶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产业发展的技术路径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48353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486" y="838145"/>
            <a:ext cx="6210690" cy="1674186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900"/>
              </a:spcBef>
              <a:buNone/>
            </a:pP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6. 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强化茶叶市场营销，创新营销模式渠道</a:t>
            </a:r>
            <a:endParaRPr lang="en-US" altLang="zh-CN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450"/>
              </a:spcBef>
              <a:buNone/>
            </a:pP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市场营销是衡阳茶业的短板，行业组织要加强营销人才培训，鼓励企业走出去，探索不同企业最适合的营销模式和营销渠道</a:t>
            </a: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如专卖店或专柜、代理加盟、商超、直销、电子商务等</a:t>
            </a: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，构建衡阳茶叶的市场营销体系。</a:t>
            </a:r>
            <a:endParaRPr lang="en-US" altLang="zh-CN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zh-CN" altLang="en-US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1" y="2808648"/>
            <a:ext cx="2174654" cy="144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892" y="2808648"/>
            <a:ext cx="2075653" cy="144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132" y="2787775"/>
            <a:ext cx="2056389" cy="146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7031" y="4377466"/>
            <a:ext cx="7040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专卖店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65782" y="4377466"/>
            <a:ext cx="8771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超市专柜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11199" y="4381180"/>
            <a:ext cx="8771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网络营销</a:t>
            </a:r>
          </a:p>
        </p:txBody>
      </p:sp>
      <p:sp>
        <p:nvSpPr>
          <p:cNvPr id="11" name="标题 1"/>
          <p:cNvSpPr>
            <a:spLocks noGrp="1"/>
          </p:cNvSpPr>
          <p:nvPr>
            <p:ph type="title"/>
          </p:nvPr>
        </p:nvSpPr>
        <p:spPr>
          <a:xfrm>
            <a:off x="17664" y="0"/>
            <a:ext cx="6840335" cy="58357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衡阳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茶叶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产业发展的技术路径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633070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0658" y="1005576"/>
            <a:ext cx="6318702" cy="225658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7. 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弘扬南岳茶禅文化，茶旅茶禅融合发展</a:t>
            </a:r>
            <a:endParaRPr lang="en-US" altLang="zh-CN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450"/>
              </a:spcBef>
              <a:buNone/>
            </a:pP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五岳之中唯有南岳产茶，南岳是全国著名的旅游胜地，南岳是佛教、道教兼容的宗教胜地。</a:t>
            </a:r>
            <a:endParaRPr lang="en-US" altLang="zh-CN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450"/>
              </a:spcBef>
              <a:buNone/>
            </a:pPr>
            <a:r>
              <a:rPr lang="en-US" altLang="zh-CN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衡阳应该把茶产业、茶文化、茶旅游融合发展，一二三产融合发展，打造“</a:t>
            </a:r>
            <a:r>
              <a:rPr lang="zh-CN" alt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中国寿茶之乡</a:t>
            </a:r>
            <a:r>
              <a:rPr lang="zh-CN" alt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”，以旅游和禅文化促进茶叶产品创新和拉动产品营销，提高南岳茶的附加值和市场影响力。</a:t>
            </a:r>
            <a:endParaRPr lang="en-US" altLang="zh-CN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3370171"/>
            <a:ext cx="2110355" cy="146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E:\产业开发\技术合作\衡阳茶业\南岳云雾\祭祖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928" y="3370171"/>
            <a:ext cx="1952067" cy="146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162" y="3370170"/>
            <a:ext cx="1458162" cy="145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7664" y="0"/>
            <a:ext cx="6840335" cy="58357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衡阳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茶叶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产业发展的技术路径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2690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1588"/>
            <a:ext cx="6858000" cy="55711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衡山论茶：衡阳茶产业发展的导航器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64" y="887243"/>
            <a:ext cx="1826067" cy="1218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96" y="843558"/>
            <a:ext cx="1872208" cy="12481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433" y="818392"/>
            <a:ext cx="1766573" cy="264495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96" y="2274096"/>
            <a:ext cx="1724853" cy="11892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64" y="2244447"/>
            <a:ext cx="1826067" cy="12188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440" y="1048923"/>
            <a:ext cx="1943073" cy="122413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4" y="3530815"/>
            <a:ext cx="4487465" cy="16126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772" y="3510393"/>
            <a:ext cx="2291227" cy="159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9881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-4901"/>
            <a:ext cx="6885384" cy="438582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kumimoji="1" lang="en-US" altLang="zh-CN" sz="2250" dirty="0">
                <a:solidFill>
                  <a:srgbClr val="FF3300"/>
                </a:solidFill>
                <a:latin typeface="Matura MT Script Capitals" pitchFamily="66" charset="0"/>
              </a:rPr>
              <a:t>Tea is natural source of human health !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4232671"/>
            <a:ext cx="2394942" cy="910829"/>
          </a:xfrm>
        </p:spPr>
        <p:txBody>
          <a:bodyPr/>
          <a:lstStyle/>
          <a:p>
            <a:pPr eaLnBrk="1" hangingPunct="1"/>
            <a:r>
              <a:rPr lang="en-US" altLang="zh-CN" sz="2700" dirty="0">
                <a:solidFill>
                  <a:schemeClr val="bg1"/>
                </a:solidFill>
                <a:latin typeface="Harlow Solid Italic" pitchFamily="82" charset="0"/>
              </a:rPr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779010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2088192"/>
            <a:ext cx="6843105" cy="56169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茶是中国的文化名片</a:t>
            </a:r>
          </a:p>
        </p:txBody>
      </p:sp>
    </p:spTree>
    <p:extLst>
      <p:ext uri="{BB962C8B-B14F-4D97-AF65-F5344CB8AC3E}">
        <p14:creationId xmlns:p14="http://schemas.microsoft.com/office/powerpoint/2010/main" val="28568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P_Widescreen">
  <a:themeElements>
    <a:clrScheme name="KW">
      <a:dk1>
        <a:srgbClr val="000000"/>
      </a:dk1>
      <a:lt1>
        <a:srgbClr val="FFFFFF"/>
      </a:lt1>
      <a:dk2>
        <a:srgbClr val="7F7F7F"/>
      </a:dk2>
      <a:lt2>
        <a:srgbClr val="F2F2F2"/>
      </a:lt2>
      <a:accent1>
        <a:srgbClr val="92D400"/>
      </a:accent1>
      <a:accent2>
        <a:srgbClr val="4C8C2B"/>
      </a:accent2>
      <a:accent3>
        <a:srgbClr val="26D07C"/>
      </a:accent3>
      <a:accent4>
        <a:srgbClr val="00AF66"/>
      </a:accent4>
      <a:accent5>
        <a:srgbClr val="41B6E6"/>
      </a:accent5>
      <a:accent6>
        <a:srgbClr val="006290"/>
      </a:accent6>
      <a:hlink>
        <a:srgbClr val="000000"/>
      </a:hlink>
      <a:folHlink>
        <a:srgbClr val="BFBFBF"/>
      </a:folHlink>
    </a:clrScheme>
    <a:fontScheme name="KW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defRPr sz="16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1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Kantar Worldpanel Presentation Template (Wide).potx" id="{5BC49BD0-C209-4F40-8D57-CD957DFF8B00}" vid="{C3E5C45E-A3E6-41BA-BAC6-4BFB80977890}"/>
    </a:ext>
  </a:extLst>
</a:theme>
</file>

<file path=ppt/theme/theme3.xml><?xml version="1.0" encoding="utf-8"?>
<a:theme xmlns:a="http://schemas.openxmlformats.org/drawingml/2006/main" name="1_WP_Widescreen">
  <a:themeElements>
    <a:clrScheme name="KW">
      <a:dk1>
        <a:srgbClr val="000000"/>
      </a:dk1>
      <a:lt1>
        <a:srgbClr val="FFFFFF"/>
      </a:lt1>
      <a:dk2>
        <a:srgbClr val="7F7F7F"/>
      </a:dk2>
      <a:lt2>
        <a:srgbClr val="F2F2F2"/>
      </a:lt2>
      <a:accent1>
        <a:srgbClr val="92D400"/>
      </a:accent1>
      <a:accent2>
        <a:srgbClr val="4C8C2B"/>
      </a:accent2>
      <a:accent3>
        <a:srgbClr val="26D07C"/>
      </a:accent3>
      <a:accent4>
        <a:srgbClr val="00AF66"/>
      </a:accent4>
      <a:accent5>
        <a:srgbClr val="41B6E6"/>
      </a:accent5>
      <a:accent6>
        <a:srgbClr val="006290"/>
      </a:accent6>
      <a:hlink>
        <a:srgbClr val="000000"/>
      </a:hlink>
      <a:folHlink>
        <a:srgbClr val="BFBFBF"/>
      </a:folHlink>
    </a:clrScheme>
    <a:fontScheme name="KW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defRPr sz="16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1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Kantar Worldpanel Presentation Template (Wide).potx" id="{5BC49BD0-C209-4F40-8D57-CD957DFF8B00}" vid="{C3E5C45E-A3E6-41BA-BAC6-4BFB80977890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等线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等线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4969</TotalTime>
  <Words>4202</Words>
  <Application>Microsoft Office PowerPoint</Application>
  <PresentationFormat>自定义</PresentationFormat>
  <Paragraphs>944</Paragraphs>
  <Slides>87</Slides>
  <Notes>8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87</vt:i4>
      </vt:variant>
    </vt:vector>
  </HeadingPairs>
  <TitlesOfParts>
    <vt:vector size="104" baseType="lpstr">
      <vt:lpstr>方正细黑一_GBK</vt:lpstr>
      <vt:lpstr>黑体</vt:lpstr>
      <vt:lpstr>楷体</vt:lpstr>
      <vt:lpstr>思源黑体 CN Normal</vt:lpstr>
      <vt:lpstr>宋体</vt:lpstr>
      <vt:lpstr>微软雅黑</vt:lpstr>
      <vt:lpstr>Arial</vt:lpstr>
      <vt:lpstr>Calibri</vt:lpstr>
      <vt:lpstr>Harlow Solid Italic</vt:lpstr>
      <vt:lpstr>Helvetica</vt:lpstr>
      <vt:lpstr>Matura MT Script Capitals</vt:lpstr>
      <vt:lpstr>Times New Roman</vt:lpstr>
      <vt:lpstr>Wingdings</vt:lpstr>
      <vt:lpstr>Office 主题​​</vt:lpstr>
      <vt:lpstr>WP_Widescreen</vt:lpstr>
      <vt:lpstr>1_WP_Widescreen</vt:lpstr>
      <vt:lpstr>Microsoft Excel 图表</vt:lpstr>
      <vt:lpstr>千亿湘茶与衡阳茶产业发展战略思考</vt:lpstr>
      <vt:lpstr>PowerPoint 演示文稿</vt:lpstr>
      <vt:lpstr>茶是世界上仅次于水的第二大饮料</vt:lpstr>
      <vt:lpstr>PowerPoint 演示文稿</vt:lpstr>
      <vt:lpstr>PowerPoint 演示文稿</vt:lpstr>
      <vt:lpstr>PowerPoint 演示文稿</vt:lpstr>
      <vt:lpstr>PowerPoint 演示文稿</vt:lpstr>
      <vt:lpstr>全球茶叶出口国在国际贸易中的比重( 2017)</vt:lpstr>
      <vt:lpstr>PowerPoint 演示文稿</vt:lpstr>
      <vt:lpstr>茶为国饮  茶是国家文化名片</vt:lpstr>
      <vt:lpstr>茶叶是实施国家发展战略的特色产业</vt:lpstr>
      <vt:lpstr>我国茶叶产业现状</vt:lpstr>
      <vt:lpstr>中国茶叶产业发展轨迹(1950~2018)</vt:lpstr>
      <vt:lpstr>PowerPoint 演示文稿</vt:lpstr>
      <vt:lpstr>中国主要产茶省市面积排位(2018)</vt:lpstr>
      <vt:lpstr>PowerPoint 演示文稿</vt:lpstr>
      <vt:lpstr>2018年度中国各省干毛茶产量(吨)</vt:lpstr>
      <vt:lpstr>2018年度中国各省干毛茶产值(亿元)</vt:lpstr>
      <vt:lpstr>2018vs2017 中国六大茶类结构比重变化情况</vt:lpstr>
      <vt:lpstr>2018年我国六大茶类的结构比重</vt:lpstr>
      <vt:lpstr>2018vs2017 中国六大茶类内销比例变化情况</vt:lpstr>
      <vt:lpstr>2018年中国各茶类出口数量价格金额</vt:lpstr>
      <vt:lpstr>2018年中国各省市茶叶出口情况</vt:lpstr>
      <vt:lpstr>2018年中国茶叶进口情况</vt:lpstr>
      <vt:lpstr>PowerPoint 演示文稿</vt:lpstr>
      <vt:lpstr>我国茶产业发展面临的问题</vt:lpstr>
      <vt:lpstr>提高综合效益是茶产业发展的核心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中国茶叶十大区域公共品牌</vt:lpstr>
      <vt:lpstr>PowerPoint 演示文稿</vt:lpstr>
      <vt:lpstr>安溪铁观音市场占有率第一</vt:lpstr>
      <vt:lpstr>云南普洱茶公共品牌下的龙头企业集群</vt:lpstr>
      <vt:lpstr>中国黑茶之乡----安化</vt:lpstr>
      <vt:lpstr>湖南安化黑茶龙头企业集群初步形成</vt:lpstr>
      <vt:lpstr>安吉白茶---很有特色的区域公共品牌</vt:lpstr>
      <vt:lpstr>福鼎白茶旗下的龙头企业集群正在形成</vt:lpstr>
      <vt:lpstr>公共品牌打造必须是关联各方高度协同</vt:lpstr>
      <vt:lpstr>PowerPoint 演示文稿</vt:lpstr>
      <vt:lpstr>多茶类跨区域的企业品牌正在快速发展</vt:lpstr>
      <vt:lpstr>中粮茶业---中国茶叶</vt:lpstr>
      <vt:lpstr>张一元</vt:lpstr>
      <vt:lpstr>吴裕泰</vt:lpstr>
      <vt:lpstr>小罐茶---多茶类跨区域企业品牌</vt:lpstr>
      <vt:lpstr>八马茶业</vt:lpstr>
      <vt:lpstr>浙茶集团</vt:lpstr>
      <vt:lpstr>艺福堂</vt:lpstr>
      <vt:lpstr>打造多茶类跨区域的企业品牌的关键要素</vt:lpstr>
      <vt:lpstr>PowerPoint 演示文稿</vt:lpstr>
      <vt:lpstr>小罐茶---高雅、时尚、方便的名茶集合</vt:lpstr>
      <vt:lpstr>橘普茶---年轻人喜欢的味道</vt:lpstr>
      <vt:lpstr>喜茶：年轻人、新趋势</vt:lpstr>
      <vt:lpstr>PowerPoint 演示文稿</vt:lpstr>
      <vt:lpstr>PowerPoint 演示文稿</vt:lpstr>
      <vt:lpstr>PowerPoint 演示文稿</vt:lpstr>
      <vt:lpstr>喜茶•星巴克•天福</vt:lpstr>
      <vt:lpstr>湖南茶叶产业现状与千亿目标</vt:lpstr>
      <vt:lpstr>PowerPoint 演示文稿</vt:lpstr>
      <vt:lpstr>中国黑茶之乡----安化</vt:lpstr>
      <vt:lpstr>PowerPoint 演示文稿</vt:lpstr>
      <vt:lpstr>湖南大湘西---武陵山脉片区腹地 + 罗霄山脉</vt:lpstr>
      <vt:lpstr>古丈毛尖——山水精神</vt:lpstr>
      <vt:lpstr>石门银峰——茶禅一味</vt:lpstr>
      <vt:lpstr>黄金茶</vt:lpstr>
      <vt:lpstr>碣滩茶——千年贡茶</vt:lpstr>
      <vt:lpstr>潇湘 • 茉莉花茶</vt:lpstr>
      <vt:lpstr>君山银针  岳阳黄茶</vt:lpstr>
      <vt:lpstr>PowerPoint 演示文稿</vt:lpstr>
      <vt:lpstr>PowerPoint 演示文稿</vt:lpstr>
      <vt:lpstr>PowerPoint 演示文稿</vt:lpstr>
      <vt:lpstr>衡阳茶叶产业发展的战略思考</vt:lpstr>
      <vt:lpstr>PowerPoint 演示文稿</vt:lpstr>
      <vt:lpstr>衡阳市茶叶产业存在的问题</vt:lpstr>
      <vt:lpstr>衡阳市茶叶产业发展的中期目标</vt:lpstr>
      <vt:lpstr>衡阳茶叶产业发展的技术路径</vt:lpstr>
      <vt:lpstr>衡阳茶叶产业发展的技术路径</vt:lpstr>
      <vt:lpstr>衡阳茶叶产业发展的技术路径</vt:lpstr>
      <vt:lpstr>衡阳茶叶产业发展的技术路径</vt:lpstr>
      <vt:lpstr>PowerPoint 演示文稿</vt:lpstr>
      <vt:lpstr>衡阳茶叶产业发展的技术路径</vt:lpstr>
      <vt:lpstr>衡阳茶叶产业发展的技术路径</vt:lpstr>
      <vt:lpstr>衡阳茶叶产业发展的技术路径</vt:lpstr>
      <vt:lpstr>衡山论茶：衡阳茶产业发展的导航器</vt:lpstr>
      <vt:lpstr>Thank You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中国茶产业现状与发展趋势</dc:title>
  <dc:creator>zhonghua liu</dc:creator>
  <cp:lastModifiedBy>刘 仲华</cp:lastModifiedBy>
  <cp:revision>522</cp:revision>
  <dcterms:created xsi:type="dcterms:W3CDTF">2017-11-26T16:25:07Z</dcterms:created>
  <dcterms:modified xsi:type="dcterms:W3CDTF">2019-06-14T08:20:56Z</dcterms:modified>
</cp:coreProperties>
</file>